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4" r:id="rId4"/>
    <p:sldId id="258" r:id="rId5"/>
    <p:sldId id="259" r:id="rId6"/>
    <p:sldId id="260" r:id="rId7"/>
    <p:sldId id="266" r:id="rId8"/>
    <p:sldId id="268" r:id="rId9"/>
    <p:sldId id="267" r:id="rId10"/>
    <p:sldId id="275" r:id="rId11"/>
    <p:sldId id="276" r:id="rId12"/>
    <p:sldId id="277" r:id="rId13"/>
    <p:sldId id="262" r:id="rId14"/>
    <p:sldId id="279" r:id="rId15"/>
    <p:sldId id="265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BA5048-10E6-EF46-BBD3-3A88A220222C}">
          <p14:sldIdLst>
            <p14:sldId id="256"/>
            <p14:sldId id="257"/>
            <p14:sldId id="274"/>
          </p14:sldIdLst>
        </p14:section>
        <p14:section name="Prjektziel" id="{3420A5B9-85AD-A84F-B736-2AA9B6A8A3A4}">
          <p14:sldIdLst>
            <p14:sldId id="258"/>
          </p14:sldIdLst>
        </p14:section>
        <p14:section name="Produktübersicht" id="{C5F2C308-6F53-294C-80C3-20F76C39E944}">
          <p14:sldIdLst>
            <p14:sldId id="259"/>
            <p14:sldId id="260"/>
          </p14:sldIdLst>
        </p14:section>
        <p14:section name="Module" id="{A16B0BDF-A5B1-A740-9667-D87C16E844E5}">
          <p14:sldIdLst>
            <p14:sldId id="266"/>
            <p14:sldId id="268"/>
            <p14:sldId id="267"/>
            <p14:sldId id="275"/>
            <p14:sldId id="276"/>
            <p14:sldId id="277"/>
          </p14:sldIdLst>
        </p14:section>
        <p14:section name="Untitled Section" id="{857AA1C2-E2EC-BE4E-BDAB-1C6C942FEC47}">
          <p14:sldIdLst>
            <p14:sldId id="262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/>
    <p:restoredTop sz="82472"/>
  </p:normalViewPr>
  <p:slideViewPr>
    <p:cSldViewPr snapToGrid="0" snapToObjects="1">
      <p:cViewPr varScale="1">
        <p:scale>
          <a:sx n="128" d="100"/>
          <a:sy n="128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4A905-02A6-0F46-85F2-9C240F8D0428}" type="datetimeFigureOut">
              <a:rPr lang="en-DE" smtClean="0"/>
              <a:t>19.05.21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121F2-3A54-4B47-A78E-87247BB07D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470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In welcher rahmen und Datum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121F2-3A54-4B47-A78E-87247BB07DFC}" type="slidenum">
              <a:rPr lang="en-DE" smtClean="0"/>
              <a:t>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89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22FE-875E-B745-A0A0-E7224769AA0F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150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Speicherprogrammierbare Steuerung Einheit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121F2-3A54-4B47-A78E-87247BB07DFC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373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121F2-3A54-4B47-A78E-87247BB07DFC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128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121F2-3A54-4B47-A78E-87247BB07DFC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3336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121F2-3A54-4B47-A78E-87247BB07DFC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522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121F2-3A54-4B47-A78E-87247BB07DFC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704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6439-3847-7B41-9339-914F88171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77C9-3336-3D43-BC8D-8B0AFE6A4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C3B36-C857-C441-BA57-35C6D2AE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21.05.21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E8751-E9F4-0B45-83A0-A06A412F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12B64-64C1-3443-9A9C-96BFC144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20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8814-C7BD-904A-B435-AD2C08FF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BB0FA-29E5-094A-85F6-07DE952DB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6320B-4C5F-B043-8B6A-11002D30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21.05.21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AD2BC-79CA-1346-B725-77D6D6CD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6DA4-0F03-0247-80DF-9061F073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070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ACA74-39FE-064C-9027-7F6766B4F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F3783-49FF-3247-9046-659ED3AE0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A35D5-6C06-B743-9C80-68E9858A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21.05.21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44B2B-CF9B-7B40-BF15-32E34208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6B23C-489F-E54B-AA79-90DB716D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84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336F-E8C7-8A41-837A-8C6F78DC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1032-FD10-D445-9B8B-2C9892FA8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6D1F-2916-AA4D-A07C-7E036CAA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21.05.21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0071E-B526-5C42-B90D-8198CDA4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3601B-445B-1843-AFE9-A2D1D7D4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423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4374-DC4F-804C-9CA1-619F97BE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BB3D9-1BDE-AD4F-AC0C-DC4B2BE38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EABAA-B0CB-8549-A17A-6816C4E7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21.05.21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840A5-3FD6-A149-80F9-07C5B4EA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A9A0C-F3D2-6D41-A93D-8EDF5489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57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5F08-BD30-CE4D-9214-4CC84E66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0A939-F3B5-DD49-A39A-88839C5AD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EA3AA-F073-014D-80FD-37F491D87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F3176-D77C-8848-A46E-886685CC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21.05.21</a:t>
            </a:r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44FF5-5247-2E44-8702-743A3B90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1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4B937-3F46-8D46-85C5-59219CC8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806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0A0E-2DCA-6148-BC97-A6064035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1B60A-1A57-B943-92AA-8425CE9D8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3549B-1628-A04C-9F65-8FEF9B29B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6CB83-1616-AC42-B306-5D1D32E0F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F736E-25F7-5D4F-8330-DC522FFCB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A184D-FC4B-324A-9DBA-872DB139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21.05.21</a:t>
            </a:r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10C6B-434E-D14E-8E74-68C8B07C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1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15237-352C-CD4D-B5F2-E8E54DB7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436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AA19-899C-9C4B-8111-2059AA7B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54328-4680-D74F-BDA5-3626C0A5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21.05.21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E03FF-9F44-F949-B4DD-3FA17A44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E0D21-F763-454C-898C-6AA90AA7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494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15968-45E9-9242-8A43-91F98048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21.05.21</a:t>
            </a:r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16CD7-CC5D-C34C-940B-AC9405B8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1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581AC-59CF-274D-BC69-2174A640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2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DB44-0C86-5B4C-A38C-58DE10D6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8786F-B7BF-DF4E-857A-917B49F3F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21A4F-388B-1F41-9986-B85F6AF24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346BB-CD18-E745-AA65-49BD8E41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21.05.21</a:t>
            </a:r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AEAE3-566A-CD41-A472-135B9D44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1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8477F-5B48-1F4D-AF43-95C403BA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687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5F58-0D9E-0541-89E5-8806C34A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664D3-AAEF-F848-880B-ABC6AB701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4BFFE-A64C-604B-BE39-713B16F1E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D2D28-78CF-7C4F-91B7-7DB2049F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21.05.21</a:t>
            </a:r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01506-DE07-354C-B032-CCFFEC08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1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79D9E-9A04-934F-ABC6-83530798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424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0657D-207B-B547-B02C-BD0D1E50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41CE7-5E4B-374A-907D-9E52A4709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EA5B-F50A-884B-A8B0-BBB9A789C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21.05.21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9CD30-FF2E-3A41-891B-201C34B19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70170-A830-664A-BF3A-AA74C1E8D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4BE0-A7BB-B14A-9E4F-568AEA331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9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62404-AD99-A642-AB4E-207F8FD84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DE" sz="4800" dirty="0">
                <a:solidFill>
                  <a:srgbClr val="FFFFFF"/>
                </a:solidFill>
              </a:rPr>
              <a:t>PLC Editor on Angular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7D95E-3BCA-294A-8522-3AFB4FC9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21.05.21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767F0-46C1-2F4B-90E0-6F61F4D0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0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331EB3-46B3-F54C-BBAE-1FA204E98816}"/>
              </a:ext>
            </a:extLst>
          </p:cNvPr>
          <p:cNvSpPr txBox="1"/>
          <p:nvPr/>
        </p:nvSpPr>
        <p:spPr>
          <a:xfrm>
            <a:off x="1560443" y="4572000"/>
            <a:ext cx="35178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4. Semester – Software Engineering</a:t>
            </a:r>
          </a:p>
          <a:p>
            <a:r>
              <a:rPr lang="en-DE" dirty="0"/>
              <a:t>Team 1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09505A17-3D6A-2E44-8BE6-15E575AFF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783" y="5376034"/>
            <a:ext cx="1162878" cy="11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3D0CFE-0B14-BA46-8494-B57497D3AB67}"/>
              </a:ext>
            </a:extLst>
          </p:cNvPr>
          <p:cNvSpPr/>
          <p:nvPr/>
        </p:nvSpPr>
        <p:spPr>
          <a:xfrm>
            <a:off x="419031" y="3705415"/>
            <a:ext cx="11250700" cy="22474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DCE984B-69E6-9C4C-9FF0-1077110A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4.3.1. Variable Interface 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826155-02C2-1E42-B0A1-BCB7A40B0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1" y="3998278"/>
            <a:ext cx="11078020" cy="166170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9449F-EFA8-EC4D-AA70-482573F2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sz="1100">
                <a:solidFill>
                  <a:schemeClr val="tx1">
                    <a:lumMod val="50000"/>
                    <a:lumOff val="50000"/>
                  </a:schemeClr>
                </a:solidFill>
              </a:rPr>
              <a:t>21.05.21</a:t>
            </a:r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7598A-CA89-0542-96D3-1801D010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5084BE0-A7BB-B14A-9E4F-568AEA33156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6CAA98-C93C-0745-B38C-0BCCECE3E8A3}"/>
              </a:ext>
            </a:extLst>
          </p:cNvPr>
          <p:cNvSpPr txBox="1"/>
          <p:nvPr/>
        </p:nvSpPr>
        <p:spPr>
          <a:xfrm>
            <a:off x="3657600" y="13020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FCA037-348D-3141-B57C-B3F2FB8B2511}"/>
              </a:ext>
            </a:extLst>
          </p:cNvPr>
          <p:cNvSpPr/>
          <p:nvPr/>
        </p:nvSpPr>
        <p:spPr>
          <a:xfrm>
            <a:off x="505371" y="1674621"/>
            <a:ext cx="6096000" cy="17113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DE" b="1" dirty="0">
                <a:sym typeface="Wingdings" pitchFamily="2" charset="2"/>
              </a:rPr>
              <a:t>Was macht es?</a:t>
            </a:r>
          </a:p>
          <a:p>
            <a:pPr>
              <a:lnSpc>
                <a:spcPct val="150000"/>
              </a:lnSpc>
            </a:pPr>
            <a:r>
              <a:rPr lang="en-DE" b="1" dirty="0">
                <a:sym typeface="Wingdings" pitchFamily="2" charset="2"/>
              </a:rPr>
              <a:t>	- </a:t>
            </a:r>
            <a:r>
              <a:rPr lang="en-DE" dirty="0">
                <a:sym typeface="Wingdings" pitchFamily="2" charset="2"/>
              </a:rPr>
              <a:t>hinzufügen von Variablen</a:t>
            </a:r>
          </a:p>
          <a:p>
            <a:pPr>
              <a:lnSpc>
                <a:spcPct val="150000"/>
              </a:lnSpc>
            </a:pPr>
            <a:r>
              <a:rPr lang="en-DE" b="1" dirty="0">
                <a:sym typeface="Wingdings" pitchFamily="2" charset="2"/>
              </a:rPr>
              <a:t>	- </a:t>
            </a:r>
            <a:r>
              <a:rPr lang="en-DE" dirty="0">
                <a:sym typeface="Wingdings" pitchFamily="2" charset="2"/>
              </a:rPr>
              <a:t>Löschen von Variablen</a:t>
            </a:r>
          </a:p>
          <a:p>
            <a:pPr>
              <a:lnSpc>
                <a:spcPct val="150000"/>
              </a:lnSpc>
            </a:pPr>
            <a:r>
              <a:rPr lang="en-DE" b="1" dirty="0">
                <a:sym typeface="Wingdings" pitchFamily="2" charset="2"/>
              </a:rPr>
              <a:t>	- </a:t>
            </a:r>
            <a:r>
              <a:rPr lang="en-DE" dirty="0">
                <a:sym typeface="Wingdings" pitchFamily="2" charset="2"/>
              </a:rPr>
              <a:t>Änderung der Variablenparameter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153921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4A95-F6C9-E144-8532-830791B7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4.3.2 Library  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4653F-AA3C-714A-9580-92B4FF3F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DA05C-C336-BA49-BFE6-AB1476CA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10</a:t>
            </a:fld>
            <a:endParaRPr lang="en-D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D93E93-447B-F346-BF28-2356C6EAB799}"/>
              </a:ext>
            </a:extLst>
          </p:cNvPr>
          <p:cNvSpPr/>
          <p:nvPr/>
        </p:nvSpPr>
        <p:spPr>
          <a:xfrm>
            <a:off x="6818242" y="228600"/>
            <a:ext cx="3816627" cy="6264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13730F69-BE53-C14A-84BF-185E3D2EF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55" y="433387"/>
            <a:ext cx="3022600" cy="58547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453FC10-90DF-614F-903C-95D69C6DB48B}"/>
              </a:ext>
            </a:extLst>
          </p:cNvPr>
          <p:cNvSpPr/>
          <p:nvPr/>
        </p:nvSpPr>
        <p:spPr>
          <a:xfrm>
            <a:off x="415919" y="2573317"/>
            <a:ext cx="6096000" cy="12958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DE" b="1" dirty="0">
                <a:sym typeface="Wingdings" pitchFamily="2" charset="2"/>
              </a:rPr>
              <a:t>Was macht es?</a:t>
            </a:r>
          </a:p>
          <a:p>
            <a:pPr>
              <a:lnSpc>
                <a:spcPct val="150000"/>
              </a:lnSpc>
            </a:pPr>
            <a:r>
              <a:rPr lang="en-DE" b="1" dirty="0">
                <a:sym typeface="Wingdings" pitchFamily="2" charset="2"/>
              </a:rPr>
              <a:t>	- </a:t>
            </a:r>
            <a:r>
              <a:rPr lang="en-DE" dirty="0">
                <a:sym typeface="Wingdings" pitchFamily="2" charset="2"/>
              </a:rPr>
              <a:t>Standardbausteine zum Programm hinzufügen</a:t>
            </a:r>
          </a:p>
          <a:p>
            <a:pPr>
              <a:lnSpc>
                <a:spcPct val="150000"/>
              </a:lnSpc>
            </a:pPr>
            <a:r>
              <a:rPr lang="en-DE" dirty="0">
                <a:sym typeface="Wingdings" pitchFamily="2" charset="2"/>
              </a:rPr>
              <a:t>	- Bausteine als scrollbare Tabelle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437E6EA7-2203-EE4B-A89F-4EB5AD694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783" y="5376034"/>
            <a:ext cx="1162878" cy="11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0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CCC4BA0-1298-4DBD-86F1-B51D8C9D3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DDDF30-863F-A449-9075-3CC073D0CF12}"/>
              </a:ext>
            </a:extLst>
          </p:cNvPr>
          <p:cNvSpPr/>
          <p:nvPr/>
        </p:nvSpPr>
        <p:spPr>
          <a:xfrm>
            <a:off x="5088834" y="2315817"/>
            <a:ext cx="6500193" cy="31507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24A95-F6C9-E144-8532-830791B7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094" y="-153961"/>
            <a:ext cx="5427525" cy="1667997"/>
          </a:xfrm>
        </p:spPr>
        <p:txBody>
          <a:bodyPr anchor="b">
            <a:normAutofit/>
          </a:bodyPr>
          <a:lstStyle/>
          <a:p>
            <a:r>
              <a:rPr lang="en-DE" sz="4000" dirty="0"/>
              <a:t>4.3.3. </a:t>
            </a:r>
            <a:r>
              <a:rPr lang="en-GB" sz="4000" dirty="0"/>
              <a:t>Graph Component </a:t>
            </a:r>
            <a:endParaRPr lang="en-DE" sz="4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4653F-AA3C-714A-9580-92B4FF3F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sz="1100">
                <a:solidFill>
                  <a:srgbClr val="FFFFFF"/>
                </a:solidFill>
              </a:rPr>
              <a:t>21.05.21</a:t>
            </a:r>
            <a:endParaRPr lang="en-DE" sz="110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DA05C-C336-BA49-BFE6-AB1476CA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084BE0-A7BB-B14A-9E4F-568AEA331562}" type="slidenum">
              <a:rPr lang="en-DE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DE" sz="1100">
              <a:solidFill>
                <a:srgbClr val="FFFFFF"/>
              </a:solidFill>
            </a:endParaRPr>
          </a:p>
        </p:txBody>
      </p:sp>
      <p:pic>
        <p:nvPicPr>
          <p:cNvPr id="18" name="Picture 1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BF47702-EC87-2C41-9CB7-FE6627090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404" y="2448312"/>
            <a:ext cx="6286425" cy="2799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DC6A3B-2D85-4944-92A8-E9EBC5B36C60}"/>
              </a:ext>
            </a:extLst>
          </p:cNvPr>
          <p:cNvSpPr txBox="1"/>
          <p:nvPr/>
        </p:nvSpPr>
        <p:spPr>
          <a:xfrm>
            <a:off x="3101009" y="38762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FB1280-E8B6-C844-9E6D-5F8DDB1774FC}"/>
              </a:ext>
            </a:extLst>
          </p:cNvPr>
          <p:cNvSpPr/>
          <p:nvPr/>
        </p:nvSpPr>
        <p:spPr>
          <a:xfrm>
            <a:off x="237740" y="2175882"/>
            <a:ext cx="6096000" cy="17113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DE" b="1" dirty="0">
                <a:sym typeface="Wingdings" pitchFamily="2" charset="2"/>
              </a:rPr>
              <a:t>Was macht es?</a:t>
            </a:r>
          </a:p>
          <a:p>
            <a:pPr>
              <a:lnSpc>
                <a:spcPct val="150000"/>
              </a:lnSpc>
            </a:pPr>
            <a:r>
              <a:rPr lang="en-DE" b="1" dirty="0">
                <a:sym typeface="Wingdings" pitchFamily="2" charset="2"/>
              </a:rPr>
              <a:t>	- </a:t>
            </a:r>
            <a:r>
              <a:rPr lang="en-DE" dirty="0">
                <a:sym typeface="Wingdings" pitchFamily="2" charset="2"/>
              </a:rPr>
              <a:t>hinzufügen von Variablen zum Graph</a:t>
            </a:r>
          </a:p>
          <a:p>
            <a:pPr>
              <a:lnSpc>
                <a:spcPct val="150000"/>
              </a:lnSpc>
            </a:pPr>
            <a:r>
              <a:rPr lang="en-DE" b="1" dirty="0">
                <a:sym typeface="Wingdings" pitchFamily="2" charset="2"/>
              </a:rPr>
              <a:t>	- </a:t>
            </a:r>
            <a:r>
              <a:rPr lang="en-DE" dirty="0">
                <a:sym typeface="Wingdings" pitchFamily="2" charset="2"/>
              </a:rPr>
              <a:t>Verbinden von Variablen</a:t>
            </a:r>
          </a:p>
          <a:p>
            <a:pPr>
              <a:lnSpc>
                <a:spcPct val="150000"/>
              </a:lnSpc>
            </a:pPr>
            <a:r>
              <a:rPr lang="en-DE" b="1" dirty="0">
                <a:sym typeface="Wingdings" pitchFamily="2" charset="2"/>
              </a:rPr>
              <a:t>	- </a:t>
            </a:r>
            <a:r>
              <a:rPr lang="en-DE" dirty="0">
                <a:sym typeface="Wingdings" pitchFamily="2" charset="2"/>
              </a:rPr>
              <a:t>Änderung speichern</a:t>
            </a:r>
            <a:endParaRPr lang="en-DE" b="1" dirty="0"/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0EC41752-3998-D64D-A130-A53F30932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783" y="5376034"/>
            <a:ext cx="1162878" cy="11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2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C329-DEA4-9D48-9021-68A02897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DE" sz="4000">
                <a:solidFill>
                  <a:srgbClr val="FFFFFF"/>
                </a:solidFill>
              </a:rPr>
              <a:t>6.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BBEF-368B-EF44-A926-4DA89B3E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numCol="2"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DE" sz="1700" dirty="0"/>
              <a:t>Feedback und Besprechungen immer dokumentieren</a:t>
            </a:r>
          </a:p>
          <a:p>
            <a:pPr marL="342900" indent="-342900">
              <a:buFont typeface="+mj-lt"/>
              <a:buAutoNum type="arabicPeriod"/>
            </a:pPr>
            <a:r>
              <a:rPr lang="en-DE" sz="1700" dirty="0"/>
              <a:t>Bei Änderung an der Vorgehensweise, zuerst Dokumente ändern</a:t>
            </a:r>
          </a:p>
          <a:p>
            <a:pPr marL="342900" indent="-342900">
              <a:buFont typeface="+mj-lt"/>
              <a:buAutoNum type="arabicPeriod"/>
            </a:pPr>
            <a:r>
              <a:rPr lang="en-DE" sz="1700" dirty="0"/>
              <a:t>Rechtzeitig anfangen mit der Implementierung</a:t>
            </a:r>
          </a:p>
          <a:p>
            <a:pPr marL="342900" indent="-342900">
              <a:buFont typeface="+mj-lt"/>
              <a:buAutoNum type="arabicPeriod"/>
            </a:pPr>
            <a:r>
              <a:rPr lang="en-DE" sz="1700" dirty="0"/>
              <a:t>Mit Zeitplan arbeiten</a:t>
            </a:r>
          </a:p>
          <a:p>
            <a:pPr marL="342900" indent="-342900">
              <a:buFont typeface="+mj-lt"/>
              <a:buAutoNum type="arabicPeriod"/>
            </a:pPr>
            <a:r>
              <a:rPr lang="en-DE" sz="1700" dirty="0"/>
              <a:t>Anforderungen genau nachfragen, anstatt selbst zu intepretieren</a:t>
            </a:r>
          </a:p>
          <a:p>
            <a:pPr marL="342900" indent="-342900">
              <a:buFont typeface="+mj-lt"/>
              <a:buAutoNum type="arabicPeriod"/>
            </a:pPr>
            <a:r>
              <a:rPr lang="en-DE" sz="1700" dirty="0"/>
              <a:t>Lösungen möglichst erweiterbar designen</a:t>
            </a:r>
          </a:p>
          <a:p>
            <a:pPr marL="342900" indent="-342900">
              <a:buFont typeface="+mj-lt"/>
              <a:buAutoNum type="arabicPeriod"/>
            </a:pPr>
            <a:r>
              <a:rPr lang="en-DE" sz="1700" dirty="0"/>
              <a:t>Man kann nicht alles perfekt machen, daher muss man Prioritäten setzen</a:t>
            </a:r>
          </a:p>
          <a:p>
            <a:pPr marL="342900" indent="-342900">
              <a:buFont typeface="+mj-lt"/>
              <a:buAutoNum type="arabicPeriod"/>
            </a:pPr>
            <a:r>
              <a:rPr lang="en-DE" sz="1700" dirty="0"/>
              <a:t>Bei Lösungen immer an zukünftige Probleme denken</a:t>
            </a:r>
          </a:p>
          <a:p>
            <a:pPr marL="342900" indent="-342900">
              <a:buFont typeface="+mj-lt"/>
              <a:buAutoNum type="arabicPeriod"/>
            </a:pPr>
            <a:r>
              <a:rPr lang="en-DE" sz="1700" dirty="0"/>
              <a:t>Fixe wöchentliche Termine für die Teammeetings</a:t>
            </a:r>
          </a:p>
          <a:p>
            <a:pPr marL="342900" indent="-342900">
              <a:buFont typeface="+mj-lt"/>
              <a:buAutoNum type="arabicPeriod"/>
            </a:pPr>
            <a:r>
              <a:rPr lang="en-DE" sz="1700" dirty="0"/>
              <a:t>Flexible Rollen und Aufgabenteilung</a:t>
            </a:r>
          </a:p>
          <a:p>
            <a:pPr marL="342900" indent="-342900">
              <a:buFont typeface="+mj-lt"/>
              <a:buAutoNum type="arabicPeriod"/>
            </a:pPr>
            <a:endParaRPr lang="en-DE" sz="1700" dirty="0"/>
          </a:p>
          <a:p>
            <a:pPr marL="342900" indent="-342900">
              <a:buFont typeface="+mj-lt"/>
              <a:buAutoNum type="arabicPeriod"/>
            </a:pPr>
            <a:endParaRPr lang="en-DE" sz="1700" dirty="0"/>
          </a:p>
          <a:p>
            <a:pPr marL="342900" indent="-342900">
              <a:buFont typeface="+mj-lt"/>
              <a:buAutoNum type="arabicPeriod"/>
            </a:pPr>
            <a:endParaRPr lang="en-DE" sz="1700" dirty="0"/>
          </a:p>
          <a:p>
            <a:pPr marL="342900" indent="-342900">
              <a:buFont typeface="+mj-lt"/>
              <a:buAutoNum type="arabicPeriod"/>
            </a:pPr>
            <a:endParaRPr lang="en-DE" sz="1700" dirty="0"/>
          </a:p>
        </p:txBody>
      </p:sp>
      <p:sp>
        <p:nvSpPr>
          <p:cNvPr id="29" name="Slide Number Placeholder 23">
            <a:extLst>
              <a:ext uri="{FF2B5EF4-FFF2-40B4-BE49-F238E27FC236}">
                <a16:creationId xmlns:a16="http://schemas.microsoft.com/office/drawing/2014/main" id="{98C4D5A2-6634-8C41-8545-1F27DB63F6E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084BE0-A7BB-B14A-9E4F-568AEA331562}" type="slidenum">
              <a:rPr lang="en-DE" b="1" smtClean="0">
                <a:solidFill>
                  <a:schemeClr val="tx1"/>
                </a:solidFill>
              </a:rPr>
              <a:pPr/>
              <a:t>12</a:t>
            </a:fld>
            <a:endParaRPr lang="en-DE" b="1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B74B3-C8F5-D545-A604-58104C86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E29F7-4926-B446-B432-528F8A61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12</a:t>
            </a:fld>
            <a:endParaRPr lang="en-DE"/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9CD25A24-5A24-0241-BBF4-622E6A12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3" y="5376034"/>
            <a:ext cx="1162878" cy="11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6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C329-DEA4-9D48-9021-68A02897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DE" sz="4000" dirty="0">
                <a:solidFill>
                  <a:srgbClr val="FFFFFF"/>
                </a:solidFill>
              </a:rPr>
              <a:t>7. Fazit &amp; Ausblick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BBEF-368B-EF44-A926-4DA89B3E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numCol="1" anchor="ctr">
            <a:normAutofit lnSpcReduction="10000"/>
          </a:bodyPr>
          <a:lstStyle/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DE" sz="1700" dirty="0"/>
              <a:t>Fundament für das graphische Editieren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DE" sz="1700" dirty="0"/>
              <a:t>Weitere graphische Elemente und FBDs implementieren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DE" sz="1700" dirty="0"/>
              <a:t>Zusätzliche PLC Sprachen unterstützen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DE" sz="1700" dirty="0"/>
              <a:t>Export kann auf AML-Kompatibilität erweitert werden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DE" sz="1700" dirty="0"/>
              <a:t>Auf einem Server hosten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DE" sz="1700" dirty="0"/>
              <a:t>Runtime implementieren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DE" sz="1700" dirty="0"/>
              <a:t>Anmeldungssystem</a:t>
            </a:r>
          </a:p>
          <a:p>
            <a:pPr marL="342900" indent="-342900">
              <a:buFont typeface="+mj-lt"/>
              <a:buAutoNum type="arabicPeriod"/>
            </a:pPr>
            <a:endParaRPr lang="en-DE" sz="1700" dirty="0"/>
          </a:p>
        </p:txBody>
      </p:sp>
      <p:sp>
        <p:nvSpPr>
          <p:cNvPr id="29" name="Slide Number Placeholder 23">
            <a:extLst>
              <a:ext uri="{FF2B5EF4-FFF2-40B4-BE49-F238E27FC236}">
                <a16:creationId xmlns:a16="http://schemas.microsoft.com/office/drawing/2014/main" id="{98C4D5A2-6634-8C41-8545-1F27DB63F6E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084BE0-A7BB-B14A-9E4F-568AEA331562}" type="slidenum">
              <a:rPr lang="en-DE" b="1" smtClean="0">
                <a:solidFill>
                  <a:schemeClr val="tx1"/>
                </a:solidFill>
              </a:rPr>
              <a:pPr/>
              <a:t>13</a:t>
            </a:fld>
            <a:endParaRPr lang="en-DE" b="1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B74B3-C8F5-D545-A604-58104C86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E29F7-4926-B446-B432-528F8A61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13</a:t>
            </a:fld>
            <a:endParaRPr lang="en-DE"/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9086AEA7-BDC6-C741-B843-06C67109C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783" y="5376034"/>
            <a:ext cx="1162878" cy="11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49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C329-DEA4-9D48-9021-68A02897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Fragen?</a:t>
            </a:r>
          </a:p>
        </p:txBody>
      </p:sp>
      <p:sp>
        <p:nvSpPr>
          <p:cNvPr id="14" name="Slide Number Placeholder 23">
            <a:extLst>
              <a:ext uri="{FF2B5EF4-FFF2-40B4-BE49-F238E27FC236}">
                <a16:creationId xmlns:a16="http://schemas.microsoft.com/office/drawing/2014/main" id="{7810697E-26D9-2E45-8E6E-49BA946CA9D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084BE0-A7BB-B14A-9E4F-568AEA331562}" type="slidenum">
              <a:rPr lang="en-DE" b="1" smtClean="0">
                <a:solidFill>
                  <a:schemeClr val="bg1"/>
                </a:solidFill>
              </a:rPr>
              <a:pPr/>
              <a:t>14</a:t>
            </a:fld>
            <a:endParaRPr lang="en-DE" b="1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8D3DC-0C9B-2748-8EE0-F78ECCD2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3E8BC-28BF-0F47-85C1-ECF89318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214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C329-DEA4-9D48-9021-68A02897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DE" sz="4000">
                <a:solidFill>
                  <a:srgbClr val="FFFFFF"/>
                </a:solidFill>
              </a:rPr>
              <a:t>Gliederung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7BBBEF-368B-EF44-A926-4DA89B3E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DE" dirty="0"/>
              <a:t>Teamvorstellung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Projektziel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Produktübersicht und Demo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Module in der Whiteboxsicht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Lessons Learned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Fazit &amp; Ausblick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Fragen</a:t>
            </a:r>
          </a:p>
          <a:p>
            <a:pPr marL="0" indent="0">
              <a:buNone/>
            </a:pPr>
            <a:r>
              <a:rPr lang="en-DE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09B32-9286-9C47-9F3D-99DFE4B7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431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sz="1100">
                <a:solidFill>
                  <a:schemeClr val="tx1">
                    <a:lumMod val="50000"/>
                    <a:lumOff val="50000"/>
                  </a:schemeClr>
                </a:solidFill>
              </a:rPr>
              <a:t>21.05.21</a:t>
            </a:r>
            <a:endParaRPr lang="en-DE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0E0A-53B0-6F48-AD6C-42090108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084BE0-A7BB-B14A-9E4F-568AEA331562}" type="slidenum">
              <a:rPr lang="en-DE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DE" sz="11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BF346FD4-094E-5D44-9869-F9907402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3" y="5376034"/>
            <a:ext cx="1162878" cy="11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6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5598891-EE68-49EF-9FC6-65586AF26130}"/>
              </a:ext>
            </a:extLst>
          </p:cNvPr>
          <p:cNvSpPr txBox="1"/>
          <p:nvPr/>
        </p:nvSpPr>
        <p:spPr>
          <a:xfrm>
            <a:off x="2298570" y="1937089"/>
            <a:ext cx="3915618" cy="12073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Mouaz Tabboush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cs typeface="Calibri"/>
              </a:rPr>
              <a:t>6900934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Projektleiter</a:t>
            </a:r>
            <a:endParaRPr lang="en-US" sz="16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Inf19151</a:t>
            </a:r>
            <a:r>
              <a:rPr lang="de-DE" sz="1600" b="1" dirty="0">
                <a:cs typeface="Calibri"/>
              </a:rPr>
              <a:t>@</a:t>
            </a:r>
            <a:r>
              <a:rPr lang="de-DE" sz="1600" b="1" dirty="0" err="1">
                <a:cs typeface="Calibri"/>
              </a:rPr>
              <a:t>lehre.dhbw-stuttgart.de</a:t>
            </a:r>
            <a:endParaRPr lang="de-DE" sz="16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661578-7797-4E33-80AC-0122FEDC2B92}"/>
              </a:ext>
            </a:extLst>
          </p:cNvPr>
          <p:cNvSpPr txBox="1"/>
          <p:nvPr/>
        </p:nvSpPr>
        <p:spPr>
          <a:xfrm>
            <a:off x="2323153" y="4540611"/>
            <a:ext cx="353308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600" b="1" dirty="0" err="1">
                <a:cs typeface="Calibri"/>
              </a:rPr>
              <a:t>Elian</a:t>
            </a:r>
            <a:r>
              <a:rPr lang="de-DE" sz="1600" b="1" dirty="0">
                <a:cs typeface="Calibri"/>
              </a:rPr>
              <a:t> Yildirim</a:t>
            </a:r>
          </a:p>
          <a:p>
            <a:pPr marL="285750" indent="-285750">
              <a:buFont typeface="Arial"/>
              <a:buChar char="•"/>
            </a:pPr>
            <a:r>
              <a:rPr lang="en-DE" sz="1600" b="1" dirty="0"/>
              <a:t>7808671</a:t>
            </a:r>
            <a:endParaRPr lang="de-DE" sz="1600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1600" b="1" dirty="0">
                <a:cs typeface="Calibri"/>
              </a:rPr>
              <a:t>Systemarchitekt</a:t>
            </a:r>
          </a:p>
          <a:p>
            <a:pPr marL="285750" indent="-285750">
              <a:buFont typeface="Arial"/>
              <a:buChar char="•"/>
            </a:pPr>
            <a:r>
              <a:rPr lang="de-DE" sz="1600" b="1" dirty="0">
                <a:cs typeface="Calibri"/>
              </a:rPr>
              <a:t>Inf19174@lehre.dhbw-stuttgart.de</a:t>
            </a:r>
          </a:p>
        </p:txBody>
      </p:sp>
      <p:pic>
        <p:nvPicPr>
          <p:cNvPr id="18" name="Picture 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9EEFB4B-F64C-CE46-82D8-BDA53E430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41" t="14005" r="30173" b="48683"/>
          <a:stretch/>
        </p:blipFill>
        <p:spPr>
          <a:xfrm>
            <a:off x="723452" y="1761435"/>
            <a:ext cx="1447301" cy="1971877"/>
          </a:xfrm>
          <a:prstGeom prst="rect">
            <a:avLst/>
          </a:prstGeom>
        </p:spPr>
      </p:pic>
      <p:sp>
        <p:nvSpPr>
          <p:cNvPr id="3" name="AutoShape 1">
            <a:extLst>
              <a:ext uri="{FF2B5EF4-FFF2-40B4-BE49-F238E27FC236}">
                <a16:creationId xmlns:a16="http://schemas.microsoft.com/office/drawing/2014/main" id="{E8EE799C-A0B7-104D-92EF-C28F84B176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12223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40472020-2C23-2943-98F7-0985E96417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9542" y="44989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90D158A3-4038-D64B-B43E-853D59F016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1942" y="46513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159332-68D0-A842-A348-4F2895FFA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80" y="4034995"/>
            <a:ext cx="1445373" cy="1971878"/>
          </a:xfrm>
          <a:prstGeom prst="rect">
            <a:avLst/>
          </a:prstGeo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E012CAEC-4839-EB48-94D7-5E559721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Teamvorstellung</a:t>
            </a:r>
          </a:p>
        </p:txBody>
      </p:sp>
      <p:pic>
        <p:nvPicPr>
          <p:cNvPr id="19" name="Grafik 4" descr="Ein Bild, das Person, Frau, drinnen, lächelnd enthält.&#10;&#10;Beschreibung automatisch generiert.">
            <a:extLst>
              <a:ext uri="{FF2B5EF4-FFF2-40B4-BE49-F238E27FC236}">
                <a16:creationId xmlns:a16="http://schemas.microsoft.com/office/drawing/2014/main" id="{59EBBFDB-C543-2B40-BF6F-5C01D4528D6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5"/>
          <a:srcRect t="596" r="-4" b="5592"/>
          <a:stretch/>
        </p:blipFill>
        <p:spPr>
          <a:xfrm>
            <a:off x="6400809" y="4034994"/>
            <a:ext cx="1445373" cy="19718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6EF9D4-A485-524A-9A0F-85C186A41B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9" y="1761434"/>
            <a:ext cx="1445373" cy="1971877"/>
          </a:xfrm>
          <a:prstGeom prst="rect">
            <a:avLst/>
          </a:prstGeom>
        </p:spPr>
      </p:pic>
      <p:sp>
        <p:nvSpPr>
          <p:cNvPr id="21" name="Textfeld 4">
            <a:extLst>
              <a:ext uri="{FF2B5EF4-FFF2-40B4-BE49-F238E27FC236}">
                <a16:creationId xmlns:a16="http://schemas.microsoft.com/office/drawing/2014/main" id="{D13BE781-6499-4444-A95A-E6C52E29E7D7}"/>
              </a:ext>
            </a:extLst>
          </p:cNvPr>
          <p:cNvSpPr txBox="1"/>
          <p:nvPr/>
        </p:nvSpPr>
        <p:spPr>
          <a:xfrm>
            <a:off x="8147334" y="4498910"/>
            <a:ext cx="4275960" cy="1529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Franziska Kopp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DE" sz="1600" b="1" dirty="0"/>
              <a:t>4184086</a:t>
            </a:r>
            <a:endParaRPr lang="en-US" sz="1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Technische</a:t>
            </a:r>
            <a:r>
              <a:rPr lang="en-US" sz="1600" b="1" dirty="0"/>
              <a:t> </a:t>
            </a:r>
            <a:r>
              <a:rPr lang="en-US" sz="1600" b="1" dirty="0" err="1"/>
              <a:t>Redakteurin</a:t>
            </a:r>
            <a:endParaRPr lang="en-US" sz="16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Inf19082@lehre.dhbw-stuttgart.de</a:t>
            </a:r>
            <a:endParaRPr lang="en-US" sz="1600" b="1" dirty="0">
              <a:cs typeface="Calibri"/>
            </a:endParaRPr>
          </a:p>
        </p:txBody>
      </p:sp>
      <p:sp>
        <p:nvSpPr>
          <p:cNvPr id="22" name="Textfeld 2">
            <a:extLst>
              <a:ext uri="{FF2B5EF4-FFF2-40B4-BE49-F238E27FC236}">
                <a16:creationId xmlns:a16="http://schemas.microsoft.com/office/drawing/2014/main" id="{099F719E-3AEF-3247-A90D-D0F0E8D5C490}"/>
              </a:ext>
            </a:extLst>
          </p:cNvPr>
          <p:cNvSpPr txBox="1"/>
          <p:nvPr/>
        </p:nvSpPr>
        <p:spPr>
          <a:xfrm>
            <a:off x="8024149" y="2067198"/>
            <a:ext cx="4093124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600" b="1" dirty="0">
                <a:cs typeface="Calibri"/>
              </a:rPr>
              <a:t>Leonie de Santis</a:t>
            </a:r>
          </a:p>
          <a:p>
            <a:pPr marL="285750" indent="-285750">
              <a:buFont typeface="Arial"/>
              <a:buChar char="•"/>
            </a:pPr>
            <a:r>
              <a:rPr lang="en-DE" sz="1600" b="1" dirty="0"/>
              <a:t>5117564</a:t>
            </a:r>
            <a:endParaRPr lang="de-DE" sz="1600" b="1" dirty="0"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de-DE" sz="1600" b="1" dirty="0">
                <a:cs typeface="Calibri"/>
              </a:rPr>
              <a:t>Produktmanagerin</a:t>
            </a:r>
          </a:p>
          <a:p>
            <a:pPr marL="285750" indent="-285750">
              <a:buFont typeface="Arial"/>
              <a:buChar char="•"/>
            </a:pPr>
            <a:r>
              <a:rPr lang="de-DE" sz="1600" b="1" dirty="0">
                <a:cs typeface="Calibri"/>
              </a:rPr>
              <a:t>Inf19107@lehre.dhbw-stuttgart.de</a:t>
            </a:r>
          </a:p>
          <a:p>
            <a:pPr marL="285750" indent="-285750">
              <a:buFont typeface="Arial"/>
              <a:buChar char="•"/>
            </a:pPr>
            <a:endParaRPr lang="de-DE" sz="1600" b="1" dirty="0">
              <a:cs typeface="Calibri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29D46B0-8186-2C4A-9EE3-9F874172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b="1" smtClean="0">
                <a:solidFill>
                  <a:schemeClr val="tx1"/>
                </a:solidFill>
              </a:rPr>
              <a:t>2</a:t>
            </a:fld>
            <a:endParaRPr lang="en-DE" b="1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25A1B-B81F-B244-B4F4-A17A246B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21.05.21</a:t>
            </a:r>
            <a:endParaRPr lang="en-DE"/>
          </a:p>
        </p:txBody>
      </p:sp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43EE082E-ECFF-4D41-A325-A44498481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6783" y="5376034"/>
            <a:ext cx="1162878" cy="11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C329-DEA4-9D48-9021-68A02897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DE" sz="4000" dirty="0"/>
              <a:t>2. Projektziel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BBEF-368B-EF44-A926-4DA89B3E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631" y="2376210"/>
            <a:ext cx="4959603" cy="3522569"/>
          </a:xfrm>
        </p:spPr>
        <p:txBody>
          <a:bodyPr anchor="t">
            <a:normAutofit/>
          </a:bodyPr>
          <a:lstStyle/>
          <a:p>
            <a:r>
              <a:rPr lang="en-DE" sz="2000" dirty="0"/>
              <a:t>PLC = “Programmable Logic Controller” </a:t>
            </a:r>
          </a:p>
          <a:p>
            <a:r>
              <a:rPr lang="en-DE" sz="2000" dirty="0"/>
              <a:t>Programme mithilfe einer GUI erstellen</a:t>
            </a:r>
          </a:p>
          <a:p>
            <a:r>
              <a:rPr lang="en-DE" sz="2000" dirty="0"/>
              <a:t>Programme werden in XML gespeichert</a:t>
            </a:r>
          </a:p>
          <a:p>
            <a:r>
              <a:rPr lang="en-DE" sz="2000" dirty="0"/>
              <a:t>Webversion des PLCopen Editors</a:t>
            </a:r>
          </a:p>
          <a:p>
            <a:endParaRPr lang="en-DE" sz="2000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404716-F81F-BE43-93AE-FD5F085E7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468" y="859224"/>
            <a:ext cx="6301880" cy="4682352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63535-A97B-9E4F-A3A7-8C1BA161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sz="1100">
                <a:solidFill>
                  <a:srgbClr val="FFFFFF"/>
                </a:solidFill>
              </a:rPr>
              <a:t>21.05.21</a:t>
            </a:r>
            <a:endParaRPr lang="en-DE" sz="1100">
              <a:solidFill>
                <a:srgbClr val="FFFFFF"/>
              </a:solidFill>
            </a:endParaRPr>
          </a:p>
        </p:txBody>
      </p:sp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3675DD35-B919-2145-AF5A-CBAA7875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084BE0-A7BB-B14A-9E4F-568AEA331562}" type="slidenum">
              <a:rPr lang="en-DE" sz="1100" b="1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DE" sz="1100" b="1">
              <a:solidFill>
                <a:srgbClr val="FFFFFF"/>
              </a:solidFill>
            </a:endParaRPr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32F73400-1C27-8344-B4C4-AED3227D1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6783" y="5376034"/>
            <a:ext cx="1162878" cy="11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8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2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C329-DEA4-9D48-9021-68A02897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DE" sz="4000" dirty="0"/>
              <a:t>3. Produktübersicht und Demo</a:t>
            </a:r>
          </a:p>
        </p:txBody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2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00614-7450-9F46-9DFB-AC8A099CF5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sz="1100">
                <a:solidFill>
                  <a:srgbClr val="FFFFFF"/>
                </a:solidFill>
              </a:rPr>
              <a:t>21.05.21</a:t>
            </a:r>
            <a:endParaRPr lang="en-DE" sz="110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6EE7A-E99E-F54B-BC5A-244834C9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084BE0-A7BB-B14A-9E4F-568AEA331562}" type="slidenum">
              <a:rPr lang="en-DE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DE" sz="1100">
              <a:solidFill>
                <a:srgbClr val="FFFFFF"/>
              </a:solidFill>
            </a:endParaRPr>
          </a:p>
        </p:txBody>
      </p:sp>
      <p:sp>
        <p:nvSpPr>
          <p:cNvPr id="14" name="Slide Number Placeholder 23">
            <a:extLst>
              <a:ext uri="{FF2B5EF4-FFF2-40B4-BE49-F238E27FC236}">
                <a16:creationId xmlns:a16="http://schemas.microsoft.com/office/drawing/2014/main" id="{421ADC70-B193-7446-8F64-D97D37FD7F9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05084BE0-A7BB-B14A-9E4F-568AEA331562}" type="slidenum">
              <a:rPr lang="en-DE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DE" b="1">
              <a:solidFill>
                <a:schemeClr val="tx1"/>
              </a:solidFill>
            </a:endParaRPr>
          </a:p>
        </p:txBody>
      </p:sp>
      <p:sp>
        <p:nvSpPr>
          <p:cNvPr id="7" name="Action Button: Forwards or Next 6">
            <a:hlinkClick r:id="rId2" highlightClick="1"/>
            <a:extLst>
              <a:ext uri="{FF2B5EF4-FFF2-40B4-BE49-F238E27FC236}">
                <a16:creationId xmlns:a16="http://schemas.microsoft.com/office/drawing/2014/main" id="{300A4248-B794-8D4E-9E17-67EAE192CB28}"/>
              </a:ext>
            </a:extLst>
          </p:cNvPr>
          <p:cNvSpPr/>
          <p:nvPr/>
        </p:nvSpPr>
        <p:spPr>
          <a:xfrm>
            <a:off x="4038600" y="2332325"/>
            <a:ext cx="2196547" cy="2193349"/>
          </a:xfrm>
          <a:prstGeom prst="actionButtonForwardNex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8FABC1FD-9EC8-444D-B7ED-CAEC47729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783" y="5376034"/>
            <a:ext cx="1162878" cy="11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1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C329-DEA4-9D48-9021-68A02897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DE" sz="4000">
                <a:solidFill>
                  <a:srgbClr val="FFFFFF"/>
                </a:solidFill>
              </a:rPr>
              <a:t>4. Module in der Whiteboxsicht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BBEF-368B-EF44-A926-4DA89B3E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DE" sz="2000" dirty="0"/>
              <a:t>Navigator</a:t>
            </a:r>
          </a:p>
          <a:p>
            <a:r>
              <a:rPr lang="en-DE" sz="2000" dirty="0"/>
              <a:t>Editor</a:t>
            </a:r>
          </a:p>
          <a:p>
            <a:r>
              <a:rPr lang="en-DE" sz="2000" dirty="0"/>
              <a:t>Converter</a:t>
            </a:r>
          </a:p>
          <a:p>
            <a:pPr marL="0" indent="0">
              <a:buNone/>
            </a:pPr>
            <a:endParaRPr lang="en-DE" sz="2000" dirty="0"/>
          </a:p>
        </p:txBody>
      </p:sp>
      <p:sp>
        <p:nvSpPr>
          <p:cNvPr id="14" name="Slide Number Placeholder 23">
            <a:extLst>
              <a:ext uri="{FF2B5EF4-FFF2-40B4-BE49-F238E27FC236}">
                <a16:creationId xmlns:a16="http://schemas.microsoft.com/office/drawing/2014/main" id="{05A3A2A1-9043-2642-8668-FEA048B2598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084BE0-A7BB-B14A-9E4F-568AEA331562}" type="slidenum">
              <a:rPr lang="en-DE" b="1" smtClean="0">
                <a:solidFill>
                  <a:schemeClr val="tx1"/>
                </a:solidFill>
              </a:rPr>
              <a:pPr/>
              <a:t>5</a:t>
            </a:fld>
            <a:endParaRPr lang="en-DE" b="1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8A229-8807-3A43-9C4E-4D5730AD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B4802-1702-2540-A12D-A510C0E4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5</a:t>
            </a:fld>
            <a:endParaRPr lang="en-DE"/>
          </a:p>
        </p:txBody>
      </p:sp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5D1A221D-8CE0-894B-BF86-86753D812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3" y="5376034"/>
            <a:ext cx="1162878" cy="11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2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C329-DEA4-9D48-9021-68A02897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DE" sz="4000" dirty="0">
                <a:solidFill>
                  <a:srgbClr val="FFFFFF"/>
                </a:solidFill>
              </a:rPr>
              <a:t>4.1. Navigator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BBEF-368B-EF44-A926-4DA89B3E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003" y="2271544"/>
            <a:ext cx="9724031" cy="368335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DE" sz="2000" b="1" dirty="0"/>
              <a:t>Zweck</a:t>
            </a:r>
            <a:r>
              <a:rPr lang="en-DE" sz="2000" dirty="0"/>
              <a:t>:</a:t>
            </a:r>
          </a:p>
          <a:p>
            <a:pPr marL="0" indent="0">
              <a:buNone/>
            </a:pPr>
            <a:r>
              <a:rPr lang="en-DE" sz="2000" dirty="0"/>
              <a:t>	- Frontend für die Projektübersicht</a:t>
            </a:r>
          </a:p>
          <a:p>
            <a:pPr marL="0" indent="0">
              <a:buNone/>
            </a:pPr>
            <a:r>
              <a:rPr lang="en-DE" sz="2000" dirty="0"/>
              <a:t>	- Navigieren der Website</a:t>
            </a:r>
          </a:p>
          <a:p>
            <a:pPr marL="0" indent="0">
              <a:buNone/>
            </a:pPr>
            <a:r>
              <a:rPr lang="en-DE" sz="2000" b="1" dirty="0"/>
              <a:t>Design</a:t>
            </a:r>
            <a:r>
              <a:rPr lang="en-DE" sz="2000" dirty="0"/>
              <a:t>:</a:t>
            </a:r>
          </a:p>
          <a:p>
            <a:pPr marL="0" indent="0">
              <a:buNone/>
            </a:pPr>
            <a:r>
              <a:rPr lang="en-DE" sz="2000" dirty="0"/>
              <a:t>	- 4 HTML Seiten</a:t>
            </a:r>
          </a:p>
          <a:p>
            <a:pPr marL="0" indent="0">
              <a:buNone/>
            </a:pPr>
            <a:r>
              <a:rPr lang="en-DE" sz="2000" dirty="0"/>
              <a:t>	- HTML und Bootstrap</a:t>
            </a:r>
          </a:p>
          <a:p>
            <a:pPr marL="0" indent="0">
              <a:buNone/>
            </a:pPr>
            <a:r>
              <a:rPr lang="en-DE" sz="2000" b="1" dirty="0"/>
              <a:t>Tests</a:t>
            </a:r>
            <a:r>
              <a:rPr lang="en-DE" sz="2000" dirty="0"/>
              <a:t>:</a:t>
            </a:r>
          </a:p>
          <a:p>
            <a:pPr marL="0" indent="0">
              <a:buNone/>
            </a:pPr>
            <a:r>
              <a:rPr lang="en-DE" sz="2000" dirty="0"/>
              <a:t>	- Alle Links und Knöpfe müssen funktionieren</a:t>
            </a:r>
          </a:p>
          <a:p>
            <a:pPr marL="0" indent="0">
              <a:buNone/>
            </a:pPr>
            <a:r>
              <a:rPr lang="en-DE" sz="2000" dirty="0"/>
              <a:t>	- User lädt die Seite neu während der Bearbeitung</a:t>
            </a:r>
          </a:p>
          <a:p>
            <a:pPr marL="0" indent="0">
              <a:buNone/>
            </a:pPr>
            <a:r>
              <a:rPr lang="en-DE" sz="2000" dirty="0"/>
              <a:t>	- User entfernt eine Programmeinheit</a:t>
            </a:r>
          </a:p>
          <a:p>
            <a:pPr marL="0" indent="0">
              <a:buNone/>
            </a:pPr>
            <a:r>
              <a:rPr lang="en-DE" sz="2000" dirty="0"/>
              <a:t>	- User geht auf ungültiger URL</a:t>
            </a:r>
          </a:p>
        </p:txBody>
      </p:sp>
      <p:sp>
        <p:nvSpPr>
          <p:cNvPr id="18" name="Slide Number Placeholder 23">
            <a:extLst>
              <a:ext uri="{FF2B5EF4-FFF2-40B4-BE49-F238E27FC236}">
                <a16:creationId xmlns:a16="http://schemas.microsoft.com/office/drawing/2014/main" id="{658B19A9-83F6-B54C-8868-59E87D6894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084BE0-A7BB-B14A-9E4F-568AEA331562}" type="slidenum">
              <a:rPr lang="en-DE" b="1" smtClean="0">
                <a:solidFill>
                  <a:schemeClr val="tx1"/>
                </a:solidFill>
              </a:rPr>
              <a:pPr/>
              <a:t>6</a:t>
            </a:fld>
            <a:endParaRPr lang="en-DE" b="1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334D0-CF55-4E4F-B379-308BECA2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101D3-6418-5E44-86E9-26B5AF63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6</a:t>
            </a:fld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1A907E-F028-954D-8BD0-65C13E4652F8}"/>
              </a:ext>
            </a:extLst>
          </p:cNvPr>
          <p:cNvSpPr/>
          <p:nvPr/>
        </p:nvSpPr>
        <p:spPr>
          <a:xfrm>
            <a:off x="8615322" y="2086450"/>
            <a:ext cx="1808921" cy="6659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Homepage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2FCE91-84A1-6C40-AA43-A99C507FF4D9}"/>
              </a:ext>
            </a:extLst>
          </p:cNvPr>
          <p:cNvSpPr/>
          <p:nvPr/>
        </p:nvSpPr>
        <p:spPr>
          <a:xfrm>
            <a:off x="10284600" y="3241390"/>
            <a:ext cx="1808921" cy="6659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Project-overview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7794ED-FB5F-D447-8418-0401868556C0}"/>
              </a:ext>
            </a:extLst>
          </p:cNvPr>
          <p:cNvSpPr/>
          <p:nvPr/>
        </p:nvSpPr>
        <p:spPr>
          <a:xfrm>
            <a:off x="6946046" y="3235718"/>
            <a:ext cx="1808921" cy="6659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About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FE0F38-5A06-574A-A540-87CC5679DF25}"/>
              </a:ext>
            </a:extLst>
          </p:cNvPr>
          <p:cNvSpPr/>
          <p:nvPr/>
        </p:nvSpPr>
        <p:spPr>
          <a:xfrm>
            <a:off x="8615323" y="4639584"/>
            <a:ext cx="1808921" cy="6659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Editor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0E1C074-97EE-4944-A2AA-36A7A5EC8B73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>
            <a:off x="10424243" y="2419411"/>
            <a:ext cx="764818" cy="82197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43166F4-2550-C147-B417-11D1BF948EE1}"/>
              </a:ext>
            </a:extLst>
          </p:cNvPr>
          <p:cNvCxnSpPr>
            <a:cxnSpLocks/>
            <a:stCxn id="7" idx="1"/>
            <a:endCxn id="15" idx="0"/>
          </p:cNvCxnSpPr>
          <p:nvPr/>
        </p:nvCxnSpPr>
        <p:spPr>
          <a:xfrm rot="10800000" flipV="1">
            <a:off x="7850508" y="2419410"/>
            <a:ext cx="764815" cy="8163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9AD9DD6-7994-BD41-AF59-63917905D631}"/>
              </a:ext>
            </a:extLst>
          </p:cNvPr>
          <p:cNvCxnSpPr>
            <a:cxnSpLocks/>
            <a:stCxn id="14" idx="2"/>
            <a:endCxn id="16" idx="3"/>
          </p:cNvCxnSpPr>
          <p:nvPr/>
        </p:nvCxnSpPr>
        <p:spPr>
          <a:xfrm rot="5400000">
            <a:off x="10274037" y="4057520"/>
            <a:ext cx="1065233" cy="76481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icon&#10;&#10;Description automatically generated">
            <a:extLst>
              <a:ext uri="{FF2B5EF4-FFF2-40B4-BE49-F238E27FC236}">
                <a16:creationId xmlns:a16="http://schemas.microsoft.com/office/drawing/2014/main" id="{6C2DF87D-8F64-2F42-9FAD-E12E8E1A4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783" y="5376034"/>
            <a:ext cx="1162878" cy="11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0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C329-DEA4-9D48-9021-68A02897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DE" sz="4000" dirty="0">
                <a:solidFill>
                  <a:srgbClr val="FFFFFF"/>
                </a:solidFill>
              </a:rPr>
              <a:t>4.2.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BBEF-368B-EF44-A926-4DA89B3E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85" y="2373579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DE" sz="1800" b="1" dirty="0"/>
              <a:t>Zweck</a:t>
            </a:r>
            <a:r>
              <a:rPr lang="en-DE" sz="1800" dirty="0"/>
              <a:t>:</a:t>
            </a:r>
          </a:p>
          <a:p>
            <a:pPr marL="0" indent="0">
              <a:buNone/>
            </a:pPr>
            <a:r>
              <a:rPr lang="en-DE" sz="1800" dirty="0"/>
              <a:t>- Import der PLC XML Datei</a:t>
            </a:r>
          </a:p>
          <a:p>
            <a:pPr marL="0" indent="0">
              <a:buNone/>
            </a:pPr>
            <a:r>
              <a:rPr lang="en-DE" sz="1800" dirty="0"/>
              <a:t>- XML Code generieren für den Export</a:t>
            </a:r>
          </a:p>
          <a:p>
            <a:pPr marL="0" indent="0">
              <a:buNone/>
            </a:pPr>
            <a:r>
              <a:rPr lang="en-DE" sz="1800" b="1" dirty="0"/>
              <a:t>Design</a:t>
            </a:r>
            <a:r>
              <a:rPr lang="en-DE" sz="1800" dirty="0"/>
              <a:t>:</a:t>
            </a:r>
          </a:p>
          <a:p>
            <a:pPr marL="0" indent="0">
              <a:buNone/>
            </a:pPr>
            <a:r>
              <a:rPr lang="en-DE" sz="1800" dirty="0"/>
              <a:t>- </a:t>
            </a:r>
            <a:r>
              <a:rPr lang="en-GB" sz="1800" dirty="0" err="1"/>
              <a:t>ImportService</a:t>
            </a:r>
            <a:r>
              <a:rPr lang="en-GB" sz="1800" dirty="0"/>
              <a:t>	</a:t>
            </a:r>
            <a:r>
              <a:rPr lang="en-GB" sz="1800" dirty="0">
                <a:sym typeface="Wingdings" pitchFamily="2" charset="2"/>
              </a:rPr>
              <a:t></a:t>
            </a:r>
            <a:r>
              <a:rPr lang="en-GB" sz="1800" dirty="0"/>
              <a:t> </a:t>
            </a:r>
            <a:r>
              <a:rPr lang="en-GB" sz="1800" dirty="0" err="1"/>
              <a:t>Importiert</a:t>
            </a:r>
            <a:r>
              <a:rPr lang="en-GB" sz="1800" dirty="0"/>
              <a:t> alle </a:t>
            </a:r>
            <a:r>
              <a:rPr lang="en-GB" sz="1800" dirty="0" err="1"/>
              <a:t>relevante</a:t>
            </a:r>
            <a:r>
              <a:rPr lang="en-GB" sz="1800" dirty="0"/>
              <a:t> </a:t>
            </a:r>
            <a:r>
              <a:rPr lang="en-GB" sz="1800" dirty="0" err="1"/>
              <a:t>Projektdaten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- </a:t>
            </a:r>
            <a:r>
              <a:rPr lang="en-GB" sz="1800" dirty="0" err="1"/>
              <a:t>ProjectService</a:t>
            </a:r>
            <a:r>
              <a:rPr lang="en-GB" sz="1800" dirty="0"/>
              <a:t> 	</a:t>
            </a:r>
            <a:r>
              <a:rPr lang="en-DE" sz="1800" dirty="0">
                <a:sym typeface="Wingdings" pitchFamily="2" charset="2"/>
              </a:rPr>
              <a:t></a:t>
            </a:r>
            <a:r>
              <a:rPr lang="en-GB" sz="1800" dirty="0"/>
              <a:t> </a:t>
            </a:r>
            <a:r>
              <a:rPr lang="en-GB" sz="1800" dirty="0" err="1"/>
              <a:t>verwaltet</a:t>
            </a:r>
            <a:r>
              <a:rPr lang="en-GB" sz="1800" dirty="0"/>
              <a:t> alle </a:t>
            </a:r>
            <a:r>
              <a:rPr lang="en-GB" sz="1800" dirty="0" err="1"/>
              <a:t>Projektdaten</a:t>
            </a:r>
            <a:r>
              <a:rPr lang="en-GB" sz="1800" dirty="0"/>
              <a:t> und </a:t>
            </a:r>
            <a:r>
              <a:rPr lang="en-GB" sz="1800" dirty="0" err="1"/>
              <a:t>generiert</a:t>
            </a:r>
            <a:r>
              <a:rPr lang="en-GB" sz="1800" dirty="0"/>
              <a:t> XML Code </a:t>
            </a:r>
            <a:r>
              <a:rPr lang="en-GB" sz="1800" dirty="0" err="1"/>
              <a:t>für</a:t>
            </a:r>
            <a:r>
              <a:rPr lang="en-GB" sz="1800" dirty="0"/>
              <a:t> den Export</a:t>
            </a:r>
          </a:p>
          <a:p>
            <a:pPr marL="0" indent="0">
              <a:buNone/>
            </a:pPr>
            <a:r>
              <a:rPr lang="en-DE" sz="1800" dirty="0"/>
              <a:t>- Models 		</a:t>
            </a:r>
            <a:r>
              <a:rPr lang="en-DE" sz="1800" dirty="0">
                <a:sym typeface="Wingdings" pitchFamily="2" charset="2"/>
              </a:rPr>
              <a:t> Typescript Klassen, die FBs repräsentieren</a:t>
            </a:r>
            <a:endParaRPr lang="en-DE" sz="1800" dirty="0"/>
          </a:p>
          <a:p>
            <a:pPr marL="0" indent="0">
              <a:buNone/>
            </a:pPr>
            <a:r>
              <a:rPr lang="en-DE" sz="1800" b="1" dirty="0"/>
              <a:t>Tests</a:t>
            </a:r>
            <a:r>
              <a:rPr lang="en-DE" sz="1800" dirty="0"/>
              <a:t>:</a:t>
            </a:r>
          </a:p>
          <a:p>
            <a:pPr marL="0" indent="0">
              <a:buNone/>
            </a:pPr>
            <a:r>
              <a:rPr lang="en-DE" sz="1800" dirty="0"/>
              <a:t>- Import einer gültigen Datei</a:t>
            </a:r>
          </a:p>
          <a:p>
            <a:pPr marL="0" indent="0">
              <a:buNone/>
            </a:pPr>
            <a:r>
              <a:rPr lang="en-DE" sz="1800" dirty="0"/>
              <a:t>- Import einer Leeren Datei</a:t>
            </a:r>
          </a:p>
          <a:p>
            <a:pPr marL="0" indent="0">
              <a:buNone/>
            </a:pPr>
            <a:r>
              <a:rPr lang="en-DE" sz="1800" dirty="0"/>
              <a:t>- Import einer Korrupten Datei</a:t>
            </a:r>
          </a:p>
          <a:p>
            <a:pPr marL="0" indent="0">
              <a:buNone/>
            </a:pPr>
            <a:r>
              <a:rPr lang="en-DE" sz="1800" dirty="0"/>
              <a:t>- Exportierte Datei im anderen Editor öffnen</a:t>
            </a:r>
          </a:p>
          <a:p>
            <a:pPr marL="0" indent="0">
              <a:buNone/>
            </a:pPr>
            <a:r>
              <a:rPr lang="en-DE" sz="1800" dirty="0"/>
              <a:t>		</a:t>
            </a:r>
          </a:p>
        </p:txBody>
      </p:sp>
      <p:sp>
        <p:nvSpPr>
          <p:cNvPr id="25" name="Slide Number Placeholder 23">
            <a:extLst>
              <a:ext uri="{FF2B5EF4-FFF2-40B4-BE49-F238E27FC236}">
                <a16:creationId xmlns:a16="http://schemas.microsoft.com/office/drawing/2014/main" id="{3F87EE80-99DE-1540-919F-A3143E33814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084BE0-A7BB-B14A-9E4F-568AEA331562}" type="slidenum">
              <a:rPr lang="en-DE" b="1" smtClean="0">
                <a:solidFill>
                  <a:schemeClr val="tx1"/>
                </a:solidFill>
              </a:rPr>
              <a:pPr/>
              <a:t>7</a:t>
            </a:fld>
            <a:endParaRPr lang="en-DE" b="1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4E67-A5E3-BF4E-8B1F-A2957A0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0D3C0-2629-4841-A62D-6BF965E7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7</a:t>
            </a:fld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45546-CF82-E848-B16F-B0619AE3E743}"/>
              </a:ext>
            </a:extLst>
          </p:cNvPr>
          <p:cNvSpPr/>
          <p:nvPr/>
        </p:nvSpPr>
        <p:spPr>
          <a:xfrm>
            <a:off x="9289235" y="3296857"/>
            <a:ext cx="1808921" cy="6659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Editor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A52F76-C1FF-3C46-BE26-33141D214603}"/>
              </a:ext>
            </a:extLst>
          </p:cNvPr>
          <p:cNvSpPr/>
          <p:nvPr/>
        </p:nvSpPr>
        <p:spPr>
          <a:xfrm>
            <a:off x="9289236" y="2041327"/>
            <a:ext cx="1808921" cy="6659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Import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928036-B664-B548-9C36-B9F316F425E6}"/>
              </a:ext>
            </a:extLst>
          </p:cNvPr>
          <p:cNvSpPr/>
          <p:nvPr/>
        </p:nvSpPr>
        <p:spPr>
          <a:xfrm>
            <a:off x="9289235" y="4552387"/>
            <a:ext cx="1808921" cy="6659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Export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DBE0CB-445D-0C46-A7A2-C43F8C133B8D}"/>
              </a:ext>
            </a:extLst>
          </p:cNvPr>
          <p:cNvCxnSpPr>
            <a:stCxn id="15" idx="2"/>
            <a:endCxn id="13" idx="0"/>
          </p:cNvCxnSpPr>
          <p:nvPr/>
        </p:nvCxnSpPr>
        <p:spPr>
          <a:xfrm flipH="1">
            <a:off x="10193696" y="2707249"/>
            <a:ext cx="1" cy="589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DEE328-F270-7041-98C9-4173184573D0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10193696" y="3962779"/>
            <a:ext cx="0" cy="589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icon&#10;&#10;Description automatically generated">
            <a:extLst>
              <a:ext uri="{FF2B5EF4-FFF2-40B4-BE49-F238E27FC236}">
                <a16:creationId xmlns:a16="http://schemas.microsoft.com/office/drawing/2014/main" id="{D7D60AE8-BFBE-584F-8ED1-2E17D8847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3" y="5376034"/>
            <a:ext cx="1162878" cy="11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8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C329-DEA4-9D48-9021-68A02897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DE" sz="4000">
                <a:solidFill>
                  <a:srgbClr val="FFFFFF"/>
                </a:solidFill>
              </a:rPr>
              <a:t>4.3.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BBEF-368B-EF44-A926-4DA89B3E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1959429"/>
            <a:ext cx="10636280" cy="404212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DE" sz="2000" b="1" dirty="0"/>
              <a:t>Zweck</a:t>
            </a:r>
            <a:r>
              <a:rPr lang="en-DE" sz="2000" dirty="0"/>
              <a:t>:</a:t>
            </a:r>
          </a:p>
          <a:p>
            <a:pPr marL="0" indent="0">
              <a:buNone/>
            </a:pPr>
            <a:r>
              <a:rPr lang="en-DE" sz="2000" dirty="0"/>
              <a:t>	- Darstellung des PLC Programms</a:t>
            </a:r>
          </a:p>
          <a:p>
            <a:pPr marL="0" indent="0">
              <a:buNone/>
            </a:pPr>
            <a:r>
              <a:rPr lang="en-DE" sz="2000" dirty="0"/>
              <a:t>	- Änderung des PLC Programs</a:t>
            </a:r>
          </a:p>
          <a:p>
            <a:pPr marL="0" indent="0">
              <a:buNone/>
            </a:pPr>
            <a:r>
              <a:rPr lang="en-DE" sz="2000" b="1" dirty="0"/>
              <a:t>Design</a:t>
            </a:r>
            <a:r>
              <a:rPr lang="en-DE" sz="2000" dirty="0"/>
              <a:t>:</a:t>
            </a:r>
          </a:p>
          <a:p>
            <a:pPr marL="0" indent="0">
              <a:buNone/>
            </a:pPr>
            <a:r>
              <a:rPr lang="en-DE" sz="2000" dirty="0"/>
              <a:t>	- </a:t>
            </a:r>
            <a:r>
              <a:rPr lang="en-GB" sz="2000" dirty="0"/>
              <a:t>NGX-Graph	</a:t>
            </a:r>
            <a:r>
              <a:rPr lang="en-GB" sz="2000" dirty="0">
                <a:sym typeface="Wingdings" pitchFamily="2" charset="2"/>
              </a:rPr>
              <a:t></a:t>
            </a:r>
            <a:r>
              <a:rPr lang="en-GB" sz="2000" dirty="0"/>
              <a:t> </a:t>
            </a:r>
            <a:r>
              <a:rPr lang="en-GB" sz="2000" dirty="0" err="1"/>
              <a:t>Externe</a:t>
            </a:r>
            <a:r>
              <a:rPr lang="en-GB" sz="2000" dirty="0"/>
              <a:t> </a:t>
            </a:r>
            <a:r>
              <a:rPr lang="en-GB" sz="2000" dirty="0" err="1"/>
              <a:t>Bibliothek</a:t>
            </a:r>
            <a:r>
              <a:rPr lang="en-GB" sz="2000" dirty="0"/>
              <a:t> </a:t>
            </a:r>
            <a:r>
              <a:rPr lang="en-GB" sz="2000" dirty="0" err="1"/>
              <a:t>für</a:t>
            </a:r>
            <a:r>
              <a:rPr lang="en-GB" sz="2000" dirty="0"/>
              <a:t> </a:t>
            </a:r>
            <a:r>
              <a:rPr lang="en-GB" sz="2000" dirty="0" err="1"/>
              <a:t>Darstellung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r>
              <a:rPr lang="en-GB" sz="2000" dirty="0"/>
              <a:t>	- Graph Component 	</a:t>
            </a:r>
            <a:r>
              <a:rPr lang="en-DE" sz="2000" dirty="0">
                <a:sym typeface="Wingdings" pitchFamily="2" charset="2"/>
              </a:rPr>
              <a:t></a:t>
            </a:r>
            <a:r>
              <a:rPr lang="en-GB" sz="2000" dirty="0"/>
              <a:t> </a:t>
            </a:r>
            <a:r>
              <a:rPr lang="en-GB" sz="2000" dirty="0" err="1"/>
              <a:t>Ändert</a:t>
            </a:r>
            <a:r>
              <a:rPr lang="en-GB" sz="2000" dirty="0"/>
              <a:t> den Graph </a:t>
            </a:r>
            <a:r>
              <a:rPr lang="en-GB" sz="2000" dirty="0" err="1"/>
              <a:t>entsprechend</a:t>
            </a:r>
            <a:r>
              <a:rPr lang="en-GB" sz="2000" dirty="0"/>
              <a:t> </a:t>
            </a:r>
            <a:r>
              <a:rPr lang="en-GB" sz="2000" dirty="0" err="1"/>
              <a:t>dem</a:t>
            </a:r>
            <a:r>
              <a:rPr lang="en-GB" sz="2000" dirty="0"/>
              <a:t> User Input. </a:t>
            </a:r>
          </a:p>
          <a:p>
            <a:pPr marL="0" indent="0">
              <a:buNone/>
            </a:pPr>
            <a:r>
              <a:rPr lang="en-DE" sz="2000" dirty="0"/>
              <a:t>	- Library 		</a:t>
            </a:r>
            <a:r>
              <a:rPr lang="en-DE" sz="2000" dirty="0">
                <a:sym typeface="Wingdings" pitchFamily="2" charset="2"/>
              </a:rPr>
              <a:t> Fügt Standardfunktionen in den Graph ein.</a:t>
            </a:r>
          </a:p>
          <a:p>
            <a:pPr marL="0" indent="0">
              <a:buNone/>
            </a:pPr>
            <a:r>
              <a:rPr lang="en-DE" sz="2000" dirty="0"/>
              <a:t>	- Variable Interface 	</a:t>
            </a:r>
            <a:r>
              <a:rPr lang="en-DE" sz="2000" dirty="0">
                <a:sym typeface="Wingdings" pitchFamily="2" charset="2"/>
              </a:rPr>
              <a:t> Verwaltet Programmvariablen</a:t>
            </a:r>
            <a:endParaRPr lang="en-DE" sz="2000" dirty="0"/>
          </a:p>
          <a:p>
            <a:pPr marL="0" indent="0">
              <a:buNone/>
            </a:pPr>
            <a:r>
              <a:rPr lang="en-DE" sz="2000" b="1" dirty="0"/>
              <a:t>Tests</a:t>
            </a:r>
            <a:r>
              <a:rPr lang="en-DE" sz="2000" dirty="0"/>
              <a:t>:</a:t>
            </a:r>
          </a:p>
          <a:p>
            <a:pPr marL="0" indent="0">
              <a:buNone/>
            </a:pPr>
            <a:r>
              <a:rPr lang="en-DE" sz="2000" dirty="0"/>
              <a:t>	- Gültiger Input</a:t>
            </a:r>
          </a:p>
          <a:p>
            <a:pPr marL="0" indent="0">
              <a:buNone/>
            </a:pPr>
            <a:r>
              <a:rPr lang="en-DE" sz="2000" dirty="0"/>
              <a:t>	- Ungültiger Input</a:t>
            </a:r>
          </a:p>
        </p:txBody>
      </p:sp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A0D8602C-5426-764A-9CDD-1C8B98906F1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084BE0-A7BB-B14A-9E4F-568AEA331562}" type="slidenum">
              <a:rPr lang="en-DE" b="1" smtClean="0">
                <a:solidFill>
                  <a:schemeClr val="tx1"/>
                </a:solidFill>
              </a:rPr>
              <a:pPr/>
              <a:t>8</a:t>
            </a:fld>
            <a:endParaRPr lang="en-DE" b="1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6275-EA20-2F42-BB1B-8769BD17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86699-D49F-5D4A-B59B-16B7DDDA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E0-A7BB-B14A-9E4F-568AEA331562}" type="slidenum">
              <a:rPr lang="en-DE" smtClean="0"/>
              <a:t>8</a:t>
            </a:fld>
            <a:endParaRPr lang="en-DE"/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47BD7140-62CE-4048-8204-ADE553FC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3" y="5376034"/>
            <a:ext cx="1162878" cy="11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5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556</Words>
  <Application>Microsoft Macintosh PowerPoint</Application>
  <PresentationFormat>Widescreen</PresentationFormat>
  <Paragraphs>168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PLC Editor on Angular</vt:lpstr>
      <vt:lpstr>Gliederung</vt:lpstr>
      <vt:lpstr>Teamvorstellung</vt:lpstr>
      <vt:lpstr>2. Projektziel</vt:lpstr>
      <vt:lpstr>3. Produktübersicht und Demo</vt:lpstr>
      <vt:lpstr>4. Module in der Whiteboxsicht</vt:lpstr>
      <vt:lpstr>4.1. Navigator</vt:lpstr>
      <vt:lpstr>4.2. Converter</vt:lpstr>
      <vt:lpstr>4.3. Editor</vt:lpstr>
      <vt:lpstr> 4.3.1. Variable Interface </vt:lpstr>
      <vt:lpstr>4.3.2 Library  </vt:lpstr>
      <vt:lpstr>4.3.3. Graph Component </vt:lpstr>
      <vt:lpstr>6. Lessons Learned</vt:lpstr>
      <vt:lpstr>7. Fazit &amp; Ausblick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PLC Editor on Angular</dc:title>
  <dc:creator>Mouaz Tabboush</dc:creator>
  <cp:lastModifiedBy>Mouaz Tabboush</cp:lastModifiedBy>
  <cp:revision>23</cp:revision>
  <dcterms:created xsi:type="dcterms:W3CDTF">2021-05-13T14:20:40Z</dcterms:created>
  <dcterms:modified xsi:type="dcterms:W3CDTF">2021-05-20T15:22:18Z</dcterms:modified>
</cp:coreProperties>
</file>