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4BE9-4A5F-42FA-B675-575280096D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F15DEC-20F5-41DA-94AF-4E7D96E4F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1E4AE6-1462-45F0-98F7-F8A55E0E3B8E}"/>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E828A366-D04B-4983-9B65-FBD4495F7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92B24-CEC2-4E30-A803-F7F34AE6128C}"/>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392428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914C-2D7B-4CAF-963F-259AAEBEB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5F613-B5B3-4E73-A574-7EC7F39687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A11F5-BFBB-41E4-9471-AC4368C1737C}"/>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59BE1FE0-5EEA-43AE-B908-C110E3BE5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64E0A-1511-483B-84E0-2D4234F0D353}"/>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64825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70EF3-3B57-4A5D-9207-F4CB3B39F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AC03E-5B25-468A-924D-65CAB88D88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49319-319D-48CA-83B0-443AA3916D75}"/>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913E3799-6FB8-408C-9D4D-201342D19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7327E-267B-44DC-AF78-8724D051EA34}"/>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259027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AAA6-E5F3-4C4D-BB68-66A3D0FE9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85D54-B6C7-4CE3-B833-2EE42FE6D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4FFF7-F5C1-4D69-9BD0-335223547A74}"/>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66872D19-4DF1-4A41-8C0E-516B7CBA5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2B161-C050-46A9-BC71-D83B7ABA066F}"/>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39621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48DD-DEC1-4E1E-9DEC-79BB71C0A6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066C7-0EAD-4667-BACC-A8455747D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6753D-61C0-414E-8F23-17E942248775}"/>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A5509ED6-B9FB-4BC1-8994-520186DA4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38F86-3F04-48C2-A8DF-EA25CDAE5A36}"/>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15710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5050-D26C-4F2F-849E-0D32570C9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6F610-68E3-420D-8F0E-3DDC8776F9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A3E567-1280-4C2B-BA1B-1360CCEE2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904CA-15AB-4EBD-BF90-605DDEB03897}"/>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6" name="Footer Placeholder 5">
            <a:extLst>
              <a:ext uri="{FF2B5EF4-FFF2-40B4-BE49-F238E27FC236}">
                <a16:creationId xmlns:a16="http://schemas.microsoft.com/office/drawing/2014/main" id="{877A3858-49D8-4D14-BC4A-7413CC9988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2DD85-A2EF-40A6-A52D-BAF91B6E1276}"/>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223795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9459-9536-42C7-9277-3274BEA5F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12DE2E-F519-4965-99B0-8FD2C929E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3B659-306D-414D-AA6C-CB926F339E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37EFD8-8062-40E3-923F-E0D2D08CC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BDDF3-660D-4763-BA2E-5BE216606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69A26-B82D-45B2-A5E4-902C4FD144AE}"/>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8" name="Footer Placeholder 7">
            <a:extLst>
              <a:ext uri="{FF2B5EF4-FFF2-40B4-BE49-F238E27FC236}">
                <a16:creationId xmlns:a16="http://schemas.microsoft.com/office/drawing/2014/main" id="{26BD51E9-BC5E-463D-B195-3D346A0056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3C7E4-CACE-48C0-8F07-C8942ECF6F46}"/>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78870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0FB9-A9E0-4883-9EB3-C0846B743F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F9766C-39B9-4C2D-B0EC-34678A3253BC}"/>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4" name="Footer Placeholder 3">
            <a:extLst>
              <a:ext uri="{FF2B5EF4-FFF2-40B4-BE49-F238E27FC236}">
                <a16:creationId xmlns:a16="http://schemas.microsoft.com/office/drawing/2014/main" id="{66B09F69-0839-42D2-9CAD-1A27BA0D2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7BF954-1002-4EDC-B0D3-A48F052EF114}"/>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152135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018C2-7F3A-4E3E-8FAC-FAE391BDE194}"/>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3" name="Footer Placeholder 2">
            <a:extLst>
              <a:ext uri="{FF2B5EF4-FFF2-40B4-BE49-F238E27FC236}">
                <a16:creationId xmlns:a16="http://schemas.microsoft.com/office/drawing/2014/main" id="{C986C232-3218-4CD3-84C3-80C0081F3A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D16518-9D35-4A04-AF2A-DFB0DF2E0DA5}"/>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386423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EF7A-0BAE-4C86-ADE2-F9E5BCC6D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A1CEC8-2C8A-4371-B000-53D035C81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C4FE95-AFDA-495E-BFC9-C0AD5EC9D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8799-7BFA-4216-8E0A-76020FA4950E}"/>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6" name="Footer Placeholder 5">
            <a:extLst>
              <a:ext uri="{FF2B5EF4-FFF2-40B4-BE49-F238E27FC236}">
                <a16:creationId xmlns:a16="http://schemas.microsoft.com/office/drawing/2014/main" id="{2B4D2EC1-8522-4A81-A88C-8E878E66D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618AB-2D8D-4166-98BC-AE3A5F470A3F}"/>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282685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AFEA-C732-4605-BB12-C11AD4652F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C4265C-D9EE-407D-B4F2-B39F670C8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A5147A-56C9-427A-8359-8BAB0F961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6AAFF-0550-43FD-A6CE-9C8763D7F890}"/>
              </a:ext>
            </a:extLst>
          </p:cNvPr>
          <p:cNvSpPr>
            <a:spLocks noGrp="1"/>
          </p:cNvSpPr>
          <p:nvPr>
            <p:ph type="dt" sz="half" idx="10"/>
          </p:nvPr>
        </p:nvSpPr>
        <p:spPr/>
        <p:txBody>
          <a:bodyPr/>
          <a:lstStyle/>
          <a:p>
            <a:fld id="{6A2ACDAC-3F42-4C7E-993C-4560443943D5}" type="datetimeFigureOut">
              <a:rPr lang="en-US" smtClean="0"/>
              <a:t>1/8/2020</a:t>
            </a:fld>
            <a:endParaRPr lang="en-US"/>
          </a:p>
        </p:txBody>
      </p:sp>
      <p:sp>
        <p:nvSpPr>
          <p:cNvPr id="6" name="Footer Placeholder 5">
            <a:extLst>
              <a:ext uri="{FF2B5EF4-FFF2-40B4-BE49-F238E27FC236}">
                <a16:creationId xmlns:a16="http://schemas.microsoft.com/office/drawing/2014/main" id="{0B780411-1F45-408C-9DB0-93EA34EF5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DD747-55BD-458E-B340-188D57947C86}"/>
              </a:ext>
            </a:extLst>
          </p:cNvPr>
          <p:cNvSpPr>
            <a:spLocks noGrp="1"/>
          </p:cNvSpPr>
          <p:nvPr>
            <p:ph type="sldNum" sz="quarter" idx="12"/>
          </p:nvPr>
        </p:nvSpPr>
        <p:spPr/>
        <p:txBody>
          <a:bodyPr/>
          <a:lstStyle/>
          <a:p>
            <a:fld id="{35BEAFEF-0A9A-450E-9B71-692EDDF80225}" type="slidenum">
              <a:rPr lang="en-US" smtClean="0"/>
              <a:t>‹#›</a:t>
            </a:fld>
            <a:endParaRPr lang="en-US"/>
          </a:p>
        </p:txBody>
      </p:sp>
    </p:spTree>
    <p:extLst>
      <p:ext uri="{BB962C8B-B14F-4D97-AF65-F5344CB8AC3E}">
        <p14:creationId xmlns:p14="http://schemas.microsoft.com/office/powerpoint/2010/main" val="16622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967EC-625E-447A-A7AF-D2C858DD2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1CD38-73EE-400A-A48C-19CC93A3A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A26C2-483C-4C71-9D4D-F644BFC3ED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ACDAC-3F42-4C7E-993C-4560443943D5}" type="datetimeFigureOut">
              <a:rPr lang="en-US" smtClean="0"/>
              <a:t>1/8/2020</a:t>
            </a:fld>
            <a:endParaRPr lang="en-US"/>
          </a:p>
        </p:txBody>
      </p:sp>
      <p:sp>
        <p:nvSpPr>
          <p:cNvPr id="5" name="Footer Placeholder 4">
            <a:extLst>
              <a:ext uri="{FF2B5EF4-FFF2-40B4-BE49-F238E27FC236}">
                <a16:creationId xmlns:a16="http://schemas.microsoft.com/office/drawing/2014/main" id="{8992E2FF-F13A-4D57-BE8F-124B002E5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EB71C4-6798-4A30-9F3C-91ADA2601D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EAFEF-0A9A-450E-9B71-692EDDF80225}" type="slidenum">
              <a:rPr lang="en-US" smtClean="0"/>
              <a:t>‹#›</a:t>
            </a:fld>
            <a:endParaRPr lang="en-US"/>
          </a:p>
        </p:txBody>
      </p:sp>
    </p:spTree>
    <p:extLst>
      <p:ext uri="{BB962C8B-B14F-4D97-AF65-F5344CB8AC3E}">
        <p14:creationId xmlns:p14="http://schemas.microsoft.com/office/powerpoint/2010/main" val="401988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hp.net/manual/en/language.operators.type.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78B6-C07B-4E12-92E1-6146001FB665}"/>
              </a:ext>
            </a:extLst>
          </p:cNvPr>
          <p:cNvSpPr>
            <a:spLocks noGrp="1"/>
          </p:cNvSpPr>
          <p:nvPr>
            <p:ph type="ctrTitle"/>
          </p:nvPr>
        </p:nvSpPr>
        <p:spPr/>
        <p:txBody>
          <a:bodyPr/>
          <a:lstStyle/>
          <a:p>
            <a:r>
              <a:rPr lang="en-US" dirty="0"/>
              <a:t>PHP</a:t>
            </a:r>
          </a:p>
        </p:txBody>
      </p:sp>
      <p:sp>
        <p:nvSpPr>
          <p:cNvPr id="3" name="Subtitle 2">
            <a:extLst>
              <a:ext uri="{FF2B5EF4-FFF2-40B4-BE49-F238E27FC236}">
                <a16:creationId xmlns:a16="http://schemas.microsoft.com/office/drawing/2014/main" id="{C21FCF1B-0505-474B-AC7D-D7525F24849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04589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C265-13CF-4DBC-8DA9-903ADA3087AD}"/>
              </a:ext>
            </a:extLst>
          </p:cNvPr>
          <p:cNvSpPr>
            <a:spLocks noGrp="1"/>
          </p:cNvSpPr>
          <p:nvPr>
            <p:ph type="title"/>
          </p:nvPr>
        </p:nvSpPr>
        <p:spPr/>
        <p:txBody>
          <a:bodyPr/>
          <a:lstStyle/>
          <a:p>
            <a:r>
              <a:rPr lang="en-US" dirty="0"/>
              <a:t>ARRAY – OPERATORS</a:t>
            </a:r>
          </a:p>
        </p:txBody>
      </p:sp>
      <p:sp>
        <p:nvSpPr>
          <p:cNvPr id="3" name="Content Placeholder 2">
            <a:extLst>
              <a:ext uri="{FF2B5EF4-FFF2-40B4-BE49-F238E27FC236}">
                <a16:creationId xmlns:a16="http://schemas.microsoft.com/office/drawing/2014/main" id="{5D0F88E7-06E3-47F6-8B5B-8055D273418E}"/>
              </a:ext>
            </a:extLst>
          </p:cNvPr>
          <p:cNvSpPr>
            <a:spLocks noGrp="1"/>
          </p:cNvSpPr>
          <p:nvPr>
            <p:ph idx="1"/>
          </p:nvPr>
        </p:nvSpPr>
        <p:spPr/>
        <p:txBody>
          <a:bodyPr>
            <a:normAutofit fontScale="92500" lnSpcReduction="10000"/>
          </a:bodyPr>
          <a:lstStyle/>
          <a:p>
            <a:r>
              <a:rPr lang="en-US" dirty="0"/>
              <a:t>Union operator</a:t>
            </a:r>
          </a:p>
          <a:p>
            <a:pPr marL="0" indent="0">
              <a:buNone/>
            </a:pPr>
            <a:r>
              <a:rPr lang="en-US" dirty="0"/>
              <a:t>$a = [‘a’ =&gt; ‘hello’, ‘b’ =&gt; ‘world]</a:t>
            </a:r>
          </a:p>
          <a:p>
            <a:pPr marL="0" indent="0">
              <a:buNone/>
            </a:pPr>
            <a:r>
              <a:rPr lang="en-US" dirty="0"/>
              <a:t>$b = [‘a’ =&gt; ‘hi’,  ‘c’ =&gt; ‘cruel’]</a:t>
            </a:r>
          </a:p>
          <a:p>
            <a:pPr marL="0" indent="0">
              <a:buNone/>
            </a:pPr>
            <a:r>
              <a:rPr lang="en-US" dirty="0"/>
              <a:t>Implode(‘ ‘, $a + $b); // hello world cruel</a:t>
            </a:r>
          </a:p>
          <a:p>
            <a:pPr marL="0" indent="0">
              <a:buNone/>
            </a:pPr>
            <a:r>
              <a:rPr lang="en-US" dirty="0"/>
              <a:t>$b is append to $a. If $b has the same key like ‘a’, the value from $a is get.</a:t>
            </a:r>
          </a:p>
          <a:p>
            <a:r>
              <a:rPr lang="en-US" dirty="0"/>
              <a:t>Equality $a == $b // TRUE if $a and $b have the same key-value pairs</a:t>
            </a:r>
          </a:p>
          <a:p>
            <a:r>
              <a:rPr lang="en-US" dirty="0"/>
              <a:t>Identity $a === $b // TRUE if $a and $b have the same key-value pairs, same types and same order</a:t>
            </a:r>
          </a:p>
          <a:p>
            <a:r>
              <a:rPr lang="en-US" dirty="0"/>
              <a:t>Inequality $a != $b or $a &lt;&gt; $b // TRUE if $a is not equal to $b</a:t>
            </a:r>
          </a:p>
          <a:p>
            <a:r>
              <a:rPr lang="en-US" dirty="0"/>
              <a:t>Non-Identity $a !== $b // TRUE if $a is not identical to $b</a:t>
            </a:r>
          </a:p>
        </p:txBody>
      </p:sp>
    </p:spTree>
    <p:extLst>
      <p:ext uri="{BB962C8B-B14F-4D97-AF65-F5344CB8AC3E}">
        <p14:creationId xmlns:p14="http://schemas.microsoft.com/office/powerpoint/2010/main" val="75765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D446-C331-420E-9258-B36771A54E8C}"/>
              </a:ext>
            </a:extLst>
          </p:cNvPr>
          <p:cNvSpPr>
            <a:spLocks noGrp="1"/>
          </p:cNvSpPr>
          <p:nvPr>
            <p:ph type="title"/>
          </p:nvPr>
        </p:nvSpPr>
        <p:spPr/>
        <p:txBody>
          <a:bodyPr/>
          <a:lstStyle/>
          <a:p>
            <a:r>
              <a:rPr lang="en-US" dirty="0"/>
              <a:t>ARRAY – KEYS</a:t>
            </a:r>
          </a:p>
        </p:txBody>
      </p:sp>
      <p:sp>
        <p:nvSpPr>
          <p:cNvPr id="3" name="Content Placeholder 2">
            <a:extLst>
              <a:ext uri="{FF2B5EF4-FFF2-40B4-BE49-F238E27FC236}">
                <a16:creationId xmlns:a16="http://schemas.microsoft.com/office/drawing/2014/main" id="{073EFDC8-BC67-4F2B-A043-88253666151A}"/>
              </a:ext>
            </a:extLst>
          </p:cNvPr>
          <p:cNvSpPr>
            <a:spLocks noGrp="1"/>
          </p:cNvSpPr>
          <p:nvPr>
            <p:ph idx="1"/>
          </p:nvPr>
        </p:nvSpPr>
        <p:spPr/>
        <p:txBody>
          <a:bodyPr/>
          <a:lstStyle/>
          <a:p>
            <a:pPr marL="0" indent="0">
              <a:buNone/>
            </a:pPr>
            <a:r>
              <a:rPr lang="en-US" dirty="0"/>
              <a:t>The array keys could be:</a:t>
            </a:r>
          </a:p>
          <a:p>
            <a:r>
              <a:rPr lang="en-US" dirty="0"/>
              <a:t>Strings  // $</a:t>
            </a:r>
            <a:r>
              <a:rPr lang="en-US" dirty="0" err="1"/>
              <a:t>arr</a:t>
            </a:r>
            <a:r>
              <a:rPr lang="en-US" dirty="0"/>
              <a:t> = [‘4’ =&gt; ‘int’]; output [4 =&gt; ‘int’]</a:t>
            </a:r>
          </a:p>
          <a:p>
            <a:r>
              <a:rPr lang="en-US" dirty="0"/>
              <a:t>Integers</a:t>
            </a:r>
          </a:p>
          <a:p>
            <a:r>
              <a:rPr lang="en-US" dirty="0"/>
              <a:t>Floats // $</a:t>
            </a:r>
            <a:r>
              <a:rPr lang="en-US" dirty="0" err="1"/>
              <a:t>arr</a:t>
            </a:r>
            <a:r>
              <a:rPr lang="en-US" dirty="0"/>
              <a:t> = [ 128.55 =&gt; ‘float’]; </a:t>
            </a:r>
            <a:r>
              <a:rPr lang="en-US" dirty="0" err="1"/>
              <a:t>ouput</a:t>
            </a:r>
            <a:r>
              <a:rPr lang="en-US" dirty="0"/>
              <a:t> -&gt; [128 =&gt; ‘float’]</a:t>
            </a:r>
          </a:p>
          <a:p>
            <a:r>
              <a:rPr lang="en-US" dirty="0"/>
              <a:t>Binary</a:t>
            </a:r>
          </a:p>
          <a:p>
            <a:r>
              <a:rPr lang="en-US" dirty="0"/>
              <a:t>Hexadecimal</a:t>
            </a:r>
          </a:p>
          <a:p>
            <a:r>
              <a:rPr lang="en-US" dirty="0"/>
              <a:t>Null //empty string $</a:t>
            </a:r>
            <a:r>
              <a:rPr lang="en-US" dirty="0" err="1"/>
              <a:t>arr</a:t>
            </a:r>
            <a:r>
              <a:rPr lang="en-US" dirty="0"/>
              <a:t> = [ null =&gt; ‘null’]; output -&gt; [ [] =&gt; ‘null’]</a:t>
            </a:r>
          </a:p>
          <a:p>
            <a:r>
              <a:rPr lang="en-US" dirty="0"/>
              <a:t>Boolean  // true will be converted to 1 and false to 0</a:t>
            </a:r>
          </a:p>
          <a:p>
            <a:pPr marL="0" indent="0">
              <a:buNone/>
            </a:pPr>
            <a:endParaRPr lang="en-US" dirty="0"/>
          </a:p>
          <a:p>
            <a:endParaRPr lang="en-US" dirty="0"/>
          </a:p>
        </p:txBody>
      </p:sp>
    </p:spTree>
    <p:extLst>
      <p:ext uri="{BB962C8B-B14F-4D97-AF65-F5344CB8AC3E}">
        <p14:creationId xmlns:p14="http://schemas.microsoft.com/office/powerpoint/2010/main" val="49713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E84-7807-4083-A114-C8247610CE3D}"/>
              </a:ext>
            </a:extLst>
          </p:cNvPr>
          <p:cNvSpPr>
            <a:spLocks noGrp="1"/>
          </p:cNvSpPr>
          <p:nvPr>
            <p:ph type="title"/>
          </p:nvPr>
        </p:nvSpPr>
        <p:spPr/>
        <p:txBody>
          <a:bodyPr/>
          <a:lstStyle/>
          <a:p>
            <a:r>
              <a:rPr lang="en-US" dirty="0"/>
              <a:t>Filling up array</a:t>
            </a:r>
          </a:p>
        </p:txBody>
      </p:sp>
      <p:sp>
        <p:nvSpPr>
          <p:cNvPr id="3" name="Content Placeholder 2">
            <a:extLst>
              <a:ext uri="{FF2B5EF4-FFF2-40B4-BE49-F238E27FC236}">
                <a16:creationId xmlns:a16="http://schemas.microsoft.com/office/drawing/2014/main" id="{70E3E006-0B64-4953-B6B9-C4E4A8F8E719}"/>
              </a:ext>
            </a:extLst>
          </p:cNvPr>
          <p:cNvSpPr>
            <a:spLocks noGrp="1"/>
          </p:cNvSpPr>
          <p:nvPr>
            <p:ph idx="1"/>
          </p:nvPr>
        </p:nvSpPr>
        <p:spPr>
          <a:xfrm>
            <a:off x="591670" y="1764153"/>
            <a:ext cx="10515600" cy="4351338"/>
          </a:xfrm>
        </p:spPr>
        <p:txBody>
          <a:bodyPr/>
          <a:lstStyle/>
          <a:p>
            <a:pPr marL="514350" indent="-514350">
              <a:buFont typeface="+mj-lt"/>
              <a:buAutoNum type="arabicPeriod"/>
            </a:pPr>
            <a:r>
              <a:rPr lang="en-US" dirty="0"/>
              <a:t>Range() function.</a:t>
            </a:r>
          </a:p>
          <a:p>
            <a:pPr marL="514350" indent="-514350">
              <a:buFont typeface="+mj-lt"/>
              <a:buAutoNum type="arabicPeriod"/>
            </a:pPr>
            <a:r>
              <a:rPr lang="en-US" dirty="0" err="1"/>
              <a:t>Array_fill</a:t>
            </a:r>
            <a:r>
              <a:rPr lang="en-US" dirty="0"/>
              <a:t>(</a:t>
            </a:r>
            <a:r>
              <a:rPr lang="en-US" dirty="0" err="1"/>
              <a:t>index_start</a:t>
            </a:r>
            <a:r>
              <a:rPr lang="en-US" dirty="0"/>
              <a:t>, </a:t>
            </a:r>
            <a:r>
              <a:rPr lang="en-US" dirty="0" err="1"/>
              <a:t>how_many_items</a:t>
            </a:r>
            <a:r>
              <a:rPr lang="en-US" dirty="0"/>
              <a:t>, </a:t>
            </a:r>
            <a:r>
              <a:rPr lang="en-US" dirty="0" err="1"/>
              <a:t>value_to_insert</a:t>
            </a:r>
            <a:r>
              <a:rPr lang="en-US" dirty="0"/>
              <a:t>);</a:t>
            </a:r>
          </a:p>
          <a:p>
            <a:pPr marL="514350" indent="-514350">
              <a:buFont typeface="+mj-lt"/>
              <a:buAutoNum type="arabicPeriod"/>
            </a:pPr>
            <a:r>
              <a:rPr lang="en-US" dirty="0" err="1"/>
              <a:t>Array_fill_keys</a:t>
            </a:r>
            <a:r>
              <a:rPr lang="en-US" dirty="0"/>
              <a:t>(keys, value) // you could specify which keys </a:t>
            </a:r>
          </a:p>
          <a:p>
            <a:pPr marL="514350" indent="-514350">
              <a:buFont typeface="+mj-lt"/>
              <a:buAutoNum type="arabicPeriod"/>
            </a:pPr>
            <a:r>
              <a:rPr lang="en-US" dirty="0" err="1"/>
              <a:t>array_shift</a:t>
            </a:r>
            <a:r>
              <a:rPr lang="en-US" dirty="0"/>
              <a:t>($array) skip the first element</a:t>
            </a:r>
          </a:p>
          <a:p>
            <a:pPr marL="514350" indent="-514350">
              <a:buFont typeface="+mj-lt"/>
              <a:buAutoNum type="arabicPeriod"/>
            </a:pPr>
            <a:r>
              <a:rPr lang="en-US" dirty="0" err="1"/>
              <a:t>array_unshift</a:t>
            </a:r>
            <a:r>
              <a:rPr lang="en-US" dirty="0"/>
              <a:t>($array, $</a:t>
            </a:r>
            <a:r>
              <a:rPr lang="en-US" dirty="0" err="1"/>
              <a:t>elements_to_add</a:t>
            </a:r>
            <a:r>
              <a:rPr lang="en-US" dirty="0"/>
              <a:t> …. ) $queue = array("orange", "banana");</a:t>
            </a:r>
            <a:br>
              <a:rPr lang="en-US" dirty="0"/>
            </a:br>
            <a:r>
              <a:rPr lang="en-US" dirty="0" err="1"/>
              <a:t>array_unshift</a:t>
            </a:r>
            <a:r>
              <a:rPr lang="en-US" dirty="0"/>
              <a:t>($queue, "apple", "raspberry");</a:t>
            </a:r>
            <a:br>
              <a:rPr lang="en-US" dirty="0"/>
            </a:br>
            <a:r>
              <a:rPr lang="en-US" dirty="0" err="1"/>
              <a:t>print_r</a:t>
            </a:r>
            <a:r>
              <a:rPr lang="en-US" dirty="0"/>
              <a:t>($queue);</a:t>
            </a:r>
          </a:p>
          <a:p>
            <a:pPr marL="0" indent="0">
              <a:buNone/>
            </a:pPr>
            <a:endParaRPr lang="en-US" dirty="0"/>
          </a:p>
          <a:p>
            <a:pPr marL="514350" indent="-514350">
              <a:buFont typeface="+mj-lt"/>
              <a:buAutoNum type="arabicPeriod"/>
            </a:pPr>
            <a:endParaRPr lang="en-US" dirty="0"/>
          </a:p>
        </p:txBody>
      </p:sp>
      <p:sp>
        <p:nvSpPr>
          <p:cNvPr id="7" name="Rectangle 4">
            <a:extLst>
              <a:ext uri="{FF2B5EF4-FFF2-40B4-BE49-F238E27FC236}">
                <a16:creationId xmlns:a16="http://schemas.microsoft.com/office/drawing/2014/main" id="{099539C8-24BE-440F-9447-8F1B34914AF2}"/>
              </a:ext>
            </a:extLst>
          </p:cNvPr>
          <p:cNvSpPr>
            <a:spLocks noChangeArrowheads="1"/>
          </p:cNvSpPr>
          <p:nvPr/>
        </p:nvSpPr>
        <p:spPr bwMode="auto">
          <a:xfrm>
            <a:off x="1084730" y="5434903"/>
            <a:ext cx="6815738"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en-US" altLang="en-US" sz="1400" b="0" i="0" u="none" strike="noStrike" cap="none" normalizeH="0" baseline="0" dirty="0">
                <a:ln>
                  <a:noFill/>
                </a:ln>
                <a:solidFill>
                  <a:srgbClr val="333333"/>
                </a:solidFill>
                <a:effectLst/>
                <a:latin typeface="Arial Unicode MS"/>
              </a:rPr>
              <a:t>Array ( [0] =&gt; apple [1] =&gt; raspberry [2] =&gt; orange [3] </a:t>
            </a:r>
            <a:r>
              <a:rPr lang="en-US" altLang="en-US" sz="1400" dirty="0">
                <a:solidFill>
                  <a:srgbClr val="333333"/>
                </a:solidFill>
                <a:latin typeface="Arial Unicode MS"/>
              </a:rPr>
              <a:t>=&gt; </a:t>
            </a:r>
            <a:r>
              <a:rPr lang="en-US" altLang="en-US" sz="1400" dirty="0" err="1">
                <a:solidFill>
                  <a:srgbClr val="333333"/>
                </a:solidFill>
                <a:latin typeface="Arial Unicode MS"/>
              </a:rPr>
              <a:t>bananArray</a:t>
            </a:r>
            <a:endParaRPr lang="en-US" altLang="en-US" sz="1400" dirty="0">
              <a:solidFill>
                <a:srgbClr val="333333"/>
              </a:solidFill>
              <a:latin typeface="Arial Unicode MS"/>
            </a:endParaRPr>
          </a:p>
          <a:p>
            <a:pPr lvl="0" eaLnBrk="0" fontAlgn="base" hangingPunct="0">
              <a:spcBef>
                <a:spcPct val="0"/>
              </a:spcBef>
              <a:spcAft>
                <a:spcPct val="0"/>
              </a:spcAft>
            </a:pPr>
            <a:r>
              <a:rPr lang="en-US" altLang="en-US" sz="1400" dirty="0">
                <a:solidFill>
                  <a:srgbClr val="333333"/>
                </a:solidFill>
                <a:latin typeface="Arial Unicode MS"/>
              </a:rPr>
              <a:t>(</a:t>
            </a:r>
          </a:p>
          <a:p>
            <a:pPr lvl="0" eaLnBrk="0" fontAlgn="base" hangingPunct="0">
              <a:spcBef>
                <a:spcPct val="0"/>
              </a:spcBef>
              <a:spcAft>
                <a:spcPct val="0"/>
              </a:spcAft>
            </a:pPr>
            <a:r>
              <a:rPr lang="en-US" altLang="en-US" sz="1400" dirty="0">
                <a:solidFill>
                  <a:srgbClr val="333333"/>
                </a:solidFill>
                <a:latin typeface="Arial Unicode MS"/>
              </a:rPr>
              <a:t>    [0] =&gt; apple</a:t>
            </a:r>
          </a:p>
          <a:p>
            <a:pPr lvl="0" eaLnBrk="0" fontAlgn="base" hangingPunct="0">
              <a:spcBef>
                <a:spcPct val="0"/>
              </a:spcBef>
              <a:spcAft>
                <a:spcPct val="0"/>
              </a:spcAft>
            </a:pPr>
            <a:r>
              <a:rPr lang="en-US" altLang="en-US" sz="1400" dirty="0">
                <a:solidFill>
                  <a:srgbClr val="333333"/>
                </a:solidFill>
                <a:latin typeface="Arial Unicode MS"/>
              </a:rPr>
              <a:t>    [1] =&gt; raspberry</a:t>
            </a:r>
          </a:p>
          <a:p>
            <a:pPr lvl="0" eaLnBrk="0" fontAlgn="base" hangingPunct="0">
              <a:spcBef>
                <a:spcPct val="0"/>
              </a:spcBef>
              <a:spcAft>
                <a:spcPct val="0"/>
              </a:spcAft>
            </a:pPr>
            <a:r>
              <a:rPr lang="en-US" altLang="en-US" sz="1400" dirty="0">
                <a:solidFill>
                  <a:srgbClr val="333333"/>
                </a:solidFill>
                <a:latin typeface="Arial Unicode MS"/>
              </a:rPr>
              <a:t>    [2] =&gt; orange</a:t>
            </a:r>
          </a:p>
          <a:p>
            <a:pPr lvl="0" eaLnBrk="0" fontAlgn="base" hangingPunct="0">
              <a:spcBef>
                <a:spcPct val="0"/>
              </a:spcBef>
              <a:spcAft>
                <a:spcPct val="0"/>
              </a:spcAft>
            </a:pPr>
            <a:r>
              <a:rPr lang="en-US" altLang="en-US" sz="1400" dirty="0">
                <a:solidFill>
                  <a:srgbClr val="333333"/>
                </a:solidFill>
                <a:latin typeface="Arial Unicode MS"/>
              </a:rPr>
              <a:t>    [3] =&gt; banana</a:t>
            </a:r>
          </a:p>
          <a:p>
            <a:pPr lvl="0" eaLnBrk="0" fontAlgn="base" hangingPunct="0">
              <a:spcBef>
                <a:spcPct val="0"/>
              </a:spcBef>
              <a:spcAft>
                <a:spcPct val="0"/>
              </a:spcAft>
            </a:pPr>
            <a:r>
              <a:rPr lang="en-US" altLang="en-US" sz="1400" dirty="0">
                <a:solidFill>
                  <a:srgbClr val="333333"/>
                </a:solidFill>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78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337-3844-477B-9B6C-196089E2E18E}"/>
              </a:ext>
            </a:extLst>
          </p:cNvPr>
          <p:cNvSpPr>
            <a:spLocks noGrp="1"/>
          </p:cNvSpPr>
          <p:nvPr>
            <p:ph type="title"/>
          </p:nvPr>
        </p:nvSpPr>
        <p:spPr/>
        <p:txBody>
          <a:bodyPr/>
          <a:lstStyle/>
          <a:p>
            <a:r>
              <a:rPr lang="en-US" dirty="0"/>
              <a:t>Filling up array</a:t>
            </a:r>
          </a:p>
        </p:txBody>
      </p:sp>
      <p:sp>
        <p:nvSpPr>
          <p:cNvPr id="3" name="Content Placeholder 2">
            <a:extLst>
              <a:ext uri="{FF2B5EF4-FFF2-40B4-BE49-F238E27FC236}">
                <a16:creationId xmlns:a16="http://schemas.microsoft.com/office/drawing/2014/main" id="{DFF5900C-2E47-4AC0-A9C4-5FA670D4D0D8}"/>
              </a:ext>
            </a:extLst>
          </p:cNvPr>
          <p:cNvSpPr>
            <a:spLocks noGrp="1"/>
          </p:cNvSpPr>
          <p:nvPr>
            <p:ph idx="1"/>
          </p:nvPr>
        </p:nvSpPr>
        <p:spPr/>
        <p:txBody>
          <a:bodyPr/>
          <a:lstStyle/>
          <a:p>
            <a:r>
              <a:rPr lang="en-US" dirty="0" err="1"/>
              <a:t>Array_pop</a:t>
            </a:r>
            <a:r>
              <a:rPr lang="en-US" dirty="0"/>
              <a:t>($array) // remove the last element from $array</a:t>
            </a:r>
          </a:p>
          <a:p>
            <a:r>
              <a:rPr lang="en-US" dirty="0" err="1"/>
              <a:t>Array_push</a:t>
            </a:r>
            <a:r>
              <a:rPr lang="en-US" dirty="0"/>
              <a:t>($array, $</a:t>
            </a:r>
            <a:r>
              <a:rPr lang="en-US" dirty="0" err="1"/>
              <a:t>elements_to_add</a:t>
            </a:r>
            <a:r>
              <a:rPr lang="en-US" dirty="0"/>
              <a:t>…)</a:t>
            </a:r>
          </a:p>
        </p:txBody>
      </p:sp>
    </p:spTree>
    <p:extLst>
      <p:ext uri="{BB962C8B-B14F-4D97-AF65-F5344CB8AC3E}">
        <p14:creationId xmlns:p14="http://schemas.microsoft.com/office/powerpoint/2010/main" val="39812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01D7-E9FE-4664-9463-482ACD0D93BC}"/>
              </a:ext>
            </a:extLst>
          </p:cNvPr>
          <p:cNvSpPr>
            <a:spLocks noGrp="1"/>
          </p:cNvSpPr>
          <p:nvPr>
            <p:ph type="title"/>
          </p:nvPr>
        </p:nvSpPr>
        <p:spPr/>
        <p:txBody>
          <a:bodyPr/>
          <a:lstStyle/>
          <a:p>
            <a:r>
              <a:rPr lang="en-US" dirty="0"/>
              <a:t>Comparing array</a:t>
            </a:r>
          </a:p>
        </p:txBody>
      </p:sp>
      <p:sp>
        <p:nvSpPr>
          <p:cNvPr id="3" name="Content Placeholder 2">
            <a:extLst>
              <a:ext uri="{FF2B5EF4-FFF2-40B4-BE49-F238E27FC236}">
                <a16:creationId xmlns:a16="http://schemas.microsoft.com/office/drawing/2014/main" id="{EB08A946-9A8E-44CB-AC38-F36C1A2D7D0A}"/>
              </a:ext>
            </a:extLst>
          </p:cNvPr>
          <p:cNvSpPr>
            <a:spLocks noGrp="1"/>
          </p:cNvSpPr>
          <p:nvPr>
            <p:ph idx="1"/>
          </p:nvPr>
        </p:nvSpPr>
        <p:spPr/>
        <p:txBody>
          <a:bodyPr>
            <a:normAutofit fontScale="92500"/>
          </a:bodyPr>
          <a:lstStyle/>
          <a:p>
            <a:r>
              <a:rPr lang="en-US" dirty="0" err="1"/>
              <a:t>Array_diff</a:t>
            </a:r>
            <a:r>
              <a:rPr lang="en-US" dirty="0"/>
              <a:t>($array1, $array2) // return the values of $array2 not in $array1</a:t>
            </a:r>
          </a:p>
          <a:p>
            <a:r>
              <a:rPr lang="en-US" dirty="0" err="1"/>
              <a:t>Array_diff_assoc</a:t>
            </a:r>
            <a:r>
              <a:rPr lang="en-US" dirty="0"/>
              <a:t>($array1, $array2) // it is the same but it consider the keys also</a:t>
            </a:r>
          </a:p>
          <a:p>
            <a:r>
              <a:rPr lang="en-US" dirty="0" err="1"/>
              <a:t>Array_intersect</a:t>
            </a:r>
            <a:r>
              <a:rPr lang="en-US" dirty="0"/>
              <a:t>($array1, $array2) // return the element available in both array.</a:t>
            </a:r>
          </a:p>
          <a:p>
            <a:r>
              <a:rPr lang="en-US" dirty="0" err="1"/>
              <a:t>Array_intersect_assoc</a:t>
            </a:r>
            <a:r>
              <a:rPr lang="en-US" dirty="0"/>
              <a:t>($array1, $array2)</a:t>
            </a:r>
          </a:p>
          <a:p>
            <a:r>
              <a:rPr lang="en-US" dirty="0" err="1"/>
              <a:t>Array_udiff</a:t>
            </a:r>
            <a:r>
              <a:rPr lang="en-US" dirty="0"/>
              <a:t>($</a:t>
            </a:r>
            <a:r>
              <a:rPr lang="en-US" dirty="0" err="1"/>
              <a:t>arr</a:t>
            </a:r>
            <a:r>
              <a:rPr lang="en-US" dirty="0"/>
              <a:t>, $arr2, callback) // The comparison function must return an integer less than, equal to, or greater than zero if the first argument is considered to be respectively less than, equal to, or greater than the second. </a:t>
            </a:r>
          </a:p>
        </p:txBody>
      </p:sp>
    </p:spTree>
    <p:extLst>
      <p:ext uri="{BB962C8B-B14F-4D97-AF65-F5344CB8AC3E}">
        <p14:creationId xmlns:p14="http://schemas.microsoft.com/office/powerpoint/2010/main" val="2412206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5BD9-7DFD-41B4-A0AE-E7373BD322E4}"/>
              </a:ext>
            </a:extLst>
          </p:cNvPr>
          <p:cNvSpPr>
            <a:spLocks noGrp="1"/>
          </p:cNvSpPr>
          <p:nvPr>
            <p:ph type="title"/>
          </p:nvPr>
        </p:nvSpPr>
        <p:spPr>
          <a:xfrm>
            <a:off x="838200" y="138622"/>
            <a:ext cx="10515600" cy="1325563"/>
          </a:xfrm>
        </p:spPr>
        <p:txBody>
          <a:bodyPr>
            <a:normAutofit fontScale="90000"/>
          </a:bodyPr>
          <a:lstStyle/>
          <a:p>
            <a:r>
              <a:rPr lang="en-US" dirty="0"/>
              <a:t>Object-oriented</a:t>
            </a:r>
            <a:br>
              <a:rPr lang="en-US" dirty="0"/>
            </a:br>
            <a:r>
              <a:rPr lang="en-US" dirty="0"/>
              <a:t> - </a:t>
            </a:r>
            <a:br>
              <a:rPr lang="en-US" dirty="0"/>
            </a:br>
            <a:r>
              <a:rPr lang="en-US" dirty="0"/>
              <a:t>Inheritance</a:t>
            </a:r>
          </a:p>
        </p:txBody>
      </p:sp>
      <p:graphicFrame>
        <p:nvGraphicFramePr>
          <p:cNvPr id="4" name="Table 4">
            <a:extLst>
              <a:ext uri="{FF2B5EF4-FFF2-40B4-BE49-F238E27FC236}">
                <a16:creationId xmlns:a16="http://schemas.microsoft.com/office/drawing/2014/main" id="{7AAF3110-74BC-494D-900A-B711E1D6BEE6}"/>
              </a:ext>
            </a:extLst>
          </p:cNvPr>
          <p:cNvGraphicFramePr>
            <a:graphicFrameLocks noGrp="1"/>
          </p:cNvGraphicFramePr>
          <p:nvPr>
            <p:ph idx="1"/>
            <p:extLst>
              <p:ext uri="{D42A27DB-BD31-4B8C-83A1-F6EECF244321}">
                <p14:modId xmlns:p14="http://schemas.microsoft.com/office/powerpoint/2010/main" val="420551386"/>
              </p:ext>
            </p:extLst>
          </p:nvPr>
        </p:nvGraphicFramePr>
        <p:xfrm>
          <a:off x="838200" y="1825625"/>
          <a:ext cx="10515597" cy="33070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12393444"/>
                    </a:ext>
                  </a:extLst>
                </a:gridCol>
                <a:gridCol w="3505199">
                  <a:extLst>
                    <a:ext uri="{9D8B030D-6E8A-4147-A177-3AD203B41FA5}">
                      <a16:colId xmlns:a16="http://schemas.microsoft.com/office/drawing/2014/main" val="379537530"/>
                    </a:ext>
                  </a:extLst>
                </a:gridCol>
                <a:gridCol w="3505199">
                  <a:extLst>
                    <a:ext uri="{9D8B030D-6E8A-4147-A177-3AD203B41FA5}">
                      <a16:colId xmlns:a16="http://schemas.microsoft.com/office/drawing/2014/main" val="4193177334"/>
                    </a:ext>
                  </a:extLst>
                </a:gridCol>
              </a:tblGrid>
              <a:tr h="370840">
                <a:tc>
                  <a:txBody>
                    <a:bodyPr/>
                    <a:lstStyle/>
                    <a:p>
                      <a:r>
                        <a:rPr lang="en-US" dirty="0"/>
                        <a:t>CONCEPT</a:t>
                      </a:r>
                    </a:p>
                  </a:txBody>
                  <a:tcPr/>
                </a:tc>
                <a:tc>
                  <a:txBody>
                    <a:bodyPr/>
                    <a:lstStyle/>
                    <a:p>
                      <a:r>
                        <a:rPr lang="en-US" dirty="0"/>
                        <a:t>SYNTAX</a:t>
                      </a:r>
                    </a:p>
                  </a:txBody>
                  <a:tcPr/>
                </a:tc>
                <a:tc>
                  <a:txBody>
                    <a:bodyPr/>
                    <a:lstStyle/>
                    <a:p>
                      <a:r>
                        <a:rPr lang="en-US" dirty="0"/>
                        <a:t>LIMITATION</a:t>
                      </a:r>
                    </a:p>
                  </a:txBody>
                  <a:tcPr/>
                </a:tc>
                <a:extLst>
                  <a:ext uri="{0D108BD9-81ED-4DB2-BD59-A6C34878D82A}">
                    <a16:rowId xmlns:a16="http://schemas.microsoft.com/office/drawing/2014/main" val="3088954268"/>
                  </a:ext>
                </a:extLst>
              </a:tr>
              <a:tr h="370840">
                <a:tc>
                  <a:txBody>
                    <a:bodyPr/>
                    <a:lstStyle/>
                    <a:p>
                      <a:r>
                        <a:rPr lang="en-US" dirty="0"/>
                        <a:t>Inherit from a class</a:t>
                      </a:r>
                    </a:p>
                  </a:txBody>
                  <a:tcPr/>
                </a:tc>
                <a:tc>
                  <a:txBody>
                    <a:bodyPr/>
                    <a:lstStyle/>
                    <a:p>
                      <a:r>
                        <a:rPr lang="en-US" dirty="0"/>
                        <a:t>Class A extends </a:t>
                      </a:r>
                      <a:r>
                        <a:rPr lang="en-US" dirty="0" err="1"/>
                        <a:t>A_Parent</a:t>
                      </a:r>
                      <a:endParaRPr lang="en-US" dirty="0"/>
                    </a:p>
                  </a:txBody>
                  <a:tcPr/>
                </a:tc>
                <a:tc>
                  <a:txBody>
                    <a:bodyPr/>
                    <a:lstStyle/>
                    <a:p>
                      <a:r>
                        <a:rPr lang="en-US" dirty="0"/>
                        <a:t>Class may have only one parent</a:t>
                      </a:r>
                    </a:p>
                  </a:txBody>
                  <a:tcPr/>
                </a:tc>
                <a:extLst>
                  <a:ext uri="{0D108BD9-81ED-4DB2-BD59-A6C34878D82A}">
                    <a16:rowId xmlns:a16="http://schemas.microsoft.com/office/drawing/2014/main" val="3226024730"/>
                  </a:ext>
                </a:extLst>
              </a:tr>
              <a:tr h="370840">
                <a:tc>
                  <a:txBody>
                    <a:bodyPr/>
                    <a:lstStyle/>
                    <a:p>
                      <a:r>
                        <a:rPr lang="en-US" dirty="0"/>
                        <a:t>Interface inheritance</a:t>
                      </a:r>
                    </a:p>
                  </a:txBody>
                  <a:tcPr/>
                </a:tc>
                <a:tc>
                  <a:txBody>
                    <a:bodyPr/>
                    <a:lstStyle/>
                    <a:p>
                      <a:r>
                        <a:rPr lang="en-US" dirty="0"/>
                        <a:t>Interface A extends B,C</a:t>
                      </a:r>
                    </a:p>
                  </a:txBody>
                  <a:tcPr/>
                </a:tc>
                <a:tc>
                  <a:txBody>
                    <a:bodyPr/>
                    <a:lstStyle/>
                    <a:p>
                      <a:r>
                        <a:rPr lang="en-US" dirty="0"/>
                        <a:t>Interface can inherit multiple interfaces</a:t>
                      </a:r>
                    </a:p>
                  </a:txBody>
                  <a:tcPr/>
                </a:tc>
                <a:extLst>
                  <a:ext uri="{0D108BD9-81ED-4DB2-BD59-A6C34878D82A}">
                    <a16:rowId xmlns:a16="http://schemas.microsoft.com/office/drawing/2014/main" val="3648089577"/>
                  </a:ext>
                </a:extLst>
              </a:tr>
              <a:tr h="370840">
                <a:tc>
                  <a:txBody>
                    <a:bodyPr/>
                    <a:lstStyle/>
                    <a:p>
                      <a:r>
                        <a:rPr lang="en-US" dirty="0"/>
                        <a:t>Inherit from an abstract 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Interface A extends B,C</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Interface can inherit multiple interfaces</a:t>
                      </a:r>
                    </a:p>
                    <a:p>
                      <a:endParaRPr lang="en-US" dirty="0"/>
                    </a:p>
                  </a:txBody>
                  <a:tcPr/>
                </a:tc>
                <a:extLst>
                  <a:ext uri="{0D108BD9-81ED-4DB2-BD59-A6C34878D82A}">
                    <a16:rowId xmlns:a16="http://schemas.microsoft.com/office/drawing/2014/main" val="4203047971"/>
                  </a:ext>
                </a:extLst>
              </a:tr>
              <a:tr h="370840">
                <a:tc>
                  <a:txBody>
                    <a:bodyPr/>
                    <a:lstStyle/>
                    <a:p>
                      <a:r>
                        <a:rPr lang="en-US" dirty="0"/>
                        <a:t>Implement interface</a:t>
                      </a:r>
                    </a:p>
                  </a:txBody>
                  <a:tcPr/>
                </a:tc>
                <a:tc>
                  <a:txBody>
                    <a:bodyPr/>
                    <a:lstStyle/>
                    <a:p>
                      <a:r>
                        <a:rPr lang="en-US" dirty="0"/>
                        <a:t>Class A implements </a:t>
                      </a:r>
                      <a:r>
                        <a:rPr lang="en-US" dirty="0" err="1"/>
                        <a:t>A_Interface</a:t>
                      </a:r>
                      <a:endParaRPr lang="en-US" dirty="0"/>
                    </a:p>
                  </a:txBody>
                  <a:tcPr/>
                </a:tc>
                <a:tc>
                  <a:txBody>
                    <a:bodyPr/>
                    <a:lstStyle/>
                    <a:p>
                      <a:r>
                        <a:rPr lang="en-US" dirty="0"/>
                        <a:t>Class can implement multiple interfaces</a:t>
                      </a:r>
                    </a:p>
                  </a:txBody>
                  <a:tcPr/>
                </a:tc>
                <a:extLst>
                  <a:ext uri="{0D108BD9-81ED-4DB2-BD59-A6C34878D82A}">
                    <a16:rowId xmlns:a16="http://schemas.microsoft.com/office/drawing/2014/main" val="668053456"/>
                  </a:ext>
                </a:extLst>
              </a:tr>
              <a:tr h="370840">
                <a:tc>
                  <a:txBody>
                    <a:bodyPr/>
                    <a:lstStyle/>
                    <a:p>
                      <a:r>
                        <a:rPr lang="en-US" dirty="0"/>
                        <a:t>Trait</a:t>
                      </a:r>
                    </a:p>
                  </a:txBody>
                  <a:tcPr/>
                </a:tc>
                <a:tc>
                  <a:txBody>
                    <a:bodyPr/>
                    <a:lstStyle/>
                    <a:p>
                      <a:r>
                        <a:rPr lang="en-US" dirty="0"/>
                        <a:t>Class A { use </a:t>
                      </a:r>
                      <a:r>
                        <a:rPr lang="en-US" dirty="0" err="1"/>
                        <a:t>A_trait</a:t>
                      </a:r>
                      <a:r>
                        <a:rPr lang="en-US" dirty="0"/>
                        <a:t>; }</a:t>
                      </a:r>
                    </a:p>
                  </a:txBody>
                  <a:tcPr/>
                </a:tc>
                <a:tc>
                  <a:txBody>
                    <a:bodyPr/>
                    <a:lstStyle/>
                    <a:p>
                      <a:r>
                        <a:rPr lang="en-US" dirty="0"/>
                        <a:t>Class can use multiple traits</a:t>
                      </a:r>
                    </a:p>
                  </a:txBody>
                  <a:tcPr/>
                </a:tc>
                <a:extLst>
                  <a:ext uri="{0D108BD9-81ED-4DB2-BD59-A6C34878D82A}">
                    <a16:rowId xmlns:a16="http://schemas.microsoft.com/office/drawing/2014/main" val="77517368"/>
                  </a:ext>
                </a:extLst>
              </a:tr>
            </a:tbl>
          </a:graphicData>
        </a:graphic>
      </p:graphicFrame>
    </p:spTree>
    <p:extLst>
      <p:ext uri="{BB962C8B-B14F-4D97-AF65-F5344CB8AC3E}">
        <p14:creationId xmlns:p14="http://schemas.microsoft.com/office/powerpoint/2010/main" val="348945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8B80-1107-4119-ABA1-378D7A76ECE1}"/>
              </a:ext>
            </a:extLst>
          </p:cNvPr>
          <p:cNvSpPr>
            <a:spLocks noGrp="1"/>
          </p:cNvSpPr>
          <p:nvPr>
            <p:ph type="title"/>
          </p:nvPr>
        </p:nvSpPr>
        <p:spPr/>
        <p:txBody>
          <a:bodyPr/>
          <a:lstStyle/>
          <a:p>
            <a:r>
              <a:rPr lang="en-US" dirty="0"/>
              <a:t>Object oriented	</a:t>
            </a:r>
          </a:p>
        </p:txBody>
      </p:sp>
      <p:sp>
        <p:nvSpPr>
          <p:cNvPr id="3" name="Content Placeholder 2">
            <a:extLst>
              <a:ext uri="{FF2B5EF4-FFF2-40B4-BE49-F238E27FC236}">
                <a16:creationId xmlns:a16="http://schemas.microsoft.com/office/drawing/2014/main" id="{93A9112C-2D79-4980-BF0B-3D4984A81237}"/>
              </a:ext>
            </a:extLst>
          </p:cNvPr>
          <p:cNvSpPr>
            <a:spLocks noGrp="1"/>
          </p:cNvSpPr>
          <p:nvPr>
            <p:ph idx="1"/>
          </p:nvPr>
        </p:nvSpPr>
        <p:spPr/>
        <p:txBody>
          <a:bodyPr/>
          <a:lstStyle/>
          <a:p>
            <a:r>
              <a:rPr lang="en-US" dirty="0"/>
              <a:t>Object assignment is always by reference</a:t>
            </a:r>
          </a:p>
        </p:txBody>
      </p:sp>
    </p:spTree>
    <p:extLst>
      <p:ext uri="{BB962C8B-B14F-4D97-AF65-F5344CB8AC3E}">
        <p14:creationId xmlns:p14="http://schemas.microsoft.com/office/powerpoint/2010/main" val="50847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2DC0-E18C-49A3-AA41-DF2FD3F1FCB9}"/>
              </a:ext>
            </a:extLst>
          </p:cNvPr>
          <p:cNvSpPr>
            <a:spLocks noGrp="1"/>
          </p:cNvSpPr>
          <p:nvPr>
            <p:ph type="title"/>
          </p:nvPr>
        </p:nvSpPr>
        <p:spPr/>
        <p:txBody>
          <a:bodyPr/>
          <a:lstStyle/>
          <a:p>
            <a:r>
              <a:rPr lang="en-US" dirty="0"/>
              <a:t>Object oriented - autoload</a:t>
            </a:r>
          </a:p>
        </p:txBody>
      </p:sp>
      <p:pic>
        <p:nvPicPr>
          <p:cNvPr id="6" name="Content Placeholder 5">
            <a:extLst>
              <a:ext uri="{FF2B5EF4-FFF2-40B4-BE49-F238E27FC236}">
                <a16:creationId xmlns:a16="http://schemas.microsoft.com/office/drawing/2014/main" id="{018E26ED-F1AC-4014-8611-24AEDCF98254}"/>
              </a:ext>
            </a:extLst>
          </p:cNvPr>
          <p:cNvPicPr>
            <a:picLocks noGrp="1" noChangeAspect="1"/>
          </p:cNvPicPr>
          <p:nvPr>
            <p:ph idx="1"/>
          </p:nvPr>
        </p:nvPicPr>
        <p:blipFill>
          <a:blip r:embed="rId2"/>
          <a:stretch>
            <a:fillRect/>
          </a:stretch>
        </p:blipFill>
        <p:spPr>
          <a:xfrm>
            <a:off x="2800350" y="2048669"/>
            <a:ext cx="6591300" cy="3905250"/>
          </a:xfrm>
          <a:prstGeom prst="rect">
            <a:avLst/>
          </a:prstGeom>
        </p:spPr>
      </p:pic>
    </p:spTree>
    <p:extLst>
      <p:ext uri="{BB962C8B-B14F-4D97-AF65-F5344CB8AC3E}">
        <p14:creationId xmlns:p14="http://schemas.microsoft.com/office/powerpoint/2010/main" val="1875421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77F6-A967-4785-BC62-681924B8B4C0}"/>
              </a:ext>
            </a:extLst>
          </p:cNvPr>
          <p:cNvSpPr>
            <a:spLocks noGrp="1"/>
          </p:cNvSpPr>
          <p:nvPr>
            <p:ph type="title"/>
          </p:nvPr>
        </p:nvSpPr>
        <p:spPr/>
        <p:txBody>
          <a:bodyPr/>
          <a:lstStyle/>
          <a:p>
            <a:r>
              <a:rPr lang="en-US" dirty="0"/>
              <a:t>Object oriented – Shallow &amp; Deep copy</a:t>
            </a:r>
          </a:p>
        </p:txBody>
      </p:sp>
      <p:sp>
        <p:nvSpPr>
          <p:cNvPr id="3" name="Content Placeholder 2">
            <a:extLst>
              <a:ext uri="{FF2B5EF4-FFF2-40B4-BE49-F238E27FC236}">
                <a16:creationId xmlns:a16="http://schemas.microsoft.com/office/drawing/2014/main" id="{1CA2C454-F9B6-4A09-806F-5C7BAE2061C1}"/>
              </a:ext>
            </a:extLst>
          </p:cNvPr>
          <p:cNvSpPr>
            <a:spLocks noGrp="1"/>
          </p:cNvSpPr>
          <p:nvPr>
            <p:ph idx="1"/>
          </p:nvPr>
        </p:nvSpPr>
        <p:spPr>
          <a:xfrm>
            <a:off x="838201" y="1825625"/>
            <a:ext cx="7106174" cy="4351338"/>
          </a:xfrm>
        </p:spPr>
        <p:txBody>
          <a:bodyPr/>
          <a:lstStyle/>
          <a:p>
            <a:pPr marL="0" indent="0">
              <a:buNone/>
            </a:pPr>
            <a:r>
              <a:rPr lang="en-US" sz="1600" dirty="0"/>
              <a:t>In a </a:t>
            </a:r>
            <a:r>
              <a:rPr lang="en-US" sz="1600" b="1" dirty="0"/>
              <a:t>Deep Copy</a:t>
            </a:r>
            <a:r>
              <a:rPr lang="en-US" sz="1600" dirty="0"/>
              <a:t> everything is duplicated and all values are copied into a new instance. In this case all members are stored as a reference. When there are pointers, new pointers are created to the new data. Any changes of references will not affect the referenced object of other copies of the object. Fully replicated objects are deep copied. In PHP the "Copy" keyword is performed as a Shallow Copy by default. In PHP5 all objects are assigned by reference. It calls the object's "__clone()" method.</a:t>
            </a:r>
          </a:p>
          <a:p>
            <a:pPr marL="0" indent="0">
              <a:buNone/>
            </a:pPr>
            <a:endParaRPr lang="en-US" dirty="0"/>
          </a:p>
        </p:txBody>
      </p:sp>
    </p:spTree>
    <p:extLst>
      <p:ext uri="{BB962C8B-B14F-4D97-AF65-F5344CB8AC3E}">
        <p14:creationId xmlns:p14="http://schemas.microsoft.com/office/powerpoint/2010/main" val="1200322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09D3A-E2E8-44A7-A14B-0D37FD928FC3}"/>
              </a:ext>
            </a:extLst>
          </p:cNvPr>
          <p:cNvSpPr>
            <a:spLocks noGrp="1"/>
          </p:cNvSpPr>
          <p:nvPr>
            <p:ph type="title"/>
          </p:nvPr>
        </p:nvSpPr>
        <p:spPr/>
        <p:txBody>
          <a:bodyPr/>
          <a:lstStyle/>
          <a:p>
            <a:r>
              <a:rPr lang="en-US" dirty="0"/>
              <a:t>Object oriented –Deep copy</a:t>
            </a:r>
          </a:p>
        </p:txBody>
      </p:sp>
      <p:pic>
        <p:nvPicPr>
          <p:cNvPr id="4" name="Content Placeholder 3">
            <a:extLst>
              <a:ext uri="{FF2B5EF4-FFF2-40B4-BE49-F238E27FC236}">
                <a16:creationId xmlns:a16="http://schemas.microsoft.com/office/drawing/2014/main" id="{6D470E9A-228F-481B-893A-7D7FC29467CD}"/>
              </a:ext>
            </a:extLst>
          </p:cNvPr>
          <p:cNvPicPr>
            <a:picLocks noGrp="1" noChangeAspect="1"/>
          </p:cNvPicPr>
          <p:nvPr>
            <p:ph idx="1"/>
          </p:nvPr>
        </p:nvPicPr>
        <p:blipFill>
          <a:blip r:embed="rId2"/>
          <a:stretch>
            <a:fillRect/>
          </a:stretch>
        </p:blipFill>
        <p:spPr>
          <a:xfrm>
            <a:off x="293125" y="1378880"/>
            <a:ext cx="2315850" cy="6846526"/>
          </a:xfrm>
          <a:prstGeom prst="rect">
            <a:avLst/>
          </a:prstGeom>
        </p:spPr>
      </p:pic>
      <p:pic>
        <p:nvPicPr>
          <p:cNvPr id="5" name="Picture 4">
            <a:extLst>
              <a:ext uri="{FF2B5EF4-FFF2-40B4-BE49-F238E27FC236}">
                <a16:creationId xmlns:a16="http://schemas.microsoft.com/office/drawing/2014/main" id="{A798D06C-B9CB-4A87-8480-EF7E3E4BCCC1}"/>
              </a:ext>
            </a:extLst>
          </p:cNvPr>
          <p:cNvPicPr>
            <a:picLocks noChangeAspect="1"/>
          </p:cNvPicPr>
          <p:nvPr/>
        </p:nvPicPr>
        <p:blipFill>
          <a:blip r:embed="rId3"/>
          <a:stretch>
            <a:fillRect/>
          </a:stretch>
        </p:blipFill>
        <p:spPr>
          <a:xfrm>
            <a:off x="5330461" y="1766538"/>
            <a:ext cx="4467225" cy="4314825"/>
          </a:xfrm>
          <a:prstGeom prst="rect">
            <a:avLst/>
          </a:prstGeom>
        </p:spPr>
      </p:pic>
    </p:spTree>
    <p:extLst>
      <p:ext uri="{BB962C8B-B14F-4D97-AF65-F5344CB8AC3E}">
        <p14:creationId xmlns:p14="http://schemas.microsoft.com/office/powerpoint/2010/main" val="113902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3154-2CBF-4E1E-9D4B-6F7BBFFEADA7}"/>
              </a:ext>
            </a:extLst>
          </p:cNvPr>
          <p:cNvSpPr>
            <a:spLocks noGrp="1"/>
          </p:cNvSpPr>
          <p:nvPr>
            <p:ph type="title"/>
          </p:nvPr>
        </p:nvSpPr>
        <p:spPr/>
        <p:txBody>
          <a:bodyPr/>
          <a:lstStyle/>
          <a:p>
            <a:r>
              <a:rPr lang="en-US" dirty="0"/>
              <a:t>DECIMAL TO BINARY</a:t>
            </a:r>
          </a:p>
        </p:txBody>
      </p:sp>
      <p:pic>
        <p:nvPicPr>
          <p:cNvPr id="1028" name="Picture 4" descr="Immagine correlata">
            <a:extLst>
              <a:ext uri="{FF2B5EF4-FFF2-40B4-BE49-F238E27FC236}">
                <a16:creationId xmlns:a16="http://schemas.microsoft.com/office/drawing/2014/main" id="{32414103-1C1E-43D4-AACC-415DEFF5A7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368" y="1825625"/>
            <a:ext cx="77672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3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750A-828E-4CC3-928F-C7F7B1288874}"/>
              </a:ext>
            </a:extLst>
          </p:cNvPr>
          <p:cNvSpPr>
            <a:spLocks noGrp="1"/>
          </p:cNvSpPr>
          <p:nvPr>
            <p:ph type="title"/>
          </p:nvPr>
        </p:nvSpPr>
        <p:spPr/>
        <p:txBody>
          <a:bodyPr/>
          <a:lstStyle/>
          <a:p>
            <a:r>
              <a:rPr lang="en-US" dirty="0"/>
              <a:t>Object oriented –Shallow copy</a:t>
            </a:r>
          </a:p>
        </p:txBody>
      </p:sp>
      <p:sp>
        <p:nvSpPr>
          <p:cNvPr id="3" name="Content Placeholder 2">
            <a:extLst>
              <a:ext uri="{FF2B5EF4-FFF2-40B4-BE49-F238E27FC236}">
                <a16:creationId xmlns:a16="http://schemas.microsoft.com/office/drawing/2014/main" id="{DB87089E-6148-45A8-9DE3-086A2E4E50CB}"/>
              </a:ext>
            </a:extLst>
          </p:cNvPr>
          <p:cNvSpPr>
            <a:spLocks noGrp="1"/>
          </p:cNvSpPr>
          <p:nvPr>
            <p:ph idx="1"/>
          </p:nvPr>
        </p:nvSpPr>
        <p:spPr/>
        <p:txBody>
          <a:bodyPr>
            <a:normAutofit/>
          </a:bodyPr>
          <a:lstStyle/>
          <a:p>
            <a:pPr marL="0" indent="0">
              <a:buNone/>
            </a:pPr>
            <a:r>
              <a:rPr lang="en-US" sz="1600" dirty="0"/>
              <a:t>A </a:t>
            </a:r>
            <a:r>
              <a:rPr lang="en-US" sz="1600" b="1" dirty="0"/>
              <a:t>Shallow Copy</a:t>
            </a:r>
            <a:r>
              <a:rPr lang="en-US" sz="1600" dirty="0"/>
              <a:t> copies duplicates as little as possible. A Shallow Copy copies all the values and references into a new instance. In a Shallow Copy any change of a reference member affects both the methods.</a:t>
            </a:r>
          </a:p>
        </p:txBody>
      </p:sp>
      <p:pic>
        <p:nvPicPr>
          <p:cNvPr id="4" name="Picture 3">
            <a:extLst>
              <a:ext uri="{FF2B5EF4-FFF2-40B4-BE49-F238E27FC236}">
                <a16:creationId xmlns:a16="http://schemas.microsoft.com/office/drawing/2014/main" id="{A17EECC8-E5A1-4A03-8F6C-31892622E95C}"/>
              </a:ext>
            </a:extLst>
          </p:cNvPr>
          <p:cNvPicPr>
            <a:picLocks noChangeAspect="1"/>
          </p:cNvPicPr>
          <p:nvPr/>
        </p:nvPicPr>
        <p:blipFill>
          <a:blip r:embed="rId2"/>
          <a:stretch>
            <a:fillRect/>
          </a:stretch>
        </p:blipFill>
        <p:spPr>
          <a:xfrm>
            <a:off x="776039" y="2466364"/>
            <a:ext cx="2099930" cy="6858000"/>
          </a:xfrm>
          <a:prstGeom prst="rect">
            <a:avLst/>
          </a:prstGeom>
        </p:spPr>
      </p:pic>
      <p:pic>
        <p:nvPicPr>
          <p:cNvPr id="5" name="Picture 4">
            <a:extLst>
              <a:ext uri="{FF2B5EF4-FFF2-40B4-BE49-F238E27FC236}">
                <a16:creationId xmlns:a16="http://schemas.microsoft.com/office/drawing/2014/main" id="{58A74F55-84AB-43CC-BB72-ADFEBFFCD5BC}"/>
              </a:ext>
            </a:extLst>
          </p:cNvPr>
          <p:cNvPicPr>
            <a:picLocks noChangeAspect="1"/>
          </p:cNvPicPr>
          <p:nvPr/>
        </p:nvPicPr>
        <p:blipFill>
          <a:blip r:embed="rId3"/>
          <a:stretch>
            <a:fillRect/>
          </a:stretch>
        </p:blipFill>
        <p:spPr>
          <a:xfrm>
            <a:off x="3856969" y="2606834"/>
            <a:ext cx="2447925" cy="4010025"/>
          </a:xfrm>
          <a:prstGeom prst="rect">
            <a:avLst/>
          </a:prstGeom>
        </p:spPr>
      </p:pic>
    </p:spTree>
    <p:extLst>
      <p:ext uri="{BB962C8B-B14F-4D97-AF65-F5344CB8AC3E}">
        <p14:creationId xmlns:p14="http://schemas.microsoft.com/office/powerpoint/2010/main" val="30348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F215-0E87-49C1-85A4-0A20FDA68008}"/>
              </a:ext>
            </a:extLst>
          </p:cNvPr>
          <p:cNvSpPr>
            <a:spLocks noGrp="1"/>
          </p:cNvSpPr>
          <p:nvPr>
            <p:ph type="title"/>
          </p:nvPr>
        </p:nvSpPr>
        <p:spPr/>
        <p:txBody>
          <a:bodyPr/>
          <a:lstStyle/>
          <a:p>
            <a:r>
              <a:rPr lang="en-US" dirty="0"/>
              <a:t>BINARY TO DECIMAL</a:t>
            </a:r>
            <a:br>
              <a:rPr lang="en-US" dirty="0"/>
            </a:br>
            <a:endParaRPr lang="en-US" dirty="0"/>
          </a:p>
        </p:txBody>
      </p:sp>
      <p:sp>
        <p:nvSpPr>
          <p:cNvPr id="3" name="Content Placeholder 2">
            <a:extLst>
              <a:ext uri="{FF2B5EF4-FFF2-40B4-BE49-F238E27FC236}">
                <a16:creationId xmlns:a16="http://schemas.microsoft.com/office/drawing/2014/main" id="{669EC550-AE4E-4222-BF36-AE487C7DAD19}"/>
              </a:ext>
            </a:extLst>
          </p:cNvPr>
          <p:cNvSpPr>
            <a:spLocks noGrp="1"/>
          </p:cNvSpPr>
          <p:nvPr>
            <p:ph idx="1"/>
          </p:nvPr>
        </p:nvSpPr>
        <p:spPr>
          <a:xfrm>
            <a:off x="838200" y="1690688"/>
            <a:ext cx="10515600" cy="4351338"/>
          </a:xfrm>
        </p:spPr>
        <p:txBody>
          <a:bodyPr/>
          <a:lstStyle/>
          <a:p>
            <a:r>
              <a:rPr lang="en-US" dirty="0" err="1"/>
              <a:t>Dividere</a:t>
            </a:r>
            <a:r>
              <a:rPr lang="en-US" dirty="0"/>
              <a:t> </a:t>
            </a:r>
            <a:r>
              <a:rPr lang="en-US" dirty="0" err="1"/>
              <a:t>il</a:t>
            </a:r>
            <a:r>
              <a:rPr lang="en-US" dirty="0"/>
              <a:t> </a:t>
            </a:r>
            <a:r>
              <a:rPr lang="en-US" dirty="0" err="1"/>
              <a:t>numero</a:t>
            </a:r>
            <a:r>
              <a:rPr lang="en-US" dirty="0"/>
              <a:t> </a:t>
            </a:r>
            <a:r>
              <a:rPr lang="en-US" dirty="0" err="1"/>
              <a:t>decimale</a:t>
            </a:r>
            <a:r>
              <a:rPr lang="en-US" dirty="0"/>
              <a:t> per 2. Se la </a:t>
            </a:r>
            <a:r>
              <a:rPr lang="en-US" dirty="0" err="1"/>
              <a:t>divisione</a:t>
            </a:r>
            <a:r>
              <a:rPr lang="en-US" dirty="0"/>
              <a:t> </a:t>
            </a:r>
            <a:r>
              <a:rPr lang="en-US" dirty="0" err="1"/>
              <a:t>torna</a:t>
            </a:r>
            <a:r>
              <a:rPr lang="en-US" dirty="0"/>
              <a:t> resto, </a:t>
            </a:r>
            <a:r>
              <a:rPr lang="en-US" dirty="0" err="1"/>
              <a:t>allora</a:t>
            </a:r>
            <a:r>
              <a:rPr lang="en-US" dirty="0"/>
              <a:t> </a:t>
            </a:r>
            <a:r>
              <a:rPr lang="en-US" dirty="0" err="1"/>
              <a:t>il</a:t>
            </a:r>
            <a:r>
              <a:rPr lang="en-US" dirty="0"/>
              <a:t> </a:t>
            </a:r>
            <a:r>
              <a:rPr lang="en-US" dirty="0" err="1"/>
              <a:t>risultato</a:t>
            </a:r>
            <a:r>
              <a:rPr lang="en-US" dirty="0"/>
              <a:t> </a:t>
            </a:r>
            <a:r>
              <a:rPr lang="en-US" dirty="0" err="1"/>
              <a:t>sarà</a:t>
            </a:r>
            <a:r>
              <a:rPr lang="en-US" dirty="0"/>
              <a:t> 1, se non </a:t>
            </a:r>
            <a:r>
              <a:rPr lang="en-US" dirty="0" err="1"/>
              <a:t>torna</a:t>
            </a:r>
            <a:r>
              <a:rPr lang="en-US" dirty="0"/>
              <a:t> resto </a:t>
            </a:r>
            <a:r>
              <a:rPr lang="en-US" dirty="0" err="1"/>
              <a:t>sarà</a:t>
            </a:r>
            <a:r>
              <a:rPr lang="en-US" dirty="0"/>
              <a:t> 0.</a:t>
            </a:r>
          </a:p>
          <a:p>
            <a:endParaRPr lang="en-US" dirty="0"/>
          </a:p>
          <a:p>
            <a:endParaRPr lang="en-US" dirty="0"/>
          </a:p>
          <a:p>
            <a:endParaRPr lang="en-US" dirty="0"/>
          </a:p>
        </p:txBody>
      </p:sp>
      <p:pic>
        <p:nvPicPr>
          <p:cNvPr id="2050" name="Picture 2" descr="Risultati immagini per decimal to binary">
            <a:extLst>
              <a:ext uri="{FF2B5EF4-FFF2-40B4-BE49-F238E27FC236}">
                <a16:creationId xmlns:a16="http://schemas.microsoft.com/office/drawing/2014/main" id="{82CB4A4A-6A95-4720-AA0A-CAAA4BD18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0921" y="2827705"/>
            <a:ext cx="35909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19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8555-34FA-45EC-B12D-0ACBB0394867}"/>
              </a:ext>
            </a:extLst>
          </p:cNvPr>
          <p:cNvSpPr>
            <a:spLocks noGrp="1"/>
          </p:cNvSpPr>
          <p:nvPr>
            <p:ph type="title"/>
          </p:nvPr>
        </p:nvSpPr>
        <p:spPr/>
        <p:txBody>
          <a:bodyPr/>
          <a:lstStyle/>
          <a:p>
            <a:r>
              <a:rPr lang="en-US" dirty="0"/>
              <a:t>BITWISE</a:t>
            </a:r>
          </a:p>
        </p:txBody>
      </p:sp>
      <p:sp>
        <p:nvSpPr>
          <p:cNvPr id="3" name="Content Placeholder 2">
            <a:extLst>
              <a:ext uri="{FF2B5EF4-FFF2-40B4-BE49-F238E27FC236}">
                <a16:creationId xmlns:a16="http://schemas.microsoft.com/office/drawing/2014/main" id="{6DEFBCEC-F86A-45F8-8265-CC36B79DE517}"/>
              </a:ext>
            </a:extLst>
          </p:cNvPr>
          <p:cNvSpPr>
            <a:spLocks noGrp="1"/>
          </p:cNvSpPr>
          <p:nvPr>
            <p:ph idx="1"/>
          </p:nvPr>
        </p:nvSpPr>
        <p:spPr/>
        <p:txBody>
          <a:bodyPr>
            <a:normAutofit fontScale="40000" lnSpcReduction="20000"/>
          </a:bodyPr>
          <a:lstStyle/>
          <a:p>
            <a:r>
              <a:rPr lang="it-IT" dirty="0"/>
              <a:t> - SHIFT LEFT</a:t>
            </a:r>
          </a:p>
          <a:p>
            <a:r>
              <a:rPr lang="it-IT" dirty="0"/>
              <a:t> &lt;?php</a:t>
            </a:r>
          </a:p>
          <a:p>
            <a:r>
              <a:rPr lang="it-IT" dirty="0"/>
              <a:t>$var1 = 8;</a:t>
            </a:r>
          </a:p>
          <a:p>
            <a:r>
              <a:rPr lang="it-IT" dirty="0"/>
              <a:t>$var2 = 2;</a:t>
            </a:r>
          </a:p>
          <a:p>
            <a:r>
              <a:rPr lang="it-IT" dirty="0"/>
              <a:t>echo $var1 &lt;&lt; $var2;</a:t>
            </a:r>
          </a:p>
          <a:p>
            <a:r>
              <a:rPr lang="it-IT" dirty="0"/>
              <a:t>?&gt;</a:t>
            </a:r>
          </a:p>
          <a:p>
            <a:r>
              <a:rPr lang="it-IT" dirty="0"/>
              <a:t> </a:t>
            </a:r>
          </a:p>
          <a:p>
            <a:r>
              <a:rPr lang="it-IT" dirty="0"/>
              <a:t> </a:t>
            </a:r>
          </a:p>
          <a:p>
            <a:r>
              <a:rPr lang="it-IT" dirty="0"/>
              <a:t>L’utilizzo dell’operatore Shift left sulla variabile a cui è stato associato un valore pari a “8”, produrrà in output la cifra “32”, </a:t>
            </a:r>
          </a:p>
          <a:p>
            <a:r>
              <a:rPr lang="it-IT" dirty="0"/>
              <a:t>infatti,con “&lt;&lt;” i bits appartenenti ad $var1 vengono spostati sulla sinistra di un numero di passi pari al valore associato a $var2;</a:t>
            </a:r>
          </a:p>
          <a:p>
            <a:r>
              <a:rPr lang="it-IT" dirty="0"/>
              <a:t>dato che $var2 vale “2” e ogni passo equivale ad una moltiplicazione per “2”, il risultato sarà quindi pari a “8 * 2 * 2 = 32”.</a:t>
            </a:r>
          </a:p>
          <a:p>
            <a:endParaRPr lang="it-IT" dirty="0"/>
          </a:p>
          <a:p>
            <a:r>
              <a:rPr lang="it-IT" dirty="0"/>
              <a:t>- SHIFT RIGHT</a:t>
            </a:r>
          </a:p>
          <a:p>
            <a:endParaRPr lang="it-IT" dirty="0"/>
          </a:p>
          <a:p>
            <a:r>
              <a:rPr lang="it-IT" dirty="0"/>
              <a:t>echo $var1 &gt;&gt; $var2;</a:t>
            </a:r>
          </a:p>
          <a:p>
            <a:endParaRPr lang="it-IT" dirty="0"/>
          </a:p>
          <a:p>
            <a:r>
              <a:rPr lang="it-IT" dirty="0"/>
              <a:t>l risultato sarebbe stato invece pari a “2”, in quanto i due gradini successivi all'”8″ sono appunto il “4” e il “2” (“(8/2)/2 = 2”).</a:t>
            </a:r>
            <a:endParaRPr lang="en-US" dirty="0"/>
          </a:p>
        </p:txBody>
      </p:sp>
    </p:spTree>
    <p:extLst>
      <p:ext uri="{BB962C8B-B14F-4D97-AF65-F5344CB8AC3E}">
        <p14:creationId xmlns:p14="http://schemas.microsoft.com/office/powerpoint/2010/main" val="221709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2E02-4D7F-4077-8684-E772386412C0}"/>
              </a:ext>
            </a:extLst>
          </p:cNvPr>
          <p:cNvSpPr>
            <a:spLocks noGrp="1"/>
          </p:cNvSpPr>
          <p:nvPr>
            <p:ph type="title"/>
          </p:nvPr>
        </p:nvSpPr>
        <p:spPr/>
        <p:txBody>
          <a:bodyPr/>
          <a:lstStyle/>
          <a:p>
            <a:r>
              <a:rPr lang="en-US" dirty="0"/>
              <a:t>Type hinting	</a:t>
            </a:r>
          </a:p>
        </p:txBody>
      </p:sp>
      <p:sp>
        <p:nvSpPr>
          <p:cNvPr id="3" name="Content Placeholder 2">
            <a:extLst>
              <a:ext uri="{FF2B5EF4-FFF2-40B4-BE49-F238E27FC236}">
                <a16:creationId xmlns:a16="http://schemas.microsoft.com/office/drawing/2014/main" id="{BF2CC3D2-87E5-4093-9C40-EC8CA600DDAF}"/>
              </a:ext>
            </a:extLst>
          </p:cNvPr>
          <p:cNvSpPr>
            <a:spLocks noGrp="1"/>
          </p:cNvSpPr>
          <p:nvPr>
            <p:ph idx="1"/>
          </p:nvPr>
        </p:nvSpPr>
        <p:spPr/>
        <p:txBody>
          <a:bodyPr>
            <a:normAutofit fontScale="55000" lnSpcReduction="20000"/>
          </a:bodyPr>
          <a:lstStyle/>
          <a:p>
            <a:r>
              <a:rPr lang="en-US" dirty="0"/>
              <a:t>Define the type of a parameters / return type of a function.</a:t>
            </a:r>
          </a:p>
          <a:p>
            <a:pPr marL="0" indent="0">
              <a:buNone/>
            </a:pPr>
            <a:r>
              <a:rPr lang="en-US" dirty="0" err="1"/>
              <a:t>e.g</a:t>
            </a:r>
            <a:r>
              <a:rPr lang="en-US" dirty="0"/>
              <a:t>: function (string $hello) {}</a:t>
            </a:r>
          </a:p>
          <a:p>
            <a:pPr marL="0" indent="0">
              <a:buNone/>
            </a:pPr>
            <a:r>
              <a:rPr lang="en-US" dirty="0"/>
              <a:t>The declare(</a:t>
            </a:r>
            <a:r>
              <a:rPr lang="en-US" dirty="0" err="1"/>
              <a:t>strict_types</a:t>
            </a:r>
            <a:r>
              <a:rPr lang="en-US" dirty="0"/>
              <a:t>=1), make the type hint strict.</a:t>
            </a:r>
          </a:p>
          <a:p>
            <a:pPr marL="0" indent="0">
              <a:buNone/>
            </a:pPr>
            <a:r>
              <a:rPr lang="en-US" dirty="0"/>
              <a:t>The possible types are:</a:t>
            </a:r>
          </a:p>
          <a:p>
            <a:pPr marL="514350" indent="-514350">
              <a:buFont typeface="+mj-lt"/>
              <a:buAutoNum type="arabicPeriod"/>
            </a:pPr>
            <a:r>
              <a:rPr lang="en-US" dirty="0"/>
              <a:t>Class/Interface name</a:t>
            </a:r>
          </a:p>
          <a:p>
            <a:pPr marL="514350" indent="-514350">
              <a:buFont typeface="+mj-lt"/>
              <a:buAutoNum type="arabicPeriod"/>
            </a:pPr>
            <a:r>
              <a:rPr lang="en-US" dirty="0"/>
              <a:t>Self (The parameter must be an </a:t>
            </a:r>
            <a:r>
              <a:rPr lang="en-US" i="1" dirty="0" err="1">
                <a:hlinkClick r:id="rId2"/>
              </a:rPr>
              <a:t>instanceof</a:t>
            </a:r>
            <a:r>
              <a:rPr lang="en-US" dirty="0"/>
              <a:t> the same class as the one the method is defined on. This can only be used on class and instance methods.)</a:t>
            </a:r>
          </a:p>
          <a:p>
            <a:pPr marL="514350" indent="-514350">
              <a:buFont typeface="+mj-lt"/>
              <a:buAutoNum type="arabicPeriod"/>
            </a:pPr>
            <a:r>
              <a:rPr lang="en-US" dirty="0"/>
              <a:t>Array</a:t>
            </a:r>
          </a:p>
          <a:p>
            <a:pPr marL="514350" indent="-514350">
              <a:buFont typeface="+mj-lt"/>
              <a:buAutoNum type="arabicPeriod"/>
            </a:pPr>
            <a:r>
              <a:rPr lang="en-US" dirty="0" err="1"/>
              <a:t>Callbale</a:t>
            </a:r>
            <a:endParaRPr lang="en-US" dirty="0"/>
          </a:p>
          <a:p>
            <a:pPr marL="514350" indent="-514350">
              <a:buFont typeface="+mj-lt"/>
              <a:buAutoNum type="arabicPeriod"/>
            </a:pPr>
            <a:r>
              <a:rPr lang="en-US" dirty="0"/>
              <a:t>Bool</a:t>
            </a:r>
          </a:p>
          <a:p>
            <a:pPr marL="514350" indent="-514350">
              <a:buFont typeface="+mj-lt"/>
              <a:buAutoNum type="arabicPeriod"/>
            </a:pPr>
            <a:r>
              <a:rPr lang="en-US" dirty="0"/>
              <a:t>Float</a:t>
            </a:r>
          </a:p>
          <a:p>
            <a:pPr marL="514350" indent="-514350">
              <a:buFont typeface="+mj-lt"/>
              <a:buAutoNum type="arabicPeriod"/>
            </a:pPr>
            <a:r>
              <a:rPr lang="en-US" dirty="0"/>
              <a:t>Int</a:t>
            </a:r>
          </a:p>
          <a:p>
            <a:pPr marL="514350" indent="-514350">
              <a:buFont typeface="+mj-lt"/>
              <a:buAutoNum type="arabicPeriod"/>
            </a:pPr>
            <a:r>
              <a:rPr lang="en-US" dirty="0"/>
              <a:t>String</a:t>
            </a:r>
          </a:p>
          <a:p>
            <a:pPr marL="514350" indent="-514350">
              <a:buFont typeface="+mj-lt"/>
              <a:buAutoNum type="arabicPeriod"/>
            </a:pPr>
            <a:r>
              <a:rPr lang="en-US" dirty="0" err="1"/>
              <a:t>Iterable</a:t>
            </a:r>
            <a:endParaRPr lang="en-US" dirty="0"/>
          </a:p>
          <a:p>
            <a:pPr marL="514350" indent="-514350">
              <a:buFont typeface="+mj-lt"/>
              <a:buAutoNum type="arabicPeriod"/>
            </a:pPr>
            <a:r>
              <a:rPr lang="en-US" dirty="0"/>
              <a:t>Object</a:t>
            </a:r>
          </a:p>
          <a:p>
            <a:pPr marL="514350" indent="-514350">
              <a:buFont typeface="+mj-lt"/>
              <a:buAutoNum type="arabicPeriod"/>
            </a:pPr>
            <a:endParaRPr lang="en-US"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26130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6AF3-F513-4072-8210-AE00E8A9C729}"/>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B714DB72-17BC-4169-94C8-9E55E030C721}"/>
              </a:ext>
            </a:extLst>
          </p:cNvPr>
          <p:cNvSpPr>
            <a:spLocks noGrp="1"/>
          </p:cNvSpPr>
          <p:nvPr>
            <p:ph idx="1"/>
          </p:nvPr>
        </p:nvSpPr>
        <p:spPr/>
        <p:txBody>
          <a:bodyPr/>
          <a:lstStyle/>
          <a:p>
            <a:r>
              <a:rPr lang="en-US" dirty="0"/>
              <a:t>Strings are a series of bytes and does not contain any information on how those bytes character should be translated.</a:t>
            </a:r>
          </a:p>
          <a:p>
            <a:r>
              <a:rPr lang="en-US" dirty="0"/>
              <a:t>A string that contains a single quote echo ‘hello’ is a simple string.</a:t>
            </a:r>
          </a:p>
          <a:p>
            <a:r>
              <a:rPr lang="en-US" dirty="0"/>
              <a:t>A string that contains a double quote like echo “hello” is a complex string that parse the content. </a:t>
            </a:r>
            <a:r>
              <a:rPr lang="en-US" dirty="0" err="1"/>
              <a:t>E.g</a:t>
            </a:r>
            <a:r>
              <a:rPr lang="en-US" dirty="0"/>
              <a:t>: echo “hello $variable”</a:t>
            </a:r>
          </a:p>
          <a:p>
            <a:pPr marL="0" indent="0">
              <a:buNone/>
            </a:pPr>
            <a:endParaRPr lang="en-US" dirty="0"/>
          </a:p>
        </p:txBody>
      </p:sp>
    </p:spTree>
    <p:extLst>
      <p:ext uri="{BB962C8B-B14F-4D97-AF65-F5344CB8AC3E}">
        <p14:creationId xmlns:p14="http://schemas.microsoft.com/office/powerpoint/2010/main" val="154181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7D8C-D137-4BF8-B575-B735630777AE}"/>
              </a:ext>
            </a:extLst>
          </p:cNvPr>
          <p:cNvSpPr>
            <a:spLocks noGrp="1"/>
          </p:cNvSpPr>
          <p:nvPr>
            <p:ph type="title"/>
          </p:nvPr>
        </p:nvSpPr>
        <p:spPr/>
        <p:txBody>
          <a:bodyPr/>
          <a:lstStyle/>
          <a:p>
            <a:r>
              <a:rPr lang="en-US" dirty="0"/>
              <a:t>Strings – HEREDOC &amp; NOWDOC</a:t>
            </a:r>
          </a:p>
        </p:txBody>
      </p:sp>
      <p:sp>
        <p:nvSpPr>
          <p:cNvPr id="3" name="Content Placeholder 2">
            <a:extLst>
              <a:ext uri="{FF2B5EF4-FFF2-40B4-BE49-F238E27FC236}">
                <a16:creationId xmlns:a16="http://schemas.microsoft.com/office/drawing/2014/main" id="{11AFA8C1-3D01-45F7-A510-264F6E6B008D}"/>
              </a:ext>
            </a:extLst>
          </p:cNvPr>
          <p:cNvSpPr>
            <a:spLocks noGrp="1"/>
          </p:cNvSpPr>
          <p:nvPr>
            <p:ph idx="1"/>
          </p:nvPr>
        </p:nvSpPr>
        <p:spPr/>
        <p:txBody>
          <a:bodyPr>
            <a:normAutofit fontScale="40000" lnSpcReduction="20000"/>
          </a:bodyPr>
          <a:lstStyle/>
          <a:p>
            <a:r>
              <a:rPr lang="en-US" dirty="0"/>
              <a:t>Heredoc: add strings containing </a:t>
            </a:r>
            <a:r>
              <a:rPr lang="en-US" dirty="0" err="1"/>
              <a:t>multilines</a:t>
            </a:r>
            <a:endParaRPr lang="en-US" dirty="0"/>
          </a:p>
          <a:p>
            <a:pPr marL="0" indent="0">
              <a:buNone/>
            </a:pPr>
            <a:r>
              <a:rPr lang="en-US" dirty="0"/>
              <a:t>&lt;?php</a:t>
            </a:r>
          </a:p>
          <a:p>
            <a:pPr marL="0" indent="0">
              <a:buNone/>
            </a:pPr>
            <a:r>
              <a:rPr lang="en-US" dirty="0"/>
              <a:t>Echo &lt;&lt;&lt;HEREDOC   </a:t>
            </a:r>
          </a:p>
          <a:p>
            <a:pPr marL="0" indent="0">
              <a:buNone/>
            </a:pPr>
            <a:r>
              <a:rPr lang="en-US" dirty="0"/>
              <a:t> hello    </a:t>
            </a:r>
          </a:p>
          <a:p>
            <a:pPr marL="0" indent="0">
              <a:buNone/>
            </a:pPr>
            <a:r>
              <a:rPr lang="en-US" dirty="0"/>
              <a:t>hello2</a:t>
            </a:r>
          </a:p>
          <a:p>
            <a:pPr marL="0" indent="0">
              <a:buNone/>
            </a:pPr>
            <a:r>
              <a:rPr lang="en-US" dirty="0"/>
              <a:t>HEREDOC;</a:t>
            </a:r>
          </a:p>
          <a:p>
            <a:pPr marL="0" indent="0">
              <a:buNone/>
            </a:pPr>
            <a:endParaRPr lang="en-US" dirty="0"/>
          </a:p>
          <a:p>
            <a:r>
              <a:rPr lang="en-US" dirty="0"/>
              <a:t>NOWDOC: is the same of HEREDOC, with one difference: you should wrapper the word NOWDOC with single quote. The $variables in the  NOWDOC are not evaluated.</a:t>
            </a:r>
          </a:p>
          <a:p>
            <a:pPr marL="0" indent="0">
              <a:buNone/>
            </a:pPr>
            <a:r>
              <a:rPr lang="en-US" dirty="0"/>
              <a:t>E.G:</a:t>
            </a:r>
          </a:p>
          <a:p>
            <a:pPr marL="0" indent="0">
              <a:buNone/>
            </a:pPr>
            <a:r>
              <a:rPr lang="en-US" dirty="0"/>
              <a:t>&lt;?php</a:t>
            </a:r>
          </a:p>
          <a:p>
            <a:pPr marL="0" indent="0">
              <a:buNone/>
            </a:pPr>
            <a:r>
              <a:rPr lang="en-US" dirty="0"/>
              <a:t>Echo &lt;&lt;&lt;‘NOWDOC’   </a:t>
            </a:r>
          </a:p>
          <a:p>
            <a:pPr marL="0" indent="0">
              <a:buNone/>
            </a:pPr>
            <a:r>
              <a:rPr lang="en-US" dirty="0"/>
              <a:t> hello    </a:t>
            </a:r>
          </a:p>
          <a:p>
            <a:pPr marL="0" indent="0">
              <a:buNone/>
            </a:pPr>
            <a:r>
              <a:rPr lang="en-US" dirty="0"/>
              <a:t>Hello $variable</a:t>
            </a:r>
          </a:p>
          <a:p>
            <a:pPr marL="0" indent="0">
              <a:buNone/>
            </a:pPr>
            <a:r>
              <a:rPr lang="en-US" dirty="0"/>
              <a:t>NOWDOC;</a:t>
            </a:r>
          </a:p>
          <a:p>
            <a:pPr marL="0" indent="0">
              <a:buNone/>
            </a:pPr>
            <a:r>
              <a:rPr lang="en-US" dirty="0"/>
              <a:t>//output</a:t>
            </a:r>
          </a:p>
          <a:p>
            <a:pPr marL="0" indent="0">
              <a:buNone/>
            </a:pPr>
            <a:r>
              <a:rPr lang="en-US" dirty="0"/>
              <a:t>// hello</a:t>
            </a:r>
          </a:p>
          <a:p>
            <a:pPr marL="0" indent="0">
              <a:buNone/>
            </a:pPr>
            <a:r>
              <a:rPr lang="en-US" dirty="0"/>
              <a:t>// hello $variable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2478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80A9-05C7-460E-8001-A7255B78E331}"/>
              </a:ext>
            </a:extLst>
          </p:cNvPr>
          <p:cNvSpPr>
            <a:spLocks noGrp="1"/>
          </p:cNvSpPr>
          <p:nvPr>
            <p:ph type="title"/>
          </p:nvPr>
        </p:nvSpPr>
        <p:spPr/>
        <p:txBody>
          <a:bodyPr/>
          <a:lstStyle/>
          <a:p>
            <a:r>
              <a:rPr lang="en-US" dirty="0"/>
              <a:t>String function	</a:t>
            </a:r>
            <a:br>
              <a:rPr lang="en-US" dirty="0"/>
            </a:br>
            <a:endParaRPr lang="en-US" dirty="0"/>
          </a:p>
        </p:txBody>
      </p:sp>
      <p:sp>
        <p:nvSpPr>
          <p:cNvPr id="3" name="Content Placeholder 2">
            <a:extLst>
              <a:ext uri="{FF2B5EF4-FFF2-40B4-BE49-F238E27FC236}">
                <a16:creationId xmlns:a16="http://schemas.microsoft.com/office/drawing/2014/main" id="{F8B1A581-19DE-4A57-86F5-D0444DE182AF}"/>
              </a:ext>
            </a:extLst>
          </p:cNvPr>
          <p:cNvSpPr>
            <a:spLocks noGrp="1"/>
          </p:cNvSpPr>
          <p:nvPr>
            <p:ph idx="1"/>
          </p:nvPr>
        </p:nvSpPr>
        <p:spPr/>
        <p:txBody>
          <a:bodyPr/>
          <a:lstStyle/>
          <a:p>
            <a:pPr marL="0" indent="0">
              <a:buNone/>
            </a:pPr>
            <a:r>
              <a:rPr lang="en-US" dirty="0"/>
              <a:t>The string function ALWAYS search in this way: function($haystack, $needle)</a:t>
            </a:r>
          </a:p>
        </p:txBody>
      </p:sp>
    </p:spTree>
    <p:extLst>
      <p:ext uri="{BB962C8B-B14F-4D97-AF65-F5344CB8AC3E}">
        <p14:creationId xmlns:p14="http://schemas.microsoft.com/office/powerpoint/2010/main" val="2675193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C051-1283-4CE9-8862-E5920026B82C}"/>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DD118EF1-FCF7-4369-A624-633E507F285B}"/>
              </a:ext>
            </a:extLst>
          </p:cNvPr>
          <p:cNvSpPr>
            <a:spLocks noGrp="1"/>
          </p:cNvSpPr>
          <p:nvPr>
            <p:ph idx="1"/>
          </p:nvPr>
        </p:nvSpPr>
        <p:spPr/>
        <p:txBody>
          <a:bodyPr/>
          <a:lstStyle/>
          <a:p>
            <a:pPr marL="0" indent="0">
              <a:buNone/>
            </a:pPr>
            <a:r>
              <a:rPr lang="en-US" dirty="0"/>
              <a:t>There are 3 types of array:</a:t>
            </a:r>
          </a:p>
          <a:p>
            <a:pPr marL="514350" indent="-514350">
              <a:buFont typeface="+mj-lt"/>
              <a:buAutoNum type="arabicPeriod"/>
            </a:pPr>
            <a:r>
              <a:rPr lang="en-US" dirty="0"/>
              <a:t>Indexes</a:t>
            </a:r>
          </a:p>
          <a:p>
            <a:pPr marL="514350" indent="-514350">
              <a:buFont typeface="+mj-lt"/>
              <a:buAutoNum type="arabicPeriod"/>
            </a:pPr>
            <a:r>
              <a:rPr lang="en-US" dirty="0"/>
              <a:t>Associative</a:t>
            </a:r>
          </a:p>
          <a:p>
            <a:pPr marL="514350" indent="-514350">
              <a:buFont typeface="+mj-lt"/>
              <a:buAutoNum type="arabicPeriod"/>
            </a:pPr>
            <a:r>
              <a:rPr lang="en-US" dirty="0"/>
              <a:t>Multidimensional</a:t>
            </a:r>
          </a:p>
          <a:p>
            <a:pPr marL="514350" indent="-514350">
              <a:buFont typeface="+mj-lt"/>
              <a:buAutoNum type="arabicPeriod"/>
            </a:pPr>
            <a:endParaRPr lang="en-US" dirty="0"/>
          </a:p>
          <a:p>
            <a:pPr marL="0" indent="0">
              <a:buNone/>
            </a:pPr>
            <a:r>
              <a:rPr lang="en-US" dirty="0"/>
              <a:t>ARRAY OPERATORS</a:t>
            </a:r>
          </a:p>
          <a:p>
            <a:pPr marL="0" indent="0">
              <a:buNone/>
            </a:pPr>
            <a:r>
              <a:rPr lang="en-US" dirty="0"/>
              <a:t>In the comparison, array are the same if they have the same key and value pairs, in the same order and key-value are of the same type.</a:t>
            </a:r>
          </a:p>
          <a:p>
            <a:pPr marL="0" indent="0">
              <a:buNone/>
            </a:pPr>
            <a:endParaRPr lang="en-US" dirty="0"/>
          </a:p>
        </p:txBody>
      </p:sp>
    </p:spTree>
    <p:extLst>
      <p:ext uri="{BB962C8B-B14F-4D97-AF65-F5344CB8AC3E}">
        <p14:creationId xmlns:p14="http://schemas.microsoft.com/office/powerpoint/2010/main" val="183787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3761</TotalTime>
  <Words>1292</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Calibri</vt:lpstr>
      <vt:lpstr>Calibri Light</vt:lpstr>
      <vt:lpstr>Office Theme</vt:lpstr>
      <vt:lpstr>PHP</vt:lpstr>
      <vt:lpstr>DECIMAL TO BINARY</vt:lpstr>
      <vt:lpstr>BINARY TO DECIMAL </vt:lpstr>
      <vt:lpstr>BITWISE</vt:lpstr>
      <vt:lpstr>Type hinting </vt:lpstr>
      <vt:lpstr>Strings</vt:lpstr>
      <vt:lpstr>Strings – HEREDOC &amp; NOWDOC</vt:lpstr>
      <vt:lpstr>String function  </vt:lpstr>
      <vt:lpstr>ARRAY</vt:lpstr>
      <vt:lpstr>ARRAY – OPERATORS</vt:lpstr>
      <vt:lpstr>ARRAY – KEYS</vt:lpstr>
      <vt:lpstr>Filling up array</vt:lpstr>
      <vt:lpstr>Filling up array</vt:lpstr>
      <vt:lpstr>Comparing array</vt:lpstr>
      <vt:lpstr>Object-oriented  -  Inheritance</vt:lpstr>
      <vt:lpstr>Object oriented </vt:lpstr>
      <vt:lpstr>Object oriented - autoload</vt:lpstr>
      <vt:lpstr>Object oriented – Shallow &amp; Deep copy</vt:lpstr>
      <vt:lpstr>Object oriented –Deep copy</vt:lpstr>
      <vt:lpstr>Object oriented –Shallow copy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Eliana Centamore</dc:creator>
  <cp:lastModifiedBy>Eliana Centamore</cp:lastModifiedBy>
  <cp:revision>25</cp:revision>
  <dcterms:created xsi:type="dcterms:W3CDTF">2019-06-17T11:56:55Z</dcterms:created>
  <dcterms:modified xsi:type="dcterms:W3CDTF">2020-01-08T16:56:41Z</dcterms:modified>
</cp:coreProperties>
</file>