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332" r:id="rId3"/>
    <p:sldId id="259" r:id="rId4"/>
    <p:sldId id="333" r:id="rId5"/>
    <p:sldId id="277" r:id="rId6"/>
    <p:sldId id="343" r:id="rId7"/>
    <p:sldId id="335" r:id="rId8"/>
    <p:sldId id="334" r:id="rId9"/>
    <p:sldId id="336" r:id="rId10"/>
    <p:sldId id="337" r:id="rId11"/>
    <p:sldId id="338" r:id="rId12"/>
    <p:sldId id="340" r:id="rId13"/>
    <p:sldId id="344" r:id="rId14"/>
    <p:sldId id="341" r:id="rId15"/>
    <p:sldId id="342" r:id="rId16"/>
    <p:sldId id="339" r:id="rId17"/>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CAVALIERE" initials="AC" lastIdx="0" clrIdx="0">
    <p:extLst>
      <p:ext uri="{19B8F6BF-5375-455C-9EA6-DF929625EA0E}">
        <p15:presenceInfo xmlns:p15="http://schemas.microsoft.com/office/powerpoint/2012/main" userId="ANDREA CAVALIE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1720"/>
    <a:srgbClr val="162230"/>
    <a:srgbClr val="4A7EBB"/>
    <a:srgbClr val="7F7F7F"/>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4521E0-482B-4FB8-96BB-FE92C9EB2D81}" v="27" dt="2019-12-11T18:29:05.41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2723" autoAdjust="0"/>
  </p:normalViewPr>
  <p:slideViewPr>
    <p:cSldViewPr snapToGrid="0" snapToObjects="1">
      <p:cViewPr varScale="1">
        <p:scale>
          <a:sx n="67" d="100"/>
          <a:sy n="67" d="100"/>
        </p:scale>
        <p:origin x="852"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CAVALIERE" userId="0ae6de8a-e14c-42cc-acda-71238cd9bb1a" providerId="ADAL" clId="{FC4521E0-482B-4FB8-96BB-FE92C9EB2D81}"/>
    <pc:docChg chg="modSld">
      <pc:chgData name="ANDREA CAVALIERE" userId="0ae6de8a-e14c-42cc-acda-71238cd9bb1a" providerId="ADAL" clId="{FC4521E0-482B-4FB8-96BB-FE92C9EB2D81}" dt="2019-12-11T18:29:05.412" v="27"/>
      <pc:docMkLst>
        <pc:docMk/>
      </pc:docMkLst>
      <pc:sldChg chg="modAnim">
        <pc:chgData name="ANDREA CAVALIERE" userId="0ae6de8a-e14c-42cc-acda-71238cd9bb1a" providerId="ADAL" clId="{FC4521E0-482B-4FB8-96BB-FE92C9EB2D81}" dt="2019-12-11T18:26:48.951" v="2"/>
        <pc:sldMkLst>
          <pc:docMk/>
          <pc:sldMk cId="527359775" sldId="279"/>
        </pc:sldMkLst>
      </pc:sldChg>
      <pc:sldChg chg="modAnim">
        <pc:chgData name="ANDREA CAVALIERE" userId="0ae6de8a-e14c-42cc-acda-71238cd9bb1a" providerId="ADAL" clId="{FC4521E0-482B-4FB8-96BB-FE92C9EB2D81}" dt="2019-12-11T18:29:05.412" v="27"/>
        <pc:sldMkLst>
          <pc:docMk/>
          <pc:sldMk cId="3572539158" sldId="286"/>
        </pc:sldMkLst>
      </pc:sldChg>
      <pc:sldChg chg="modSp">
        <pc:chgData name="ANDREA CAVALIERE" userId="0ae6de8a-e14c-42cc-acda-71238cd9bb1a" providerId="ADAL" clId="{FC4521E0-482B-4FB8-96BB-FE92C9EB2D81}" dt="2019-12-11T18:27:02.236" v="3" actId="113"/>
        <pc:sldMkLst>
          <pc:docMk/>
          <pc:sldMk cId="1805875217" sldId="296"/>
        </pc:sldMkLst>
        <pc:spChg chg="mod">
          <ac:chgData name="ANDREA CAVALIERE" userId="0ae6de8a-e14c-42cc-acda-71238cd9bb1a" providerId="ADAL" clId="{FC4521E0-482B-4FB8-96BB-FE92C9EB2D81}" dt="2019-12-11T18:27:02.236" v="3" actId="113"/>
          <ac:spMkLst>
            <pc:docMk/>
            <pc:sldMk cId="1805875217" sldId="29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4F915-DDDE-4CAA-895D-614564BB8837}" type="datetimeFigureOut">
              <a:rPr lang="en-GB" smtClean="0"/>
              <a:t>16/07/2020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B5884-7D75-46CC-B688-7B54B2BD8EAE}" type="slidenum">
              <a:rPr lang="en-GB" smtClean="0"/>
              <a:t>‹N›</a:t>
            </a:fld>
            <a:endParaRPr lang="en-GB"/>
          </a:p>
        </p:txBody>
      </p:sp>
    </p:spTree>
    <p:extLst>
      <p:ext uri="{BB962C8B-B14F-4D97-AF65-F5344CB8AC3E}">
        <p14:creationId xmlns:p14="http://schemas.microsoft.com/office/powerpoint/2010/main" val="3669703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4C5A5-33D0-4441-96FE-163C8B7C9D3F}" type="datetimeFigureOut">
              <a:rPr lang="en-GB" smtClean="0"/>
              <a:t>16/07/2020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4E1B5-63BC-4334-9D81-D58D41015F1C}" type="slidenum">
              <a:rPr lang="en-GB" smtClean="0"/>
              <a:t>‹N›</a:t>
            </a:fld>
            <a:endParaRPr lang="en-GB"/>
          </a:p>
        </p:txBody>
      </p:sp>
    </p:spTree>
    <p:extLst>
      <p:ext uri="{BB962C8B-B14F-4D97-AF65-F5344CB8AC3E}">
        <p14:creationId xmlns:p14="http://schemas.microsoft.com/office/powerpoint/2010/main" val="345047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2</a:t>
            </a:fld>
            <a:endParaRPr lang="en-GB"/>
          </a:p>
        </p:txBody>
      </p:sp>
    </p:spTree>
    <p:extLst>
      <p:ext uri="{BB962C8B-B14F-4D97-AF65-F5344CB8AC3E}">
        <p14:creationId xmlns:p14="http://schemas.microsoft.com/office/powerpoint/2010/main" val="57095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11</a:t>
            </a:fld>
            <a:endParaRPr lang="en-GB"/>
          </a:p>
        </p:txBody>
      </p:sp>
    </p:spTree>
    <p:extLst>
      <p:ext uri="{BB962C8B-B14F-4D97-AF65-F5344CB8AC3E}">
        <p14:creationId xmlns:p14="http://schemas.microsoft.com/office/powerpoint/2010/main" val="397589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12</a:t>
            </a:fld>
            <a:endParaRPr lang="en-GB"/>
          </a:p>
        </p:txBody>
      </p:sp>
    </p:spTree>
    <p:extLst>
      <p:ext uri="{BB962C8B-B14F-4D97-AF65-F5344CB8AC3E}">
        <p14:creationId xmlns:p14="http://schemas.microsoft.com/office/powerpoint/2010/main" val="383793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13</a:t>
            </a:fld>
            <a:endParaRPr lang="en-GB"/>
          </a:p>
        </p:txBody>
      </p:sp>
    </p:spTree>
    <p:extLst>
      <p:ext uri="{BB962C8B-B14F-4D97-AF65-F5344CB8AC3E}">
        <p14:creationId xmlns:p14="http://schemas.microsoft.com/office/powerpoint/2010/main" val="223905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14</a:t>
            </a:fld>
            <a:endParaRPr lang="en-GB"/>
          </a:p>
        </p:txBody>
      </p:sp>
    </p:spTree>
    <p:extLst>
      <p:ext uri="{BB962C8B-B14F-4D97-AF65-F5344CB8AC3E}">
        <p14:creationId xmlns:p14="http://schemas.microsoft.com/office/powerpoint/2010/main" val="79274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15</a:t>
            </a:fld>
            <a:endParaRPr lang="en-GB"/>
          </a:p>
        </p:txBody>
      </p:sp>
    </p:spTree>
    <p:extLst>
      <p:ext uri="{BB962C8B-B14F-4D97-AF65-F5344CB8AC3E}">
        <p14:creationId xmlns:p14="http://schemas.microsoft.com/office/powerpoint/2010/main" val="280293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16</a:t>
            </a:fld>
            <a:endParaRPr lang="en-GB"/>
          </a:p>
        </p:txBody>
      </p:sp>
    </p:spTree>
    <p:extLst>
      <p:ext uri="{BB962C8B-B14F-4D97-AF65-F5344CB8AC3E}">
        <p14:creationId xmlns:p14="http://schemas.microsoft.com/office/powerpoint/2010/main" val="392165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3</a:t>
            </a:fld>
            <a:endParaRPr lang="en-GB"/>
          </a:p>
        </p:txBody>
      </p:sp>
    </p:spTree>
    <p:extLst>
      <p:ext uri="{BB962C8B-B14F-4D97-AF65-F5344CB8AC3E}">
        <p14:creationId xmlns:p14="http://schemas.microsoft.com/office/powerpoint/2010/main" val="78512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4</a:t>
            </a:fld>
            <a:endParaRPr lang="en-GB"/>
          </a:p>
        </p:txBody>
      </p:sp>
    </p:spTree>
    <p:extLst>
      <p:ext uri="{BB962C8B-B14F-4D97-AF65-F5344CB8AC3E}">
        <p14:creationId xmlns:p14="http://schemas.microsoft.com/office/powerpoint/2010/main" val="157268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5</a:t>
            </a:fld>
            <a:endParaRPr lang="en-GB"/>
          </a:p>
        </p:txBody>
      </p:sp>
    </p:spTree>
    <p:extLst>
      <p:ext uri="{BB962C8B-B14F-4D97-AF65-F5344CB8AC3E}">
        <p14:creationId xmlns:p14="http://schemas.microsoft.com/office/powerpoint/2010/main" val="97060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6</a:t>
            </a:fld>
            <a:endParaRPr lang="en-GB"/>
          </a:p>
        </p:txBody>
      </p:sp>
    </p:spTree>
    <p:extLst>
      <p:ext uri="{BB962C8B-B14F-4D97-AF65-F5344CB8AC3E}">
        <p14:creationId xmlns:p14="http://schemas.microsoft.com/office/powerpoint/2010/main" val="44285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7</a:t>
            </a:fld>
            <a:endParaRPr lang="en-GB"/>
          </a:p>
        </p:txBody>
      </p:sp>
    </p:spTree>
    <p:extLst>
      <p:ext uri="{BB962C8B-B14F-4D97-AF65-F5344CB8AC3E}">
        <p14:creationId xmlns:p14="http://schemas.microsoft.com/office/powerpoint/2010/main" val="207007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8</a:t>
            </a:fld>
            <a:endParaRPr lang="en-GB"/>
          </a:p>
        </p:txBody>
      </p:sp>
    </p:spTree>
    <p:extLst>
      <p:ext uri="{BB962C8B-B14F-4D97-AF65-F5344CB8AC3E}">
        <p14:creationId xmlns:p14="http://schemas.microsoft.com/office/powerpoint/2010/main" val="2850222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9</a:t>
            </a:fld>
            <a:endParaRPr lang="en-GB"/>
          </a:p>
        </p:txBody>
      </p:sp>
    </p:spTree>
    <p:extLst>
      <p:ext uri="{BB962C8B-B14F-4D97-AF65-F5344CB8AC3E}">
        <p14:creationId xmlns:p14="http://schemas.microsoft.com/office/powerpoint/2010/main" val="362167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10</a:t>
            </a:fld>
            <a:endParaRPr lang="en-GB"/>
          </a:p>
        </p:txBody>
      </p:sp>
    </p:spTree>
    <p:extLst>
      <p:ext uri="{BB962C8B-B14F-4D97-AF65-F5344CB8AC3E}">
        <p14:creationId xmlns:p14="http://schemas.microsoft.com/office/powerpoint/2010/main" val="276713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stile</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16/07/2020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1687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16/07/2020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404128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16/07/2020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580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16/07/2020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2126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16/07/2020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747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C790A91-0F3D-9944-94EF-F5C93CDE0643}" type="datetimeFigureOut">
              <a:rPr lang="it-IT" smtClean="0"/>
              <a:t>16/07/2020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61006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C790A91-0F3D-9944-94EF-F5C93CDE0643}" type="datetimeFigureOut">
              <a:rPr lang="it-IT" smtClean="0"/>
              <a:t>16/07/2020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53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2C790A91-0F3D-9944-94EF-F5C93CDE0643}" type="datetimeFigureOut">
              <a:rPr lang="it-IT" smtClean="0"/>
              <a:t>16/07/2020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76951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C790A91-0F3D-9944-94EF-F5C93CDE0643}" type="datetimeFigureOut">
              <a:rPr lang="it-IT" smtClean="0"/>
              <a:t>16/07/2020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3462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16/07/2020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74824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16/07/2020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6591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90A91-0F3D-9944-94EF-F5C93CDE0643}" type="datetimeFigureOut">
              <a:rPr lang="it-IT" smtClean="0"/>
              <a:t>16/07/2020</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2948-A980-434D-BAB3-FF8DF2F4692E}" type="slidenum">
              <a:rPr lang="it-IT" smtClean="0"/>
              <a:t>‹N›</a:t>
            </a:fld>
            <a:endParaRPr lang="it-IT"/>
          </a:p>
        </p:txBody>
      </p:sp>
    </p:spTree>
    <p:extLst>
      <p:ext uri="{BB962C8B-B14F-4D97-AF65-F5344CB8AC3E}">
        <p14:creationId xmlns:p14="http://schemas.microsoft.com/office/powerpoint/2010/main" val="172220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2.jpg"/><Relationship Id="rId3" Type="http://schemas.openxmlformats.org/officeDocument/2006/relationships/image" Target="../media/image20.jpg"/><Relationship Id="rId7" Type="http://schemas.openxmlformats.org/officeDocument/2006/relationships/image" Target="../media/image25.png"/><Relationship Id="rId12"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38.png"/><Relationship Id="rId5" Type="http://schemas.openxmlformats.org/officeDocument/2006/relationships/image" Target="../media/image3.png"/><Relationship Id="rId10" Type="http://schemas.openxmlformats.org/officeDocument/2006/relationships/image" Target="../media/image37.png"/><Relationship Id="rId4" Type="http://schemas.openxmlformats.org/officeDocument/2006/relationships/image" Target="../media/image21.jp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40.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notesSlide" Target="../notesSlides/notesSlide5.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110.png"/><Relationship Id="rId12"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0.png"/><Relationship Id="rId11" Type="http://schemas.openxmlformats.org/officeDocument/2006/relationships/image" Target="../media/image15.png"/><Relationship Id="rId5" Type="http://schemas.openxmlformats.org/officeDocument/2006/relationships/image" Target="../media/image90.png"/><Relationship Id="rId10" Type="http://schemas.openxmlformats.org/officeDocument/2006/relationships/image" Target="../media/image14.png"/><Relationship Id="rId4" Type="http://schemas.openxmlformats.org/officeDocument/2006/relationships/image" Target="../media/image80.png"/><Relationship Id="rId9" Type="http://schemas.openxmlformats.org/officeDocument/2006/relationships/image" Target="../media/image130.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4.jp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16.jp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15.jp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9.jpg"/><Relationship Id="rId3" Type="http://schemas.openxmlformats.org/officeDocument/2006/relationships/image" Target="../media/image17.jp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image" Target="../media/image18.jp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
            <a:ext cx="9144000" cy="787791"/>
          </a:xfrm>
          <a:prstGeom prst="rect">
            <a:avLst/>
          </a:prstGeom>
        </p:spPr>
      </p:pic>
      <p:sp>
        <p:nvSpPr>
          <p:cNvPr id="10" name="CasellaDiTesto 9"/>
          <p:cNvSpPr txBox="1"/>
          <p:nvPr/>
        </p:nvSpPr>
        <p:spPr>
          <a:xfrm>
            <a:off x="1538288" y="1162891"/>
            <a:ext cx="9110186" cy="923330"/>
          </a:xfrm>
          <a:prstGeom prst="rect">
            <a:avLst/>
          </a:prstGeom>
          <a:noFill/>
        </p:spPr>
        <p:txBody>
          <a:bodyPr wrap="none" rtlCol="0">
            <a:spAutoFit/>
          </a:bodyPr>
          <a:lstStyle/>
          <a:p>
            <a:r>
              <a:rPr lang="it-IT" sz="2800" dirty="0">
                <a:solidFill>
                  <a:srgbClr val="971720"/>
                </a:solidFill>
                <a:latin typeface="Century Gothic"/>
                <a:cs typeface="Century Gothic"/>
              </a:rPr>
              <a:t>D</a:t>
            </a:r>
            <a:r>
              <a:rPr lang="it-IT" dirty="0">
                <a:solidFill>
                  <a:srgbClr val="162230"/>
                </a:solidFill>
                <a:latin typeface="Century Gothic"/>
                <a:cs typeface="Century Gothic"/>
              </a:rPr>
              <a:t>IPARTIMENTO DI </a:t>
            </a:r>
            <a:r>
              <a:rPr lang="it-IT" sz="2800" dirty="0">
                <a:solidFill>
                  <a:srgbClr val="971720"/>
                </a:solidFill>
                <a:latin typeface="Century Gothic"/>
                <a:cs typeface="Century Gothic"/>
              </a:rPr>
              <a:t>I</a:t>
            </a:r>
            <a:r>
              <a:rPr lang="it-IT" dirty="0">
                <a:solidFill>
                  <a:srgbClr val="162230"/>
                </a:solidFill>
                <a:latin typeface="Century Gothic"/>
                <a:cs typeface="Century Gothic"/>
              </a:rPr>
              <a:t>NGEGNERIA</a:t>
            </a:r>
            <a:r>
              <a:rPr lang="it-IT" dirty="0">
                <a:latin typeface="Century Gothic"/>
                <a:cs typeface="Century Gothic"/>
              </a:rPr>
              <a:t> </a:t>
            </a:r>
            <a:r>
              <a:rPr lang="it-IT" sz="2800" dirty="0">
                <a:solidFill>
                  <a:srgbClr val="971720"/>
                </a:solidFill>
                <a:latin typeface="Century Gothic"/>
                <a:cs typeface="Century Gothic"/>
              </a:rPr>
              <a:t>E</a:t>
            </a:r>
            <a:r>
              <a:rPr lang="it-IT" dirty="0">
                <a:solidFill>
                  <a:srgbClr val="162230"/>
                </a:solidFill>
                <a:latin typeface="Century Gothic"/>
                <a:cs typeface="Century Gothic"/>
              </a:rPr>
              <a:t>LETTRICA E </a:t>
            </a:r>
            <a:r>
              <a:rPr lang="it-IT" sz="2800" dirty="0">
                <a:solidFill>
                  <a:srgbClr val="971720"/>
                </a:solidFill>
                <a:latin typeface="Century Gothic"/>
                <a:cs typeface="Century Gothic"/>
              </a:rPr>
              <a:t>T</a:t>
            </a:r>
            <a:r>
              <a:rPr lang="it-IT" dirty="0">
                <a:solidFill>
                  <a:srgbClr val="162230"/>
                </a:solidFill>
                <a:latin typeface="Century Gothic"/>
                <a:cs typeface="Century Gothic"/>
              </a:rPr>
              <a:t>ECNOLOGIE DEL</a:t>
            </a:r>
            <a:r>
              <a:rPr lang="it-IT" dirty="0">
                <a:latin typeface="Century Gothic"/>
                <a:cs typeface="Century Gothic"/>
              </a:rPr>
              <a:t>L’</a:t>
            </a:r>
            <a:r>
              <a:rPr lang="it-IT" sz="2800" dirty="0">
                <a:solidFill>
                  <a:srgbClr val="971720"/>
                </a:solidFill>
                <a:latin typeface="Century Gothic"/>
                <a:cs typeface="Century Gothic"/>
              </a:rPr>
              <a:t>I</a:t>
            </a:r>
            <a:r>
              <a:rPr lang="it-IT" dirty="0">
                <a:solidFill>
                  <a:srgbClr val="162230"/>
                </a:solidFill>
                <a:latin typeface="Century Gothic"/>
                <a:cs typeface="Century Gothic"/>
              </a:rPr>
              <a:t>NFORMAZIONE</a:t>
            </a:r>
          </a:p>
          <a:p>
            <a:endParaRPr lang="it-IT" sz="800" dirty="0">
              <a:solidFill>
                <a:srgbClr val="162230"/>
              </a:solidFill>
              <a:latin typeface="Century Gothic"/>
              <a:cs typeface="Century Gothic"/>
            </a:endParaRPr>
          </a:p>
          <a:p>
            <a:r>
              <a:rPr lang="it-IT" dirty="0">
                <a:solidFill>
                  <a:srgbClr val="162230"/>
                </a:solidFill>
                <a:latin typeface="Century Gothic"/>
                <a:cs typeface="Century Gothic"/>
              </a:rPr>
              <a:t>INGEGNERIA DELL’AUTOMAZIONE</a:t>
            </a:r>
          </a:p>
        </p:txBody>
      </p:sp>
      <p:sp>
        <p:nvSpPr>
          <p:cNvPr id="11" name="Rettangolo 10"/>
          <p:cNvSpPr/>
          <p:nvPr/>
        </p:nvSpPr>
        <p:spPr>
          <a:xfrm>
            <a:off x="0" y="5325778"/>
            <a:ext cx="12192000" cy="1532759"/>
          </a:xfrm>
          <a:prstGeom prst="rect">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2" name="CasellaDiTesto 11"/>
          <p:cNvSpPr txBox="1"/>
          <p:nvPr/>
        </p:nvSpPr>
        <p:spPr>
          <a:xfrm>
            <a:off x="1522088" y="2386170"/>
            <a:ext cx="9075155" cy="461665"/>
          </a:xfrm>
          <a:prstGeom prst="rect">
            <a:avLst/>
          </a:prstGeom>
          <a:noFill/>
        </p:spPr>
        <p:txBody>
          <a:bodyPr wrap="square" rtlCol="0">
            <a:spAutoFit/>
          </a:bodyPr>
          <a:lstStyle/>
          <a:p>
            <a:pPr algn="ctr"/>
            <a:r>
              <a:rPr lang="it-IT" sz="2400" b="1" dirty="0">
                <a:solidFill>
                  <a:srgbClr val="162230"/>
                </a:solidFill>
                <a:latin typeface="Century Gothic"/>
                <a:cs typeface="Century Gothic"/>
              </a:rPr>
              <a:t>ELABORATO TECNICO DI ROBOTICA MEDICA </a:t>
            </a:r>
          </a:p>
        </p:txBody>
      </p:sp>
      <p:sp>
        <p:nvSpPr>
          <p:cNvPr id="13" name="CasellaDiTesto 12"/>
          <p:cNvSpPr txBox="1"/>
          <p:nvPr/>
        </p:nvSpPr>
        <p:spPr>
          <a:xfrm>
            <a:off x="49769" y="3294452"/>
            <a:ext cx="12087224" cy="1938992"/>
          </a:xfrm>
          <a:prstGeom prst="rect">
            <a:avLst/>
          </a:prstGeom>
          <a:noFill/>
        </p:spPr>
        <p:txBody>
          <a:bodyPr wrap="square" rtlCol="0">
            <a:spAutoFit/>
          </a:bodyPr>
          <a:lstStyle/>
          <a:p>
            <a:pPr algn="ctr"/>
            <a:r>
              <a:rPr lang="it-IT" sz="3200" dirty="0">
                <a:solidFill>
                  <a:srgbClr val="971720"/>
                </a:solidFill>
                <a:latin typeface="Century Gothic" panose="020B0502020202020204" pitchFamily="34" charset="0"/>
              </a:rPr>
              <a:t>Implementazione del controllo d’ammettenza per il</a:t>
            </a:r>
          </a:p>
          <a:p>
            <a:pPr algn="ctr"/>
            <a:r>
              <a:rPr lang="it-IT" sz="3200" dirty="0">
                <a:solidFill>
                  <a:srgbClr val="971720"/>
                </a:solidFill>
                <a:latin typeface="Century Gothic" panose="020B0502020202020204" pitchFamily="34" charset="0"/>
              </a:rPr>
              <a:t> Robot KUKA LBR IIWA in ROS </a:t>
            </a:r>
          </a:p>
          <a:p>
            <a:endParaRPr lang="it-IT" sz="2800" dirty="0">
              <a:latin typeface="Century Gothic"/>
              <a:cs typeface="Century Gothic"/>
            </a:endParaRPr>
          </a:p>
          <a:p>
            <a:endParaRPr lang="it-IT" sz="2800" dirty="0">
              <a:latin typeface="Century Gothic"/>
              <a:cs typeface="Century Gothic"/>
            </a:endParaRPr>
          </a:p>
        </p:txBody>
      </p:sp>
      <p:sp>
        <p:nvSpPr>
          <p:cNvPr id="2" name="Rettangolo 1">
            <a:extLst>
              <a:ext uri="{FF2B5EF4-FFF2-40B4-BE49-F238E27FC236}">
                <a16:creationId xmlns:a16="http://schemas.microsoft.com/office/drawing/2014/main" id="{F23D39E7-947E-453E-A16E-3035A8199922}"/>
              </a:ext>
            </a:extLst>
          </p:cNvPr>
          <p:cNvSpPr/>
          <p:nvPr/>
        </p:nvSpPr>
        <p:spPr>
          <a:xfrm>
            <a:off x="233362" y="5445826"/>
            <a:ext cx="6096000" cy="1200329"/>
          </a:xfrm>
          <a:prstGeom prst="rect">
            <a:avLst/>
          </a:prstGeom>
        </p:spPr>
        <p:txBody>
          <a:bodyPr>
            <a:spAutoFit/>
          </a:bodyPr>
          <a:lstStyle/>
          <a:p>
            <a:r>
              <a:rPr lang="it-IT" sz="2400" dirty="0">
                <a:latin typeface="Century Gothic"/>
                <a:cs typeface="Century Gothic"/>
              </a:rPr>
              <a:t>Ch.ma  prof.  Fanny Ficuciello</a:t>
            </a:r>
          </a:p>
          <a:p>
            <a:endParaRPr lang="it-IT" sz="2400" dirty="0">
              <a:latin typeface="Century Gothic"/>
              <a:cs typeface="Century Gothic"/>
            </a:endParaRPr>
          </a:p>
          <a:p>
            <a:r>
              <a:rPr lang="it-IT" sz="2400" dirty="0">
                <a:latin typeface="Century Gothic"/>
                <a:cs typeface="Century Gothic"/>
              </a:rPr>
              <a:t>Candidata:  Eliana La Frazia</a:t>
            </a:r>
          </a:p>
        </p:txBody>
      </p:sp>
      <p:pic>
        <p:nvPicPr>
          <p:cNvPr id="4" name="Immagine 3" descr="Immagine che contiene tavolo&#10;&#10;Descrizione generata automaticamente">
            <a:extLst>
              <a:ext uri="{FF2B5EF4-FFF2-40B4-BE49-F238E27FC236}">
                <a16:creationId xmlns:a16="http://schemas.microsoft.com/office/drawing/2014/main" id="{5EBE6517-CB46-4EC4-82D3-766519BE5E4C}"/>
              </a:ext>
            </a:extLst>
          </p:cNvPr>
          <p:cNvPicPr>
            <a:picLocks noChangeAspect="1"/>
          </p:cNvPicPr>
          <p:nvPr/>
        </p:nvPicPr>
        <p:blipFill>
          <a:blip r:embed="rId3"/>
          <a:stretch>
            <a:fillRect/>
          </a:stretch>
        </p:blipFill>
        <p:spPr>
          <a:xfrm>
            <a:off x="9415462" y="5326566"/>
            <a:ext cx="2776537" cy="1531971"/>
          </a:xfrm>
          <a:prstGeom prst="rect">
            <a:avLst/>
          </a:prstGeom>
        </p:spPr>
      </p:pic>
    </p:spTree>
    <p:extLst>
      <p:ext uri="{BB962C8B-B14F-4D97-AF65-F5344CB8AC3E}">
        <p14:creationId xmlns:p14="http://schemas.microsoft.com/office/powerpoint/2010/main" val="31654687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98B88EE-1B36-4610-A22A-30EA321F004B}"/>
              </a:ext>
            </a:extLst>
          </p:cNvPr>
          <p:cNvPicPr>
            <a:picLocks noChangeAspect="1"/>
          </p:cNvPicPr>
          <p:nvPr/>
        </p:nvPicPr>
        <p:blipFill>
          <a:blip r:embed="rId3"/>
          <a:stretch>
            <a:fillRect/>
          </a:stretch>
        </p:blipFill>
        <p:spPr>
          <a:xfrm>
            <a:off x="-2" y="320424"/>
            <a:ext cx="5201548" cy="3899675"/>
          </a:xfrm>
          <a:prstGeom prst="rect">
            <a:avLst/>
          </a:prstGeom>
        </p:spPr>
      </p:pic>
      <p:pic>
        <p:nvPicPr>
          <p:cNvPr id="3" name="Immagine 2">
            <a:extLst>
              <a:ext uri="{FF2B5EF4-FFF2-40B4-BE49-F238E27FC236}">
                <a16:creationId xmlns:a16="http://schemas.microsoft.com/office/drawing/2014/main" id="{55507FDC-13AA-4240-8CCA-BD838C1502C4}"/>
              </a:ext>
            </a:extLst>
          </p:cNvPr>
          <p:cNvPicPr>
            <a:picLocks noChangeAspect="1"/>
          </p:cNvPicPr>
          <p:nvPr/>
        </p:nvPicPr>
        <p:blipFill>
          <a:blip r:embed="rId4"/>
          <a:stretch>
            <a:fillRect/>
          </a:stretch>
        </p:blipFill>
        <p:spPr>
          <a:xfrm>
            <a:off x="6600839" y="297484"/>
            <a:ext cx="5591160" cy="4191773"/>
          </a:xfrm>
          <a:prstGeom prst="rect">
            <a:avLst/>
          </a:prstGeom>
        </p:spPr>
      </p:pic>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3705325" y="9401"/>
            <a:ext cx="4781374" cy="584775"/>
          </a:xfrm>
          <a:prstGeom prst="rect">
            <a:avLst/>
          </a:prstGeom>
          <a:noFill/>
        </p:spPr>
        <p:txBody>
          <a:bodyPr wrap="none" rtlCol="0">
            <a:spAutoFit/>
          </a:bodyPr>
          <a:lstStyle/>
          <a:p>
            <a:pPr algn="ctr"/>
            <a:r>
              <a:rPr lang="it-IT" sz="3200" b="1" dirty="0">
                <a:solidFill>
                  <a:srgbClr val="C00000"/>
                </a:solidFill>
              </a:rPr>
              <a:t>TEST: FORZA SINUSOIDALE</a:t>
            </a:r>
          </a:p>
        </p:txBody>
      </p:sp>
      <mc:AlternateContent xmlns:mc="http://schemas.openxmlformats.org/markup-compatibility/2006" xmlns:a14="http://schemas.microsoft.com/office/drawing/2010/main">
        <mc:Choice Requires="a14">
          <p:sp>
            <p:nvSpPr>
              <p:cNvPr id="15" name="Rettangolo 14">
                <a:extLst>
                  <a:ext uri="{FF2B5EF4-FFF2-40B4-BE49-F238E27FC236}">
                    <a16:creationId xmlns:a16="http://schemas.microsoft.com/office/drawing/2014/main" id="{4C8E3F4A-FFB7-4018-AE1F-66170D663643}"/>
                  </a:ext>
                </a:extLst>
              </p:cNvPr>
              <p:cNvSpPr/>
              <p:nvPr/>
            </p:nvSpPr>
            <p:spPr>
              <a:xfrm>
                <a:off x="-26539" y="4151692"/>
                <a:ext cx="257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{0,0,0,0,0,0</m:t>
                          </m:r>
                        </m:e>
                      </m:d>
                    </m:oMath>
                  </m:oMathPara>
                </a14:m>
                <a:endParaRPr lang="it-IT" dirty="0"/>
              </a:p>
            </p:txBody>
          </p:sp>
        </mc:Choice>
        <mc:Fallback xmlns="">
          <p:sp>
            <p:nvSpPr>
              <p:cNvPr id="15" name="Rettangolo 14">
                <a:extLst>
                  <a:ext uri="{FF2B5EF4-FFF2-40B4-BE49-F238E27FC236}">
                    <a16:creationId xmlns:a16="http://schemas.microsoft.com/office/drawing/2014/main" id="{4C8E3F4A-FFB7-4018-AE1F-66170D663643}"/>
                  </a:ext>
                </a:extLst>
              </p:cNvPr>
              <p:cNvSpPr>
                <a:spLocks noRot="1" noChangeAspect="1" noMove="1" noResize="1" noEditPoints="1" noAdjustHandles="1" noChangeArrowheads="1" noChangeShapeType="1" noTextEdit="1"/>
              </p:cNvSpPr>
              <p:nvPr/>
            </p:nvSpPr>
            <p:spPr>
              <a:xfrm>
                <a:off x="-26539" y="4151692"/>
                <a:ext cx="2579872" cy="369332"/>
              </a:xfrm>
              <a:prstGeom prst="rect">
                <a:avLst/>
              </a:prstGeom>
              <a:blipFill>
                <a:blip r:embed="rId6"/>
                <a:stretch>
                  <a:fillRect t="-126230" r="-20095"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Rettangolo 15">
                <a:extLst>
                  <a:ext uri="{FF2B5EF4-FFF2-40B4-BE49-F238E27FC236}">
                    <a16:creationId xmlns:a16="http://schemas.microsoft.com/office/drawing/2014/main" id="{EFBB5D76-265E-43FD-B9AA-B7457BD9D293}"/>
                  </a:ext>
                </a:extLst>
              </p:cNvPr>
              <p:cNvSpPr/>
              <p:nvPr/>
            </p:nvSpPr>
            <p:spPr>
              <a:xfrm>
                <a:off x="0" y="4735378"/>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16" name="Rettangolo 15">
                <a:extLst>
                  <a:ext uri="{FF2B5EF4-FFF2-40B4-BE49-F238E27FC236}">
                    <a16:creationId xmlns:a16="http://schemas.microsoft.com/office/drawing/2014/main" id="{EFBB5D76-265E-43FD-B9AA-B7457BD9D293}"/>
                  </a:ext>
                </a:extLst>
              </p:cNvPr>
              <p:cNvSpPr>
                <a:spLocks noRot="1" noChangeAspect="1" noMove="1" noResize="1" noEditPoints="1" noAdjustHandles="1" noChangeArrowheads="1" noChangeShapeType="1" noTextEdit="1"/>
              </p:cNvSpPr>
              <p:nvPr/>
            </p:nvSpPr>
            <p:spPr>
              <a:xfrm>
                <a:off x="0" y="4735378"/>
                <a:ext cx="2882840" cy="369332"/>
              </a:xfrm>
              <a:prstGeom prst="rect">
                <a:avLst/>
              </a:prstGeom>
              <a:blipFill>
                <a:blip r:embed="rId7"/>
                <a:stretch>
                  <a:fillRect t="-128333" r="-17970"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791D661F-4BA0-4926-BB38-1D74FB8D61AE}"/>
                  </a:ext>
                </a:extLst>
              </p:cNvPr>
              <p:cNvSpPr/>
              <p:nvPr/>
            </p:nvSpPr>
            <p:spPr>
              <a:xfrm>
                <a:off x="8907200" y="4800515"/>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a:latin typeface="Cambria Math" panose="02040503050406030204" pitchFamily="18" charset="0"/>
                            </a:rPr>
                            <m:t>=</m:t>
                          </m:r>
                          <m:r>
                            <a:rPr lang="it-IT" i="1">
                              <a:latin typeface="Cambria Math" panose="02040503050406030204" pitchFamily="18" charset="0"/>
                            </a:rPr>
                            <m:t>𝑑𝑖𝑎𝑔</m:t>
                          </m:r>
                          <m:r>
                            <a:rPr lang="it-IT">
                              <a:latin typeface="Cambria Math" panose="02040503050406030204" pitchFamily="18" charset="0"/>
                            </a:rPr>
                            <m:t>{10,10,10,1,1,1</m:t>
                          </m:r>
                        </m:e>
                      </m:d>
                    </m:oMath>
                  </m:oMathPara>
                </a14:m>
                <a:endParaRPr lang="it-IT" dirty="0"/>
              </a:p>
            </p:txBody>
          </p:sp>
        </mc:Choice>
        <mc:Fallback xmlns="">
          <p:sp>
            <p:nvSpPr>
              <p:cNvPr id="22" name="Rettangolo 21">
                <a:extLst>
                  <a:ext uri="{FF2B5EF4-FFF2-40B4-BE49-F238E27FC236}">
                    <a16:creationId xmlns:a16="http://schemas.microsoft.com/office/drawing/2014/main" id="{791D661F-4BA0-4926-BB38-1D74FB8D61AE}"/>
                  </a:ext>
                </a:extLst>
              </p:cNvPr>
              <p:cNvSpPr>
                <a:spLocks noRot="1" noChangeAspect="1" noMove="1" noResize="1" noEditPoints="1" noAdjustHandles="1" noChangeArrowheads="1" noChangeShapeType="1" noTextEdit="1"/>
              </p:cNvSpPr>
              <p:nvPr/>
            </p:nvSpPr>
            <p:spPr>
              <a:xfrm>
                <a:off x="8907200" y="4800515"/>
                <a:ext cx="2882840" cy="369332"/>
              </a:xfrm>
              <a:prstGeom prst="rect">
                <a:avLst/>
              </a:prstGeom>
              <a:blipFill>
                <a:blip r:embed="rId8"/>
                <a:stretch>
                  <a:fillRect t="-126230" r="-18182"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E609F7B-1F9F-4DFA-AF73-B2278475DDEF}"/>
                  </a:ext>
                </a:extLst>
              </p:cNvPr>
              <p:cNvSpPr/>
              <p:nvPr/>
            </p:nvSpPr>
            <p:spPr>
              <a:xfrm>
                <a:off x="5373942" y="1171670"/>
                <a:ext cx="1444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𝑓</m:t>
                      </m:r>
                      <m:r>
                        <a:rPr lang="it-IT" i="1" smtClean="0">
                          <a:latin typeface="Cambria Math" panose="02040503050406030204" pitchFamily="18" charset="0"/>
                        </a:rPr>
                        <m:t>=800  </m:t>
                      </m:r>
                      <m:r>
                        <a:rPr lang="it-IT" i="1">
                          <a:latin typeface="Cambria Math" panose="02040503050406030204" pitchFamily="18" charset="0"/>
                        </a:rPr>
                        <m:t>𝐻𝑧</m:t>
                      </m:r>
                    </m:oMath>
                  </m:oMathPara>
                </a14:m>
                <a:endParaRPr lang="it-IT" dirty="0"/>
              </a:p>
            </p:txBody>
          </p:sp>
        </mc:Choice>
        <mc:Fallback xmlns="">
          <p:sp>
            <p:nvSpPr>
              <p:cNvPr id="24" name="Rettangolo 23">
                <a:extLst>
                  <a:ext uri="{FF2B5EF4-FFF2-40B4-BE49-F238E27FC236}">
                    <a16:creationId xmlns:a16="http://schemas.microsoft.com/office/drawing/2014/main" id="{9E609F7B-1F9F-4DFA-AF73-B2278475DDEF}"/>
                  </a:ext>
                </a:extLst>
              </p:cNvPr>
              <p:cNvSpPr>
                <a:spLocks noRot="1" noChangeAspect="1" noMove="1" noResize="1" noEditPoints="1" noAdjustHandles="1" noChangeArrowheads="1" noChangeShapeType="1" noTextEdit="1"/>
              </p:cNvSpPr>
              <p:nvPr/>
            </p:nvSpPr>
            <p:spPr>
              <a:xfrm>
                <a:off x="5373942" y="1171670"/>
                <a:ext cx="1444113" cy="369332"/>
              </a:xfrm>
              <a:prstGeom prst="rect">
                <a:avLst/>
              </a:prstGeom>
              <a:blipFill>
                <a:blip r:embed="rId9"/>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4398B406-D0BE-4995-B4D8-1FD507D0AD8F}"/>
                  </a:ext>
                </a:extLst>
              </p:cNvPr>
              <p:cNvSpPr/>
              <p:nvPr/>
            </p:nvSpPr>
            <p:spPr>
              <a:xfrm>
                <a:off x="8102320" y="4534559"/>
                <a:ext cx="4197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m:t>
                          </m:r>
                          <m:r>
                            <a:rPr lang="it-IT" b="0" i="0" smtClean="0">
                              <a:latin typeface="Cambria Math" panose="02040503050406030204" pitchFamily="18" charset="0"/>
                            </a:rPr>
                            <m:t>20</m:t>
                          </m:r>
                          <m:r>
                            <a:rPr lang="it-IT" b="0" i="0">
                              <a:latin typeface="Cambria Math" panose="02040503050406030204" pitchFamily="18" charset="0"/>
                            </a:rPr>
                            <m:t>0,</m:t>
                          </m:r>
                          <m:r>
                            <a:rPr lang="it-IT" b="0" i="0" smtClean="0">
                              <a:latin typeface="Cambria Math" panose="02040503050406030204" pitchFamily="18" charset="0"/>
                            </a:rPr>
                            <m:t>20</m:t>
                          </m:r>
                          <m:r>
                            <a:rPr lang="it-IT" b="0" i="0">
                              <a:latin typeface="Cambria Math" panose="02040503050406030204" pitchFamily="18" charset="0"/>
                            </a:rPr>
                            <m:t>0,</m:t>
                          </m:r>
                          <m:r>
                            <a:rPr lang="it-IT" b="0" i="0" smtClean="0">
                              <a:latin typeface="Cambria Math" panose="02040503050406030204" pitchFamily="18" charset="0"/>
                            </a:rPr>
                            <m:t>20</m:t>
                          </m:r>
                          <m:r>
                            <a:rPr lang="it-IT" b="0" i="0">
                              <a:latin typeface="Cambria Math" panose="02040503050406030204" pitchFamily="18" charset="0"/>
                            </a:rPr>
                            <m:t>0,</m:t>
                          </m:r>
                          <m:r>
                            <a:rPr lang="it-IT" b="0" i="0" smtClean="0">
                              <a:latin typeface="Cambria Math" panose="02040503050406030204" pitchFamily="18" charset="0"/>
                            </a:rPr>
                            <m:t>200</m:t>
                          </m:r>
                          <m:r>
                            <a:rPr lang="it-IT" b="0" i="0">
                              <a:latin typeface="Cambria Math" panose="02040503050406030204" pitchFamily="18" charset="0"/>
                            </a:rPr>
                            <m:t>,</m:t>
                          </m:r>
                          <m:r>
                            <a:rPr lang="it-IT" b="0" i="0" smtClean="0">
                              <a:latin typeface="Cambria Math" panose="02040503050406030204" pitchFamily="18" charset="0"/>
                            </a:rPr>
                            <m:t>200</m:t>
                          </m:r>
                          <m:r>
                            <a:rPr lang="it-IT" b="0" i="0">
                              <a:latin typeface="Cambria Math" panose="02040503050406030204" pitchFamily="18" charset="0"/>
                            </a:rPr>
                            <m:t>,</m:t>
                          </m:r>
                          <m:r>
                            <a:rPr lang="it-IT" b="1" i="1" smtClean="0">
                              <a:latin typeface="Cambria Math" panose="02040503050406030204" pitchFamily="18" charset="0"/>
                            </a:rPr>
                            <m:t>𝟐𝟎𝟎</m:t>
                          </m:r>
                        </m:e>
                      </m:d>
                    </m:oMath>
                  </m:oMathPara>
                </a14:m>
                <a:endParaRPr lang="it-IT" dirty="0"/>
              </a:p>
            </p:txBody>
          </p:sp>
        </mc:Choice>
        <mc:Fallback xmlns="">
          <p:sp>
            <p:nvSpPr>
              <p:cNvPr id="20" name="Rettangolo 19">
                <a:extLst>
                  <a:ext uri="{FF2B5EF4-FFF2-40B4-BE49-F238E27FC236}">
                    <a16:creationId xmlns:a16="http://schemas.microsoft.com/office/drawing/2014/main" id="{4398B406-D0BE-4995-B4D8-1FD507D0AD8F}"/>
                  </a:ext>
                </a:extLst>
              </p:cNvPr>
              <p:cNvSpPr>
                <a:spLocks noRot="1" noChangeAspect="1" noMove="1" noResize="1" noEditPoints="1" noAdjustHandles="1" noChangeArrowheads="1" noChangeShapeType="1" noTextEdit="1"/>
              </p:cNvSpPr>
              <p:nvPr/>
            </p:nvSpPr>
            <p:spPr>
              <a:xfrm>
                <a:off x="8102320" y="4534559"/>
                <a:ext cx="4197303" cy="369332"/>
              </a:xfrm>
              <a:prstGeom prst="rect">
                <a:avLst/>
              </a:prstGeom>
              <a:blipFill>
                <a:blip r:embed="rId10"/>
                <a:stretch>
                  <a:fillRect t="-128333" r="-12192" b="-193333"/>
                </a:stretch>
              </a:blipFill>
            </p:spPr>
            <p:txBody>
              <a:bodyPr/>
              <a:lstStyle/>
              <a:p>
                <a:r>
                  <a:rPr lang="it-IT">
                    <a:noFill/>
                  </a:rPr>
                  <a:t> </a:t>
                </a:r>
              </a:p>
            </p:txBody>
          </p:sp>
        </mc:Fallback>
      </mc:AlternateContent>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DBFFB66D-B434-4C60-AA25-41B56BF24BC5}"/>
                  </a:ext>
                </a:extLst>
              </p:cNvPr>
              <p:cNvSpPr/>
              <p:nvPr/>
            </p:nvSpPr>
            <p:spPr>
              <a:xfrm>
                <a:off x="8141594" y="4269187"/>
                <a:ext cx="41187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m:t>
                          </m:r>
                          <m:r>
                            <a:rPr lang="it-IT" b="0" i="0" smtClean="0">
                              <a:latin typeface="Cambria Math" panose="02040503050406030204" pitchFamily="18" charset="0"/>
                            </a:rPr>
                            <m:t>700</m:t>
                          </m:r>
                          <m:r>
                            <a:rPr lang="it-IT" b="0" i="0">
                              <a:latin typeface="Cambria Math" panose="02040503050406030204" pitchFamily="18" charset="0"/>
                            </a:rPr>
                            <m:t>,</m:t>
                          </m:r>
                          <m:r>
                            <a:rPr lang="it-IT" b="0" i="0" smtClean="0">
                              <a:latin typeface="Cambria Math" panose="02040503050406030204" pitchFamily="18" charset="0"/>
                            </a:rPr>
                            <m:t>70</m:t>
                          </m:r>
                          <m:r>
                            <a:rPr lang="it-IT" b="0" i="0">
                              <a:latin typeface="Cambria Math" panose="02040503050406030204" pitchFamily="18" charset="0"/>
                            </a:rPr>
                            <m:t>0,</m:t>
                          </m:r>
                          <m:r>
                            <a:rPr lang="it-IT" b="0" i="0" smtClean="0">
                              <a:latin typeface="Cambria Math" panose="02040503050406030204" pitchFamily="18" charset="0"/>
                            </a:rPr>
                            <m:t>700</m:t>
                          </m:r>
                          <m:r>
                            <a:rPr lang="it-IT" b="0" i="0">
                              <a:latin typeface="Cambria Math" panose="02040503050406030204" pitchFamily="18" charset="0"/>
                            </a:rPr>
                            <m:t>,</m:t>
                          </m:r>
                          <m:r>
                            <a:rPr lang="it-IT" b="0" i="0" smtClean="0">
                              <a:latin typeface="Cambria Math" panose="02040503050406030204" pitchFamily="18" charset="0"/>
                            </a:rPr>
                            <m:t>50</m:t>
                          </m:r>
                          <m:r>
                            <a:rPr lang="it-IT" b="0" i="0">
                              <a:latin typeface="Cambria Math" panose="02040503050406030204" pitchFamily="18" charset="0"/>
                            </a:rPr>
                            <m:t>0,</m:t>
                          </m:r>
                          <m:r>
                            <a:rPr lang="it-IT" b="0" i="0" smtClean="0">
                              <a:latin typeface="Cambria Math" panose="02040503050406030204" pitchFamily="18" charset="0"/>
                            </a:rPr>
                            <m:t>50</m:t>
                          </m:r>
                          <m:r>
                            <a:rPr lang="it-IT" b="0" i="0">
                              <a:latin typeface="Cambria Math" panose="02040503050406030204" pitchFamily="18" charset="0"/>
                            </a:rPr>
                            <m:t>0,</m:t>
                          </m:r>
                          <m:r>
                            <a:rPr lang="it-IT" b="0" i="0" smtClean="0">
                              <a:latin typeface="Cambria Math" panose="02040503050406030204" pitchFamily="18" charset="0"/>
                            </a:rPr>
                            <m:t>50</m:t>
                          </m:r>
                          <m:r>
                            <a:rPr lang="it-IT" b="0" i="0">
                              <a:latin typeface="Cambria Math" panose="02040503050406030204" pitchFamily="18" charset="0"/>
                            </a:rPr>
                            <m:t>0</m:t>
                          </m:r>
                        </m:e>
                      </m:d>
                    </m:oMath>
                  </m:oMathPara>
                </a14:m>
                <a:endParaRPr lang="it-IT" dirty="0"/>
              </a:p>
            </p:txBody>
          </p:sp>
        </mc:Choice>
        <mc:Fallback xmlns="">
          <p:sp>
            <p:nvSpPr>
              <p:cNvPr id="19" name="Rettangolo 18">
                <a:extLst>
                  <a:ext uri="{FF2B5EF4-FFF2-40B4-BE49-F238E27FC236}">
                    <a16:creationId xmlns:a16="http://schemas.microsoft.com/office/drawing/2014/main" id="{DBFFB66D-B434-4C60-AA25-41B56BF24BC5}"/>
                  </a:ext>
                </a:extLst>
              </p:cNvPr>
              <p:cNvSpPr>
                <a:spLocks noRot="1" noChangeAspect="1" noMove="1" noResize="1" noEditPoints="1" noAdjustHandles="1" noChangeArrowheads="1" noChangeShapeType="1" noTextEdit="1"/>
              </p:cNvSpPr>
              <p:nvPr/>
            </p:nvSpPr>
            <p:spPr>
              <a:xfrm>
                <a:off x="8141594" y="4269187"/>
                <a:ext cx="4118756" cy="369332"/>
              </a:xfrm>
              <a:prstGeom prst="rect">
                <a:avLst/>
              </a:prstGeom>
              <a:blipFill>
                <a:blip r:embed="rId11"/>
                <a:stretch>
                  <a:fillRect t="-126230" r="-12593"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E7CF9AE3-461B-47FE-A564-A9A5EF8ECAAB}"/>
                  </a:ext>
                </a:extLst>
              </p:cNvPr>
              <p:cNvSpPr/>
              <p:nvPr/>
            </p:nvSpPr>
            <p:spPr>
              <a:xfrm>
                <a:off x="-2" y="4460829"/>
                <a:ext cx="16513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a:latin typeface="Cambria Math" panose="02040503050406030204" pitchFamily="18" charset="0"/>
                        </a:rPr>
                        <m:t>=</m:t>
                      </m:r>
                      <m:r>
                        <a:rPr lang="it-IT" b="1" i="1">
                          <a:latin typeface="Cambria Math" panose="02040503050406030204" pitchFamily="18" charset="0"/>
                        </a:rPr>
                        <m:t>𝟒𝟎𝟎</m:t>
                      </m:r>
                      <m:r>
                        <a:rPr lang="it-IT" b="1" i="1" smtClean="0">
                          <a:latin typeface="Cambria Math" panose="02040503050406030204" pitchFamily="18" charset="0"/>
                        </a:rPr>
                        <m:t>∗</m:t>
                      </m:r>
                      <m:r>
                        <a:rPr lang="it-IT" b="1" i="1" smtClean="0">
                          <a:latin typeface="Cambria Math" panose="02040503050406030204" pitchFamily="18" charset="0"/>
                        </a:rPr>
                        <m:t>𝑰</m:t>
                      </m:r>
                    </m:oMath>
                  </m:oMathPara>
                </a14:m>
                <a:endParaRPr lang="it-IT" dirty="0"/>
              </a:p>
            </p:txBody>
          </p:sp>
        </mc:Choice>
        <mc:Fallback xmlns="">
          <p:sp>
            <p:nvSpPr>
              <p:cNvPr id="12" name="Rettangolo 11">
                <a:extLst>
                  <a:ext uri="{FF2B5EF4-FFF2-40B4-BE49-F238E27FC236}">
                    <a16:creationId xmlns:a16="http://schemas.microsoft.com/office/drawing/2014/main" id="{E7CF9AE3-461B-47FE-A564-A9A5EF8ECAAB}"/>
                  </a:ext>
                </a:extLst>
              </p:cNvPr>
              <p:cNvSpPr>
                <a:spLocks noRot="1" noChangeAspect="1" noMove="1" noResize="1" noEditPoints="1" noAdjustHandles="1" noChangeArrowheads="1" noChangeShapeType="1" noTextEdit="1"/>
              </p:cNvSpPr>
              <p:nvPr/>
            </p:nvSpPr>
            <p:spPr>
              <a:xfrm>
                <a:off x="-2" y="4460829"/>
                <a:ext cx="1651349" cy="369332"/>
              </a:xfrm>
              <a:prstGeom prst="rect">
                <a:avLst/>
              </a:prstGeom>
              <a:blipFill>
                <a:blip r:embed="rId12"/>
                <a:stretch>
                  <a:fillRect/>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1E5A6701-50DB-42F6-AE83-3055CEF86D4B}"/>
              </a:ext>
            </a:extLst>
          </p:cNvPr>
          <p:cNvPicPr>
            <a:picLocks noChangeAspect="1"/>
          </p:cNvPicPr>
          <p:nvPr/>
        </p:nvPicPr>
        <p:blipFill>
          <a:blip r:embed="rId13"/>
          <a:stretch>
            <a:fillRect/>
          </a:stretch>
        </p:blipFill>
        <p:spPr>
          <a:xfrm>
            <a:off x="2990388" y="4230659"/>
            <a:ext cx="5201548" cy="2258958"/>
          </a:xfrm>
          <a:prstGeom prst="rect">
            <a:avLst/>
          </a:prstGeom>
        </p:spPr>
      </p:pic>
    </p:spTree>
    <p:extLst>
      <p:ext uri="{BB962C8B-B14F-4D97-AF65-F5344CB8AC3E}">
        <p14:creationId xmlns:p14="http://schemas.microsoft.com/office/powerpoint/2010/main" val="2467187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2821532" y="9401"/>
            <a:ext cx="6548972" cy="584775"/>
          </a:xfrm>
          <a:prstGeom prst="rect">
            <a:avLst/>
          </a:prstGeom>
          <a:noFill/>
        </p:spPr>
        <p:txBody>
          <a:bodyPr wrap="none" rtlCol="0">
            <a:spAutoFit/>
          </a:bodyPr>
          <a:lstStyle/>
          <a:p>
            <a:pPr algn="ctr"/>
            <a:r>
              <a:rPr lang="it-IT" sz="3200" b="1" dirty="0">
                <a:solidFill>
                  <a:srgbClr val="C00000"/>
                </a:solidFill>
              </a:rPr>
              <a:t>PIANIFICAZIONE DELLA TRAIETTORIA </a:t>
            </a:r>
          </a:p>
        </p:txBody>
      </p:sp>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sp>
        <p:nvSpPr>
          <p:cNvPr id="2" name="CasellaDiTesto 1">
            <a:extLst>
              <a:ext uri="{FF2B5EF4-FFF2-40B4-BE49-F238E27FC236}">
                <a16:creationId xmlns:a16="http://schemas.microsoft.com/office/drawing/2014/main" id="{D455BD03-D732-40D5-AD0A-69EBA075BE3C}"/>
              </a:ext>
            </a:extLst>
          </p:cNvPr>
          <p:cNvSpPr txBox="1"/>
          <p:nvPr/>
        </p:nvSpPr>
        <p:spPr>
          <a:xfrm>
            <a:off x="171450" y="759380"/>
            <a:ext cx="11844012" cy="1200329"/>
          </a:xfrm>
          <a:prstGeom prst="rect">
            <a:avLst/>
          </a:prstGeom>
          <a:noFill/>
        </p:spPr>
        <p:txBody>
          <a:bodyPr wrap="none" rtlCol="0">
            <a:spAutoFit/>
          </a:bodyPr>
          <a:lstStyle/>
          <a:p>
            <a:r>
              <a:rPr lang="it-IT" dirty="0"/>
              <a:t>La traiettoria è stata pianificata nello spazio operativo tramite un algoritmo basato su </a:t>
            </a:r>
            <a:r>
              <a:rPr lang="it-IT" i="1" dirty="0"/>
              <a:t>primitive di percorso </a:t>
            </a:r>
            <a:r>
              <a:rPr lang="it-IT" dirty="0"/>
              <a:t>espresse con una</a:t>
            </a:r>
          </a:p>
          <a:p>
            <a:r>
              <a:rPr lang="it-IT" dirty="0"/>
              <a:t> rappresentazione parametrica in funzione dell’ascissa curvilinea </a:t>
            </a:r>
            <a:r>
              <a:rPr lang="it-IT" i="1" dirty="0"/>
              <a:t>s</a:t>
            </a:r>
            <a:r>
              <a:rPr lang="it-IT" dirty="0"/>
              <a:t> [1]. Assegnati 8 punti nello spazio operativo appartenenti</a:t>
            </a:r>
          </a:p>
          <a:p>
            <a:r>
              <a:rPr lang="it-IT" dirty="0"/>
              <a:t>allo spazio di lavoro, l’espressione analitica della legge oraria </a:t>
            </a:r>
            <a:r>
              <a:rPr lang="it-IT" i="1" dirty="0"/>
              <a:t>s(t)  </a:t>
            </a:r>
            <a:r>
              <a:rPr lang="it-IT" dirty="0"/>
              <a:t>è ottenuta tramite il metodo dei </a:t>
            </a:r>
            <a:r>
              <a:rPr lang="it-IT" i="1" dirty="0" err="1"/>
              <a:t>parabolic</a:t>
            </a:r>
            <a:r>
              <a:rPr lang="it-IT" i="1" dirty="0"/>
              <a:t> blends. </a:t>
            </a:r>
          </a:p>
          <a:p>
            <a:r>
              <a:rPr lang="it-IT" dirty="0"/>
              <a:t>Tale algoritmo è stato implementato in </a:t>
            </a:r>
            <a:r>
              <a:rPr lang="it-IT" dirty="0" err="1"/>
              <a:t>Matlab</a:t>
            </a:r>
            <a:r>
              <a:rPr lang="it-IT" dirty="0"/>
              <a:t>. </a:t>
            </a:r>
            <a:endParaRPr lang="it-IT" i="1" dirty="0"/>
          </a:p>
        </p:txBody>
      </p:sp>
      <p:pic>
        <p:nvPicPr>
          <p:cNvPr id="7" name="Immagine 6">
            <a:extLst>
              <a:ext uri="{FF2B5EF4-FFF2-40B4-BE49-F238E27FC236}">
                <a16:creationId xmlns:a16="http://schemas.microsoft.com/office/drawing/2014/main" id="{8178E650-C87B-4E87-B7BD-09BCC5AB9435}"/>
              </a:ext>
            </a:extLst>
          </p:cNvPr>
          <p:cNvPicPr>
            <a:picLocks noChangeAspect="1"/>
          </p:cNvPicPr>
          <p:nvPr/>
        </p:nvPicPr>
        <p:blipFill>
          <a:blip r:embed="rId4"/>
          <a:stretch>
            <a:fillRect/>
          </a:stretch>
        </p:blipFill>
        <p:spPr>
          <a:xfrm>
            <a:off x="409016" y="2451360"/>
            <a:ext cx="5334000" cy="4000500"/>
          </a:xfrm>
          <a:prstGeom prst="rect">
            <a:avLst/>
          </a:prstGeom>
        </p:spPr>
      </p:pic>
      <p:pic>
        <p:nvPicPr>
          <p:cNvPr id="13" name="Immagine 12">
            <a:extLst>
              <a:ext uri="{FF2B5EF4-FFF2-40B4-BE49-F238E27FC236}">
                <a16:creationId xmlns:a16="http://schemas.microsoft.com/office/drawing/2014/main" id="{FB4E9842-55A3-422F-A79A-26DC0D5CB3AD}"/>
              </a:ext>
            </a:extLst>
          </p:cNvPr>
          <p:cNvPicPr>
            <a:picLocks noChangeAspect="1"/>
          </p:cNvPicPr>
          <p:nvPr/>
        </p:nvPicPr>
        <p:blipFill>
          <a:blip r:embed="rId5"/>
          <a:stretch>
            <a:fillRect/>
          </a:stretch>
        </p:blipFill>
        <p:spPr>
          <a:xfrm>
            <a:off x="6573450" y="2208732"/>
            <a:ext cx="5334000" cy="4276725"/>
          </a:xfrm>
          <a:prstGeom prst="rect">
            <a:avLst/>
          </a:prstGeom>
        </p:spPr>
      </p:pic>
    </p:spTree>
    <p:extLst>
      <p:ext uri="{BB962C8B-B14F-4D97-AF65-F5344CB8AC3E}">
        <p14:creationId xmlns:p14="http://schemas.microsoft.com/office/powerpoint/2010/main" val="20760218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5181253" y="9401"/>
            <a:ext cx="1829540" cy="584775"/>
          </a:xfrm>
          <a:prstGeom prst="rect">
            <a:avLst/>
          </a:prstGeom>
          <a:noFill/>
        </p:spPr>
        <p:txBody>
          <a:bodyPr wrap="none" rtlCol="0">
            <a:spAutoFit/>
          </a:bodyPr>
          <a:lstStyle/>
          <a:p>
            <a:pPr algn="ctr"/>
            <a:r>
              <a:rPr lang="it-IT" sz="3200" b="1" dirty="0">
                <a:solidFill>
                  <a:srgbClr val="C00000"/>
                </a:solidFill>
              </a:rPr>
              <a:t>RISULTATI</a:t>
            </a:r>
          </a:p>
        </p:txBody>
      </p:sp>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pic>
        <p:nvPicPr>
          <p:cNvPr id="2" name="trajectory">
            <a:hlinkClick r:id="" action="ppaction://media"/>
            <a:extLst>
              <a:ext uri="{FF2B5EF4-FFF2-40B4-BE49-F238E27FC236}">
                <a16:creationId xmlns:a16="http://schemas.microsoft.com/office/drawing/2014/main" id="{4730580B-42AD-45BE-AB7C-F64B23089455}"/>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095624" y="663926"/>
            <a:ext cx="6000750" cy="5766502"/>
          </a:xfrm>
          <a:prstGeom prst="rect">
            <a:avLst/>
          </a:prstGeom>
        </p:spPr>
      </p:pic>
    </p:spTree>
    <p:extLst>
      <p:ext uri="{BB962C8B-B14F-4D97-AF65-F5344CB8AC3E}">
        <p14:creationId xmlns:p14="http://schemas.microsoft.com/office/powerpoint/2010/main" val="22336909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5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3435616" y="9401"/>
            <a:ext cx="5320816" cy="584775"/>
          </a:xfrm>
          <a:prstGeom prst="rect">
            <a:avLst/>
          </a:prstGeom>
          <a:noFill/>
        </p:spPr>
        <p:txBody>
          <a:bodyPr wrap="none" rtlCol="0">
            <a:spAutoFit/>
          </a:bodyPr>
          <a:lstStyle/>
          <a:p>
            <a:pPr algn="ctr"/>
            <a:r>
              <a:rPr lang="it-IT" sz="3200" b="1" dirty="0">
                <a:solidFill>
                  <a:srgbClr val="C00000"/>
                </a:solidFill>
              </a:rPr>
              <a:t>RISULTATI OTTENUTI: ERRORE </a:t>
            </a:r>
          </a:p>
        </p:txBody>
      </p:sp>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E609F7B-1F9F-4DFA-AF73-B2278475DDEF}"/>
                  </a:ext>
                </a:extLst>
              </p:cNvPr>
              <p:cNvSpPr/>
              <p:nvPr/>
            </p:nvSpPr>
            <p:spPr>
              <a:xfrm>
                <a:off x="290233" y="744877"/>
                <a:ext cx="12153199" cy="646331"/>
              </a:xfrm>
              <a:prstGeom prst="rect">
                <a:avLst/>
              </a:prstGeom>
            </p:spPr>
            <p:txBody>
              <a:bodyPr wrap="none">
                <a:spAutoFit/>
              </a:bodyPr>
              <a:lstStyle/>
              <a:p>
                <a:r>
                  <a:rPr lang="it-IT" dirty="0"/>
                  <a:t>La frequenza scelta è </a:t>
                </a:r>
                <a14:m>
                  <m:oMath xmlns:m="http://schemas.openxmlformats.org/officeDocument/2006/math">
                    <m:r>
                      <a:rPr lang="it-IT" i="1" smtClean="0">
                        <a:latin typeface="Cambria Math" panose="02040503050406030204" pitchFamily="18" charset="0"/>
                      </a:rPr>
                      <m:t>𝑓</m:t>
                    </m:r>
                    <m:r>
                      <a:rPr lang="it-IT" i="1" smtClean="0">
                        <a:latin typeface="Cambria Math" panose="02040503050406030204" pitchFamily="18" charset="0"/>
                      </a:rPr>
                      <m:t>=800  </m:t>
                    </m:r>
                    <m:r>
                      <a:rPr lang="it-IT" i="1">
                        <a:latin typeface="Cambria Math" panose="02040503050406030204" pitchFamily="18" charset="0"/>
                      </a:rPr>
                      <m:t>𝐻𝑧</m:t>
                    </m:r>
                    <m:r>
                      <a:rPr lang="it-IT" b="0" i="1" smtClean="0">
                        <a:latin typeface="Cambria Math" panose="02040503050406030204" pitchFamily="18" charset="0"/>
                      </a:rPr>
                      <m:t>.</m:t>
                    </m:r>
                  </m:oMath>
                </a14:m>
                <a:r>
                  <a:rPr lang="it-IT" dirty="0"/>
                  <a:t> Per il tuning dei guadagni del controllo è stata utilizzata </a:t>
                </a:r>
                <a:r>
                  <a:rPr lang="it-IT" i="1" dirty="0"/>
                  <a:t>trial and </a:t>
                </a:r>
                <a:r>
                  <a:rPr lang="it-IT" i="1" dirty="0" err="1"/>
                  <a:t>error</a:t>
                </a:r>
                <a:r>
                  <a:rPr lang="it-IT" i="1" dirty="0"/>
                  <a:t> </a:t>
                </a:r>
                <a:r>
                  <a:rPr lang="it-IT" dirty="0"/>
                  <a:t>e i risultati ottenuti</a:t>
                </a:r>
              </a:p>
              <a:p>
                <a:r>
                  <a:rPr lang="it-IT" dirty="0"/>
                  <a:t>sono riportati di seguito </a:t>
                </a:r>
              </a:p>
            </p:txBody>
          </p:sp>
        </mc:Choice>
        <mc:Fallback xmlns="">
          <p:sp>
            <p:nvSpPr>
              <p:cNvPr id="24" name="Rettangolo 23">
                <a:extLst>
                  <a:ext uri="{FF2B5EF4-FFF2-40B4-BE49-F238E27FC236}">
                    <a16:creationId xmlns:a16="http://schemas.microsoft.com/office/drawing/2014/main" id="{9E609F7B-1F9F-4DFA-AF73-B2278475DDEF}"/>
                  </a:ext>
                </a:extLst>
              </p:cNvPr>
              <p:cNvSpPr>
                <a:spLocks noRot="1" noChangeAspect="1" noMove="1" noResize="1" noEditPoints="1" noAdjustHandles="1" noChangeArrowheads="1" noChangeShapeType="1" noTextEdit="1"/>
              </p:cNvSpPr>
              <p:nvPr/>
            </p:nvSpPr>
            <p:spPr>
              <a:xfrm>
                <a:off x="290233" y="744877"/>
                <a:ext cx="12153199" cy="646331"/>
              </a:xfrm>
              <a:prstGeom prst="rect">
                <a:avLst/>
              </a:prstGeom>
              <a:blipFill>
                <a:blip r:embed="rId4"/>
                <a:stretch>
                  <a:fillRect l="-452" t="-4717" b="-14151"/>
                </a:stretch>
              </a:blipFill>
            </p:spPr>
            <p:txBody>
              <a:bodyPr/>
              <a:lstStyle/>
              <a:p>
                <a:r>
                  <a:rPr lang="it-IT">
                    <a:noFill/>
                  </a:rPr>
                  <a:t> </a:t>
                </a:r>
              </a:p>
            </p:txBody>
          </p:sp>
        </mc:Fallback>
      </mc:AlternateContent>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mc:AlternateContent xmlns:mc="http://schemas.openxmlformats.org/markup-compatibility/2006">
        <mc:Choice xmlns:a14="http://schemas.microsoft.com/office/drawing/2010/main" Requires="a14">
          <p:sp>
            <p:nvSpPr>
              <p:cNvPr id="19" name="Rettangolo 18">
                <a:extLst>
                  <a:ext uri="{FF2B5EF4-FFF2-40B4-BE49-F238E27FC236}">
                    <a16:creationId xmlns:a16="http://schemas.microsoft.com/office/drawing/2014/main" id="{DBFFB66D-B434-4C60-AA25-41B56BF24BC5}"/>
                  </a:ext>
                </a:extLst>
              </p:cNvPr>
              <p:cNvSpPr/>
              <p:nvPr/>
            </p:nvSpPr>
            <p:spPr>
              <a:xfrm>
                <a:off x="2682213" y="1013944"/>
                <a:ext cx="3652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r>
                            <a:rPr lang="it-IT" b="1" i="0" smtClean="0">
                              <a:latin typeface="Cambria Math" panose="02040503050406030204" pitchFamily="18" charset="0"/>
                            </a:rPr>
                            <m:t>𝐊</m:t>
                          </m:r>
                          <m:r>
                            <a:rPr lang="it-IT" b="0" i="0">
                              <a:latin typeface="Cambria Math" panose="02040503050406030204" pitchFamily="18" charset="0"/>
                            </a:rPr>
                            <m:t>=</m:t>
                          </m:r>
                          <m:r>
                            <a:rPr lang="it-IT" b="0" i="1">
                              <a:latin typeface="Cambria Math" panose="02040503050406030204" pitchFamily="18" charset="0"/>
                            </a:rPr>
                            <m:t>𝑑𝑖𝑎𝑔</m:t>
                          </m:r>
                          <m:r>
                            <a:rPr lang="it-IT" b="0" i="1" smtClean="0">
                              <a:latin typeface="Cambria Math" panose="02040503050406030204" pitchFamily="18" charset="0"/>
                            </a:rPr>
                            <m:t>{</m:t>
                          </m:r>
                          <m:r>
                            <a:rPr lang="it-IT" b="0" i="0" smtClean="0">
                              <a:latin typeface="Cambria Math" panose="02040503050406030204" pitchFamily="18" charset="0"/>
                            </a:rPr>
                            <m:t>1450</m:t>
                          </m:r>
                          <m:r>
                            <a:rPr lang="it-IT" b="0" i="0">
                              <a:latin typeface="Cambria Math" panose="02040503050406030204" pitchFamily="18" charset="0"/>
                            </a:rPr>
                            <m:t>,</m:t>
                          </m:r>
                          <m:r>
                            <a:rPr lang="it-IT" b="0" i="0" smtClean="0">
                              <a:latin typeface="Cambria Math" panose="02040503050406030204" pitchFamily="18" charset="0"/>
                            </a:rPr>
                            <m:t>1450</m:t>
                          </m:r>
                          <m:r>
                            <a:rPr lang="it-IT" b="0" i="0">
                              <a:latin typeface="Cambria Math" panose="02040503050406030204" pitchFamily="18" charset="0"/>
                            </a:rPr>
                            <m:t>,</m:t>
                          </m:r>
                          <m:r>
                            <a:rPr lang="it-IT" b="0" i="0" smtClean="0">
                              <a:latin typeface="Cambria Math" panose="02040503050406030204" pitchFamily="18" charset="0"/>
                            </a:rPr>
                            <m:t>1450,</m:t>
                          </m:r>
                          <m:r>
                            <a:rPr lang="it-IT" b="0" i="1" smtClean="0">
                              <a:latin typeface="Cambria Math" panose="02040503050406030204" pitchFamily="18" charset="0"/>
                            </a:rPr>
                            <m:t> </m:t>
                          </m:r>
                          <m:r>
                            <a:rPr lang="it-IT" b="1" i="1" smtClean="0">
                              <a:latin typeface="Cambria Math" panose="02040503050406030204" pitchFamily="18" charset="0"/>
                            </a:rPr>
                            <m:t>𝟏</m:t>
                          </m:r>
                          <m:r>
                            <a:rPr lang="it-IT" b="1" i="1" smtClean="0">
                              <a:latin typeface="Cambria Math" panose="02040503050406030204" pitchFamily="18" charset="0"/>
                            </a:rPr>
                            <m:t>,</m:t>
                          </m:r>
                          <m:r>
                            <a:rPr lang="it-IT" b="1" i="1" smtClean="0">
                              <a:latin typeface="Cambria Math" panose="02040503050406030204" pitchFamily="18" charset="0"/>
                            </a:rPr>
                            <m:t>𝟏</m:t>
                          </m:r>
                          <m:r>
                            <a:rPr lang="it-IT" b="1" i="1" smtClean="0">
                              <a:latin typeface="Cambria Math" panose="02040503050406030204" pitchFamily="18" charset="0"/>
                            </a:rPr>
                            <m:t>,</m:t>
                          </m:r>
                          <m:r>
                            <a:rPr lang="it-IT" b="1" i="1" smtClean="0">
                              <a:latin typeface="Cambria Math" panose="02040503050406030204" pitchFamily="18" charset="0"/>
                            </a:rPr>
                            <m:t>𝟏</m:t>
                          </m:r>
                        </m:e>
                      </m:d>
                    </m:oMath>
                  </m:oMathPara>
                </a14:m>
                <a:endParaRPr lang="it-IT" dirty="0"/>
              </a:p>
            </p:txBody>
          </p:sp>
        </mc:Choice>
        <mc:Fallback>
          <p:sp>
            <p:nvSpPr>
              <p:cNvPr id="19" name="Rettangolo 18">
                <a:extLst>
                  <a:ext uri="{FF2B5EF4-FFF2-40B4-BE49-F238E27FC236}">
                    <a16:creationId xmlns:a16="http://schemas.microsoft.com/office/drawing/2014/main" id="{DBFFB66D-B434-4C60-AA25-41B56BF24BC5}"/>
                  </a:ext>
                </a:extLst>
              </p:cNvPr>
              <p:cNvSpPr>
                <a:spLocks noRot="1" noChangeAspect="1" noMove="1" noResize="1" noEditPoints="1" noAdjustHandles="1" noChangeArrowheads="1" noChangeShapeType="1" noTextEdit="1"/>
              </p:cNvSpPr>
              <p:nvPr/>
            </p:nvSpPr>
            <p:spPr>
              <a:xfrm>
                <a:off x="2682213" y="1013944"/>
                <a:ext cx="3652347" cy="369332"/>
              </a:xfrm>
              <a:prstGeom prst="rect">
                <a:avLst/>
              </a:prstGeom>
              <a:blipFill>
                <a:blip r:embed="rId5"/>
                <a:stretch>
                  <a:fillRect t="-126230" r="-14190" b="-188525"/>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2D8891F5-0139-45EE-BBCC-F352EB3EC018}"/>
              </a:ext>
            </a:extLst>
          </p:cNvPr>
          <p:cNvPicPr>
            <a:picLocks noChangeAspect="1"/>
          </p:cNvPicPr>
          <p:nvPr/>
        </p:nvPicPr>
        <p:blipFill>
          <a:blip r:embed="rId6"/>
          <a:stretch>
            <a:fillRect/>
          </a:stretch>
        </p:blipFill>
        <p:spPr>
          <a:xfrm>
            <a:off x="2682213" y="1363668"/>
            <a:ext cx="6827571" cy="5118728"/>
          </a:xfrm>
          <a:prstGeom prst="rect">
            <a:avLst/>
          </a:prstGeom>
        </p:spPr>
      </p:pic>
    </p:spTree>
    <p:extLst>
      <p:ext uri="{BB962C8B-B14F-4D97-AF65-F5344CB8AC3E}">
        <p14:creationId xmlns:p14="http://schemas.microsoft.com/office/powerpoint/2010/main" val="10324792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2021360" y="9401"/>
            <a:ext cx="8149347" cy="584775"/>
          </a:xfrm>
          <a:prstGeom prst="rect">
            <a:avLst/>
          </a:prstGeom>
          <a:noFill/>
        </p:spPr>
        <p:txBody>
          <a:bodyPr wrap="none" rtlCol="0">
            <a:spAutoFit/>
          </a:bodyPr>
          <a:lstStyle/>
          <a:p>
            <a:pPr algn="ctr"/>
            <a:r>
              <a:rPr lang="it-IT" sz="3200" b="1" dirty="0">
                <a:solidFill>
                  <a:srgbClr val="C00000"/>
                </a:solidFill>
              </a:rPr>
              <a:t>PIANIFICAZIONE DI UN COMPITO SECONDARIO</a:t>
            </a:r>
          </a:p>
        </p:txBody>
      </p:sp>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sp>
        <p:nvSpPr>
          <p:cNvPr id="11" name="Rettangolo 10">
            <a:extLst>
              <a:ext uri="{FF2B5EF4-FFF2-40B4-BE49-F238E27FC236}">
                <a16:creationId xmlns:a16="http://schemas.microsoft.com/office/drawing/2014/main" id="{CB8C328B-EC70-438C-B0D7-5DC368EBB624}"/>
              </a:ext>
            </a:extLst>
          </p:cNvPr>
          <p:cNvSpPr/>
          <p:nvPr/>
        </p:nvSpPr>
        <p:spPr>
          <a:xfrm>
            <a:off x="0" y="1011231"/>
            <a:ext cx="12180066" cy="1477328"/>
          </a:xfrm>
          <a:prstGeom prst="rect">
            <a:avLst/>
          </a:prstGeom>
        </p:spPr>
        <p:txBody>
          <a:bodyPr wrap="none">
            <a:spAutoFit/>
          </a:bodyPr>
          <a:lstStyle/>
          <a:p>
            <a:r>
              <a:rPr lang="it-IT" dirty="0"/>
              <a:t>Tale robot è spesso impiegato per lavorare in ambienti in cooperazione con l’essere umano, ad esempio durante un operazione</a:t>
            </a:r>
          </a:p>
          <a:p>
            <a:r>
              <a:rPr lang="it-IT" dirty="0"/>
              <a:t>chirurgica un operatore sanitario potrebbe essere presente mentre il robot esegue un task, quindi potrebbe essere conveniente </a:t>
            </a:r>
          </a:p>
          <a:p>
            <a:r>
              <a:rPr lang="it-IT" dirty="0"/>
              <a:t>sfruttare i gradi di libertà ridondanti del robot per riconfigurarsi in maniera tale da massimizzare la distanza dall’operatore. </a:t>
            </a:r>
          </a:p>
          <a:p>
            <a:r>
              <a:rPr lang="it-IT" dirty="0"/>
              <a:t>Si è supposto che l’operatore fosse nella posizione </a:t>
            </a:r>
            <a:r>
              <a:rPr lang="it-IT" b="1" dirty="0"/>
              <a:t>o</a:t>
            </a:r>
            <a:r>
              <a:rPr lang="it-IT" dirty="0"/>
              <a:t> = [0,75 ; 0,75 ; 0,2]m rispetto alla base del robot ed è stato implementato il</a:t>
            </a:r>
          </a:p>
          <a:p>
            <a:r>
              <a:rPr lang="it-IT" dirty="0"/>
              <a:t>task secondario come segue:</a:t>
            </a:r>
          </a:p>
        </p:txBody>
      </p:sp>
      <p:pic>
        <p:nvPicPr>
          <p:cNvPr id="2" name="Immagine 1">
            <a:extLst>
              <a:ext uri="{FF2B5EF4-FFF2-40B4-BE49-F238E27FC236}">
                <a16:creationId xmlns:a16="http://schemas.microsoft.com/office/drawing/2014/main" id="{9645AB0A-5E01-42D8-9AC0-1D7D48E0A08D}"/>
              </a:ext>
            </a:extLst>
          </p:cNvPr>
          <p:cNvPicPr>
            <a:picLocks noChangeAspect="1"/>
          </p:cNvPicPr>
          <p:nvPr/>
        </p:nvPicPr>
        <p:blipFill>
          <a:blip r:embed="rId4"/>
          <a:stretch>
            <a:fillRect/>
          </a:stretch>
        </p:blipFill>
        <p:spPr>
          <a:xfrm>
            <a:off x="4943475" y="2594509"/>
            <a:ext cx="1905000" cy="714375"/>
          </a:xfrm>
          <a:prstGeom prst="rect">
            <a:avLst/>
          </a:prstGeom>
        </p:spPr>
      </p:pic>
      <p:pic>
        <p:nvPicPr>
          <p:cNvPr id="3" name="Immagine 2">
            <a:extLst>
              <a:ext uri="{FF2B5EF4-FFF2-40B4-BE49-F238E27FC236}">
                <a16:creationId xmlns:a16="http://schemas.microsoft.com/office/drawing/2014/main" id="{22DC3D34-92D8-4F28-8D86-253615AB96DA}"/>
              </a:ext>
            </a:extLst>
          </p:cNvPr>
          <p:cNvPicPr>
            <a:picLocks noChangeAspect="1"/>
          </p:cNvPicPr>
          <p:nvPr/>
        </p:nvPicPr>
        <p:blipFill>
          <a:blip r:embed="rId5"/>
          <a:stretch>
            <a:fillRect/>
          </a:stretch>
        </p:blipFill>
        <p:spPr>
          <a:xfrm>
            <a:off x="4543425" y="4297955"/>
            <a:ext cx="2305050" cy="523875"/>
          </a:xfrm>
          <a:prstGeom prst="rect">
            <a:avLst/>
          </a:prstGeom>
        </p:spPr>
      </p:pic>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CC87464C-E87B-451C-A9FD-D9ACB2EA3636}"/>
                  </a:ext>
                </a:extLst>
              </p:cNvPr>
              <p:cNvSpPr txBox="1"/>
              <p:nvPr/>
            </p:nvSpPr>
            <p:spPr>
              <a:xfrm>
                <a:off x="37760" y="3713149"/>
                <a:ext cx="2585323" cy="646331"/>
              </a:xfrm>
              <a:prstGeom prst="rect">
                <a:avLst/>
              </a:prstGeom>
              <a:noFill/>
            </p:spPr>
            <p:txBody>
              <a:bodyPr wrap="none" rtlCol="0">
                <a:spAutoFit/>
              </a:bodyPr>
              <a:lstStyle/>
              <a:p>
                <a:r>
                  <a:rPr lang="it-IT" dirty="0"/>
                  <a:t>In cui </a:t>
                </a:r>
                <a14:m>
                  <m:oMath xmlns:m="http://schemas.openxmlformats.org/officeDocument/2006/math">
                    <m:r>
                      <a:rPr lang="it-IT" i="1">
                        <a:latin typeface="Cambria Math" panose="02040503050406030204" pitchFamily="18" charset="0"/>
                      </a:rPr>
                      <m:t>𝑤</m:t>
                    </m:r>
                  </m:oMath>
                </a14:m>
                <a:r>
                  <a:rPr lang="it-IT" i="1" dirty="0"/>
                  <a:t>(q) </a:t>
                </a:r>
                <a:r>
                  <a:rPr lang="it-IT" dirty="0"/>
                  <a:t>è scelto come:</a:t>
                </a:r>
                <a:endParaRPr lang="it-IT" i="1" dirty="0"/>
              </a:p>
              <a:p>
                <a:r>
                  <a:rPr lang="it-IT" dirty="0"/>
                  <a:t>  </a:t>
                </a:r>
              </a:p>
            </p:txBody>
          </p:sp>
        </mc:Choice>
        <mc:Fallback>
          <p:sp>
            <p:nvSpPr>
              <p:cNvPr id="5" name="CasellaDiTesto 4">
                <a:extLst>
                  <a:ext uri="{FF2B5EF4-FFF2-40B4-BE49-F238E27FC236}">
                    <a16:creationId xmlns:a16="http://schemas.microsoft.com/office/drawing/2014/main" id="{CC87464C-E87B-451C-A9FD-D9ACB2EA3636}"/>
                  </a:ext>
                </a:extLst>
              </p:cNvPr>
              <p:cNvSpPr txBox="1">
                <a:spLocks noRot="1" noChangeAspect="1" noMove="1" noResize="1" noEditPoints="1" noAdjustHandles="1" noChangeArrowheads="1" noChangeShapeType="1" noTextEdit="1"/>
              </p:cNvSpPr>
              <p:nvPr/>
            </p:nvSpPr>
            <p:spPr>
              <a:xfrm>
                <a:off x="37760" y="3713149"/>
                <a:ext cx="2585323" cy="646331"/>
              </a:xfrm>
              <a:prstGeom prst="rect">
                <a:avLst/>
              </a:prstGeom>
              <a:blipFill>
                <a:blip r:embed="rId6"/>
                <a:stretch>
                  <a:fillRect l="-1887" t="-4717" r="-1415"/>
                </a:stretch>
              </a:blipFill>
            </p:spPr>
            <p:txBody>
              <a:bodyPr/>
              <a:lstStyle/>
              <a:p>
                <a:r>
                  <a:rPr lang="it-IT">
                    <a:noFill/>
                  </a:rPr>
                  <a:t> </a:t>
                </a:r>
              </a:p>
            </p:txBody>
          </p:sp>
        </mc:Fallback>
      </mc:AlternateContent>
      <p:sp>
        <p:nvSpPr>
          <p:cNvPr id="15" name="CasellaDiTesto 14">
            <a:extLst>
              <a:ext uri="{FF2B5EF4-FFF2-40B4-BE49-F238E27FC236}">
                <a16:creationId xmlns:a16="http://schemas.microsoft.com/office/drawing/2014/main" id="{E36CC44A-3122-4D2F-95BF-4ADAA0EAB647}"/>
              </a:ext>
            </a:extLst>
          </p:cNvPr>
          <p:cNvSpPr txBox="1"/>
          <p:nvPr/>
        </p:nvSpPr>
        <p:spPr>
          <a:xfrm>
            <a:off x="37760" y="5310521"/>
            <a:ext cx="8943923" cy="369332"/>
          </a:xfrm>
          <a:prstGeom prst="rect">
            <a:avLst/>
          </a:prstGeom>
          <a:noFill/>
        </p:spPr>
        <p:txBody>
          <a:bodyPr wrap="none" rtlCol="0">
            <a:spAutoFit/>
          </a:bodyPr>
          <a:lstStyle/>
          <a:p>
            <a:r>
              <a:rPr lang="it-IT" dirty="0"/>
              <a:t>Tale task viene proiettato nel nullo dello jacobiano e aggiunto nell’implementazione del CLIK.</a:t>
            </a:r>
          </a:p>
        </p:txBody>
      </p:sp>
    </p:spTree>
    <p:extLst>
      <p:ext uri="{BB962C8B-B14F-4D97-AF65-F5344CB8AC3E}">
        <p14:creationId xmlns:p14="http://schemas.microsoft.com/office/powerpoint/2010/main" val="5380864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4268774" y="9401"/>
            <a:ext cx="3654527" cy="584775"/>
          </a:xfrm>
          <a:prstGeom prst="rect">
            <a:avLst/>
          </a:prstGeom>
          <a:noFill/>
        </p:spPr>
        <p:txBody>
          <a:bodyPr wrap="none" rtlCol="0">
            <a:spAutoFit/>
          </a:bodyPr>
          <a:lstStyle/>
          <a:p>
            <a:pPr algn="ctr"/>
            <a:r>
              <a:rPr lang="it-IT" sz="3200" b="1" dirty="0">
                <a:solidFill>
                  <a:srgbClr val="C00000"/>
                </a:solidFill>
              </a:rPr>
              <a:t>RISULTATI OTTENUTI</a:t>
            </a:r>
          </a:p>
        </p:txBody>
      </p:sp>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pic>
        <p:nvPicPr>
          <p:cNvPr id="3" name="Immagine 2">
            <a:extLst>
              <a:ext uri="{FF2B5EF4-FFF2-40B4-BE49-F238E27FC236}">
                <a16:creationId xmlns:a16="http://schemas.microsoft.com/office/drawing/2014/main" id="{03115E88-95FF-4519-8091-0F438985CA79}"/>
              </a:ext>
            </a:extLst>
          </p:cNvPr>
          <p:cNvPicPr>
            <a:picLocks noChangeAspect="1"/>
          </p:cNvPicPr>
          <p:nvPr/>
        </p:nvPicPr>
        <p:blipFill>
          <a:blip r:embed="rId4"/>
          <a:stretch>
            <a:fillRect/>
          </a:stretch>
        </p:blipFill>
        <p:spPr>
          <a:xfrm>
            <a:off x="2531267" y="1053301"/>
            <a:ext cx="7129464" cy="5345061"/>
          </a:xfrm>
          <a:prstGeom prst="rect">
            <a:avLst/>
          </a:prstGeom>
        </p:spPr>
      </p:pic>
      <mc:AlternateContent xmlns:mc="http://schemas.openxmlformats.org/markup-compatibility/2006">
        <mc:Choice xmlns:a14="http://schemas.microsoft.com/office/drawing/2010/main" Requires="a14">
          <p:sp>
            <p:nvSpPr>
              <p:cNvPr id="4" name="Rettangolo 3">
                <a:extLst>
                  <a:ext uri="{FF2B5EF4-FFF2-40B4-BE49-F238E27FC236}">
                    <a16:creationId xmlns:a16="http://schemas.microsoft.com/office/drawing/2014/main" id="{6683F7B1-412D-445F-9C10-1486FF9C54A0}"/>
                  </a:ext>
                </a:extLst>
              </p:cNvPr>
              <p:cNvSpPr/>
              <p:nvPr/>
            </p:nvSpPr>
            <p:spPr>
              <a:xfrm>
                <a:off x="4268774" y="683969"/>
                <a:ext cx="36667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r>
                            <a:rPr lang="it-IT" b="1">
                              <a:latin typeface="Cambria Math" panose="02040503050406030204" pitchFamily="18" charset="0"/>
                            </a:rPr>
                            <m:t>𝐊</m:t>
                          </m:r>
                          <m:r>
                            <a:rPr lang="it-IT">
                              <a:latin typeface="Cambria Math" panose="02040503050406030204" pitchFamily="18" charset="0"/>
                            </a:rPr>
                            <m:t>=</m:t>
                          </m:r>
                          <m:r>
                            <a:rPr lang="it-IT" i="1">
                              <a:latin typeface="Cambria Math" panose="02040503050406030204" pitchFamily="18" charset="0"/>
                            </a:rPr>
                            <m:t>𝑑𝑖𝑎𝑔</m:t>
                          </m:r>
                          <m:r>
                            <a:rPr lang="it-IT" i="1">
                              <a:latin typeface="Cambria Math" panose="02040503050406030204" pitchFamily="18" charset="0"/>
                            </a:rPr>
                            <m:t>{</m:t>
                          </m:r>
                          <m:r>
                            <a:rPr lang="it-IT">
                              <a:latin typeface="Cambria Math" panose="02040503050406030204" pitchFamily="18" charset="0"/>
                            </a:rPr>
                            <m:t>1</m:t>
                          </m:r>
                          <m:r>
                            <a:rPr lang="it-IT" b="0" i="0" smtClean="0">
                              <a:latin typeface="Cambria Math" panose="02040503050406030204" pitchFamily="18" charset="0"/>
                            </a:rPr>
                            <m:t>30</m:t>
                          </m:r>
                          <m:r>
                            <a:rPr lang="it-IT">
                              <a:latin typeface="Cambria Math" panose="02040503050406030204" pitchFamily="18" charset="0"/>
                            </a:rPr>
                            <m:t>0</m:t>
                          </m:r>
                          <m:r>
                            <a:rPr lang="it-IT">
                              <a:latin typeface="Cambria Math" panose="02040503050406030204" pitchFamily="18" charset="0"/>
                            </a:rPr>
                            <m:t>,</m:t>
                          </m:r>
                          <m:r>
                            <a:rPr lang="it-IT">
                              <a:latin typeface="Cambria Math" panose="02040503050406030204" pitchFamily="18" charset="0"/>
                            </a:rPr>
                            <m:t>1</m:t>
                          </m:r>
                          <m:r>
                            <a:rPr lang="it-IT" b="0" i="0" smtClean="0">
                              <a:latin typeface="Cambria Math" panose="02040503050406030204" pitchFamily="18" charset="0"/>
                            </a:rPr>
                            <m:t>30</m:t>
                          </m:r>
                          <m:r>
                            <a:rPr lang="it-IT">
                              <a:latin typeface="Cambria Math" panose="02040503050406030204" pitchFamily="18" charset="0"/>
                            </a:rPr>
                            <m:t>0</m:t>
                          </m:r>
                          <m:r>
                            <a:rPr lang="it-IT">
                              <a:latin typeface="Cambria Math" panose="02040503050406030204" pitchFamily="18" charset="0"/>
                            </a:rPr>
                            <m:t>,</m:t>
                          </m:r>
                          <m:r>
                            <a:rPr lang="it-IT">
                              <a:latin typeface="Cambria Math" panose="02040503050406030204" pitchFamily="18" charset="0"/>
                            </a:rPr>
                            <m:t>1</m:t>
                          </m:r>
                          <m:r>
                            <a:rPr lang="it-IT" b="0" i="0" smtClean="0">
                              <a:latin typeface="Cambria Math" panose="02040503050406030204" pitchFamily="18" charset="0"/>
                            </a:rPr>
                            <m:t>30</m:t>
                          </m:r>
                          <m:r>
                            <a:rPr lang="it-IT">
                              <a:latin typeface="Cambria Math" panose="02040503050406030204" pitchFamily="18" charset="0"/>
                            </a:rPr>
                            <m:t>0,</m:t>
                          </m:r>
                          <m:r>
                            <a:rPr lang="it-IT" i="1">
                              <a:latin typeface="Cambria Math" panose="02040503050406030204" pitchFamily="18" charset="0"/>
                            </a:rPr>
                            <m:t> </m:t>
                          </m:r>
                          <m:r>
                            <a:rPr lang="it-IT" b="1" i="1">
                              <a:latin typeface="Cambria Math" panose="02040503050406030204" pitchFamily="18" charset="0"/>
                            </a:rPr>
                            <m:t>𝟏</m:t>
                          </m:r>
                          <m:r>
                            <a:rPr lang="it-IT" b="1" i="1">
                              <a:latin typeface="Cambria Math" panose="02040503050406030204" pitchFamily="18" charset="0"/>
                            </a:rPr>
                            <m:t>,</m:t>
                          </m:r>
                          <m:r>
                            <a:rPr lang="it-IT" b="1" i="1">
                              <a:latin typeface="Cambria Math" panose="02040503050406030204" pitchFamily="18" charset="0"/>
                            </a:rPr>
                            <m:t>𝟏</m:t>
                          </m:r>
                          <m:r>
                            <a:rPr lang="it-IT" b="1" i="1">
                              <a:latin typeface="Cambria Math" panose="02040503050406030204" pitchFamily="18" charset="0"/>
                            </a:rPr>
                            <m:t>,</m:t>
                          </m:r>
                          <m:r>
                            <a:rPr lang="it-IT" b="1" i="1">
                              <a:latin typeface="Cambria Math" panose="02040503050406030204" pitchFamily="18" charset="0"/>
                            </a:rPr>
                            <m:t>𝟏</m:t>
                          </m:r>
                        </m:e>
                      </m:d>
                    </m:oMath>
                  </m:oMathPara>
                </a14:m>
                <a:endParaRPr lang="it-IT" dirty="0"/>
              </a:p>
            </p:txBody>
          </p:sp>
        </mc:Choice>
        <mc:Fallback>
          <p:sp>
            <p:nvSpPr>
              <p:cNvPr id="4" name="Rettangolo 3">
                <a:extLst>
                  <a:ext uri="{FF2B5EF4-FFF2-40B4-BE49-F238E27FC236}">
                    <a16:creationId xmlns:a16="http://schemas.microsoft.com/office/drawing/2014/main" id="{6683F7B1-412D-445F-9C10-1486FF9C54A0}"/>
                  </a:ext>
                </a:extLst>
              </p:cNvPr>
              <p:cNvSpPr>
                <a:spLocks noRot="1" noChangeAspect="1" noMove="1" noResize="1" noEditPoints="1" noAdjustHandles="1" noChangeArrowheads="1" noChangeShapeType="1" noTextEdit="1"/>
              </p:cNvSpPr>
              <p:nvPr/>
            </p:nvSpPr>
            <p:spPr>
              <a:xfrm>
                <a:off x="4268774" y="683969"/>
                <a:ext cx="3666773" cy="369332"/>
              </a:xfrm>
              <a:prstGeom prst="rect">
                <a:avLst/>
              </a:prstGeom>
              <a:blipFill>
                <a:blip r:embed="rId5"/>
                <a:stretch>
                  <a:fillRect t="-126230" r="-13953" b="-188525"/>
                </a:stretch>
              </a:blipFill>
            </p:spPr>
            <p:txBody>
              <a:bodyPr/>
              <a:lstStyle/>
              <a:p>
                <a:r>
                  <a:rPr lang="it-IT">
                    <a:noFill/>
                  </a:rPr>
                  <a:t> </a:t>
                </a:r>
              </a:p>
            </p:txBody>
          </p:sp>
        </mc:Fallback>
      </mc:AlternateContent>
    </p:spTree>
    <p:extLst>
      <p:ext uri="{BB962C8B-B14F-4D97-AF65-F5344CB8AC3E}">
        <p14:creationId xmlns:p14="http://schemas.microsoft.com/office/powerpoint/2010/main" val="38817799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sp>
        <p:nvSpPr>
          <p:cNvPr id="2" name="CasellaDiTesto 1">
            <a:extLst>
              <a:ext uri="{FF2B5EF4-FFF2-40B4-BE49-F238E27FC236}">
                <a16:creationId xmlns:a16="http://schemas.microsoft.com/office/drawing/2014/main" id="{D455BD03-D732-40D5-AD0A-69EBA075BE3C}"/>
              </a:ext>
            </a:extLst>
          </p:cNvPr>
          <p:cNvSpPr txBox="1"/>
          <p:nvPr/>
        </p:nvSpPr>
        <p:spPr>
          <a:xfrm>
            <a:off x="171450" y="944046"/>
            <a:ext cx="8680581" cy="369332"/>
          </a:xfrm>
          <a:prstGeom prst="rect">
            <a:avLst/>
          </a:prstGeom>
          <a:noFill/>
        </p:spPr>
        <p:txBody>
          <a:bodyPr wrap="none" rtlCol="0">
            <a:spAutoFit/>
          </a:bodyPr>
          <a:lstStyle/>
          <a:p>
            <a:r>
              <a:rPr lang="it-IT" dirty="0"/>
              <a:t>[1] </a:t>
            </a:r>
            <a:r>
              <a:rPr lang="it-IT" dirty="0" err="1"/>
              <a:t>Robotics</a:t>
            </a:r>
            <a:r>
              <a:rPr lang="it-IT" dirty="0"/>
              <a:t>. </a:t>
            </a:r>
            <a:r>
              <a:rPr lang="it-IT" dirty="0" err="1"/>
              <a:t>Modelling</a:t>
            </a:r>
            <a:r>
              <a:rPr lang="it-IT" dirty="0"/>
              <a:t>, planning and control. – B. Siciliano, L. </a:t>
            </a:r>
            <a:r>
              <a:rPr lang="it-IT" dirty="0" err="1"/>
              <a:t>Sciavicco</a:t>
            </a:r>
            <a:r>
              <a:rPr lang="it-IT" dirty="0"/>
              <a:t>, L. Villani, G. Oriolo</a:t>
            </a:r>
          </a:p>
        </p:txBody>
      </p:sp>
    </p:spTree>
    <p:extLst>
      <p:ext uri="{BB962C8B-B14F-4D97-AF65-F5344CB8AC3E}">
        <p14:creationId xmlns:p14="http://schemas.microsoft.com/office/powerpoint/2010/main" val="380997940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67B864DA-5B10-44D1-BF03-59C766B8540B}"/>
              </a:ext>
            </a:extLst>
          </p:cNvPr>
          <p:cNvSpPr txBox="1"/>
          <p:nvPr/>
        </p:nvSpPr>
        <p:spPr>
          <a:xfrm>
            <a:off x="3904058" y="9401"/>
            <a:ext cx="4383893" cy="584775"/>
          </a:xfrm>
          <a:prstGeom prst="rect">
            <a:avLst/>
          </a:prstGeom>
          <a:noFill/>
        </p:spPr>
        <p:txBody>
          <a:bodyPr wrap="none" rtlCol="0">
            <a:spAutoFit/>
          </a:bodyPr>
          <a:lstStyle/>
          <a:p>
            <a:pPr algn="ctr"/>
            <a:r>
              <a:rPr lang="it-IT" sz="3200" b="1" dirty="0">
                <a:solidFill>
                  <a:srgbClr val="C00000"/>
                </a:solidFill>
              </a:rPr>
              <a:t>ROBOT KUKA LBR MED 7</a:t>
            </a:r>
          </a:p>
        </p:txBody>
      </p:sp>
      <p:sp>
        <p:nvSpPr>
          <p:cNvPr id="4" name="Rettangolo 3">
            <a:extLst>
              <a:ext uri="{FF2B5EF4-FFF2-40B4-BE49-F238E27FC236}">
                <a16:creationId xmlns:a16="http://schemas.microsoft.com/office/drawing/2014/main" id="{30A24F99-64F7-416F-81FF-9EAF70280904}"/>
              </a:ext>
            </a:extLst>
          </p:cNvPr>
          <p:cNvSpPr/>
          <p:nvPr/>
        </p:nvSpPr>
        <p:spPr>
          <a:xfrm>
            <a:off x="218471" y="887196"/>
            <a:ext cx="11354403" cy="1200329"/>
          </a:xfrm>
          <a:prstGeom prst="rect">
            <a:avLst/>
          </a:prstGeom>
        </p:spPr>
        <p:txBody>
          <a:bodyPr wrap="square">
            <a:spAutoFit/>
          </a:bodyPr>
          <a:lstStyle/>
          <a:p>
            <a:r>
              <a:rPr lang="it-IT" dirty="0"/>
              <a:t>Il robot KUKA LBR MED consente l’esecuzione di operazioni in ambienti non strutturati come sale operatorie o spazi di tipo medico-ospedaliero, in cui può avvenire l’interazione con operatori. Il </a:t>
            </a:r>
            <a:r>
              <a:rPr lang="it-IT" dirty="0" err="1"/>
              <a:t>kuka</a:t>
            </a:r>
            <a:r>
              <a:rPr lang="it-IT" dirty="0"/>
              <a:t> </a:t>
            </a:r>
            <a:r>
              <a:rPr lang="it-IT" dirty="0" err="1"/>
              <a:t>lbr</a:t>
            </a:r>
            <a:r>
              <a:rPr lang="it-IT" dirty="0"/>
              <a:t> è il «modello leggero» dotato di sensori di coppia integrati quindi è adatto per l’esecuzione di task in questi ambiti che spesso richiedono dei controlli di forza.</a:t>
            </a:r>
          </a:p>
        </p:txBody>
      </p:sp>
      <p:pic>
        <p:nvPicPr>
          <p:cNvPr id="5" name="Immagine 4">
            <a:extLst>
              <a:ext uri="{FF2B5EF4-FFF2-40B4-BE49-F238E27FC236}">
                <a16:creationId xmlns:a16="http://schemas.microsoft.com/office/drawing/2014/main" id="{5958FDA5-BC46-4A61-A4AA-37B8A952CD96}"/>
              </a:ext>
            </a:extLst>
          </p:cNvPr>
          <p:cNvPicPr>
            <a:picLocks noChangeAspect="1"/>
          </p:cNvPicPr>
          <p:nvPr/>
        </p:nvPicPr>
        <p:blipFill>
          <a:blip r:embed="rId4"/>
          <a:stretch>
            <a:fillRect/>
          </a:stretch>
        </p:blipFill>
        <p:spPr>
          <a:xfrm>
            <a:off x="6095999" y="2528623"/>
            <a:ext cx="5676900" cy="3442181"/>
          </a:xfrm>
          <a:prstGeom prst="rect">
            <a:avLst/>
          </a:prstGeom>
        </p:spPr>
      </p:pic>
      <p:pic>
        <p:nvPicPr>
          <p:cNvPr id="7" name="Immagine 6">
            <a:extLst>
              <a:ext uri="{FF2B5EF4-FFF2-40B4-BE49-F238E27FC236}">
                <a16:creationId xmlns:a16="http://schemas.microsoft.com/office/drawing/2014/main" id="{5E05CFD5-2C2D-45B6-819A-AD1AF278F3E8}"/>
              </a:ext>
            </a:extLst>
          </p:cNvPr>
          <p:cNvPicPr>
            <a:picLocks noChangeAspect="1"/>
          </p:cNvPicPr>
          <p:nvPr/>
        </p:nvPicPr>
        <p:blipFill>
          <a:blip r:embed="rId5"/>
          <a:stretch>
            <a:fillRect/>
          </a:stretch>
        </p:blipFill>
        <p:spPr>
          <a:xfrm>
            <a:off x="218472" y="2912103"/>
            <a:ext cx="5676900" cy="2371725"/>
          </a:xfrm>
          <a:prstGeom prst="rect">
            <a:avLst/>
          </a:prstGeom>
        </p:spPr>
      </p:pic>
    </p:spTree>
    <p:extLst>
      <p:ext uri="{BB962C8B-B14F-4D97-AF65-F5344CB8AC3E}">
        <p14:creationId xmlns:p14="http://schemas.microsoft.com/office/powerpoint/2010/main" val="40020836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67B864DA-5B10-44D1-BF03-59C766B8540B}"/>
              </a:ext>
            </a:extLst>
          </p:cNvPr>
          <p:cNvSpPr txBox="1"/>
          <p:nvPr/>
        </p:nvSpPr>
        <p:spPr>
          <a:xfrm>
            <a:off x="3372882" y="9401"/>
            <a:ext cx="5446235" cy="584775"/>
          </a:xfrm>
          <a:prstGeom prst="rect">
            <a:avLst/>
          </a:prstGeom>
          <a:noFill/>
        </p:spPr>
        <p:txBody>
          <a:bodyPr wrap="none" rtlCol="0">
            <a:spAutoFit/>
          </a:bodyPr>
          <a:lstStyle/>
          <a:p>
            <a:pPr algn="ctr"/>
            <a:r>
              <a:rPr lang="it-IT" sz="3200" b="1" dirty="0">
                <a:solidFill>
                  <a:srgbClr val="C00000"/>
                </a:solidFill>
              </a:rPr>
              <a:t>CINEMATICA DEL ROBOT E ROS</a:t>
            </a:r>
          </a:p>
        </p:txBody>
      </p:sp>
      <p:pic>
        <p:nvPicPr>
          <p:cNvPr id="2" name="Immagine 1">
            <a:extLst>
              <a:ext uri="{FF2B5EF4-FFF2-40B4-BE49-F238E27FC236}">
                <a16:creationId xmlns:a16="http://schemas.microsoft.com/office/drawing/2014/main" id="{5A465747-95CA-45D6-9C13-30B848EA29F1}"/>
              </a:ext>
            </a:extLst>
          </p:cNvPr>
          <p:cNvPicPr>
            <a:picLocks noChangeAspect="1"/>
          </p:cNvPicPr>
          <p:nvPr/>
        </p:nvPicPr>
        <p:blipFill>
          <a:blip r:embed="rId4"/>
          <a:stretch>
            <a:fillRect/>
          </a:stretch>
        </p:blipFill>
        <p:spPr>
          <a:xfrm>
            <a:off x="10961722" y="1149046"/>
            <a:ext cx="1011806" cy="5080558"/>
          </a:xfrm>
          <a:prstGeom prst="rect">
            <a:avLst/>
          </a:prstGeom>
        </p:spPr>
      </p:pic>
      <p:sp>
        <p:nvSpPr>
          <p:cNvPr id="8" name="Rettangolo 7">
            <a:extLst>
              <a:ext uri="{FF2B5EF4-FFF2-40B4-BE49-F238E27FC236}">
                <a16:creationId xmlns:a16="http://schemas.microsoft.com/office/drawing/2014/main" id="{EAA60CD6-7884-4DC5-A918-C67EFFAA7BB3}"/>
              </a:ext>
            </a:extLst>
          </p:cNvPr>
          <p:cNvSpPr/>
          <p:nvPr/>
        </p:nvSpPr>
        <p:spPr>
          <a:xfrm>
            <a:off x="109235" y="579511"/>
            <a:ext cx="11973527" cy="646331"/>
          </a:xfrm>
          <a:prstGeom prst="rect">
            <a:avLst/>
          </a:prstGeom>
        </p:spPr>
        <p:txBody>
          <a:bodyPr wrap="square">
            <a:spAutoFit/>
          </a:bodyPr>
          <a:lstStyle/>
          <a:p>
            <a:r>
              <a:rPr lang="it-IT" dirty="0"/>
              <a:t>Dati i parametri di D&amp;H è stata implementata la cinematica diretta e la cinematica differenziale del robot in un file </a:t>
            </a:r>
            <a:r>
              <a:rPr lang="it-IT" i="1" dirty="0" err="1"/>
              <a:t>header</a:t>
            </a:r>
            <a:r>
              <a:rPr lang="it-IT" i="1" dirty="0"/>
              <a:t> (C++) KIN_LIB_IIWA </a:t>
            </a:r>
            <a:r>
              <a:rPr lang="it-IT" dirty="0"/>
              <a:t>in ambiente ROS.</a:t>
            </a:r>
          </a:p>
        </p:txBody>
      </p:sp>
      <p:sp>
        <p:nvSpPr>
          <p:cNvPr id="12" name="Rettangolo 11">
            <a:extLst>
              <a:ext uri="{FF2B5EF4-FFF2-40B4-BE49-F238E27FC236}">
                <a16:creationId xmlns:a16="http://schemas.microsoft.com/office/drawing/2014/main" id="{7F696D7B-1E89-431D-8B33-A28A0478C1A5}"/>
              </a:ext>
            </a:extLst>
          </p:cNvPr>
          <p:cNvSpPr/>
          <p:nvPr/>
        </p:nvSpPr>
        <p:spPr>
          <a:xfrm>
            <a:off x="-48100" y="4069094"/>
            <a:ext cx="11515725" cy="2308324"/>
          </a:xfrm>
          <a:prstGeom prst="rect">
            <a:avLst/>
          </a:prstGeom>
        </p:spPr>
        <p:txBody>
          <a:bodyPr wrap="square">
            <a:spAutoFit/>
          </a:bodyPr>
          <a:lstStyle/>
          <a:p>
            <a:r>
              <a:rPr lang="it-IT" dirty="0"/>
              <a:t>Tale libreria ad hoc contiene tutte le funzioni di supporto utilizzate dai due nodi:</a:t>
            </a:r>
          </a:p>
          <a:p>
            <a:r>
              <a:rPr lang="it-IT" dirty="0"/>
              <a:t> </a:t>
            </a:r>
            <a:r>
              <a:rPr lang="it-IT" i="1" dirty="0"/>
              <a:t>admittance_control.cpp e clik_traj.cpp.  </a:t>
            </a:r>
            <a:r>
              <a:rPr lang="it-IT" dirty="0"/>
              <a:t>Nel primo è implementato l’algoritmo per il controllo di ammettenza e nel secondo è implementato l’algoritmo per l’esecuzione della traiettoria. Inoltre per rendere il codice più semplice e</a:t>
            </a:r>
          </a:p>
          <a:p>
            <a:r>
              <a:rPr lang="it-IT" dirty="0"/>
              <a:t>versatile è stata utilizzata la libreria per l’algebra lineare </a:t>
            </a:r>
            <a:r>
              <a:rPr lang="it-IT" dirty="0" err="1"/>
              <a:t>Eigen</a:t>
            </a:r>
            <a:r>
              <a:rPr lang="it-IT" dirty="0"/>
              <a:t>. Le simulazioni e i test sono stati effettuati in ambiente Gazebo, un simulatore che permette di tener conto anche della dinamica del sistema. Infine la comunicazione tra il sensore di posizione ai giunti simulato nell’ambiente Gazebo e i due nodi è stata effettuata tramite un protocollo di comunicazione </a:t>
            </a:r>
            <a:r>
              <a:rPr lang="it-IT" i="1" dirty="0" err="1"/>
              <a:t>publish-subscribe</a:t>
            </a:r>
            <a:r>
              <a:rPr lang="it-IT" i="1" dirty="0"/>
              <a:t>, </a:t>
            </a:r>
            <a:r>
              <a:rPr lang="it-IT" dirty="0"/>
              <a:t>usando il </a:t>
            </a:r>
            <a:r>
              <a:rPr lang="it-IT" dirty="0" err="1"/>
              <a:t>topic</a:t>
            </a:r>
            <a:r>
              <a:rPr lang="it-IT" dirty="0"/>
              <a:t> </a:t>
            </a:r>
            <a:r>
              <a:rPr lang="it-IT" i="1" dirty="0"/>
              <a:t>/</a:t>
            </a:r>
            <a:r>
              <a:rPr lang="it-IT" i="1" dirty="0" err="1"/>
              <a:t>iiwa</a:t>
            </a:r>
            <a:r>
              <a:rPr lang="it-IT" i="1" dirty="0"/>
              <a:t>/</a:t>
            </a:r>
            <a:r>
              <a:rPr lang="it-IT" i="1" dirty="0" err="1"/>
              <a:t>joint_states</a:t>
            </a:r>
            <a:r>
              <a:rPr lang="it-IT" i="1" dirty="0"/>
              <a:t>, </a:t>
            </a:r>
            <a:r>
              <a:rPr lang="it-IT" dirty="0"/>
              <a:t>analogamente per la comunicazione tra i due nodi </a:t>
            </a:r>
          </a:p>
          <a:p>
            <a:r>
              <a:rPr lang="it-IT" dirty="0"/>
              <a:t>e motori per l’invio dei comandi usando i </a:t>
            </a:r>
            <a:r>
              <a:rPr lang="it-IT" dirty="0" err="1"/>
              <a:t>topic</a:t>
            </a:r>
            <a:r>
              <a:rPr lang="it-IT" dirty="0"/>
              <a:t> </a:t>
            </a:r>
            <a:r>
              <a:rPr lang="it-IT" i="1" dirty="0"/>
              <a:t>/</a:t>
            </a:r>
            <a:r>
              <a:rPr lang="it-IT" i="1" dirty="0" err="1"/>
              <a:t>iiwa</a:t>
            </a:r>
            <a:r>
              <a:rPr lang="it-IT" i="1" dirty="0"/>
              <a:t>/joint{i}_</a:t>
            </a:r>
            <a:r>
              <a:rPr lang="it-IT" i="1" dirty="0" err="1"/>
              <a:t>position_controller</a:t>
            </a:r>
            <a:r>
              <a:rPr lang="it-IT" i="1" dirty="0"/>
              <a:t>/</a:t>
            </a:r>
            <a:r>
              <a:rPr lang="it-IT" i="1" dirty="0" err="1"/>
              <a:t>command</a:t>
            </a:r>
            <a:r>
              <a:rPr lang="it-IT" i="1" dirty="0"/>
              <a:t> </a:t>
            </a:r>
            <a:r>
              <a:rPr lang="it-IT" dirty="0"/>
              <a:t>con i = 1, …, 7.</a:t>
            </a:r>
          </a:p>
        </p:txBody>
      </p:sp>
      <p:pic>
        <p:nvPicPr>
          <p:cNvPr id="7" name="Immagine 6">
            <a:extLst>
              <a:ext uri="{FF2B5EF4-FFF2-40B4-BE49-F238E27FC236}">
                <a16:creationId xmlns:a16="http://schemas.microsoft.com/office/drawing/2014/main" id="{334E5E8A-9993-4550-A92A-5AE3ABE39535}"/>
              </a:ext>
            </a:extLst>
          </p:cNvPr>
          <p:cNvPicPr>
            <a:picLocks noChangeAspect="1"/>
          </p:cNvPicPr>
          <p:nvPr/>
        </p:nvPicPr>
        <p:blipFill>
          <a:blip r:embed="rId5"/>
          <a:stretch>
            <a:fillRect/>
          </a:stretch>
        </p:blipFill>
        <p:spPr>
          <a:xfrm>
            <a:off x="218472" y="1599719"/>
            <a:ext cx="3615811" cy="2072170"/>
          </a:xfrm>
          <a:prstGeom prst="rect">
            <a:avLst/>
          </a:prstGeom>
        </p:spPr>
      </p:pic>
      <p:pic>
        <p:nvPicPr>
          <p:cNvPr id="6" name="Immagine 5">
            <a:extLst>
              <a:ext uri="{FF2B5EF4-FFF2-40B4-BE49-F238E27FC236}">
                <a16:creationId xmlns:a16="http://schemas.microsoft.com/office/drawing/2014/main" id="{C5D246AA-864A-4D1F-939C-66550C8AD1B2}"/>
              </a:ext>
            </a:extLst>
          </p:cNvPr>
          <p:cNvPicPr>
            <a:picLocks noChangeAspect="1"/>
          </p:cNvPicPr>
          <p:nvPr/>
        </p:nvPicPr>
        <p:blipFill>
          <a:blip r:embed="rId6"/>
          <a:stretch>
            <a:fillRect/>
          </a:stretch>
        </p:blipFill>
        <p:spPr>
          <a:xfrm>
            <a:off x="4943476" y="1088431"/>
            <a:ext cx="5230929" cy="2980663"/>
          </a:xfrm>
          <a:prstGeom prst="rect">
            <a:avLst/>
          </a:prstGeom>
        </p:spPr>
      </p:pic>
    </p:spTree>
    <p:extLst>
      <p:ext uri="{BB962C8B-B14F-4D97-AF65-F5344CB8AC3E}">
        <p14:creationId xmlns:p14="http://schemas.microsoft.com/office/powerpoint/2010/main" val="20383526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67B864DA-5B10-44D1-BF03-59C766B8540B}"/>
              </a:ext>
            </a:extLst>
          </p:cNvPr>
          <p:cNvSpPr txBox="1"/>
          <p:nvPr/>
        </p:nvSpPr>
        <p:spPr>
          <a:xfrm>
            <a:off x="3391224" y="9401"/>
            <a:ext cx="5409558" cy="584775"/>
          </a:xfrm>
          <a:prstGeom prst="rect">
            <a:avLst/>
          </a:prstGeom>
          <a:noFill/>
        </p:spPr>
        <p:txBody>
          <a:bodyPr wrap="none" rtlCol="0">
            <a:spAutoFit/>
          </a:bodyPr>
          <a:lstStyle/>
          <a:p>
            <a:pPr algn="ctr"/>
            <a:r>
              <a:rPr lang="it-IT" sz="3200" b="1" dirty="0">
                <a:solidFill>
                  <a:srgbClr val="C00000"/>
                </a:solidFill>
              </a:rPr>
              <a:t>CONTROLLO DI AMMETTENZA </a:t>
            </a:r>
          </a:p>
        </p:txBody>
      </p:sp>
      <p:pic>
        <p:nvPicPr>
          <p:cNvPr id="5" name="Immagine 4">
            <a:extLst>
              <a:ext uri="{FF2B5EF4-FFF2-40B4-BE49-F238E27FC236}">
                <a16:creationId xmlns:a16="http://schemas.microsoft.com/office/drawing/2014/main" id="{68D67E5A-B9E1-4E24-A7F4-99A3114F14F0}"/>
              </a:ext>
            </a:extLst>
          </p:cNvPr>
          <p:cNvPicPr>
            <a:picLocks noChangeAspect="1"/>
          </p:cNvPicPr>
          <p:nvPr/>
        </p:nvPicPr>
        <p:blipFill>
          <a:blip r:embed="rId4"/>
          <a:stretch>
            <a:fillRect/>
          </a:stretch>
        </p:blipFill>
        <p:spPr>
          <a:xfrm>
            <a:off x="2271485" y="3029883"/>
            <a:ext cx="7058025" cy="2686050"/>
          </a:xfrm>
          <a:prstGeom prst="rect">
            <a:avLst/>
          </a:prstGeom>
        </p:spPr>
      </p:pic>
      <p:sp>
        <p:nvSpPr>
          <p:cNvPr id="7" name="Rettangolo 6">
            <a:extLst>
              <a:ext uri="{FF2B5EF4-FFF2-40B4-BE49-F238E27FC236}">
                <a16:creationId xmlns:a16="http://schemas.microsoft.com/office/drawing/2014/main" id="{CD634D26-AFE0-4838-B80E-C5187F571A0F}"/>
              </a:ext>
            </a:extLst>
          </p:cNvPr>
          <p:cNvSpPr/>
          <p:nvPr/>
        </p:nvSpPr>
        <p:spPr>
          <a:xfrm>
            <a:off x="559367" y="883435"/>
            <a:ext cx="10956358" cy="1754326"/>
          </a:xfrm>
          <a:prstGeom prst="rect">
            <a:avLst/>
          </a:prstGeom>
        </p:spPr>
        <p:txBody>
          <a:bodyPr wrap="square">
            <a:spAutoFit/>
          </a:bodyPr>
          <a:lstStyle/>
          <a:p>
            <a:r>
              <a:rPr lang="it-IT" dirty="0">
                <a:latin typeface="CMMIB10"/>
              </a:rPr>
              <a:t>La caratteristica fondamentale del controllo di ammettenza è la separazione del controllo di impedenza dal controllo del moto, poiché in molte applicazioni è richiesto un comportamento cedevole del robot che però implica un settaggio dei parametri di impedenza bassi. Se tali parametri sono gli stessi del controllo del moto, come avviene nel controllo di impedenza, i guadagni bassi determinerebbero una bassa reiezioni ai disturbi e quindi delle prestazioni più degradate. Con tale controllo è possibile separare i guadagni del controllo del moto che possono essere elevati e i guadagni relativi all’impedenza in modo tale da ottenere un comportamento desiderato. [1]  </a:t>
            </a:r>
            <a:endParaRPr lang="it-IT" dirty="0"/>
          </a:p>
        </p:txBody>
      </p:sp>
    </p:spTree>
    <p:extLst>
      <p:ext uri="{BB962C8B-B14F-4D97-AF65-F5344CB8AC3E}">
        <p14:creationId xmlns:p14="http://schemas.microsoft.com/office/powerpoint/2010/main" val="2588107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826" y="6539942"/>
            <a:ext cx="988444" cy="320576"/>
          </a:xfrm>
          <a:prstGeom prst="rect">
            <a:avLst/>
          </a:prstGeom>
          <a:noFill/>
          <a:extLst>
            <a:ext uri="{909E8E84-426E-40DD-AFC4-6F175D3DCCD1}">
              <a14:hiddenFill xmlns:a14="http://schemas.microsoft.com/office/drawing/2010/main">
                <a:solidFill>
                  <a:srgbClr val="FFFFFF"/>
                </a:solidFill>
              </a14:hiddenFill>
            </a:ext>
          </a:extLst>
        </p:spPr>
      </p:pic>
      <p:pic>
        <p:nvPicPr>
          <p:cNvPr id="22" name="Immagine 21">
            <a:extLst>
              <a:ext uri="{FF2B5EF4-FFF2-40B4-BE49-F238E27FC236}">
                <a16:creationId xmlns:a16="http://schemas.microsoft.com/office/drawing/2014/main" id="{65C0C3FE-B906-4B05-B011-2B0112CCBC64}"/>
              </a:ext>
            </a:extLst>
          </p:cNvPr>
          <p:cNvPicPr>
            <a:picLocks noChangeAspect="1"/>
          </p:cNvPicPr>
          <p:nvPr/>
        </p:nvPicPr>
        <p:blipFill>
          <a:blip r:embed="rId4"/>
          <a:stretch>
            <a:fillRect/>
          </a:stretch>
        </p:blipFill>
        <p:spPr>
          <a:xfrm>
            <a:off x="4672012" y="1939738"/>
            <a:ext cx="2743200" cy="381000"/>
          </a:xfrm>
          <a:prstGeom prst="rect">
            <a:avLst/>
          </a:prstGeom>
        </p:spPr>
      </p:pic>
      <p:sp>
        <p:nvSpPr>
          <p:cNvPr id="2" name="Rettangolo 1">
            <a:extLst>
              <a:ext uri="{FF2B5EF4-FFF2-40B4-BE49-F238E27FC236}">
                <a16:creationId xmlns:a16="http://schemas.microsoft.com/office/drawing/2014/main" id="{011B5F89-60AE-4DF2-892E-81A6CB690812}"/>
              </a:ext>
            </a:extLst>
          </p:cNvPr>
          <p:cNvSpPr/>
          <p:nvPr/>
        </p:nvSpPr>
        <p:spPr>
          <a:xfrm>
            <a:off x="223836" y="928327"/>
            <a:ext cx="11744325" cy="923330"/>
          </a:xfrm>
          <a:prstGeom prst="rect">
            <a:avLst/>
          </a:prstGeom>
        </p:spPr>
        <p:txBody>
          <a:bodyPr wrap="square">
            <a:spAutoFit/>
          </a:bodyPr>
          <a:lstStyle/>
          <a:p>
            <a:r>
              <a:rPr lang="it-IT" dirty="0">
                <a:latin typeface="CMMIB10"/>
              </a:rPr>
              <a:t>I riferimenti di posizione, velocità e accelerazione desiderati sono l’ingresso per il controllo d’impedenza. Il controllo consiste nell’assegnare al manipolatore una terna cedevole in modo che il robot abbia una impedenza desiderata, il cui comportamento è ottenuto settando i parametri nell’equazione di ammettenza:</a:t>
            </a:r>
            <a:endParaRPr lang="it-IT" dirty="0"/>
          </a:p>
        </p:txBody>
      </p:sp>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8C7CB4D3-6E27-4210-8D66-A34B54B1EE01}"/>
                  </a:ext>
                </a:extLst>
              </p:cNvPr>
              <p:cNvSpPr/>
              <p:nvPr/>
            </p:nvSpPr>
            <p:spPr>
              <a:xfrm>
                <a:off x="223835" y="2529454"/>
                <a:ext cx="11744325" cy="3693319"/>
              </a:xfrm>
              <a:prstGeom prst="rect">
                <a:avLst/>
              </a:prstGeom>
            </p:spPr>
            <p:txBody>
              <a:bodyPr wrap="square">
                <a:spAutoFit/>
              </a:bodyPr>
              <a:lstStyle/>
              <a:p>
                <a:r>
                  <a:rPr lang="it-IT" dirty="0">
                    <a:latin typeface="CMMIB10"/>
                  </a:rPr>
                  <a:t>Tale equazione ha in ingresso la forza d’interazione tra il robot e l’ambiente e in uscita la terna cedevole, che è specificata in termini di posizione, velocità e accelerazione i quali saranno il vero ingresso di riferimento per il controllo del moto. </a:t>
                </a:r>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𝑀</m:t>
                        </m:r>
                      </m:e>
                      <m:sub>
                        <m:r>
                          <a:rPr lang="it-IT" i="1">
                            <a:latin typeface="Cambria Math" panose="02040503050406030204" pitchFamily="18" charset="0"/>
                          </a:rPr>
                          <m:t>𝑡</m:t>
                        </m:r>
                      </m:sub>
                    </m:sSub>
                    <m:r>
                      <a:rPr lang="it-IT" i="1">
                        <a:latin typeface="Cambria Math" panose="02040503050406030204" pitchFamily="18" charset="0"/>
                      </a:rPr>
                      <m:t>, </m:t>
                    </m:r>
                    <m:r>
                      <a:rPr lang="it-IT" b="0" i="1" smtClean="0">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𝐾</m:t>
                        </m:r>
                      </m:e>
                      <m:sub>
                        <m:r>
                          <a:rPr lang="it-IT" i="1">
                            <a:latin typeface="Cambria Math" panose="02040503050406030204" pitchFamily="18" charset="0"/>
                          </a:rPr>
                          <m:t>𝐷𝑡</m:t>
                        </m:r>
                      </m:sub>
                    </m:sSub>
                    <m:r>
                      <a:rPr lang="it-IT" i="1">
                        <a:latin typeface="Cambria Math" panose="02040503050406030204" pitchFamily="18" charset="0"/>
                      </a:rPr>
                      <m:t>, </m:t>
                    </m:r>
                    <m:r>
                      <a:rPr lang="it-IT" b="0" i="1" smtClean="0">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𝐾</m:t>
                        </m:r>
                      </m:e>
                      <m:sub>
                        <m:r>
                          <a:rPr lang="it-IT" i="1">
                            <a:latin typeface="Cambria Math" panose="02040503050406030204" pitchFamily="18" charset="0"/>
                          </a:rPr>
                          <m:t>𝑃𝑡</m:t>
                        </m:r>
                      </m:sub>
                    </m:sSub>
                  </m:oMath>
                </a14:m>
                <a:r>
                  <a:rPr lang="it-IT" dirty="0"/>
                  <a:t>  sono i parametri di impedenza meccanica desiderata 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𝑧</m:t>
                        </m:r>
                      </m:e>
                    </m:acc>
                  </m:oMath>
                </a14:m>
                <a:r>
                  <a:rPr lang="it-IT" dirty="0"/>
                  <a:t> rappresenta l’errore tra la terna desiderata e la terna cedevole espresso in terna desiderata per evitare un comportamento dipendente dall’orientamento dell’organo terminale nei riguardi della forza esterna. Tale comportamento è legato alla particolare scelta di rappresentazione dell’orientamento in angoli di Eulero; un’alternativa potrebbe essere la rappresentazione dell’orientamento in quaternione unitario. </a:t>
                </a:r>
              </a:p>
              <a:p>
                <a:r>
                  <a:rPr lang="it-IT" dirty="0"/>
                  <a:t>Se la forza esterna è nulla, tale sistema di controllo risulta un controllo del moto e il robot ha un comportamento rigido.  Inoltre è possibile definire una strategia di controllo adattabile al task in esecuzione dal robot, in particolare si può imporre una impedenza variabile in base alla specifica operazione e al feedback di forza.</a:t>
                </a:r>
              </a:p>
              <a:p>
                <a:endParaRPr lang="it-IT" dirty="0"/>
              </a:p>
              <a:p>
                <a:r>
                  <a:rPr lang="it-IT" dirty="0"/>
                  <a:t>Di seguito si riportano i risultati dei test effettuati in ROS sul robot </a:t>
                </a:r>
                <a:r>
                  <a:rPr lang="it-IT" dirty="0" err="1"/>
                  <a:t>kuka</a:t>
                </a:r>
                <a:r>
                  <a:rPr lang="it-IT" dirty="0"/>
                  <a:t> </a:t>
                </a:r>
                <a:r>
                  <a:rPr lang="it-IT" dirty="0" err="1"/>
                  <a:t>iiwa</a:t>
                </a:r>
                <a:r>
                  <a:rPr lang="it-IT" dirty="0"/>
                  <a:t> applicando diversi profili di forza (lineare, momenti e sinusoidale) e valutandone la risposta. Per poter generare l’ingresso di controllo ai giunti è stato implementato un algoritmo CLIK.</a:t>
                </a:r>
              </a:p>
            </p:txBody>
          </p:sp>
        </mc:Choice>
        <mc:Fallback xmlns="">
          <p:sp>
            <p:nvSpPr>
              <p:cNvPr id="11" name="Rettangolo 10">
                <a:extLst>
                  <a:ext uri="{FF2B5EF4-FFF2-40B4-BE49-F238E27FC236}">
                    <a16:creationId xmlns:a16="http://schemas.microsoft.com/office/drawing/2014/main" id="{8C7CB4D3-6E27-4210-8D66-A34B54B1EE01}"/>
                  </a:ext>
                </a:extLst>
              </p:cNvPr>
              <p:cNvSpPr>
                <a:spLocks noRot="1" noChangeAspect="1" noMove="1" noResize="1" noEditPoints="1" noAdjustHandles="1" noChangeArrowheads="1" noChangeShapeType="1" noTextEdit="1"/>
              </p:cNvSpPr>
              <p:nvPr/>
            </p:nvSpPr>
            <p:spPr>
              <a:xfrm>
                <a:off x="223835" y="2529454"/>
                <a:ext cx="11744325" cy="3693319"/>
              </a:xfrm>
              <a:prstGeom prst="rect">
                <a:avLst/>
              </a:prstGeom>
              <a:blipFill>
                <a:blip r:embed="rId5"/>
                <a:stretch>
                  <a:fillRect l="-467" t="-990" r="-519" b="-1650"/>
                </a:stretch>
              </a:blipFill>
            </p:spPr>
            <p:txBody>
              <a:bodyPr/>
              <a:lstStyle/>
              <a:p>
                <a:r>
                  <a:rPr lang="it-IT">
                    <a:noFill/>
                  </a:rPr>
                  <a:t> </a:t>
                </a:r>
              </a:p>
            </p:txBody>
          </p:sp>
        </mc:Fallback>
      </mc:AlternateContent>
      <p:sp>
        <p:nvSpPr>
          <p:cNvPr id="23" name="CasellaDiTesto 22">
            <a:extLst>
              <a:ext uri="{FF2B5EF4-FFF2-40B4-BE49-F238E27FC236}">
                <a16:creationId xmlns:a16="http://schemas.microsoft.com/office/drawing/2014/main" id="{049DD529-DFBD-4A9D-8469-3E6B9F3952F1}"/>
              </a:ext>
            </a:extLst>
          </p:cNvPr>
          <p:cNvSpPr txBox="1"/>
          <p:nvPr/>
        </p:nvSpPr>
        <p:spPr>
          <a:xfrm>
            <a:off x="3391224" y="9401"/>
            <a:ext cx="5409558" cy="584775"/>
          </a:xfrm>
          <a:prstGeom prst="rect">
            <a:avLst/>
          </a:prstGeom>
          <a:noFill/>
        </p:spPr>
        <p:txBody>
          <a:bodyPr wrap="none" rtlCol="0">
            <a:spAutoFit/>
          </a:bodyPr>
          <a:lstStyle/>
          <a:p>
            <a:pPr algn="ctr"/>
            <a:r>
              <a:rPr lang="it-IT" sz="3200" b="1" dirty="0">
                <a:solidFill>
                  <a:srgbClr val="C00000"/>
                </a:solidFill>
              </a:rPr>
              <a:t>CONTROLLO DI AMMETTENZA </a:t>
            </a:r>
          </a:p>
        </p:txBody>
      </p:sp>
    </p:spTree>
    <p:extLst>
      <p:ext uri="{BB962C8B-B14F-4D97-AF65-F5344CB8AC3E}">
        <p14:creationId xmlns:p14="http://schemas.microsoft.com/office/powerpoint/2010/main" val="1529223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93826" y="6539942"/>
            <a:ext cx="988444" cy="320576"/>
          </a:xfrm>
          <a:prstGeom prst="rect">
            <a:avLst/>
          </a:prstGeom>
          <a:noFill/>
          <a:extLst>
            <a:ext uri="{909E8E84-426E-40DD-AFC4-6F175D3DCCD1}">
              <a14:hiddenFill xmlns:a14="http://schemas.microsoft.com/office/drawing/2010/main">
                <a:solidFill>
                  <a:srgbClr val="FFFFFF"/>
                </a:solidFill>
              </a14:hiddenFill>
            </a:ext>
          </a:extLst>
        </p:spPr>
      </p:pic>
      <p:pic>
        <p:nvPicPr>
          <p:cNvPr id="5" name="fz1_3N">
            <a:hlinkClick r:id="" action="ppaction://media"/>
            <a:extLst>
              <a:ext uri="{FF2B5EF4-FFF2-40B4-BE49-F238E27FC236}">
                <a16:creationId xmlns:a16="http://schemas.microsoft.com/office/drawing/2014/main" id="{A1F3D858-0AAB-4D01-8490-8C7793BCF69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643313" y="588039"/>
            <a:ext cx="8538957" cy="5809385"/>
          </a:xfrm>
          <a:prstGeom prst="rect">
            <a:avLst/>
          </a:prstGeom>
        </p:spPr>
      </p:pic>
      <p:sp>
        <p:nvSpPr>
          <p:cNvPr id="12" name="Rettangolo 11">
            <a:extLst>
              <a:ext uri="{FF2B5EF4-FFF2-40B4-BE49-F238E27FC236}">
                <a16:creationId xmlns:a16="http://schemas.microsoft.com/office/drawing/2014/main" id="{E2B98282-19C1-4B9B-94BE-26AFFE0698F9}"/>
              </a:ext>
            </a:extLst>
          </p:cNvPr>
          <p:cNvSpPr/>
          <p:nvPr/>
        </p:nvSpPr>
        <p:spPr>
          <a:xfrm>
            <a:off x="255638" y="917594"/>
            <a:ext cx="3325424" cy="923330"/>
          </a:xfrm>
          <a:prstGeom prst="rect">
            <a:avLst/>
          </a:prstGeom>
        </p:spPr>
        <p:txBody>
          <a:bodyPr wrap="square">
            <a:spAutoFit/>
          </a:bodyPr>
          <a:lstStyle/>
          <a:p>
            <a:r>
              <a:rPr lang="it-IT" dirty="0"/>
              <a:t>Risultato di una forza lineare </a:t>
            </a:r>
          </a:p>
          <a:p>
            <a:r>
              <a:rPr lang="it-IT" dirty="0"/>
              <a:t>Applicata lungo l’asse z di circa </a:t>
            </a:r>
          </a:p>
          <a:p>
            <a:r>
              <a:rPr lang="it-IT" dirty="0"/>
              <a:t>15 N e dei guadagni :</a:t>
            </a:r>
          </a:p>
        </p:txBody>
      </p:sp>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325CE89E-9CD0-4454-8917-B545D078F9AA}"/>
                  </a:ext>
                </a:extLst>
              </p:cNvPr>
              <p:cNvSpPr/>
              <p:nvPr/>
            </p:nvSpPr>
            <p:spPr>
              <a:xfrm>
                <a:off x="160752" y="3202958"/>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6" name="Rettangolo 5">
                <a:extLst>
                  <a:ext uri="{FF2B5EF4-FFF2-40B4-BE49-F238E27FC236}">
                    <a16:creationId xmlns:a16="http://schemas.microsoft.com/office/drawing/2014/main" id="{325CE89E-9CD0-4454-8917-B545D078F9AA}"/>
                  </a:ext>
                </a:extLst>
              </p:cNvPr>
              <p:cNvSpPr>
                <a:spLocks noRot="1" noChangeAspect="1" noMove="1" noResize="1" noEditPoints="1" noAdjustHandles="1" noChangeArrowheads="1" noChangeShapeType="1" noTextEdit="1"/>
              </p:cNvSpPr>
              <p:nvPr/>
            </p:nvSpPr>
            <p:spPr>
              <a:xfrm>
                <a:off x="160752" y="3202958"/>
                <a:ext cx="2882840" cy="369332"/>
              </a:xfrm>
              <a:prstGeom prst="rect">
                <a:avLst/>
              </a:prstGeom>
              <a:blipFill>
                <a:blip r:embed="rId7"/>
                <a:stretch>
                  <a:fillRect t="-126230" r="-18182"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D425AA4A-63F2-4F7D-AFD9-B04D6D6A46BA}"/>
                  </a:ext>
                </a:extLst>
              </p:cNvPr>
              <p:cNvSpPr/>
              <p:nvPr/>
            </p:nvSpPr>
            <p:spPr>
              <a:xfrm>
                <a:off x="795727" y="2657042"/>
                <a:ext cx="16481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a:latin typeface="Cambria Math" panose="02040503050406030204" pitchFamily="18" charset="0"/>
                        </a:rPr>
                        <m:t>=</m:t>
                      </m:r>
                      <m:r>
                        <a:rPr lang="it-IT" b="0" i="0" smtClean="0">
                          <a:latin typeface="Cambria Math" panose="02040503050406030204" pitchFamily="18" charset="0"/>
                        </a:rPr>
                        <m:t>500 ∗</m:t>
                      </m:r>
                      <m:r>
                        <a:rPr lang="it-IT" b="1" i="0" smtClean="0">
                          <a:latin typeface="Cambria Math" panose="02040503050406030204" pitchFamily="18" charset="0"/>
                        </a:rPr>
                        <m:t>𝐈</m:t>
                      </m:r>
                    </m:oMath>
                  </m:oMathPara>
                </a14:m>
                <a:endParaRPr lang="it-IT" b="1" dirty="0"/>
              </a:p>
            </p:txBody>
          </p:sp>
        </mc:Choice>
        <mc:Fallback xmlns="">
          <p:sp>
            <p:nvSpPr>
              <p:cNvPr id="7" name="Rettangolo 6">
                <a:extLst>
                  <a:ext uri="{FF2B5EF4-FFF2-40B4-BE49-F238E27FC236}">
                    <a16:creationId xmlns:a16="http://schemas.microsoft.com/office/drawing/2014/main" id="{D425AA4A-63F2-4F7D-AFD9-B04D6D6A46BA}"/>
                  </a:ext>
                </a:extLst>
              </p:cNvPr>
              <p:cNvSpPr>
                <a:spLocks noRot="1" noChangeAspect="1" noMove="1" noResize="1" noEditPoints="1" noAdjustHandles="1" noChangeArrowheads="1" noChangeShapeType="1" noTextEdit="1"/>
              </p:cNvSpPr>
              <p:nvPr/>
            </p:nvSpPr>
            <p:spPr>
              <a:xfrm>
                <a:off x="795727" y="2657042"/>
                <a:ext cx="1648143" cy="369332"/>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4A14D4F3-2ADC-4A7B-A856-B4051658A11C}"/>
                  </a:ext>
                </a:extLst>
              </p:cNvPr>
              <p:cNvSpPr/>
              <p:nvPr/>
            </p:nvSpPr>
            <p:spPr>
              <a:xfrm>
                <a:off x="312698" y="2108138"/>
                <a:ext cx="257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{0,0,0,0,0,0</m:t>
                          </m:r>
                        </m:e>
                      </m:d>
                    </m:oMath>
                  </m:oMathPara>
                </a14:m>
                <a:endParaRPr lang="it-IT" dirty="0"/>
              </a:p>
            </p:txBody>
          </p:sp>
        </mc:Choice>
        <mc:Fallback xmlns="">
          <p:sp>
            <p:nvSpPr>
              <p:cNvPr id="8" name="Rettangolo 7">
                <a:extLst>
                  <a:ext uri="{FF2B5EF4-FFF2-40B4-BE49-F238E27FC236}">
                    <a16:creationId xmlns:a16="http://schemas.microsoft.com/office/drawing/2014/main" id="{4A14D4F3-2ADC-4A7B-A856-B4051658A11C}"/>
                  </a:ext>
                </a:extLst>
              </p:cNvPr>
              <p:cNvSpPr>
                <a:spLocks noRot="1" noChangeAspect="1" noMove="1" noResize="1" noEditPoints="1" noAdjustHandles="1" noChangeArrowheads="1" noChangeShapeType="1" noTextEdit="1"/>
              </p:cNvSpPr>
              <p:nvPr/>
            </p:nvSpPr>
            <p:spPr>
              <a:xfrm>
                <a:off x="312698" y="2108138"/>
                <a:ext cx="2579872" cy="369332"/>
              </a:xfrm>
              <a:prstGeom prst="rect">
                <a:avLst/>
              </a:prstGeom>
              <a:blipFill>
                <a:blip r:embed="rId9"/>
                <a:stretch>
                  <a:fillRect t="-128333" r="-20047" b="-193333"/>
                </a:stretch>
              </a:blipFill>
            </p:spPr>
            <p:txBody>
              <a:bodyPr/>
              <a:lstStyle/>
              <a:p>
                <a:r>
                  <a:rPr lang="it-IT">
                    <a:noFill/>
                  </a:rPr>
                  <a:t> </a:t>
                </a:r>
              </a:p>
            </p:txBody>
          </p:sp>
        </mc:Fallback>
      </mc:AlternateContent>
      <p:sp>
        <p:nvSpPr>
          <p:cNvPr id="2" name="Rettangolo 1">
            <a:extLst>
              <a:ext uri="{FF2B5EF4-FFF2-40B4-BE49-F238E27FC236}">
                <a16:creationId xmlns:a16="http://schemas.microsoft.com/office/drawing/2014/main" id="{DCFF2CA5-BCF9-4894-87A1-D65690AA2140}"/>
              </a:ext>
            </a:extLst>
          </p:cNvPr>
          <p:cNvSpPr/>
          <p:nvPr/>
        </p:nvSpPr>
        <p:spPr>
          <a:xfrm>
            <a:off x="5033885" y="13442"/>
            <a:ext cx="1626536" cy="523220"/>
          </a:xfrm>
          <a:prstGeom prst="rect">
            <a:avLst/>
          </a:prstGeom>
        </p:spPr>
        <p:txBody>
          <a:bodyPr wrap="none">
            <a:spAutoFit/>
          </a:bodyPr>
          <a:lstStyle/>
          <a:p>
            <a:pPr algn="ctr"/>
            <a:r>
              <a:rPr lang="it-IT" sz="2800" b="1" dirty="0">
                <a:solidFill>
                  <a:srgbClr val="C00000"/>
                </a:solidFill>
              </a:rPr>
              <a:t>RISULTATI</a:t>
            </a:r>
          </a:p>
        </p:txBody>
      </p:sp>
    </p:spTree>
    <p:extLst>
      <p:ext uri="{BB962C8B-B14F-4D97-AF65-F5344CB8AC3E}">
        <p14:creationId xmlns:p14="http://schemas.microsoft.com/office/powerpoint/2010/main" val="1539782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4137424" y="9401"/>
            <a:ext cx="3917163" cy="584775"/>
          </a:xfrm>
          <a:prstGeom prst="rect">
            <a:avLst/>
          </a:prstGeom>
          <a:noFill/>
        </p:spPr>
        <p:txBody>
          <a:bodyPr wrap="none" rtlCol="0">
            <a:spAutoFit/>
          </a:bodyPr>
          <a:lstStyle/>
          <a:p>
            <a:pPr algn="ctr"/>
            <a:r>
              <a:rPr lang="it-IT" sz="3200" b="1" dirty="0">
                <a:solidFill>
                  <a:srgbClr val="C00000"/>
                </a:solidFill>
              </a:rPr>
              <a:t>TEST: FORZA LINEARE </a:t>
            </a:r>
          </a:p>
        </p:txBody>
      </p:sp>
      <mc:AlternateContent xmlns:mc="http://schemas.openxmlformats.org/markup-compatibility/2006" xmlns:a14="http://schemas.microsoft.com/office/drawing/2010/main">
        <mc:Choice Requires="a14">
          <p:sp>
            <p:nvSpPr>
              <p:cNvPr id="16" name="Rettangolo 15">
                <a:extLst>
                  <a:ext uri="{FF2B5EF4-FFF2-40B4-BE49-F238E27FC236}">
                    <a16:creationId xmlns:a16="http://schemas.microsoft.com/office/drawing/2014/main" id="{EFBB5D76-265E-43FD-B9AA-B7457BD9D293}"/>
                  </a:ext>
                </a:extLst>
              </p:cNvPr>
              <p:cNvSpPr/>
              <p:nvPr/>
            </p:nvSpPr>
            <p:spPr>
              <a:xfrm>
                <a:off x="218765" y="4941048"/>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16" name="Rettangolo 15">
                <a:extLst>
                  <a:ext uri="{FF2B5EF4-FFF2-40B4-BE49-F238E27FC236}">
                    <a16:creationId xmlns:a16="http://schemas.microsoft.com/office/drawing/2014/main" id="{EFBB5D76-265E-43FD-B9AA-B7457BD9D293}"/>
                  </a:ext>
                </a:extLst>
              </p:cNvPr>
              <p:cNvSpPr>
                <a:spLocks noRot="1" noChangeAspect="1" noMove="1" noResize="1" noEditPoints="1" noAdjustHandles="1" noChangeArrowheads="1" noChangeShapeType="1" noTextEdit="1"/>
              </p:cNvSpPr>
              <p:nvPr/>
            </p:nvSpPr>
            <p:spPr>
              <a:xfrm>
                <a:off x="218765" y="4941048"/>
                <a:ext cx="2882840" cy="369332"/>
              </a:xfrm>
              <a:prstGeom prst="rect">
                <a:avLst/>
              </a:prstGeom>
              <a:blipFill>
                <a:blip r:embed="rId4"/>
                <a:stretch>
                  <a:fillRect t="-128333" r="-17970"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DBFFB66D-B434-4C60-AA25-41B56BF24BC5}"/>
                  </a:ext>
                </a:extLst>
              </p:cNvPr>
              <p:cNvSpPr/>
              <p:nvPr/>
            </p:nvSpPr>
            <p:spPr>
              <a:xfrm>
                <a:off x="8811553" y="4330453"/>
                <a:ext cx="33493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{50,50,50,20,20,20</m:t>
                          </m:r>
                        </m:e>
                      </m:d>
                    </m:oMath>
                  </m:oMathPara>
                </a14:m>
                <a:endParaRPr lang="it-IT" dirty="0"/>
              </a:p>
            </p:txBody>
          </p:sp>
        </mc:Choice>
        <mc:Fallback xmlns="">
          <p:sp>
            <p:nvSpPr>
              <p:cNvPr id="19" name="Rettangolo 18">
                <a:extLst>
                  <a:ext uri="{FF2B5EF4-FFF2-40B4-BE49-F238E27FC236}">
                    <a16:creationId xmlns:a16="http://schemas.microsoft.com/office/drawing/2014/main" id="{DBFFB66D-B434-4C60-AA25-41B56BF24BC5}"/>
                  </a:ext>
                </a:extLst>
              </p:cNvPr>
              <p:cNvSpPr>
                <a:spLocks noRot="1" noChangeAspect="1" noMove="1" noResize="1" noEditPoints="1" noAdjustHandles="1" noChangeArrowheads="1" noChangeShapeType="1" noTextEdit="1"/>
              </p:cNvSpPr>
              <p:nvPr/>
            </p:nvSpPr>
            <p:spPr>
              <a:xfrm>
                <a:off x="8811553" y="4330453"/>
                <a:ext cx="3349314" cy="369332"/>
              </a:xfrm>
              <a:prstGeom prst="rect">
                <a:avLst/>
              </a:prstGeom>
              <a:blipFill>
                <a:blip r:embed="rId5"/>
                <a:stretch>
                  <a:fillRect t="-126230" r="-15455"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4398B406-D0BE-4995-B4D8-1FD507D0AD8F}"/>
                  </a:ext>
                </a:extLst>
              </p:cNvPr>
              <p:cNvSpPr/>
              <p:nvPr/>
            </p:nvSpPr>
            <p:spPr>
              <a:xfrm>
                <a:off x="8806069" y="4606951"/>
                <a:ext cx="2975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20" name="Rettangolo 19">
                <a:extLst>
                  <a:ext uri="{FF2B5EF4-FFF2-40B4-BE49-F238E27FC236}">
                    <a16:creationId xmlns:a16="http://schemas.microsoft.com/office/drawing/2014/main" id="{4398B406-D0BE-4995-B4D8-1FD507D0AD8F}"/>
                  </a:ext>
                </a:extLst>
              </p:cNvPr>
              <p:cNvSpPr>
                <a:spLocks noRot="1" noChangeAspect="1" noMove="1" noResize="1" noEditPoints="1" noAdjustHandles="1" noChangeArrowheads="1" noChangeShapeType="1" noTextEdit="1"/>
              </p:cNvSpPr>
              <p:nvPr/>
            </p:nvSpPr>
            <p:spPr>
              <a:xfrm>
                <a:off x="8806069" y="4606951"/>
                <a:ext cx="2975815" cy="369332"/>
              </a:xfrm>
              <a:prstGeom prst="rect">
                <a:avLst/>
              </a:prstGeom>
              <a:blipFill>
                <a:blip r:embed="rId6"/>
                <a:stretch>
                  <a:fillRect t="-128333" r="-17418"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791D661F-4BA0-4926-BB38-1D74FB8D61AE}"/>
                  </a:ext>
                </a:extLst>
              </p:cNvPr>
              <p:cNvSpPr/>
              <p:nvPr/>
            </p:nvSpPr>
            <p:spPr>
              <a:xfrm>
                <a:off x="8814938" y="4915849"/>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a:latin typeface="Cambria Math" panose="02040503050406030204" pitchFamily="18" charset="0"/>
                            </a:rPr>
                            <m:t>=</m:t>
                          </m:r>
                          <m:r>
                            <a:rPr lang="it-IT" i="1">
                              <a:latin typeface="Cambria Math" panose="02040503050406030204" pitchFamily="18" charset="0"/>
                            </a:rPr>
                            <m:t>𝑑𝑖𝑎𝑔</m:t>
                          </m:r>
                          <m:r>
                            <a:rPr lang="it-IT">
                              <a:latin typeface="Cambria Math" panose="02040503050406030204" pitchFamily="18" charset="0"/>
                            </a:rPr>
                            <m:t>{10,10,10,1,1,1</m:t>
                          </m:r>
                        </m:e>
                      </m:d>
                    </m:oMath>
                  </m:oMathPara>
                </a14:m>
                <a:endParaRPr lang="it-IT" dirty="0"/>
              </a:p>
            </p:txBody>
          </p:sp>
        </mc:Choice>
        <mc:Fallback xmlns="">
          <p:sp>
            <p:nvSpPr>
              <p:cNvPr id="22" name="Rettangolo 21">
                <a:extLst>
                  <a:ext uri="{FF2B5EF4-FFF2-40B4-BE49-F238E27FC236}">
                    <a16:creationId xmlns:a16="http://schemas.microsoft.com/office/drawing/2014/main" id="{791D661F-4BA0-4926-BB38-1D74FB8D61AE}"/>
                  </a:ext>
                </a:extLst>
              </p:cNvPr>
              <p:cNvSpPr>
                <a:spLocks noRot="1" noChangeAspect="1" noMove="1" noResize="1" noEditPoints="1" noAdjustHandles="1" noChangeArrowheads="1" noChangeShapeType="1" noTextEdit="1"/>
              </p:cNvSpPr>
              <p:nvPr/>
            </p:nvSpPr>
            <p:spPr>
              <a:xfrm>
                <a:off x="8814938" y="4915849"/>
                <a:ext cx="2882840" cy="369332"/>
              </a:xfrm>
              <a:prstGeom prst="rect">
                <a:avLst/>
              </a:prstGeom>
              <a:blipFill>
                <a:blip r:embed="rId7"/>
                <a:stretch>
                  <a:fillRect t="-126230" r="-18182" b="-188525"/>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80AA344C-2821-48DA-BC27-FF1458CC0DCF}"/>
              </a:ext>
            </a:extLst>
          </p:cNvPr>
          <p:cNvSpPr txBox="1"/>
          <p:nvPr/>
        </p:nvSpPr>
        <p:spPr>
          <a:xfrm>
            <a:off x="-1" y="5910062"/>
            <a:ext cx="12191999" cy="646331"/>
          </a:xfrm>
          <a:prstGeom prst="rect">
            <a:avLst/>
          </a:prstGeom>
          <a:noFill/>
        </p:spPr>
        <p:txBody>
          <a:bodyPr wrap="square" rtlCol="0">
            <a:spAutoFit/>
          </a:bodyPr>
          <a:lstStyle/>
          <a:p>
            <a:r>
              <a:rPr lang="it-IT" dirty="0"/>
              <a:t>Si noti che nel caso in cui la </a:t>
            </a:r>
            <a:r>
              <a:rPr lang="it-IT" dirty="0" err="1"/>
              <a:t>stiffness</a:t>
            </a:r>
            <a:r>
              <a:rPr lang="it-IT" dirty="0"/>
              <a:t> è nulla l’end-</a:t>
            </a:r>
            <a:r>
              <a:rPr lang="it-IT" dirty="0" err="1"/>
              <a:t>effector</a:t>
            </a:r>
            <a:r>
              <a:rPr lang="it-IT" dirty="0"/>
              <a:t> si sposta seguendo l’applicazione della forza, mentre nel caso in cui si introduce una elasticità l’end-</a:t>
            </a:r>
            <a:r>
              <a:rPr lang="it-IT" dirty="0" err="1"/>
              <a:t>effector</a:t>
            </a:r>
            <a:r>
              <a:rPr lang="it-IT" dirty="0"/>
              <a:t> tende ad oscillare .</a:t>
            </a:r>
          </a:p>
        </p:txBody>
      </p:sp>
      <p:pic>
        <p:nvPicPr>
          <p:cNvPr id="4" name="Immagine 3" descr="Immagine che contiene testo, mappa&#10;&#10;Descrizione generata automaticamente">
            <a:extLst>
              <a:ext uri="{FF2B5EF4-FFF2-40B4-BE49-F238E27FC236}">
                <a16:creationId xmlns:a16="http://schemas.microsoft.com/office/drawing/2014/main" id="{D2DBE25E-FB5B-4A6A-91BA-9E82B124D94D}"/>
              </a:ext>
            </a:extLst>
          </p:cNvPr>
          <p:cNvPicPr>
            <a:picLocks noChangeAspect="1"/>
          </p:cNvPicPr>
          <p:nvPr/>
        </p:nvPicPr>
        <p:blipFill>
          <a:blip r:embed="rId8"/>
          <a:stretch>
            <a:fillRect/>
          </a:stretch>
        </p:blipFill>
        <p:spPr>
          <a:xfrm>
            <a:off x="-1" y="454533"/>
            <a:ext cx="5395337" cy="4044961"/>
          </a:xfrm>
          <a:prstGeom prst="rect">
            <a:avLst/>
          </a:prstGeom>
        </p:spPr>
      </p:pic>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E609F7B-1F9F-4DFA-AF73-B2278475DDEF}"/>
                  </a:ext>
                </a:extLst>
              </p:cNvPr>
              <p:cNvSpPr/>
              <p:nvPr/>
            </p:nvSpPr>
            <p:spPr>
              <a:xfrm>
                <a:off x="5257009" y="802338"/>
                <a:ext cx="13158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𝑓</m:t>
                      </m:r>
                      <m:r>
                        <a:rPr lang="it-IT" i="1" smtClean="0">
                          <a:latin typeface="Cambria Math" panose="02040503050406030204" pitchFamily="18" charset="0"/>
                        </a:rPr>
                        <m:t>=50  </m:t>
                      </m:r>
                      <m:r>
                        <a:rPr lang="it-IT" i="1">
                          <a:latin typeface="Cambria Math" panose="02040503050406030204" pitchFamily="18" charset="0"/>
                        </a:rPr>
                        <m:t>𝐻𝑧</m:t>
                      </m:r>
                    </m:oMath>
                  </m:oMathPara>
                </a14:m>
                <a:endParaRPr lang="it-IT" dirty="0"/>
              </a:p>
            </p:txBody>
          </p:sp>
        </mc:Choice>
        <mc:Fallback xmlns="">
          <p:sp>
            <p:nvSpPr>
              <p:cNvPr id="24" name="Rettangolo 23">
                <a:extLst>
                  <a:ext uri="{FF2B5EF4-FFF2-40B4-BE49-F238E27FC236}">
                    <a16:creationId xmlns:a16="http://schemas.microsoft.com/office/drawing/2014/main" id="{9E609F7B-1F9F-4DFA-AF73-B2278475DDEF}"/>
                  </a:ext>
                </a:extLst>
              </p:cNvPr>
              <p:cNvSpPr>
                <a:spLocks noRot="1" noChangeAspect="1" noMove="1" noResize="1" noEditPoints="1" noAdjustHandles="1" noChangeArrowheads="1" noChangeShapeType="1" noTextEdit="1"/>
              </p:cNvSpPr>
              <p:nvPr/>
            </p:nvSpPr>
            <p:spPr>
              <a:xfrm>
                <a:off x="5257009" y="802338"/>
                <a:ext cx="1315873" cy="369332"/>
              </a:xfrm>
              <a:prstGeom prst="rect">
                <a:avLst/>
              </a:prstGeom>
              <a:blipFill>
                <a:blip r:embed="rId9"/>
                <a:stretch>
                  <a:fillRect b="-1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Rettangolo 14">
                <a:extLst>
                  <a:ext uri="{FF2B5EF4-FFF2-40B4-BE49-F238E27FC236}">
                    <a16:creationId xmlns:a16="http://schemas.microsoft.com/office/drawing/2014/main" id="{4C8E3F4A-FFB7-4018-AE1F-66170D663643}"/>
                  </a:ext>
                </a:extLst>
              </p:cNvPr>
              <p:cNvSpPr/>
              <p:nvPr/>
            </p:nvSpPr>
            <p:spPr>
              <a:xfrm>
                <a:off x="224318" y="4284647"/>
                <a:ext cx="257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{0,0,0,0,0,0</m:t>
                          </m:r>
                        </m:e>
                      </m:d>
                    </m:oMath>
                  </m:oMathPara>
                </a14:m>
                <a:endParaRPr lang="it-IT" dirty="0"/>
              </a:p>
            </p:txBody>
          </p:sp>
        </mc:Choice>
        <mc:Fallback xmlns="">
          <p:sp>
            <p:nvSpPr>
              <p:cNvPr id="15" name="Rettangolo 14">
                <a:extLst>
                  <a:ext uri="{FF2B5EF4-FFF2-40B4-BE49-F238E27FC236}">
                    <a16:creationId xmlns:a16="http://schemas.microsoft.com/office/drawing/2014/main" id="{4C8E3F4A-FFB7-4018-AE1F-66170D663643}"/>
                  </a:ext>
                </a:extLst>
              </p:cNvPr>
              <p:cNvSpPr>
                <a:spLocks noRot="1" noChangeAspect="1" noMove="1" noResize="1" noEditPoints="1" noAdjustHandles="1" noChangeArrowheads="1" noChangeShapeType="1" noTextEdit="1"/>
              </p:cNvSpPr>
              <p:nvPr/>
            </p:nvSpPr>
            <p:spPr>
              <a:xfrm>
                <a:off x="224318" y="4284647"/>
                <a:ext cx="2579872" cy="369332"/>
              </a:xfrm>
              <a:prstGeom prst="rect">
                <a:avLst/>
              </a:prstGeom>
              <a:blipFill>
                <a:blip r:embed="rId10"/>
                <a:stretch>
                  <a:fillRect t="-128333" r="-20095"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ttangolo 13">
                <a:extLst>
                  <a:ext uri="{FF2B5EF4-FFF2-40B4-BE49-F238E27FC236}">
                    <a16:creationId xmlns:a16="http://schemas.microsoft.com/office/drawing/2014/main" id="{5199FB62-9830-4556-AFE4-D41C978EC5BD}"/>
                  </a:ext>
                </a:extLst>
              </p:cNvPr>
              <p:cNvSpPr/>
              <p:nvPr/>
            </p:nvSpPr>
            <p:spPr>
              <a:xfrm>
                <a:off x="197970" y="4589437"/>
                <a:ext cx="2975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14" name="Rettangolo 13">
                <a:extLst>
                  <a:ext uri="{FF2B5EF4-FFF2-40B4-BE49-F238E27FC236}">
                    <a16:creationId xmlns:a16="http://schemas.microsoft.com/office/drawing/2014/main" id="{5199FB62-9830-4556-AFE4-D41C978EC5BD}"/>
                  </a:ext>
                </a:extLst>
              </p:cNvPr>
              <p:cNvSpPr>
                <a:spLocks noRot="1" noChangeAspect="1" noMove="1" noResize="1" noEditPoints="1" noAdjustHandles="1" noChangeArrowheads="1" noChangeShapeType="1" noTextEdit="1"/>
              </p:cNvSpPr>
              <p:nvPr/>
            </p:nvSpPr>
            <p:spPr>
              <a:xfrm>
                <a:off x="197970" y="4589437"/>
                <a:ext cx="2975815" cy="369332"/>
              </a:xfrm>
              <a:prstGeom prst="rect">
                <a:avLst/>
              </a:prstGeom>
              <a:blipFill>
                <a:blip r:embed="rId11"/>
                <a:stretch>
                  <a:fillRect t="-128333" r="-17382" b="-193333"/>
                </a:stretch>
              </a:blipFill>
            </p:spPr>
            <p:txBody>
              <a:bodyPr/>
              <a:lstStyle/>
              <a:p>
                <a:r>
                  <a:rPr lang="it-IT">
                    <a:noFill/>
                  </a:rPr>
                  <a:t> </a:t>
                </a:r>
              </a:p>
            </p:txBody>
          </p:sp>
        </mc:Fallback>
      </mc:AlternateContent>
      <p:pic>
        <p:nvPicPr>
          <p:cNvPr id="11" name="Immagine 10" descr="Immagine che contiene testo&#10;&#10;Descrizione generata automaticamente">
            <a:extLst>
              <a:ext uri="{FF2B5EF4-FFF2-40B4-BE49-F238E27FC236}">
                <a16:creationId xmlns:a16="http://schemas.microsoft.com/office/drawing/2014/main" id="{85A47701-1779-45DE-A4B7-181A7BAFC1D1}"/>
              </a:ext>
            </a:extLst>
          </p:cNvPr>
          <p:cNvPicPr>
            <a:picLocks noChangeAspect="1"/>
          </p:cNvPicPr>
          <p:nvPr/>
        </p:nvPicPr>
        <p:blipFill>
          <a:blip r:embed="rId12"/>
          <a:stretch>
            <a:fillRect/>
          </a:stretch>
        </p:blipFill>
        <p:spPr>
          <a:xfrm>
            <a:off x="6941615" y="432365"/>
            <a:ext cx="5250384" cy="3936288"/>
          </a:xfrm>
          <a:prstGeom prst="rect">
            <a:avLst/>
          </a:prstGeom>
        </p:spPr>
      </p:pic>
      <p:pic>
        <p:nvPicPr>
          <p:cNvPr id="18" name="Immagine 17">
            <a:extLst>
              <a:ext uri="{FF2B5EF4-FFF2-40B4-BE49-F238E27FC236}">
                <a16:creationId xmlns:a16="http://schemas.microsoft.com/office/drawing/2014/main" id="{8BC8AFCB-F40E-4E28-A113-9266E323B031}"/>
              </a:ext>
            </a:extLst>
          </p:cNvPr>
          <p:cNvPicPr>
            <a:picLocks noChangeAspect="1"/>
          </p:cNvPicPr>
          <p:nvPr/>
        </p:nvPicPr>
        <p:blipFill>
          <a:blip r:embed="rId13"/>
          <a:stretch>
            <a:fillRect/>
          </a:stretch>
        </p:blipFill>
        <p:spPr>
          <a:xfrm>
            <a:off x="3252176" y="4127761"/>
            <a:ext cx="5528247" cy="1808272"/>
          </a:xfrm>
          <a:prstGeom prst="rect">
            <a:avLst/>
          </a:prstGeom>
        </p:spPr>
      </p:pic>
    </p:spTree>
    <p:extLst>
      <p:ext uri="{BB962C8B-B14F-4D97-AF65-F5344CB8AC3E}">
        <p14:creationId xmlns:p14="http://schemas.microsoft.com/office/powerpoint/2010/main" val="2840952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magine 34">
            <a:extLst>
              <a:ext uri="{FF2B5EF4-FFF2-40B4-BE49-F238E27FC236}">
                <a16:creationId xmlns:a16="http://schemas.microsoft.com/office/drawing/2014/main" id="{2F71CEB3-69C0-4D25-BAF5-29324EB206CB}"/>
              </a:ext>
            </a:extLst>
          </p:cNvPr>
          <p:cNvPicPr>
            <a:picLocks noChangeAspect="1"/>
          </p:cNvPicPr>
          <p:nvPr/>
        </p:nvPicPr>
        <p:blipFill>
          <a:blip r:embed="rId3"/>
          <a:stretch>
            <a:fillRect/>
          </a:stretch>
        </p:blipFill>
        <p:spPr>
          <a:xfrm>
            <a:off x="3737229" y="4212736"/>
            <a:ext cx="4863383" cy="2372382"/>
          </a:xfrm>
          <a:prstGeom prst="rect">
            <a:avLst/>
          </a:prstGeom>
        </p:spPr>
      </p:pic>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4137424" y="9401"/>
            <a:ext cx="3917163" cy="584775"/>
          </a:xfrm>
          <a:prstGeom prst="rect">
            <a:avLst/>
          </a:prstGeom>
          <a:noFill/>
        </p:spPr>
        <p:txBody>
          <a:bodyPr wrap="none" rtlCol="0">
            <a:spAutoFit/>
          </a:bodyPr>
          <a:lstStyle/>
          <a:p>
            <a:pPr algn="ctr"/>
            <a:r>
              <a:rPr lang="it-IT" sz="3200" b="1" dirty="0">
                <a:solidFill>
                  <a:srgbClr val="C00000"/>
                </a:solidFill>
              </a:rPr>
              <a:t>TEST: FORZA LINEARE </a:t>
            </a:r>
          </a:p>
        </p:txBody>
      </p:sp>
      <mc:AlternateContent xmlns:mc="http://schemas.openxmlformats.org/markup-compatibility/2006" xmlns:a14="http://schemas.microsoft.com/office/drawing/2010/main">
        <mc:Choice Requires="a14">
          <p:sp>
            <p:nvSpPr>
              <p:cNvPr id="15" name="Rettangolo 14">
                <a:extLst>
                  <a:ext uri="{FF2B5EF4-FFF2-40B4-BE49-F238E27FC236}">
                    <a16:creationId xmlns:a16="http://schemas.microsoft.com/office/drawing/2014/main" id="{4C8E3F4A-FFB7-4018-AE1F-66170D663643}"/>
                  </a:ext>
                </a:extLst>
              </p:cNvPr>
              <p:cNvSpPr/>
              <p:nvPr/>
            </p:nvSpPr>
            <p:spPr>
              <a:xfrm>
                <a:off x="-41768" y="4212736"/>
                <a:ext cx="257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{0,0,0,0,0,0</m:t>
                          </m:r>
                        </m:e>
                      </m:d>
                    </m:oMath>
                  </m:oMathPara>
                </a14:m>
                <a:endParaRPr lang="it-IT" dirty="0"/>
              </a:p>
            </p:txBody>
          </p:sp>
        </mc:Choice>
        <mc:Fallback xmlns="">
          <p:sp>
            <p:nvSpPr>
              <p:cNvPr id="15" name="Rettangolo 14">
                <a:extLst>
                  <a:ext uri="{FF2B5EF4-FFF2-40B4-BE49-F238E27FC236}">
                    <a16:creationId xmlns:a16="http://schemas.microsoft.com/office/drawing/2014/main" id="{4C8E3F4A-FFB7-4018-AE1F-66170D663643}"/>
                  </a:ext>
                </a:extLst>
              </p:cNvPr>
              <p:cNvSpPr>
                <a:spLocks noRot="1" noChangeAspect="1" noMove="1" noResize="1" noEditPoints="1" noAdjustHandles="1" noChangeArrowheads="1" noChangeShapeType="1" noTextEdit="1"/>
              </p:cNvSpPr>
              <p:nvPr/>
            </p:nvSpPr>
            <p:spPr>
              <a:xfrm>
                <a:off x="-41768" y="4212736"/>
                <a:ext cx="2579872" cy="369332"/>
              </a:xfrm>
              <a:prstGeom prst="rect">
                <a:avLst/>
              </a:prstGeom>
              <a:blipFill>
                <a:blip r:embed="rId5"/>
                <a:stretch>
                  <a:fillRect t="-126230" r="-20331"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Rettangolo 15">
                <a:extLst>
                  <a:ext uri="{FF2B5EF4-FFF2-40B4-BE49-F238E27FC236}">
                    <a16:creationId xmlns:a16="http://schemas.microsoft.com/office/drawing/2014/main" id="{EFBB5D76-265E-43FD-B9AA-B7457BD9D293}"/>
                  </a:ext>
                </a:extLst>
              </p:cNvPr>
              <p:cNvSpPr/>
              <p:nvPr/>
            </p:nvSpPr>
            <p:spPr>
              <a:xfrm>
                <a:off x="-41768" y="4821151"/>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16" name="Rettangolo 15">
                <a:extLst>
                  <a:ext uri="{FF2B5EF4-FFF2-40B4-BE49-F238E27FC236}">
                    <a16:creationId xmlns:a16="http://schemas.microsoft.com/office/drawing/2014/main" id="{EFBB5D76-265E-43FD-B9AA-B7457BD9D293}"/>
                  </a:ext>
                </a:extLst>
              </p:cNvPr>
              <p:cNvSpPr>
                <a:spLocks noRot="1" noChangeAspect="1" noMove="1" noResize="1" noEditPoints="1" noAdjustHandles="1" noChangeArrowheads="1" noChangeShapeType="1" noTextEdit="1"/>
              </p:cNvSpPr>
              <p:nvPr/>
            </p:nvSpPr>
            <p:spPr>
              <a:xfrm>
                <a:off x="-41768" y="4821151"/>
                <a:ext cx="2882840" cy="369332"/>
              </a:xfrm>
              <a:prstGeom prst="rect">
                <a:avLst/>
              </a:prstGeom>
              <a:blipFill>
                <a:blip r:embed="rId6"/>
                <a:stretch>
                  <a:fillRect t="-128333" r="-18182"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791D661F-4BA0-4926-BB38-1D74FB8D61AE}"/>
                  </a:ext>
                </a:extLst>
              </p:cNvPr>
              <p:cNvSpPr/>
              <p:nvPr/>
            </p:nvSpPr>
            <p:spPr>
              <a:xfrm>
                <a:off x="8814938" y="4815352"/>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a:latin typeface="Cambria Math" panose="02040503050406030204" pitchFamily="18" charset="0"/>
                            </a:rPr>
                            <m:t>=</m:t>
                          </m:r>
                          <m:r>
                            <a:rPr lang="it-IT" i="1">
                              <a:latin typeface="Cambria Math" panose="02040503050406030204" pitchFamily="18" charset="0"/>
                            </a:rPr>
                            <m:t>𝑑𝑖𝑎𝑔</m:t>
                          </m:r>
                          <m:r>
                            <a:rPr lang="it-IT">
                              <a:latin typeface="Cambria Math" panose="02040503050406030204" pitchFamily="18" charset="0"/>
                            </a:rPr>
                            <m:t>{10,10,10,1,1,1</m:t>
                          </m:r>
                        </m:e>
                      </m:d>
                    </m:oMath>
                  </m:oMathPara>
                </a14:m>
                <a:endParaRPr lang="it-IT" dirty="0"/>
              </a:p>
            </p:txBody>
          </p:sp>
        </mc:Choice>
        <mc:Fallback xmlns="">
          <p:sp>
            <p:nvSpPr>
              <p:cNvPr id="22" name="Rettangolo 21">
                <a:extLst>
                  <a:ext uri="{FF2B5EF4-FFF2-40B4-BE49-F238E27FC236}">
                    <a16:creationId xmlns:a16="http://schemas.microsoft.com/office/drawing/2014/main" id="{791D661F-4BA0-4926-BB38-1D74FB8D61AE}"/>
                  </a:ext>
                </a:extLst>
              </p:cNvPr>
              <p:cNvSpPr>
                <a:spLocks noRot="1" noChangeAspect="1" noMove="1" noResize="1" noEditPoints="1" noAdjustHandles="1" noChangeArrowheads="1" noChangeShapeType="1" noTextEdit="1"/>
              </p:cNvSpPr>
              <p:nvPr/>
            </p:nvSpPr>
            <p:spPr>
              <a:xfrm>
                <a:off x="8814938" y="4815352"/>
                <a:ext cx="2882840" cy="369332"/>
              </a:xfrm>
              <a:prstGeom prst="rect">
                <a:avLst/>
              </a:prstGeom>
              <a:blipFill>
                <a:blip r:embed="rId7"/>
                <a:stretch>
                  <a:fillRect t="-126230" r="-18182"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E609F7B-1F9F-4DFA-AF73-B2278475DDEF}"/>
                  </a:ext>
                </a:extLst>
              </p:cNvPr>
              <p:cNvSpPr/>
              <p:nvPr/>
            </p:nvSpPr>
            <p:spPr>
              <a:xfrm>
                <a:off x="5373942" y="1171670"/>
                <a:ext cx="1444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𝑓</m:t>
                      </m:r>
                      <m:r>
                        <a:rPr lang="it-IT" i="1" smtClean="0">
                          <a:latin typeface="Cambria Math" panose="02040503050406030204" pitchFamily="18" charset="0"/>
                        </a:rPr>
                        <m:t>=800  </m:t>
                      </m:r>
                      <m:r>
                        <a:rPr lang="it-IT" i="1">
                          <a:latin typeface="Cambria Math" panose="02040503050406030204" pitchFamily="18" charset="0"/>
                        </a:rPr>
                        <m:t>𝐻𝑧</m:t>
                      </m:r>
                    </m:oMath>
                  </m:oMathPara>
                </a14:m>
                <a:endParaRPr lang="it-IT" dirty="0"/>
              </a:p>
            </p:txBody>
          </p:sp>
        </mc:Choice>
        <mc:Fallback xmlns="">
          <p:sp>
            <p:nvSpPr>
              <p:cNvPr id="24" name="Rettangolo 23">
                <a:extLst>
                  <a:ext uri="{FF2B5EF4-FFF2-40B4-BE49-F238E27FC236}">
                    <a16:creationId xmlns:a16="http://schemas.microsoft.com/office/drawing/2014/main" id="{9E609F7B-1F9F-4DFA-AF73-B2278475DDEF}"/>
                  </a:ext>
                </a:extLst>
              </p:cNvPr>
              <p:cNvSpPr>
                <a:spLocks noRot="1" noChangeAspect="1" noMove="1" noResize="1" noEditPoints="1" noAdjustHandles="1" noChangeArrowheads="1" noChangeShapeType="1" noTextEdit="1"/>
              </p:cNvSpPr>
              <p:nvPr/>
            </p:nvSpPr>
            <p:spPr>
              <a:xfrm>
                <a:off x="5373942" y="1171670"/>
                <a:ext cx="1444113" cy="369332"/>
              </a:xfrm>
              <a:prstGeom prst="rect">
                <a:avLst/>
              </a:prstGeom>
              <a:blipFill>
                <a:blip r:embed="rId8"/>
                <a:stretch>
                  <a:fillRect b="-13115"/>
                </a:stretch>
              </a:blipFill>
            </p:spPr>
            <p:txBody>
              <a:bodyPr/>
              <a:lstStyle/>
              <a:p>
                <a:r>
                  <a:rPr lang="it-IT">
                    <a:noFill/>
                  </a:rPr>
                  <a:t> </a:t>
                </a:r>
              </a:p>
            </p:txBody>
          </p:sp>
        </mc:Fallback>
      </mc:AlternateContent>
      <p:pic>
        <p:nvPicPr>
          <p:cNvPr id="28" name="Immagine 27">
            <a:extLst>
              <a:ext uri="{FF2B5EF4-FFF2-40B4-BE49-F238E27FC236}">
                <a16:creationId xmlns:a16="http://schemas.microsoft.com/office/drawing/2014/main" id="{04AE6E44-2FA3-4617-80C2-83A1045F5AC8}"/>
              </a:ext>
            </a:extLst>
          </p:cNvPr>
          <p:cNvPicPr>
            <a:picLocks noChangeAspect="1"/>
          </p:cNvPicPr>
          <p:nvPr/>
        </p:nvPicPr>
        <p:blipFill rotWithShape="1">
          <a:blip r:embed="rId9"/>
          <a:srcRect l="7187" t="2984" r="6563" b="3138"/>
          <a:stretch/>
        </p:blipFill>
        <p:spPr>
          <a:xfrm>
            <a:off x="262684" y="457150"/>
            <a:ext cx="4600573" cy="3755586"/>
          </a:xfrm>
          <a:prstGeom prst="rect">
            <a:avLst/>
          </a:prstGeom>
        </p:spPr>
      </p:pic>
      <mc:AlternateContent xmlns:mc="http://schemas.openxmlformats.org/markup-compatibility/2006" xmlns:a14="http://schemas.microsoft.com/office/drawing/2010/main">
        <mc:Choice Requires="a14">
          <p:sp>
            <p:nvSpPr>
              <p:cNvPr id="14" name="Rettangolo 13">
                <a:extLst>
                  <a:ext uri="{FF2B5EF4-FFF2-40B4-BE49-F238E27FC236}">
                    <a16:creationId xmlns:a16="http://schemas.microsoft.com/office/drawing/2014/main" id="{5199FB62-9830-4556-AFE4-D41C978EC5BD}"/>
                  </a:ext>
                </a:extLst>
              </p:cNvPr>
              <p:cNvSpPr/>
              <p:nvPr/>
            </p:nvSpPr>
            <p:spPr>
              <a:xfrm>
                <a:off x="-483071" y="4513527"/>
                <a:ext cx="499854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smtClean="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00</m:t>
                          </m:r>
                          <m:r>
                            <a:rPr lang="it-IT" b="0" i="0">
                              <a:latin typeface="Cambria Math" panose="02040503050406030204" pitchFamily="18" charset="0"/>
                            </a:rPr>
                            <m:t>,1</m:t>
                          </m:r>
                          <m:r>
                            <a:rPr lang="it-IT" b="0" i="0" smtClean="0">
                              <a:latin typeface="Cambria Math" panose="02040503050406030204" pitchFamily="18" charset="0"/>
                            </a:rPr>
                            <m:t>00</m:t>
                          </m:r>
                          <m:r>
                            <a:rPr lang="it-IT" b="0" i="0">
                              <a:latin typeface="Cambria Math" panose="02040503050406030204" pitchFamily="18" charset="0"/>
                            </a:rPr>
                            <m:t>,1</m:t>
                          </m:r>
                          <m:r>
                            <a:rPr lang="it-IT" b="1" i="1" smtClean="0">
                              <a:latin typeface="Cambria Math" panose="02040503050406030204" pitchFamily="18" charset="0"/>
                            </a:rPr>
                            <m:t>𝟎𝟎</m:t>
                          </m:r>
                        </m:e>
                      </m:d>
                    </m:oMath>
                  </m:oMathPara>
                </a14:m>
                <a:endParaRPr lang="it-IT" dirty="0"/>
              </a:p>
            </p:txBody>
          </p:sp>
        </mc:Choice>
        <mc:Fallback xmlns="">
          <p:sp>
            <p:nvSpPr>
              <p:cNvPr id="14" name="Rettangolo 13">
                <a:extLst>
                  <a:ext uri="{FF2B5EF4-FFF2-40B4-BE49-F238E27FC236}">
                    <a16:creationId xmlns:a16="http://schemas.microsoft.com/office/drawing/2014/main" id="{5199FB62-9830-4556-AFE4-D41C978EC5BD}"/>
                  </a:ext>
                </a:extLst>
              </p:cNvPr>
              <p:cNvSpPr>
                <a:spLocks noRot="1" noChangeAspect="1" noMove="1" noResize="1" noEditPoints="1" noAdjustHandles="1" noChangeArrowheads="1" noChangeShapeType="1" noTextEdit="1"/>
              </p:cNvSpPr>
              <p:nvPr/>
            </p:nvSpPr>
            <p:spPr>
              <a:xfrm>
                <a:off x="-483071" y="4513527"/>
                <a:ext cx="4998543" cy="369332"/>
              </a:xfrm>
              <a:prstGeom prst="rect">
                <a:avLst/>
              </a:prstGeom>
              <a:blipFill>
                <a:blip r:embed="rId10"/>
                <a:stretch>
                  <a:fillRect t="-126230" r="-1707" b="-188525"/>
                </a:stretch>
              </a:blipFill>
            </p:spPr>
            <p:txBody>
              <a:bodyPr/>
              <a:lstStyle/>
              <a:p>
                <a:r>
                  <a:rPr lang="it-IT">
                    <a:noFill/>
                  </a:rPr>
                  <a:t> </a:t>
                </a:r>
              </a:p>
            </p:txBody>
          </p:sp>
        </mc:Fallback>
      </mc:AlternateContent>
      <p:pic>
        <p:nvPicPr>
          <p:cNvPr id="30" name="Immagine 29" descr="Immagine che contiene testo, mappa&#10;&#10;Descrizione generata automaticamente">
            <a:extLst>
              <a:ext uri="{FF2B5EF4-FFF2-40B4-BE49-F238E27FC236}">
                <a16:creationId xmlns:a16="http://schemas.microsoft.com/office/drawing/2014/main" id="{0727F616-036B-4611-93B2-895F371859EB}"/>
              </a:ext>
            </a:extLst>
          </p:cNvPr>
          <p:cNvPicPr>
            <a:picLocks noChangeAspect="1"/>
          </p:cNvPicPr>
          <p:nvPr/>
        </p:nvPicPr>
        <p:blipFill rotWithShape="1">
          <a:blip r:embed="rId11"/>
          <a:srcRect l="7537" t="3215" r="6213" b="4332"/>
          <a:stretch/>
        </p:blipFill>
        <p:spPr>
          <a:xfrm>
            <a:off x="7328740" y="478555"/>
            <a:ext cx="4671438" cy="3755586"/>
          </a:xfrm>
          <a:prstGeom prst="rect">
            <a:avLst/>
          </a:prstGeom>
        </p:spPr>
      </p:pic>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DBFFB66D-B434-4C60-AA25-41B56BF24BC5}"/>
                  </a:ext>
                </a:extLst>
              </p:cNvPr>
              <p:cNvSpPr/>
              <p:nvPr/>
            </p:nvSpPr>
            <p:spPr>
              <a:xfrm>
                <a:off x="8172656" y="4202826"/>
                <a:ext cx="41187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{5</m:t>
                          </m:r>
                          <m:r>
                            <a:rPr lang="it-IT" b="0" i="0" smtClean="0">
                              <a:latin typeface="Cambria Math" panose="02040503050406030204" pitchFamily="18" charset="0"/>
                            </a:rPr>
                            <m:t>0</m:t>
                          </m:r>
                          <m:r>
                            <a:rPr lang="it-IT" b="0" i="0">
                              <a:latin typeface="Cambria Math" panose="02040503050406030204" pitchFamily="18" charset="0"/>
                            </a:rPr>
                            <m:t>0,5</m:t>
                          </m:r>
                          <m:r>
                            <a:rPr lang="it-IT" b="0" i="0" smtClean="0">
                              <a:latin typeface="Cambria Math" panose="02040503050406030204" pitchFamily="18" charset="0"/>
                            </a:rPr>
                            <m:t>0</m:t>
                          </m:r>
                          <m:r>
                            <a:rPr lang="it-IT" b="0" i="0">
                              <a:latin typeface="Cambria Math" panose="02040503050406030204" pitchFamily="18" charset="0"/>
                            </a:rPr>
                            <m:t>0,5</m:t>
                          </m:r>
                          <m:r>
                            <a:rPr lang="it-IT" b="0" i="0" smtClean="0">
                              <a:latin typeface="Cambria Math" panose="02040503050406030204" pitchFamily="18" charset="0"/>
                            </a:rPr>
                            <m:t>0</m:t>
                          </m:r>
                          <m:r>
                            <a:rPr lang="it-IT" b="0" i="0">
                              <a:latin typeface="Cambria Math" panose="02040503050406030204" pitchFamily="18" charset="0"/>
                            </a:rPr>
                            <m:t>0,2</m:t>
                          </m:r>
                          <m:r>
                            <a:rPr lang="it-IT" b="0" i="0" smtClean="0">
                              <a:latin typeface="Cambria Math" panose="02040503050406030204" pitchFamily="18" charset="0"/>
                            </a:rPr>
                            <m:t>0</m:t>
                          </m:r>
                          <m:r>
                            <a:rPr lang="it-IT" b="0" i="0">
                              <a:latin typeface="Cambria Math" panose="02040503050406030204" pitchFamily="18" charset="0"/>
                            </a:rPr>
                            <m:t>0,2</m:t>
                          </m:r>
                          <m:r>
                            <a:rPr lang="it-IT" b="0" i="0" smtClean="0">
                              <a:latin typeface="Cambria Math" panose="02040503050406030204" pitchFamily="18" charset="0"/>
                            </a:rPr>
                            <m:t>0</m:t>
                          </m:r>
                          <m:r>
                            <a:rPr lang="it-IT" b="0" i="0">
                              <a:latin typeface="Cambria Math" panose="02040503050406030204" pitchFamily="18" charset="0"/>
                            </a:rPr>
                            <m:t>0,2</m:t>
                          </m:r>
                          <m:r>
                            <a:rPr lang="it-IT" b="0" i="0" smtClean="0">
                              <a:latin typeface="Cambria Math" panose="02040503050406030204" pitchFamily="18" charset="0"/>
                            </a:rPr>
                            <m:t>0</m:t>
                          </m:r>
                          <m:r>
                            <a:rPr lang="it-IT" b="0" i="0">
                              <a:latin typeface="Cambria Math" panose="02040503050406030204" pitchFamily="18" charset="0"/>
                            </a:rPr>
                            <m:t>0</m:t>
                          </m:r>
                        </m:e>
                      </m:d>
                    </m:oMath>
                  </m:oMathPara>
                </a14:m>
                <a:endParaRPr lang="it-IT" dirty="0"/>
              </a:p>
            </p:txBody>
          </p:sp>
        </mc:Choice>
        <mc:Fallback xmlns="">
          <p:sp>
            <p:nvSpPr>
              <p:cNvPr id="19" name="Rettangolo 18">
                <a:extLst>
                  <a:ext uri="{FF2B5EF4-FFF2-40B4-BE49-F238E27FC236}">
                    <a16:creationId xmlns:a16="http://schemas.microsoft.com/office/drawing/2014/main" id="{DBFFB66D-B434-4C60-AA25-41B56BF24BC5}"/>
                  </a:ext>
                </a:extLst>
              </p:cNvPr>
              <p:cNvSpPr>
                <a:spLocks noRot="1" noChangeAspect="1" noMove="1" noResize="1" noEditPoints="1" noAdjustHandles="1" noChangeArrowheads="1" noChangeShapeType="1" noTextEdit="1"/>
              </p:cNvSpPr>
              <p:nvPr/>
            </p:nvSpPr>
            <p:spPr>
              <a:xfrm>
                <a:off x="8172656" y="4202826"/>
                <a:ext cx="4118756" cy="369332"/>
              </a:xfrm>
              <a:prstGeom prst="rect">
                <a:avLst/>
              </a:prstGeom>
              <a:blipFill>
                <a:blip r:embed="rId12"/>
                <a:stretch>
                  <a:fillRect t="-126230" r="-12593"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4398B406-D0BE-4995-B4D8-1FD507D0AD8F}"/>
                  </a:ext>
                </a:extLst>
              </p:cNvPr>
              <p:cNvSpPr/>
              <p:nvPr/>
            </p:nvSpPr>
            <p:spPr>
              <a:xfrm>
                <a:off x="8172656" y="4538488"/>
                <a:ext cx="41492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m:t>
                          </m:r>
                          <m:r>
                            <a:rPr lang="it-IT" b="0" i="0">
                              <a:latin typeface="Cambria Math" panose="02040503050406030204" pitchFamily="18" charset="0"/>
                            </a:rPr>
                            <m:t>0,1</m:t>
                          </m:r>
                          <m:r>
                            <a:rPr lang="it-IT" b="0" i="0" smtClean="0">
                              <a:latin typeface="Cambria Math" panose="02040503050406030204" pitchFamily="18" charset="0"/>
                            </a:rPr>
                            <m:t>00</m:t>
                          </m:r>
                          <m:r>
                            <a:rPr lang="it-IT" b="0" i="0">
                              <a:latin typeface="Cambria Math" panose="02040503050406030204" pitchFamily="18" charset="0"/>
                            </a:rPr>
                            <m:t>,1</m:t>
                          </m:r>
                          <m:r>
                            <a:rPr lang="it-IT" b="0" i="0" smtClean="0">
                              <a:latin typeface="Cambria Math" panose="02040503050406030204" pitchFamily="18" charset="0"/>
                            </a:rPr>
                            <m:t>00</m:t>
                          </m:r>
                          <m:r>
                            <a:rPr lang="it-IT" b="0" i="0">
                              <a:latin typeface="Cambria Math" panose="02040503050406030204" pitchFamily="18" charset="0"/>
                            </a:rPr>
                            <m:t>,1</m:t>
                          </m:r>
                          <m:r>
                            <a:rPr lang="it-IT" b="1" i="1" smtClean="0">
                              <a:latin typeface="Cambria Math" panose="02040503050406030204" pitchFamily="18" charset="0"/>
                            </a:rPr>
                            <m:t>𝟎𝟎</m:t>
                          </m:r>
                        </m:e>
                      </m:d>
                    </m:oMath>
                  </m:oMathPara>
                </a14:m>
                <a:endParaRPr lang="it-IT" dirty="0"/>
              </a:p>
            </p:txBody>
          </p:sp>
        </mc:Choice>
        <mc:Fallback xmlns="">
          <p:sp>
            <p:nvSpPr>
              <p:cNvPr id="20" name="Rettangolo 19">
                <a:extLst>
                  <a:ext uri="{FF2B5EF4-FFF2-40B4-BE49-F238E27FC236}">
                    <a16:creationId xmlns:a16="http://schemas.microsoft.com/office/drawing/2014/main" id="{4398B406-D0BE-4995-B4D8-1FD507D0AD8F}"/>
                  </a:ext>
                </a:extLst>
              </p:cNvPr>
              <p:cNvSpPr>
                <a:spLocks noRot="1" noChangeAspect="1" noMove="1" noResize="1" noEditPoints="1" noAdjustHandles="1" noChangeArrowheads="1" noChangeShapeType="1" noTextEdit="1"/>
              </p:cNvSpPr>
              <p:nvPr/>
            </p:nvSpPr>
            <p:spPr>
              <a:xfrm>
                <a:off x="8172656" y="4538488"/>
                <a:ext cx="4149213" cy="369332"/>
              </a:xfrm>
              <a:prstGeom prst="rect">
                <a:avLst/>
              </a:prstGeom>
              <a:blipFill>
                <a:blip r:embed="rId13"/>
                <a:stretch>
                  <a:fillRect t="-128333" r="-12353" b="-193333"/>
                </a:stretch>
              </a:blipFill>
            </p:spPr>
            <p:txBody>
              <a:bodyPr/>
              <a:lstStyle/>
              <a:p>
                <a:r>
                  <a:rPr lang="it-IT">
                    <a:noFill/>
                  </a:rPr>
                  <a:t> </a:t>
                </a:r>
              </a:p>
            </p:txBody>
          </p:sp>
        </mc:Fallback>
      </mc:AlternateContent>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p:spTree>
    <p:extLst>
      <p:ext uri="{BB962C8B-B14F-4D97-AF65-F5344CB8AC3E}">
        <p14:creationId xmlns:p14="http://schemas.microsoft.com/office/powerpoint/2010/main" val="32972463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 mappa&#10;&#10;Descrizione generata automaticamente">
            <a:extLst>
              <a:ext uri="{FF2B5EF4-FFF2-40B4-BE49-F238E27FC236}">
                <a16:creationId xmlns:a16="http://schemas.microsoft.com/office/drawing/2014/main" id="{2DCEB180-2AD7-4666-876F-E187A0A83C96}"/>
              </a:ext>
            </a:extLst>
          </p:cNvPr>
          <p:cNvPicPr>
            <a:picLocks noChangeAspect="1"/>
          </p:cNvPicPr>
          <p:nvPr/>
        </p:nvPicPr>
        <p:blipFill>
          <a:blip r:embed="rId3"/>
          <a:stretch>
            <a:fillRect/>
          </a:stretch>
        </p:blipFill>
        <p:spPr>
          <a:xfrm>
            <a:off x="0" y="330306"/>
            <a:ext cx="5212567" cy="3907936"/>
          </a:xfrm>
          <a:prstGeom prst="rect">
            <a:avLst/>
          </a:prstGeom>
        </p:spPr>
      </p:pic>
      <p:pic>
        <p:nvPicPr>
          <p:cNvPr id="5" name="Immagine 4" descr="Immagine che contiene testo, mappa&#10;&#10;Descrizione generata automaticamente">
            <a:extLst>
              <a:ext uri="{FF2B5EF4-FFF2-40B4-BE49-F238E27FC236}">
                <a16:creationId xmlns:a16="http://schemas.microsoft.com/office/drawing/2014/main" id="{2C36C4CC-7C18-4E61-B645-9520820490D0}"/>
              </a:ext>
            </a:extLst>
          </p:cNvPr>
          <p:cNvPicPr>
            <a:picLocks noChangeAspect="1"/>
          </p:cNvPicPr>
          <p:nvPr/>
        </p:nvPicPr>
        <p:blipFill>
          <a:blip r:embed="rId4"/>
          <a:stretch>
            <a:fillRect/>
          </a:stretch>
        </p:blipFill>
        <p:spPr>
          <a:xfrm>
            <a:off x="6979432" y="353201"/>
            <a:ext cx="5212567" cy="3907936"/>
          </a:xfrm>
          <a:prstGeom prst="rect">
            <a:avLst/>
          </a:prstGeom>
        </p:spPr>
      </p:pic>
      <p:sp>
        <p:nvSpPr>
          <p:cNvPr id="9" name="Rettangolo 10"/>
          <p:cNvSpPr/>
          <p:nvPr/>
        </p:nvSpPr>
        <p:spPr>
          <a:xfrm>
            <a:off x="0" y="6500178"/>
            <a:ext cx="12191999" cy="360000"/>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pic>
        <p:nvPicPr>
          <p:cNvPr id="10" name="Picture 2" descr="C:\Bruno\campus\unina\Stationery\Dipartimenti\DIETI\Logo_DIETI_Por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03556" y="6522320"/>
            <a:ext cx="988444" cy="320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BAD1F0E-05F1-45A5-B1A1-3EA47069EF6D}"/>
              </a:ext>
            </a:extLst>
          </p:cNvPr>
          <p:cNvSpPr txBox="1"/>
          <p:nvPr/>
        </p:nvSpPr>
        <p:spPr>
          <a:xfrm>
            <a:off x="3542008" y="9401"/>
            <a:ext cx="5108001" cy="584775"/>
          </a:xfrm>
          <a:prstGeom prst="rect">
            <a:avLst/>
          </a:prstGeom>
          <a:noFill/>
        </p:spPr>
        <p:txBody>
          <a:bodyPr wrap="none" rtlCol="0">
            <a:spAutoFit/>
          </a:bodyPr>
          <a:lstStyle/>
          <a:p>
            <a:pPr algn="ctr"/>
            <a:r>
              <a:rPr lang="it-IT" sz="3200" b="1" dirty="0">
                <a:solidFill>
                  <a:srgbClr val="C00000"/>
                </a:solidFill>
              </a:rPr>
              <a:t>TEST: MOMENTO ANGOLARE</a:t>
            </a:r>
          </a:p>
        </p:txBody>
      </p:sp>
      <mc:AlternateContent xmlns:mc="http://schemas.openxmlformats.org/markup-compatibility/2006" xmlns:a14="http://schemas.microsoft.com/office/drawing/2010/main">
        <mc:Choice Requires="a14">
          <p:sp>
            <p:nvSpPr>
              <p:cNvPr id="15" name="Rettangolo 14">
                <a:extLst>
                  <a:ext uri="{FF2B5EF4-FFF2-40B4-BE49-F238E27FC236}">
                    <a16:creationId xmlns:a16="http://schemas.microsoft.com/office/drawing/2014/main" id="{4C8E3F4A-FFB7-4018-AE1F-66170D663643}"/>
                  </a:ext>
                </a:extLst>
              </p:cNvPr>
              <p:cNvSpPr/>
              <p:nvPr/>
            </p:nvSpPr>
            <p:spPr>
              <a:xfrm>
                <a:off x="84046" y="4151692"/>
                <a:ext cx="257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{0,0,0,0,0,0</m:t>
                          </m:r>
                        </m:e>
                      </m:d>
                    </m:oMath>
                  </m:oMathPara>
                </a14:m>
                <a:endParaRPr lang="it-IT" dirty="0"/>
              </a:p>
            </p:txBody>
          </p:sp>
        </mc:Choice>
        <mc:Fallback xmlns="">
          <p:sp>
            <p:nvSpPr>
              <p:cNvPr id="15" name="Rettangolo 14">
                <a:extLst>
                  <a:ext uri="{FF2B5EF4-FFF2-40B4-BE49-F238E27FC236}">
                    <a16:creationId xmlns:a16="http://schemas.microsoft.com/office/drawing/2014/main" id="{4C8E3F4A-FFB7-4018-AE1F-66170D663643}"/>
                  </a:ext>
                </a:extLst>
              </p:cNvPr>
              <p:cNvSpPr>
                <a:spLocks noRot="1" noChangeAspect="1" noMove="1" noResize="1" noEditPoints="1" noAdjustHandles="1" noChangeArrowheads="1" noChangeShapeType="1" noTextEdit="1"/>
              </p:cNvSpPr>
              <p:nvPr/>
            </p:nvSpPr>
            <p:spPr>
              <a:xfrm>
                <a:off x="84046" y="4151692"/>
                <a:ext cx="2579872" cy="369332"/>
              </a:xfrm>
              <a:prstGeom prst="rect">
                <a:avLst/>
              </a:prstGeom>
              <a:blipFill>
                <a:blip r:embed="rId6"/>
                <a:stretch>
                  <a:fillRect t="-126230" r="-20095"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Rettangolo 15">
                <a:extLst>
                  <a:ext uri="{FF2B5EF4-FFF2-40B4-BE49-F238E27FC236}">
                    <a16:creationId xmlns:a16="http://schemas.microsoft.com/office/drawing/2014/main" id="{EFBB5D76-265E-43FD-B9AA-B7457BD9D293}"/>
                  </a:ext>
                </a:extLst>
              </p:cNvPr>
              <p:cNvSpPr/>
              <p:nvPr/>
            </p:nvSpPr>
            <p:spPr>
              <a:xfrm>
                <a:off x="57822" y="4793465"/>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16" name="Rettangolo 15">
                <a:extLst>
                  <a:ext uri="{FF2B5EF4-FFF2-40B4-BE49-F238E27FC236}">
                    <a16:creationId xmlns:a16="http://schemas.microsoft.com/office/drawing/2014/main" id="{EFBB5D76-265E-43FD-B9AA-B7457BD9D293}"/>
                  </a:ext>
                </a:extLst>
              </p:cNvPr>
              <p:cNvSpPr>
                <a:spLocks noRot="1" noChangeAspect="1" noMove="1" noResize="1" noEditPoints="1" noAdjustHandles="1" noChangeArrowheads="1" noChangeShapeType="1" noTextEdit="1"/>
              </p:cNvSpPr>
              <p:nvPr/>
            </p:nvSpPr>
            <p:spPr>
              <a:xfrm>
                <a:off x="57822" y="4793465"/>
                <a:ext cx="2882840" cy="369332"/>
              </a:xfrm>
              <a:prstGeom prst="rect">
                <a:avLst/>
              </a:prstGeom>
              <a:blipFill>
                <a:blip r:embed="rId7"/>
                <a:stretch>
                  <a:fillRect t="-126230" r="-18182"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791D661F-4BA0-4926-BB38-1D74FB8D61AE}"/>
                  </a:ext>
                </a:extLst>
              </p:cNvPr>
              <p:cNvSpPr/>
              <p:nvPr/>
            </p:nvSpPr>
            <p:spPr>
              <a:xfrm>
                <a:off x="8907200" y="4819032"/>
                <a:ext cx="28828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𝑴</m:t>
                              </m:r>
                            </m:e>
                            <m:sub>
                              <m:r>
                                <a:rPr lang="it-IT" b="1" i="1">
                                  <a:latin typeface="Cambria Math" panose="02040503050406030204" pitchFamily="18" charset="0"/>
                                </a:rPr>
                                <m:t>𝒕</m:t>
                              </m:r>
                            </m:sub>
                          </m:sSub>
                          <m:r>
                            <a:rPr lang="it-IT">
                              <a:latin typeface="Cambria Math" panose="02040503050406030204" pitchFamily="18" charset="0"/>
                            </a:rPr>
                            <m:t>=</m:t>
                          </m:r>
                          <m:r>
                            <a:rPr lang="it-IT" i="1">
                              <a:latin typeface="Cambria Math" panose="02040503050406030204" pitchFamily="18" charset="0"/>
                            </a:rPr>
                            <m:t>𝑑𝑖𝑎𝑔</m:t>
                          </m:r>
                          <m:r>
                            <a:rPr lang="it-IT">
                              <a:latin typeface="Cambria Math" panose="02040503050406030204" pitchFamily="18" charset="0"/>
                            </a:rPr>
                            <m:t>{10,10,10,1,1,1</m:t>
                          </m:r>
                        </m:e>
                      </m:d>
                    </m:oMath>
                  </m:oMathPara>
                </a14:m>
                <a:endParaRPr lang="it-IT" dirty="0"/>
              </a:p>
            </p:txBody>
          </p:sp>
        </mc:Choice>
        <mc:Fallback xmlns="">
          <p:sp>
            <p:nvSpPr>
              <p:cNvPr id="22" name="Rettangolo 21">
                <a:extLst>
                  <a:ext uri="{FF2B5EF4-FFF2-40B4-BE49-F238E27FC236}">
                    <a16:creationId xmlns:a16="http://schemas.microsoft.com/office/drawing/2014/main" id="{791D661F-4BA0-4926-BB38-1D74FB8D61AE}"/>
                  </a:ext>
                </a:extLst>
              </p:cNvPr>
              <p:cNvSpPr>
                <a:spLocks noRot="1" noChangeAspect="1" noMove="1" noResize="1" noEditPoints="1" noAdjustHandles="1" noChangeArrowheads="1" noChangeShapeType="1" noTextEdit="1"/>
              </p:cNvSpPr>
              <p:nvPr/>
            </p:nvSpPr>
            <p:spPr>
              <a:xfrm>
                <a:off x="8907200" y="4819032"/>
                <a:ext cx="2882840" cy="369332"/>
              </a:xfrm>
              <a:prstGeom prst="rect">
                <a:avLst/>
              </a:prstGeom>
              <a:blipFill>
                <a:blip r:embed="rId8"/>
                <a:stretch>
                  <a:fillRect t="-128333" r="-18182" b="-19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9E609F7B-1F9F-4DFA-AF73-B2278475DDEF}"/>
                  </a:ext>
                </a:extLst>
              </p:cNvPr>
              <p:cNvSpPr/>
              <p:nvPr/>
            </p:nvSpPr>
            <p:spPr>
              <a:xfrm>
                <a:off x="5373942" y="1171670"/>
                <a:ext cx="13158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𝑓</m:t>
                      </m:r>
                      <m:r>
                        <a:rPr lang="it-IT" i="1" smtClean="0">
                          <a:latin typeface="Cambria Math" panose="02040503050406030204" pitchFamily="18" charset="0"/>
                        </a:rPr>
                        <m:t>=50  </m:t>
                      </m:r>
                      <m:r>
                        <a:rPr lang="it-IT" i="1">
                          <a:latin typeface="Cambria Math" panose="02040503050406030204" pitchFamily="18" charset="0"/>
                        </a:rPr>
                        <m:t>𝐻𝑧</m:t>
                      </m:r>
                    </m:oMath>
                  </m:oMathPara>
                </a14:m>
                <a:endParaRPr lang="it-IT" dirty="0"/>
              </a:p>
            </p:txBody>
          </p:sp>
        </mc:Choice>
        <mc:Fallback xmlns="">
          <p:sp>
            <p:nvSpPr>
              <p:cNvPr id="24" name="Rettangolo 23">
                <a:extLst>
                  <a:ext uri="{FF2B5EF4-FFF2-40B4-BE49-F238E27FC236}">
                    <a16:creationId xmlns:a16="http://schemas.microsoft.com/office/drawing/2014/main" id="{9E609F7B-1F9F-4DFA-AF73-B2278475DDEF}"/>
                  </a:ext>
                </a:extLst>
              </p:cNvPr>
              <p:cNvSpPr>
                <a:spLocks noRot="1" noChangeAspect="1" noMove="1" noResize="1" noEditPoints="1" noAdjustHandles="1" noChangeArrowheads="1" noChangeShapeType="1" noTextEdit="1"/>
              </p:cNvSpPr>
              <p:nvPr/>
            </p:nvSpPr>
            <p:spPr>
              <a:xfrm>
                <a:off x="5373942" y="1171670"/>
                <a:ext cx="1315873" cy="369332"/>
              </a:xfrm>
              <a:prstGeom prst="rect">
                <a:avLst/>
              </a:prstGeom>
              <a:blipFill>
                <a:blip r:embed="rId9"/>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ttangolo 13">
                <a:extLst>
                  <a:ext uri="{FF2B5EF4-FFF2-40B4-BE49-F238E27FC236}">
                    <a16:creationId xmlns:a16="http://schemas.microsoft.com/office/drawing/2014/main" id="{5199FB62-9830-4556-AFE4-D41C978EC5BD}"/>
                  </a:ext>
                </a:extLst>
              </p:cNvPr>
              <p:cNvSpPr/>
              <p:nvPr/>
            </p:nvSpPr>
            <p:spPr>
              <a:xfrm>
                <a:off x="-973806" y="4439626"/>
                <a:ext cx="499854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smtClean="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m:t>
                          </m:r>
                          <m:r>
                            <a:rPr lang="it-IT" b="0" i="0" smtClean="0">
                              <a:latin typeface="Cambria Math" panose="02040503050406030204" pitchFamily="18" charset="0"/>
                            </a:rPr>
                            <m:t>0</m:t>
                          </m:r>
                          <m:r>
                            <a:rPr lang="it-IT" b="0" i="0">
                              <a:latin typeface="Cambria Math" panose="02040503050406030204" pitchFamily="18" charset="0"/>
                            </a:rPr>
                            <m:t>,10,</m:t>
                          </m:r>
                          <m:r>
                            <a:rPr lang="it-IT" b="0" i="0" smtClean="0">
                              <a:latin typeface="Cambria Math" panose="02040503050406030204" pitchFamily="18" charset="0"/>
                            </a:rPr>
                            <m:t>10</m:t>
                          </m:r>
                          <m:r>
                            <a:rPr lang="it-IT" b="0" i="0">
                              <a:latin typeface="Cambria Math" panose="02040503050406030204" pitchFamily="18" charset="0"/>
                            </a:rPr>
                            <m:t>,1,1,1</m:t>
                          </m:r>
                        </m:e>
                      </m:d>
                    </m:oMath>
                  </m:oMathPara>
                </a14:m>
                <a:endParaRPr lang="it-IT" dirty="0"/>
              </a:p>
            </p:txBody>
          </p:sp>
        </mc:Choice>
        <mc:Fallback xmlns="">
          <p:sp>
            <p:nvSpPr>
              <p:cNvPr id="14" name="Rettangolo 13">
                <a:extLst>
                  <a:ext uri="{FF2B5EF4-FFF2-40B4-BE49-F238E27FC236}">
                    <a16:creationId xmlns:a16="http://schemas.microsoft.com/office/drawing/2014/main" id="{5199FB62-9830-4556-AFE4-D41C978EC5BD}"/>
                  </a:ext>
                </a:extLst>
              </p:cNvPr>
              <p:cNvSpPr>
                <a:spLocks noRot="1" noChangeAspect="1" noMove="1" noResize="1" noEditPoints="1" noAdjustHandles="1" noChangeArrowheads="1" noChangeShapeType="1" noTextEdit="1"/>
              </p:cNvSpPr>
              <p:nvPr/>
            </p:nvSpPr>
            <p:spPr>
              <a:xfrm>
                <a:off x="-973806" y="4439626"/>
                <a:ext cx="4998543" cy="369332"/>
              </a:xfrm>
              <a:prstGeom prst="rect">
                <a:avLst/>
              </a:prstGeom>
              <a:blipFill>
                <a:blip r:embed="rId10"/>
                <a:stretch>
                  <a:fillRect t="-126230" b="-1885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4398B406-D0BE-4995-B4D8-1FD507D0AD8F}"/>
                  </a:ext>
                </a:extLst>
              </p:cNvPr>
              <p:cNvSpPr/>
              <p:nvPr/>
            </p:nvSpPr>
            <p:spPr>
              <a:xfrm>
                <a:off x="8905458" y="4489257"/>
                <a:ext cx="2975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𝑫𝒕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{10,10,10,1,1,1</m:t>
                          </m:r>
                        </m:e>
                      </m:d>
                    </m:oMath>
                  </m:oMathPara>
                </a14:m>
                <a:endParaRPr lang="it-IT" dirty="0"/>
              </a:p>
            </p:txBody>
          </p:sp>
        </mc:Choice>
        <mc:Fallback xmlns="">
          <p:sp>
            <p:nvSpPr>
              <p:cNvPr id="20" name="Rettangolo 19">
                <a:extLst>
                  <a:ext uri="{FF2B5EF4-FFF2-40B4-BE49-F238E27FC236}">
                    <a16:creationId xmlns:a16="http://schemas.microsoft.com/office/drawing/2014/main" id="{4398B406-D0BE-4995-B4D8-1FD507D0AD8F}"/>
                  </a:ext>
                </a:extLst>
              </p:cNvPr>
              <p:cNvSpPr>
                <a:spLocks noRot="1" noChangeAspect="1" noMove="1" noResize="1" noEditPoints="1" noAdjustHandles="1" noChangeArrowheads="1" noChangeShapeType="1" noTextEdit="1"/>
              </p:cNvSpPr>
              <p:nvPr/>
            </p:nvSpPr>
            <p:spPr>
              <a:xfrm>
                <a:off x="8905458" y="4489257"/>
                <a:ext cx="2975815" cy="369332"/>
              </a:xfrm>
              <a:prstGeom prst="rect">
                <a:avLst/>
              </a:prstGeom>
              <a:blipFill>
                <a:blip r:embed="rId11"/>
                <a:stretch>
                  <a:fillRect t="-126230" r="-17418" b="-188525"/>
                </a:stretch>
              </a:blipFill>
            </p:spPr>
            <p:txBody>
              <a:bodyPr/>
              <a:lstStyle/>
              <a:p>
                <a:r>
                  <a:rPr lang="it-IT">
                    <a:noFill/>
                  </a:rPr>
                  <a:t> </a:t>
                </a:r>
              </a:p>
            </p:txBody>
          </p:sp>
        </mc:Fallback>
      </mc:AlternateContent>
      <p:sp>
        <p:nvSpPr>
          <p:cNvPr id="33" name="CasellaDiTesto 32">
            <a:extLst>
              <a:ext uri="{FF2B5EF4-FFF2-40B4-BE49-F238E27FC236}">
                <a16:creationId xmlns:a16="http://schemas.microsoft.com/office/drawing/2014/main" id="{7466F8A7-A355-4985-B52A-0F3939A741F0}"/>
              </a:ext>
            </a:extLst>
          </p:cNvPr>
          <p:cNvSpPr txBox="1"/>
          <p:nvPr/>
        </p:nvSpPr>
        <p:spPr>
          <a:xfrm>
            <a:off x="171450" y="6042124"/>
            <a:ext cx="237566" cy="369332"/>
          </a:xfrm>
          <a:prstGeom prst="rect">
            <a:avLst/>
          </a:prstGeom>
          <a:noFill/>
        </p:spPr>
        <p:txBody>
          <a:bodyPr wrap="none" rtlCol="0">
            <a:spAutoFit/>
          </a:bodyPr>
          <a:lstStyle/>
          <a:p>
            <a:r>
              <a:rPr lang="it-IT" dirty="0"/>
              <a:t> </a:t>
            </a:r>
          </a:p>
        </p:txBody>
      </p:sp>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DBFFB66D-B434-4C60-AA25-41B56BF24BC5}"/>
                  </a:ext>
                </a:extLst>
              </p:cNvPr>
              <p:cNvSpPr/>
              <p:nvPr/>
            </p:nvSpPr>
            <p:spPr>
              <a:xfrm>
                <a:off x="8780807" y="4151692"/>
                <a:ext cx="34775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it-IT" b="1" i="1" smtClean="0">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𝑲</m:t>
                              </m:r>
                            </m:e>
                            <m:sub>
                              <m:r>
                                <a:rPr lang="it-IT" b="1" i="1">
                                  <a:latin typeface="Cambria Math" panose="02040503050406030204" pitchFamily="18" charset="0"/>
                                </a:rPr>
                                <m:t>𝑷𝒕</m:t>
                              </m:r>
                            </m:sub>
                          </m:sSub>
                          <m:r>
                            <a:rPr lang="it-IT" b="0" i="0">
                              <a:latin typeface="Cambria Math" panose="02040503050406030204" pitchFamily="18" charset="0"/>
                            </a:rPr>
                            <m:t>=</m:t>
                          </m:r>
                          <m:r>
                            <a:rPr lang="it-IT" b="0" i="1">
                              <a:latin typeface="Cambria Math" panose="02040503050406030204" pitchFamily="18" charset="0"/>
                            </a:rPr>
                            <m:t>𝑑𝑖𝑎𝑔</m:t>
                          </m:r>
                          <m:r>
                            <a:rPr lang="it-IT" b="0" i="0">
                              <a:latin typeface="Cambria Math" panose="02040503050406030204" pitchFamily="18" charset="0"/>
                            </a:rPr>
                            <m:t>{5</m:t>
                          </m:r>
                          <m:r>
                            <a:rPr lang="it-IT" b="0" i="0" smtClean="0">
                              <a:latin typeface="Cambria Math" panose="02040503050406030204" pitchFamily="18" charset="0"/>
                            </a:rPr>
                            <m:t>0</m:t>
                          </m:r>
                          <m:r>
                            <a:rPr lang="it-IT" b="0" i="0">
                              <a:latin typeface="Cambria Math" panose="02040503050406030204" pitchFamily="18" charset="0"/>
                            </a:rPr>
                            <m:t>,50,5</m:t>
                          </m:r>
                          <m:r>
                            <a:rPr lang="it-IT" b="0" i="0" smtClean="0">
                              <a:latin typeface="Cambria Math" panose="02040503050406030204" pitchFamily="18" charset="0"/>
                            </a:rPr>
                            <m:t>0</m:t>
                          </m:r>
                          <m:r>
                            <a:rPr lang="it-IT" b="0" i="0">
                              <a:latin typeface="Cambria Math" panose="02040503050406030204" pitchFamily="18" charset="0"/>
                            </a:rPr>
                            <m:t>,20,20,</m:t>
                          </m:r>
                          <m:r>
                            <a:rPr lang="it-IT" b="0" i="0" smtClean="0">
                              <a:latin typeface="Cambria Math" panose="02040503050406030204" pitchFamily="18" charset="0"/>
                            </a:rPr>
                            <m:t>2</m:t>
                          </m:r>
                          <m:r>
                            <a:rPr lang="it-IT" b="0" i="0">
                              <a:latin typeface="Cambria Math" panose="02040503050406030204" pitchFamily="18" charset="0"/>
                            </a:rPr>
                            <m:t>0</m:t>
                          </m:r>
                        </m:e>
                      </m:d>
                    </m:oMath>
                  </m:oMathPara>
                </a14:m>
                <a:endParaRPr lang="it-IT" dirty="0"/>
              </a:p>
            </p:txBody>
          </p:sp>
        </mc:Choice>
        <mc:Fallback xmlns="">
          <p:sp>
            <p:nvSpPr>
              <p:cNvPr id="19" name="Rettangolo 18">
                <a:extLst>
                  <a:ext uri="{FF2B5EF4-FFF2-40B4-BE49-F238E27FC236}">
                    <a16:creationId xmlns:a16="http://schemas.microsoft.com/office/drawing/2014/main" id="{DBFFB66D-B434-4C60-AA25-41B56BF24BC5}"/>
                  </a:ext>
                </a:extLst>
              </p:cNvPr>
              <p:cNvSpPr>
                <a:spLocks noRot="1" noChangeAspect="1" noMove="1" noResize="1" noEditPoints="1" noAdjustHandles="1" noChangeArrowheads="1" noChangeShapeType="1" noTextEdit="1"/>
              </p:cNvSpPr>
              <p:nvPr/>
            </p:nvSpPr>
            <p:spPr>
              <a:xfrm>
                <a:off x="8780807" y="4151692"/>
                <a:ext cx="3477555" cy="369332"/>
              </a:xfrm>
              <a:prstGeom prst="rect">
                <a:avLst/>
              </a:prstGeom>
              <a:blipFill>
                <a:blip r:embed="rId12"/>
                <a:stretch>
                  <a:fillRect t="-126230" r="-12960" b="-188525"/>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8AD519FD-D219-4000-875A-37CFD905C4AE}"/>
              </a:ext>
            </a:extLst>
          </p:cNvPr>
          <p:cNvSpPr txBox="1"/>
          <p:nvPr/>
        </p:nvSpPr>
        <p:spPr>
          <a:xfrm>
            <a:off x="-26539" y="5638324"/>
            <a:ext cx="12363385" cy="923330"/>
          </a:xfrm>
          <a:prstGeom prst="rect">
            <a:avLst/>
          </a:prstGeom>
          <a:noFill/>
        </p:spPr>
        <p:txBody>
          <a:bodyPr wrap="none" rtlCol="0">
            <a:spAutoFit/>
          </a:bodyPr>
          <a:lstStyle/>
          <a:p>
            <a:r>
              <a:rPr lang="it-IT" dirty="0"/>
              <a:t>Si noti che il momento angolare applicato intorno all’asse y determina una variazione angolare significativa solo sull’angolo Pitch </a:t>
            </a:r>
          </a:p>
          <a:p>
            <a:r>
              <a:rPr lang="it-IT" dirty="0"/>
              <a:t>di circa 8° nel caso in cui sia presente solo una dumping bassa, mentre nel caso in cui si inserisce una </a:t>
            </a:r>
            <a:r>
              <a:rPr lang="it-IT" dirty="0" err="1"/>
              <a:t>stiffness</a:t>
            </a:r>
            <a:r>
              <a:rPr lang="it-IT" dirty="0"/>
              <a:t>  bassa l’end-</a:t>
            </a:r>
            <a:r>
              <a:rPr lang="it-IT" dirty="0" err="1"/>
              <a:t>effector</a:t>
            </a:r>
            <a:r>
              <a:rPr lang="it-IT" dirty="0"/>
              <a:t> </a:t>
            </a:r>
          </a:p>
          <a:p>
            <a:r>
              <a:rPr lang="it-IT" dirty="0"/>
              <a:t>continua a oscillare per un intervallo di tempo sostanziale anche dopo che la forza sia andata a zero</a:t>
            </a:r>
          </a:p>
        </p:txBody>
      </p:sp>
      <p:pic>
        <p:nvPicPr>
          <p:cNvPr id="4" name="Immagine 3">
            <a:extLst>
              <a:ext uri="{FF2B5EF4-FFF2-40B4-BE49-F238E27FC236}">
                <a16:creationId xmlns:a16="http://schemas.microsoft.com/office/drawing/2014/main" id="{746AD07C-2FC4-4B46-B96D-7005A4A4B5B9}"/>
              </a:ext>
            </a:extLst>
          </p:cNvPr>
          <p:cNvPicPr>
            <a:picLocks noChangeAspect="1"/>
          </p:cNvPicPr>
          <p:nvPr/>
        </p:nvPicPr>
        <p:blipFill>
          <a:blip r:embed="rId13"/>
          <a:stretch>
            <a:fillRect/>
          </a:stretch>
        </p:blipFill>
        <p:spPr>
          <a:xfrm>
            <a:off x="3529826" y="3943677"/>
            <a:ext cx="4998543" cy="1829824"/>
          </a:xfrm>
          <a:prstGeom prst="rect">
            <a:avLst/>
          </a:prstGeom>
        </p:spPr>
      </p:pic>
    </p:spTree>
    <p:extLst>
      <p:ext uri="{BB962C8B-B14F-4D97-AF65-F5344CB8AC3E}">
        <p14:creationId xmlns:p14="http://schemas.microsoft.com/office/powerpoint/2010/main" val="23047551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3584</TotalTime>
  <Words>1154</Words>
  <Application>Microsoft Office PowerPoint</Application>
  <PresentationFormat>Widescreen</PresentationFormat>
  <Paragraphs>114</Paragraphs>
  <Slides>16</Slides>
  <Notes>15</Notes>
  <HiddenSlides>0</HiddenSlides>
  <MMClips>2</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Cambria Math</vt:lpstr>
      <vt:lpstr>Century Gothic</vt:lpstr>
      <vt:lpstr>CMMIB10</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degli Studi Federico II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studi in Ingegneria dell'Automazione</dc:title>
  <dc:subject>Presentazione</dc:subject>
  <dc:creator>Bruno Siciliano</dc:creator>
  <cp:lastModifiedBy>Eliana La Frazia</cp:lastModifiedBy>
  <cp:revision>216</cp:revision>
  <dcterms:created xsi:type="dcterms:W3CDTF">2013-09-05T14:27:33Z</dcterms:created>
  <dcterms:modified xsi:type="dcterms:W3CDTF">2020-07-16T11:20:28Z</dcterms:modified>
</cp:coreProperties>
</file>