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dfb948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fdfb948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dfb948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dfb948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9d1dbe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9d1dbe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dfb07c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dfb07c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fdfb07c5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fdfb07c5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fdfb07c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fdfb07c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fdfb07c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fdfb07c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fdfb07c5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fdfb07c5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f9d1dbe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f9d1dbe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fdfb948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fdfb948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3369986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3369986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3369986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3369986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336998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336998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f9d1dbe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f9d1dbe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9d1dbe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9d1dbe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9d1dbe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f9d1dbe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9d1dbe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9d1dbe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dfb07c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dfb07c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dfb948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dfb948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0625" y="2412575"/>
            <a:ext cx="8007600" cy="9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Estudo de modelos de redes neurais convolucionais para a classificação de vias urbanas limpas e sujas</a:t>
            </a:r>
            <a:endParaRPr sz="2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8688" y="4633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Eliana Maria Silva de França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496025" y="299200"/>
            <a:ext cx="5770500" cy="11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Universidade Federal Rural de Pernambuco - UFRPE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Departamento de Estatística e Informática - DEINFO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Programa de Pós-Graduação em Informática Aplicada - PPGIA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Redes Neurais Artificiais</a:t>
            </a:r>
            <a:endParaRPr sz="1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83" y="299200"/>
            <a:ext cx="708309" cy="1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275" y="192350"/>
            <a:ext cx="1144200" cy="11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Pré-Processamento de Dados: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388" y="1702625"/>
            <a:ext cx="26955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Treinamento dos modelos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Transfer </a:t>
            </a:r>
            <a:r>
              <a:rPr lang="pt-BR"/>
              <a:t>Learning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T</a:t>
            </a:r>
            <a:r>
              <a:rPr lang="pt-BR"/>
              <a:t>reinamento da última camada, a totalmente conectada;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25 épocas.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75" y="1902125"/>
            <a:ext cx="38671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0" lIns="90000" spcFirstLastPara="1" rIns="91425" wrap="square" tIns="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Rede: ResNet18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Acurácia - 0.98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Tempo de Treinamento: 3m e 3s.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Imagens Preditas: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5" y="2479163"/>
            <a:ext cx="1388000" cy="13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4906" l="2628" r="4148" t="0"/>
          <a:stretch/>
        </p:blipFill>
        <p:spPr>
          <a:xfrm>
            <a:off x="4409925" y="2521375"/>
            <a:ext cx="1281950" cy="12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0" l="3956" r="0" t="0"/>
          <a:stretch/>
        </p:blipFill>
        <p:spPr>
          <a:xfrm>
            <a:off x="2963575" y="2492125"/>
            <a:ext cx="1281950" cy="134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6278" y="2546563"/>
            <a:ext cx="1232147" cy="12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0" lIns="90000" spcFirstLastPara="1" rIns="91425" wrap="square" tIns="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Rede: VGG16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Acurácia - 0.98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Tempo de Treinamento: 4m e 1s.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Imagens Preditas: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3920" r="0" t="3260"/>
          <a:stretch/>
        </p:blipFill>
        <p:spPr>
          <a:xfrm>
            <a:off x="1421375" y="2472025"/>
            <a:ext cx="1400175" cy="14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313" y="2438925"/>
            <a:ext cx="13620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463" y="2491313"/>
            <a:ext cx="14382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250" y="2385475"/>
            <a:ext cx="1438275" cy="148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0" lIns="90000" spcFirstLastPara="1" rIns="91425" wrap="square" tIns="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Rede: DenseNet121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Acurácia - 0.96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Tempo de Treinamento: 3m e 3s.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Imagens Preditas: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3744"/>
          <a:stretch/>
        </p:blipFill>
        <p:spPr>
          <a:xfrm>
            <a:off x="4235200" y="2497750"/>
            <a:ext cx="1468150" cy="13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3735"/>
          <a:stretch/>
        </p:blipFill>
        <p:spPr>
          <a:xfrm>
            <a:off x="5703350" y="2497762"/>
            <a:ext cx="1352550" cy="13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413" y="2461725"/>
            <a:ext cx="13430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4075" y="2466475"/>
            <a:ext cx="1381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0" lIns="90000" spcFirstLastPara="1" rIns="91425" wrap="square" tIns="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Rede: MobileNet_2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Acurácia - 0.97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Tempo de Treinamento: 3m e 14s.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Imagens Preditas: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325" y="2382013"/>
            <a:ext cx="13716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538" y="2396313"/>
            <a:ext cx="1390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700" y="2381175"/>
            <a:ext cx="13716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200" y="2400225"/>
            <a:ext cx="12763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0" lIns="90000" spcFirstLastPara="1" rIns="91425" wrap="square" tIns="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Rede: AlexNet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Acurácia - 0.97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Tempo de Treinamento: 2m e 59s.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Imagens Preditas: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900" y="2422663"/>
            <a:ext cx="1428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75" y="2479813"/>
            <a:ext cx="13906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013" y="2422663"/>
            <a:ext cx="13239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563" y="2465525"/>
            <a:ext cx="13811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ResNet18 foi o melhor modelo;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</a:t>
            </a:r>
            <a:r>
              <a:rPr lang="pt-BR"/>
              <a:t>ficácia da transferência de aprendizado;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Futuro: Implementação de um sistema automatizado nas vias da cidades.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[1] </a:t>
            </a:r>
            <a:r>
              <a:rPr lang="pt-BR" sz="1200"/>
              <a:t>A</a:t>
            </a:r>
            <a:r>
              <a:rPr lang="pt-BR" sz="1200"/>
              <a:t>. Krizhevsky, I. Sutskever, and G. E. Hinton, "Imagenet classification with deep convolutional neural networks," in Advances in </a:t>
            </a:r>
            <a:r>
              <a:rPr i="1" lang="pt-BR" sz="1200"/>
              <a:t>Neural Information Processing Systems</a:t>
            </a:r>
            <a:r>
              <a:rPr lang="pt-BR" sz="1200"/>
              <a:t>, 2012.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[2] K. Simonyan and A. Zisserman, "Very Deep Convolutional Networks for Large-Scale Image Recognition," in </a:t>
            </a:r>
            <a:r>
              <a:rPr i="1" lang="pt-BR" sz="1200"/>
              <a:t>Proceedings of the International Conference on Learning Representations (ICLR)</a:t>
            </a:r>
            <a:r>
              <a:rPr lang="pt-BR" sz="1200"/>
              <a:t>, 2015.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[3] K. He, X. Zhang, S. Ren, and J. Sun, "Deep Residual Learning for Image Recognition," in </a:t>
            </a:r>
            <a:r>
              <a:rPr i="1" lang="pt-BR" sz="1200"/>
              <a:t>Proceedings of the IEEE Conference on Computer Vision and Pattern Recognition (CVPR)</a:t>
            </a:r>
            <a:r>
              <a:rPr lang="pt-BR" sz="1200"/>
              <a:t>, 2016.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[4] G. Huang, Z. Liu, L. van der Maaten, and K. Q. Weinberger, "Densely Connected Convolutional Networks," in </a:t>
            </a:r>
            <a:r>
              <a:rPr i="1" lang="pt-BR" sz="1200"/>
              <a:t>Proceedings of the IEEE Conference on Computer Vision and Pattern Recognition (CVPR</a:t>
            </a:r>
            <a:r>
              <a:rPr lang="pt-BR" sz="1200"/>
              <a:t>), 2017.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[5] M. Sandler, A. Howard, M. Zhu, and others, "MobileNetV2: Inverted Residuals and Linear Bottlenecks," in </a:t>
            </a:r>
            <a:r>
              <a:rPr i="1" lang="pt-BR" sz="1200"/>
              <a:t>Proceedings of the IEEE Conference on Computer Vision and Pattern Recognition (CVPR)</a:t>
            </a:r>
            <a:r>
              <a:rPr lang="pt-BR" sz="1200"/>
              <a:t>, 2018.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[6] P. Zhang, Q. Zhao, J. Gao, W. Li, and J. Lu, “Urban Street Cleanliness Assessment Using Mobile Edge Computing and Deep Learning,” IEEE Access, vol. 7. Institute of Electrical and Electronics Engineers (IEEE), pp. 63550–63563, 2019. doi: 10.1109/access.2019.2914270.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[7] B. D. Carolis, F. Ladogana, and N. Macchiarulo, “YOLO TrashNet: Garbage Detection in Video Streams,” 2020 IEEE Conference on Evolving and Adaptive Intelligent Systems (EAIS). IEEE, May 2020. doi: 10.1109/eais48028.2020.9122693.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[8] Karim, Faizal and Rajbangshi, Krishnav. (2022, December). Clean/Littered Road Classification,  Version 2. Retrieved October 10, 2023 from https://www.kaggle.com/datasets/faizalkarim/cleandirty-road-classification/data.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Limpeza urbana;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Visão computacional;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Eficiência na detecção de zonas para limpar.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904150" y="1665750"/>
            <a:ext cx="7054200" cy="9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Obrigada!</a:t>
            </a:r>
            <a:endParaRPr sz="7200"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650"/>
              <a:t>Dúvidas?</a:t>
            </a:r>
            <a:endParaRPr sz="765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Usar modelos pré-treinados de CNN para classificar, imagens de ruas contendo lixo ou não, corretamente para avaliar e comparar o desempenho dos modelos utilizados.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Referencial</a:t>
            </a:r>
            <a:r>
              <a:rPr lang="pt-BR"/>
              <a:t> </a:t>
            </a:r>
            <a:r>
              <a:rPr lang="pt-BR"/>
              <a:t>Teórico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Aprendizado de máquina supervisionado;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Redes Neurais Convolucionais: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ResNet18,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VGG16,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DenseNet121,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MobileNet_2,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AlexNet.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Transferência de Aprendizado.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da proposta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Aplicação de modelos de Redes Neurais Convolucionais para a detecção de lixo em imagens de ruas.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YOLO TrashNet: Garbage Detection in Video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Urban Street Cleanliness Assessment Using Mobile Edge Computing and Deep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695"/>
              <a:t>Clean/Littered Road Classification - Kaggle.</a:t>
            </a:r>
            <a:endParaRPr sz="1695"/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3"/>
              <a:buChar char="❏"/>
            </a:pPr>
            <a:r>
              <a:rPr lang="pt-BR" sz="1462"/>
              <a:t>237 imagens;</a:t>
            </a:r>
            <a:endParaRPr sz="1462"/>
          </a:p>
          <a:p>
            <a:pPr indent="-321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Char char="❏"/>
            </a:pPr>
            <a:r>
              <a:rPr lang="pt-BR" sz="1462"/>
              <a:t>Classes: Clean e Dirty.</a:t>
            </a:r>
            <a:endParaRPr sz="14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385"/>
              <a:t>Fonte: https://www.kaggle.com/datasets/faizalkarim/cleandirty-road-classification</a:t>
            </a:r>
            <a:endParaRPr sz="138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Fonte: https://www.kaggle.com/datasets/faizalkarim/cleandirty-road-classification</a:t>
            </a:r>
            <a:endParaRPr sz="14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3151" l="1207" r="598" t="2766"/>
          <a:stretch/>
        </p:blipFill>
        <p:spPr>
          <a:xfrm>
            <a:off x="1986000" y="1663438"/>
            <a:ext cx="5172000" cy="1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Linguagem de Programação e Bibliotecas Utilizadas: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Ambiente de Desenvolvimento: Google Colab - GPU T4.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8759"/>
          <a:stretch/>
        </p:blipFill>
        <p:spPr>
          <a:xfrm>
            <a:off x="1951325" y="1831037"/>
            <a:ext cx="3773800" cy="1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902A77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