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F9C0A-3558-46DC-85BC-2D5A7C1A3F8D}" type="datetimeFigureOut">
              <a:rPr lang="it-IT" smtClean="0"/>
              <a:t>15/10/2018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C57EA-05EA-49E3-94D2-231153023A0C}" type="slidenum">
              <a:rPr lang="it-IT" smtClean="0"/>
              <a:t>‹N›</a:t>
            </a:fld>
            <a:endParaRPr lang="it-IT"/>
          </a:p>
        </p:txBody>
      </p:sp>
    </p:spTree>
    <p:extLst>
      <p:ext uri="{BB962C8B-B14F-4D97-AF65-F5344CB8AC3E}">
        <p14:creationId xmlns:p14="http://schemas.microsoft.com/office/powerpoint/2010/main" val="364436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5EEC57EA-05EA-49E3-94D2-231153023A0C}" type="slidenum">
              <a:rPr lang="it-IT" smtClean="0"/>
              <a:t>2</a:t>
            </a:fld>
            <a:endParaRPr lang="it-IT"/>
          </a:p>
        </p:txBody>
      </p:sp>
    </p:spTree>
    <p:extLst>
      <p:ext uri="{BB962C8B-B14F-4D97-AF65-F5344CB8AC3E}">
        <p14:creationId xmlns:p14="http://schemas.microsoft.com/office/powerpoint/2010/main" val="378091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5EEC57EA-05EA-49E3-94D2-231153023A0C}" type="slidenum">
              <a:rPr lang="it-IT" smtClean="0"/>
              <a:t>4</a:t>
            </a:fld>
            <a:endParaRPr lang="it-IT"/>
          </a:p>
        </p:txBody>
      </p:sp>
    </p:spTree>
    <p:extLst>
      <p:ext uri="{BB962C8B-B14F-4D97-AF65-F5344CB8AC3E}">
        <p14:creationId xmlns:p14="http://schemas.microsoft.com/office/powerpoint/2010/main" val="129866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EEC57EA-05EA-49E3-94D2-231153023A0C}" type="slidenum">
              <a:rPr lang="it-IT" smtClean="0"/>
              <a:t>14</a:t>
            </a:fld>
            <a:endParaRPr lang="it-IT"/>
          </a:p>
        </p:txBody>
      </p:sp>
    </p:spTree>
    <p:extLst>
      <p:ext uri="{BB962C8B-B14F-4D97-AF65-F5344CB8AC3E}">
        <p14:creationId xmlns:p14="http://schemas.microsoft.com/office/powerpoint/2010/main" val="123025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15/10/2018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15/10/2018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15/10/2018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15/10/2018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F49D355-16BD-4E45-BD9A-5EA878CF7CBD}" type="datetimeFigureOut">
              <a:rPr lang="it-IT" smtClean="0"/>
              <a:t>15/10/2018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F49D355-16BD-4E45-BD9A-5EA878CF7CBD}" type="datetimeFigureOut">
              <a:rPr lang="it-IT" smtClean="0"/>
              <a:t>15/10/2018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F49D355-16BD-4E45-BD9A-5EA878CF7CBD}" type="datetimeFigureOut">
              <a:rPr lang="it-IT" smtClean="0"/>
              <a:t>15/10/2018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F49D355-16BD-4E45-BD9A-5EA878CF7CBD}" type="datetimeFigureOut">
              <a:rPr lang="it-IT" smtClean="0"/>
              <a:t>15/10/2018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F49D355-16BD-4E45-BD9A-5EA878CF7CBD}" type="datetimeFigureOut">
              <a:rPr lang="it-IT" smtClean="0"/>
              <a:t>15/10/2018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15/10/2018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15/10/2018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9D355-16BD-4E45-BD9A-5EA878CF7CBD}" type="datetimeFigureOut">
              <a:rPr lang="it-IT" smtClean="0"/>
              <a:t>15/10/2018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41E1B-4F70-4964-A407-84C68BE8251C}"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b="1" dirty="0" err="1" smtClean="0"/>
              <a:t>Capstone</a:t>
            </a:r>
            <a:r>
              <a:rPr lang="it-IT" b="1" dirty="0" smtClean="0"/>
              <a:t> Project</a:t>
            </a:r>
            <a:br>
              <a:rPr lang="it-IT" b="1" dirty="0" smtClean="0"/>
            </a:br>
            <a:r>
              <a:rPr lang="it-IT" dirty="0"/>
              <a:t>The Battle of </a:t>
            </a:r>
            <a:r>
              <a:rPr lang="it-IT" dirty="0" err="1"/>
              <a:t>Neighborhoods</a:t>
            </a:r>
            <a:endParaRPr lang="it-IT" dirty="0"/>
          </a:p>
        </p:txBody>
      </p:sp>
      <p:sp>
        <p:nvSpPr>
          <p:cNvPr id="3" name="Sottotitolo 2"/>
          <p:cNvSpPr>
            <a:spLocks noGrp="1"/>
          </p:cNvSpPr>
          <p:nvPr>
            <p:ph type="subTitle" idx="1"/>
          </p:nvPr>
        </p:nvSpPr>
        <p:spPr/>
        <p:txBody>
          <a:bodyPr/>
          <a:lstStyle/>
          <a:p>
            <a:endParaRPr lang="it-IT" dirty="0" smtClean="0"/>
          </a:p>
          <a:p>
            <a:r>
              <a:rPr lang="it-IT" dirty="0" smtClean="0"/>
              <a:t>By Eliana Salvemini</a:t>
            </a:r>
            <a:endParaRPr lang="it-IT" dirty="0"/>
          </a:p>
        </p:txBody>
      </p:sp>
    </p:spTree>
    <p:extLst>
      <p:ext uri="{BB962C8B-B14F-4D97-AF65-F5344CB8AC3E}">
        <p14:creationId xmlns:p14="http://schemas.microsoft.com/office/powerpoint/2010/main" val="132958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25760"/>
            <a:ext cx="8229600" cy="1143000"/>
          </a:xfrm>
        </p:spPr>
        <p:txBody>
          <a:bodyPr/>
          <a:lstStyle/>
          <a:p>
            <a:r>
              <a:rPr lang="it-IT" dirty="0" err="1" smtClean="0"/>
              <a:t>Milan_venue</a:t>
            </a:r>
            <a:r>
              <a:rPr lang="it-IT" dirty="0" smtClean="0"/>
              <a:t> </a:t>
            </a:r>
            <a:r>
              <a:rPr lang="it-IT" dirty="0" err="1" smtClean="0"/>
              <a:t>dataframe</a:t>
            </a:r>
            <a:endParaRPr lang="it-IT" dirty="0"/>
          </a:p>
        </p:txBody>
      </p:sp>
      <p:sp>
        <p:nvSpPr>
          <p:cNvPr id="3" name="Segnaposto contenuto 2"/>
          <p:cNvSpPr>
            <a:spLocks noGrp="1"/>
          </p:cNvSpPr>
          <p:nvPr>
            <p:ph idx="1"/>
          </p:nvPr>
        </p:nvSpPr>
        <p:spPr>
          <a:xfrm>
            <a:off x="323528" y="1096145"/>
            <a:ext cx="8568952" cy="892695"/>
          </a:xfrm>
        </p:spPr>
        <p:txBody>
          <a:bodyPr>
            <a:noAutofit/>
          </a:bodyPr>
          <a:lstStyle/>
          <a:p>
            <a:r>
              <a:rPr lang="it-IT" sz="2100" dirty="0" err="1" smtClean="0"/>
              <a:t>Each</a:t>
            </a:r>
            <a:r>
              <a:rPr lang="it-IT" sz="2100" dirty="0" smtClean="0"/>
              <a:t> </a:t>
            </a:r>
            <a:r>
              <a:rPr lang="it-IT" sz="2100" dirty="0" err="1" smtClean="0"/>
              <a:t>Foursquare</a:t>
            </a:r>
            <a:r>
              <a:rPr lang="it-IT" sz="2100" dirty="0" smtClean="0"/>
              <a:t> API </a:t>
            </a:r>
            <a:r>
              <a:rPr lang="it-IT" sz="2100" dirty="0" err="1" smtClean="0"/>
              <a:t>run</a:t>
            </a:r>
            <a:r>
              <a:rPr lang="it-IT" sz="2100" dirty="0" smtClean="0"/>
              <a:t> </a:t>
            </a:r>
            <a:r>
              <a:rPr lang="it-IT" sz="2100" dirty="0" err="1" smtClean="0"/>
              <a:t>produces</a:t>
            </a:r>
            <a:r>
              <a:rPr lang="it-IT" sz="2100" dirty="0" smtClean="0"/>
              <a:t> a </a:t>
            </a:r>
            <a:r>
              <a:rPr lang="it-IT" sz="2100" dirty="0" err="1" smtClean="0"/>
              <a:t>venue</a:t>
            </a:r>
            <a:r>
              <a:rPr lang="it-IT" sz="2100" dirty="0" smtClean="0"/>
              <a:t> </a:t>
            </a:r>
            <a:r>
              <a:rPr lang="it-IT" sz="2100" dirty="0" err="1" smtClean="0"/>
              <a:t>dataframe</a:t>
            </a:r>
            <a:r>
              <a:rPr lang="it-IT" sz="2100" dirty="0" smtClean="0"/>
              <a:t>. I </a:t>
            </a:r>
            <a:r>
              <a:rPr lang="it-IT" sz="2100" dirty="0" err="1" smtClean="0"/>
              <a:t>concat</a:t>
            </a:r>
            <a:r>
              <a:rPr lang="it-IT" sz="2100" dirty="0" smtClean="0"/>
              <a:t> the 3 </a:t>
            </a:r>
            <a:r>
              <a:rPr lang="it-IT" sz="2100" dirty="0" err="1" smtClean="0"/>
              <a:t>dataframes</a:t>
            </a:r>
            <a:r>
              <a:rPr lang="it-IT" sz="2100" dirty="0" smtClean="0"/>
              <a:t> for </a:t>
            </a:r>
            <a:r>
              <a:rPr lang="it-IT" sz="2100" dirty="0" err="1" smtClean="0"/>
              <a:t>swimming</a:t>
            </a:r>
            <a:r>
              <a:rPr lang="it-IT" sz="2100" dirty="0" smtClean="0"/>
              <a:t> pool, </a:t>
            </a:r>
            <a:r>
              <a:rPr lang="it-IT" sz="2100" dirty="0" err="1" smtClean="0"/>
              <a:t>gym</a:t>
            </a:r>
            <a:r>
              <a:rPr lang="it-IT" sz="2100" dirty="0"/>
              <a:t> </a:t>
            </a:r>
            <a:r>
              <a:rPr lang="it-IT" sz="2100" dirty="0" smtClean="0"/>
              <a:t>and park and </a:t>
            </a:r>
            <a:r>
              <a:rPr lang="it-IT" sz="2100" dirty="0" err="1" smtClean="0"/>
              <a:t>obtain</a:t>
            </a:r>
            <a:r>
              <a:rPr lang="it-IT" sz="2100" dirty="0"/>
              <a:t> </a:t>
            </a:r>
            <a:r>
              <a:rPr lang="it-IT" sz="2100" dirty="0" err="1" smtClean="0"/>
              <a:t>milan_venues</a:t>
            </a:r>
            <a:r>
              <a:rPr lang="it-IT" sz="2100" dirty="0" smtClean="0"/>
              <a:t>.</a:t>
            </a:r>
          </a:p>
        </p:txBody>
      </p:sp>
      <p:graphicFrame>
        <p:nvGraphicFramePr>
          <p:cNvPr id="4" name="Tabella 3"/>
          <p:cNvGraphicFramePr>
            <a:graphicFrameLocks noGrp="1"/>
          </p:cNvGraphicFramePr>
          <p:nvPr>
            <p:extLst>
              <p:ext uri="{D42A27DB-BD31-4B8C-83A1-F6EECF244321}">
                <p14:modId xmlns:p14="http://schemas.microsoft.com/office/powerpoint/2010/main" val="1340781068"/>
              </p:ext>
            </p:extLst>
          </p:nvPr>
        </p:nvGraphicFramePr>
        <p:xfrm>
          <a:off x="35496" y="2215404"/>
          <a:ext cx="9026987" cy="4622007"/>
        </p:xfrm>
        <a:graphic>
          <a:graphicData uri="http://schemas.openxmlformats.org/drawingml/2006/table">
            <a:tbl>
              <a:tblPr/>
              <a:tblGrid>
                <a:gridCol w="188144"/>
                <a:gridCol w="850830"/>
                <a:gridCol w="761226"/>
                <a:gridCol w="792088"/>
                <a:gridCol w="1440160"/>
                <a:gridCol w="1368152"/>
                <a:gridCol w="864096"/>
                <a:gridCol w="720080"/>
                <a:gridCol w="1338637"/>
                <a:gridCol w="703574"/>
              </a:tblGrid>
              <a:tr h="490313">
                <a:tc>
                  <a:txBody>
                    <a:bodyPr/>
                    <a:lstStyle/>
                    <a:p>
                      <a:endParaRPr lang="it-IT" dirty="0"/>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a:effectLst/>
                        </a:rPr>
                        <a:t>Postal Code</a:t>
                      </a:r>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a:effectLst/>
                        </a:rPr>
                        <a:t>Postal Code </a:t>
                      </a:r>
                      <a:r>
                        <a:rPr lang="it-IT" sz="1200" b="1" dirty="0" err="1">
                          <a:effectLst/>
                        </a:rPr>
                        <a:t>Latitude</a:t>
                      </a:r>
                      <a:endParaRPr lang="it-IT" sz="1200" b="1" dirty="0">
                        <a:effectLst/>
                      </a:endParaRPr>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a:effectLst/>
                        </a:rPr>
                        <a:t>Postal Code </a:t>
                      </a:r>
                      <a:r>
                        <a:rPr lang="it-IT" sz="1200" b="1" dirty="0" err="1">
                          <a:effectLst/>
                        </a:rPr>
                        <a:t>Longitude</a:t>
                      </a:r>
                      <a:endParaRPr lang="it-IT" sz="1200" b="1" dirty="0">
                        <a:effectLst/>
                      </a:endParaRPr>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err="1">
                          <a:effectLst/>
                        </a:rPr>
                        <a:t>Venue</a:t>
                      </a:r>
                      <a:endParaRPr lang="it-IT" sz="1200" b="1" dirty="0">
                        <a:effectLst/>
                      </a:endParaRPr>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err="1">
                          <a:effectLst/>
                        </a:rPr>
                        <a:t>Venue</a:t>
                      </a:r>
                      <a:r>
                        <a:rPr lang="it-IT" sz="1200" b="1" dirty="0">
                          <a:effectLst/>
                        </a:rPr>
                        <a:t> ID</a:t>
                      </a:r>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err="1">
                          <a:effectLst/>
                        </a:rPr>
                        <a:t>Venue</a:t>
                      </a:r>
                      <a:r>
                        <a:rPr lang="it-IT" sz="1200" b="1" dirty="0">
                          <a:effectLst/>
                        </a:rPr>
                        <a:t> </a:t>
                      </a:r>
                      <a:r>
                        <a:rPr lang="it-IT" sz="1200" b="1" dirty="0" err="1">
                          <a:effectLst/>
                        </a:rPr>
                        <a:t>Latitude</a:t>
                      </a:r>
                      <a:endParaRPr lang="it-IT" sz="1200" b="1" dirty="0">
                        <a:effectLst/>
                      </a:endParaRPr>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err="1">
                          <a:effectLst/>
                        </a:rPr>
                        <a:t>Venue</a:t>
                      </a:r>
                      <a:r>
                        <a:rPr lang="it-IT" sz="1200" b="1" dirty="0">
                          <a:effectLst/>
                        </a:rPr>
                        <a:t> </a:t>
                      </a:r>
                      <a:r>
                        <a:rPr lang="it-IT" sz="1200" b="1" dirty="0" err="1">
                          <a:effectLst/>
                        </a:rPr>
                        <a:t>Longitude</a:t>
                      </a:r>
                      <a:endParaRPr lang="it-IT" sz="1200" b="1" dirty="0">
                        <a:effectLst/>
                      </a:endParaRPr>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err="1">
                          <a:effectLst/>
                        </a:rPr>
                        <a:t>Venue</a:t>
                      </a:r>
                      <a:r>
                        <a:rPr lang="it-IT" sz="1200" b="1" dirty="0">
                          <a:effectLst/>
                        </a:rPr>
                        <a:t> </a:t>
                      </a:r>
                      <a:r>
                        <a:rPr lang="it-IT" sz="1200" b="1" dirty="0" err="1">
                          <a:effectLst/>
                        </a:rPr>
                        <a:t>Address</a:t>
                      </a:r>
                      <a:endParaRPr lang="it-IT" sz="1200" b="1" dirty="0">
                        <a:effectLst/>
                      </a:endParaRPr>
                    </a:p>
                  </a:txBody>
                  <a:tcPr marL="37716" marR="37716" marT="18858" marB="18858" anchor="ctr">
                    <a:lnL>
                      <a:noFill/>
                    </a:lnL>
                    <a:lnR>
                      <a:noFill/>
                    </a:lnR>
                    <a:lnT>
                      <a:noFill/>
                    </a:lnT>
                    <a:lnB>
                      <a:noFill/>
                    </a:lnB>
                    <a:solidFill>
                      <a:srgbClr val="FFFFFF"/>
                    </a:solidFill>
                  </a:tcPr>
                </a:tc>
                <a:tc>
                  <a:txBody>
                    <a:bodyPr/>
                    <a:lstStyle/>
                    <a:p>
                      <a:pPr algn="r" fontAlgn="ctr"/>
                      <a:r>
                        <a:rPr lang="it-IT" sz="1200" b="1" dirty="0" err="1">
                          <a:effectLst/>
                        </a:rPr>
                        <a:t>Venue</a:t>
                      </a:r>
                      <a:r>
                        <a:rPr lang="it-IT" sz="1200" b="1" dirty="0">
                          <a:effectLst/>
                        </a:rPr>
                        <a:t> </a:t>
                      </a:r>
                      <a:r>
                        <a:rPr lang="it-IT" sz="1200" b="1" dirty="0" err="1">
                          <a:effectLst/>
                        </a:rPr>
                        <a:t>Category</a:t>
                      </a:r>
                      <a:endParaRPr lang="it-IT" sz="1200" b="1" dirty="0">
                        <a:effectLst/>
                      </a:endParaRPr>
                    </a:p>
                  </a:txBody>
                  <a:tcPr marL="37716" marR="37716" marT="18858" marB="18858" anchor="ctr">
                    <a:lnL>
                      <a:noFill/>
                    </a:lnL>
                  </a:tcPr>
                </a:tc>
              </a:tr>
              <a:tr h="942909">
                <a:tc>
                  <a:txBody>
                    <a:bodyPr/>
                    <a:lstStyle/>
                    <a:p>
                      <a:pPr algn="r" fontAlgn="ctr"/>
                      <a:r>
                        <a:rPr lang="it-IT" sz="1200" b="1">
                          <a:effectLst/>
                        </a:rPr>
                        <a:t>0</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20121</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45.472178</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9.188044</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Boscolo Milano, Autograph Collection</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4ba68fd0f964a5208b5e39e3</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45.466514</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9.193668</a:t>
                      </a:r>
                    </a:p>
                  </a:txBody>
                  <a:tcPr marL="37716" marR="37716" marT="18858" marB="18858" anchor="ctr">
                    <a:lnL>
                      <a:noFill/>
                    </a:lnL>
                    <a:lnR>
                      <a:noFill/>
                    </a:lnR>
                    <a:lnT>
                      <a:noFill/>
                    </a:lnT>
                    <a:lnB>
                      <a:noFill/>
                    </a:lnB>
                    <a:solidFill>
                      <a:srgbClr val="F5F5F5"/>
                    </a:solidFill>
                  </a:tcPr>
                </a:tc>
                <a:tc>
                  <a:txBody>
                    <a:bodyPr/>
                    <a:lstStyle/>
                    <a:p>
                      <a:pPr algn="r" fontAlgn="ctr"/>
                      <a:r>
                        <a:rPr lang="it-IT" sz="1200" dirty="0">
                          <a:effectLst/>
                        </a:rPr>
                        <a:t>Corso Matteotti 4/6</a:t>
                      </a:r>
                    </a:p>
                  </a:txBody>
                  <a:tcPr marL="37716" marR="37716" marT="18858" marB="18858" anchor="ctr">
                    <a:lnL>
                      <a:noFill/>
                    </a:lnL>
                    <a:lnR>
                      <a:noFill/>
                    </a:lnR>
                    <a:lnT>
                      <a:noFill/>
                    </a:lnT>
                    <a:lnB>
                      <a:noFill/>
                    </a:lnB>
                    <a:solidFill>
                      <a:srgbClr val="F5F5F5"/>
                    </a:solidFill>
                  </a:tcPr>
                </a:tc>
                <a:tc>
                  <a:txBody>
                    <a:bodyPr/>
                    <a:lstStyle/>
                    <a:p>
                      <a:pPr algn="r" fontAlgn="ctr"/>
                      <a:r>
                        <a:rPr lang="it-IT" sz="1200" dirty="0" smtClean="0">
                          <a:effectLst/>
                        </a:rPr>
                        <a:t>Park</a:t>
                      </a:r>
                      <a:endParaRPr lang="it-IT" sz="1200" dirty="0">
                        <a:effectLst/>
                      </a:endParaRPr>
                    </a:p>
                  </a:txBody>
                  <a:tcPr marL="37716" marR="37716" marT="18858" marB="18858" anchor="ctr">
                    <a:lnL>
                      <a:noFill/>
                    </a:lnL>
                    <a:lnR>
                      <a:noFill/>
                    </a:lnR>
                    <a:lnB>
                      <a:noFill/>
                    </a:lnB>
                    <a:solidFill>
                      <a:srgbClr val="F5F5F5"/>
                    </a:solidFill>
                  </a:tcPr>
                </a:tc>
              </a:tr>
              <a:tr h="603462">
                <a:tc>
                  <a:txBody>
                    <a:bodyPr/>
                    <a:lstStyle/>
                    <a:p>
                      <a:pPr algn="r" fontAlgn="ctr"/>
                      <a:r>
                        <a:rPr lang="it-IT" sz="1200" b="1">
                          <a:effectLst/>
                        </a:rPr>
                        <a:t>1</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20121</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45.472178</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9.188044</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acqua go</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54fefc01498ea7e049439d53</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45.477745</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9.184486</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NaN</a:t>
                      </a:r>
                    </a:p>
                  </a:txBody>
                  <a:tcPr marL="37716" marR="37716" marT="18858" marB="18858" anchor="ctr">
                    <a:lnL>
                      <a:noFill/>
                    </a:lnL>
                    <a:lnR>
                      <a:noFill/>
                    </a:lnR>
                    <a:lnT>
                      <a:noFill/>
                    </a:lnT>
                    <a:lnB>
                      <a:noFill/>
                    </a:lnB>
                    <a:solidFill>
                      <a:srgbClr val="FFFFFF"/>
                    </a:solidFill>
                  </a:tcPr>
                </a:tc>
                <a:tc>
                  <a:txBody>
                    <a:bodyPr/>
                    <a:lstStyle/>
                    <a:p>
                      <a:pPr algn="r" fontAlgn="ctr"/>
                      <a:r>
                        <a:rPr lang="it-IT" sz="1200" dirty="0" err="1">
                          <a:effectLst/>
                        </a:rPr>
                        <a:t>Gym</a:t>
                      </a:r>
                      <a:r>
                        <a:rPr lang="it-IT" sz="1200" dirty="0">
                          <a:effectLst/>
                        </a:rPr>
                        <a:t> Pool</a:t>
                      </a:r>
                    </a:p>
                  </a:txBody>
                  <a:tcPr marL="37716" marR="37716" marT="18858" marB="18858" anchor="ctr">
                    <a:lnL>
                      <a:noFill/>
                    </a:lnL>
                    <a:lnR>
                      <a:noFill/>
                    </a:lnR>
                    <a:lnT>
                      <a:noFill/>
                    </a:lnT>
                    <a:lnB>
                      <a:noFill/>
                    </a:lnB>
                    <a:solidFill>
                      <a:srgbClr val="FFFFFF"/>
                    </a:solidFill>
                  </a:tcPr>
                </a:tc>
              </a:tr>
              <a:tr h="942909">
                <a:tc>
                  <a:txBody>
                    <a:bodyPr/>
                    <a:lstStyle/>
                    <a:p>
                      <a:pPr algn="r" fontAlgn="ctr"/>
                      <a:r>
                        <a:rPr lang="it-IT" sz="1200" b="1">
                          <a:effectLst/>
                        </a:rPr>
                        <a:t>2</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20122</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45.461812</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9.196310</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Boscolo Milano, Autograph Collection</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4ba68fd0f964a5208b5e39e3</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45.466514</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9.193668</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Corso Matteotti 4/6</a:t>
                      </a:r>
                    </a:p>
                  </a:txBody>
                  <a:tcPr marL="37716" marR="37716" marT="18858" marB="18858" anchor="ctr">
                    <a:lnL>
                      <a:noFill/>
                    </a:lnL>
                    <a:lnR>
                      <a:noFill/>
                    </a:lnR>
                    <a:lnT>
                      <a:noFill/>
                    </a:lnT>
                    <a:lnB>
                      <a:noFill/>
                    </a:lnB>
                    <a:solidFill>
                      <a:srgbClr val="F5F5F5"/>
                    </a:solidFill>
                  </a:tcPr>
                </a:tc>
                <a:tc>
                  <a:txBody>
                    <a:bodyPr/>
                    <a:lstStyle/>
                    <a:p>
                      <a:pPr algn="r" fontAlgn="ctr"/>
                      <a:r>
                        <a:rPr lang="it-IT" sz="1200" dirty="0" smtClean="0">
                          <a:effectLst/>
                        </a:rPr>
                        <a:t>Park</a:t>
                      </a:r>
                      <a:endParaRPr lang="it-IT" sz="1200" dirty="0">
                        <a:effectLst/>
                      </a:endParaRPr>
                    </a:p>
                  </a:txBody>
                  <a:tcPr marL="37716" marR="37716" marT="18858" marB="18858" anchor="ctr">
                    <a:lnL>
                      <a:noFill/>
                    </a:lnL>
                    <a:lnR>
                      <a:noFill/>
                    </a:lnR>
                    <a:lnT>
                      <a:noFill/>
                    </a:lnT>
                    <a:lnB>
                      <a:noFill/>
                    </a:lnB>
                    <a:solidFill>
                      <a:srgbClr val="F5F5F5"/>
                    </a:solidFill>
                  </a:tcPr>
                </a:tc>
              </a:tr>
              <a:tr h="603462">
                <a:tc>
                  <a:txBody>
                    <a:bodyPr/>
                    <a:lstStyle/>
                    <a:p>
                      <a:pPr algn="r" fontAlgn="ctr"/>
                      <a:r>
                        <a:rPr lang="it-IT" sz="1200" b="1">
                          <a:effectLst/>
                        </a:rPr>
                        <a:t>3</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20122</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45.461812</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9.196310</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Physioclinic</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4c9daae40e9bb1f744c1df5f</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45.461423</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9.205257</a:t>
                      </a:r>
                    </a:p>
                  </a:txBody>
                  <a:tcPr marL="37716" marR="37716" marT="18858" marB="18858" anchor="ctr">
                    <a:lnL>
                      <a:noFill/>
                    </a:lnL>
                    <a:lnR>
                      <a:noFill/>
                    </a:lnR>
                    <a:lnT>
                      <a:noFill/>
                    </a:lnT>
                    <a:lnB>
                      <a:noFill/>
                    </a:lnB>
                    <a:solidFill>
                      <a:srgbClr val="FFFFFF"/>
                    </a:solidFill>
                  </a:tcPr>
                </a:tc>
                <a:tc>
                  <a:txBody>
                    <a:bodyPr/>
                    <a:lstStyle/>
                    <a:p>
                      <a:pPr algn="r" fontAlgn="ctr"/>
                      <a:r>
                        <a:rPr lang="it-IT" sz="1200">
                          <a:effectLst/>
                        </a:rPr>
                        <a:t>Via Fontana 18</a:t>
                      </a:r>
                    </a:p>
                  </a:txBody>
                  <a:tcPr marL="37716" marR="37716" marT="18858" marB="18858" anchor="ctr">
                    <a:lnL>
                      <a:noFill/>
                    </a:lnL>
                    <a:lnR>
                      <a:noFill/>
                    </a:lnR>
                    <a:lnT>
                      <a:noFill/>
                    </a:lnT>
                    <a:lnB>
                      <a:noFill/>
                    </a:lnB>
                    <a:solidFill>
                      <a:srgbClr val="FFFFFF"/>
                    </a:solidFill>
                  </a:tcPr>
                </a:tc>
                <a:tc>
                  <a:txBody>
                    <a:bodyPr/>
                    <a:lstStyle/>
                    <a:p>
                      <a:pPr algn="r" fontAlgn="ctr"/>
                      <a:r>
                        <a:rPr lang="it-IT" sz="1200" dirty="0" err="1">
                          <a:effectLst/>
                        </a:rPr>
                        <a:t>Gym</a:t>
                      </a:r>
                      <a:endParaRPr lang="it-IT" sz="1200" dirty="0">
                        <a:effectLst/>
                      </a:endParaRPr>
                    </a:p>
                  </a:txBody>
                  <a:tcPr marL="37716" marR="37716" marT="18858" marB="18858" anchor="ctr">
                    <a:lnL>
                      <a:noFill/>
                    </a:lnL>
                    <a:lnR>
                      <a:noFill/>
                    </a:lnR>
                    <a:lnT>
                      <a:noFill/>
                    </a:lnT>
                    <a:lnB>
                      <a:noFill/>
                    </a:lnB>
                    <a:solidFill>
                      <a:srgbClr val="FFFFFF"/>
                    </a:solidFill>
                  </a:tcPr>
                </a:tc>
              </a:tr>
              <a:tr h="942909">
                <a:tc>
                  <a:txBody>
                    <a:bodyPr/>
                    <a:lstStyle/>
                    <a:p>
                      <a:pPr algn="r" fontAlgn="ctr"/>
                      <a:r>
                        <a:rPr lang="it-IT" sz="1200" b="1">
                          <a:effectLst/>
                        </a:rPr>
                        <a:t>4</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20123</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45.462639</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9.188515</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Boscolo Milano, Autograph Collection</a:t>
                      </a:r>
                    </a:p>
                  </a:txBody>
                  <a:tcPr marL="37716" marR="37716" marT="18858" marB="18858" anchor="ctr">
                    <a:lnL>
                      <a:noFill/>
                    </a:lnL>
                    <a:lnR>
                      <a:noFill/>
                    </a:lnR>
                    <a:lnT>
                      <a:noFill/>
                    </a:lnT>
                    <a:lnB>
                      <a:noFill/>
                    </a:lnB>
                    <a:solidFill>
                      <a:srgbClr val="F5F5F5"/>
                    </a:solidFill>
                  </a:tcPr>
                </a:tc>
                <a:tc>
                  <a:txBody>
                    <a:bodyPr/>
                    <a:lstStyle/>
                    <a:p>
                      <a:pPr algn="r" fontAlgn="ctr"/>
                      <a:r>
                        <a:rPr lang="it-IT" sz="1200" dirty="0">
                          <a:effectLst/>
                        </a:rPr>
                        <a:t>4ba68fd0f964a5208b5e39e3</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45.466514</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9.193668</a:t>
                      </a:r>
                    </a:p>
                  </a:txBody>
                  <a:tcPr marL="37716" marR="37716" marT="18858" marB="18858" anchor="ctr">
                    <a:lnL>
                      <a:noFill/>
                    </a:lnL>
                    <a:lnR>
                      <a:noFill/>
                    </a:lnR>
                    <a:lnT>
                      <a:noFill/>
                    </a:lnT>
                    <a:lnB>
                      <a:noFill/>
                    </a:lnB>
                    <a:solidFill>
                      <a:srgbClr val="F5F5F5"/>
                    </a:solidFill>
                  </a:tcPr>
                </a:tc>
                <a:tc>
                  <a:txBody>
                    <a:bodyPr/>
                    <a:lstStyle/>
                    <a:p>
                      <a:pPr algn="r" fontAlgn="ctr"/>
                      <a:r>
                        <a:rPr lang="it-IT" sz="1200">
                          <a:effectLst/>
                        </a:rPr>
                        <a:t>Corso Matteotti 4/6</a:t>
                      </a:r>
                    </a:p>
                  </a:txBody>
                  <a:tcPr marL="37716" marR="37716" marT="18858" marB="18858" anchor="ctr">
                    <a:lnL>
                      <a:noFill/>
                    </a:lnL>
                    <a:lnR>
                      <a:noFill/>
                    </a:lnR>
                    <a:lnT>
                      <a:noFill/>
                    </a:lnT>
                    <a:lnB>
                      <a:noFill/>
                    </a:lnB>
                    <a:solidFill>
                      <a:srgbClr val="F5F5F5"/>
                    </a:solidFill>
                  </a:tcPr>
                </a:tc>
                <a:tc>
                  <a:txBody>
                    <a:bodyPr/>
                    <a:lstStyle/>
                    <a:p>
                      <a:pPr algn="r" fontAlgn="ctr"/>
                      <a:r>
                        <a:rPr lang="it-IT" sz="1200" dirty="0" smtClean="0">
                          <a:effectLst/>
                        </a:rPr>
                        <a:t>Park</a:t>
                      </a:r>
                      <a:endParaRPr lang="it-IT" sz="1200" dirty="0">
                        <a:effectLst/>
                      </a:endParaRPr>
                    </a:p>
                  </a:txBody>
                  <a:tcPr marL="37716" marR="37716" marT="18858" marB="18858" anchor="ctr">
                    <a:lnL>
                      <a:noFill/>
                    </a:lnL>
                    <a:lnR>
                      <a:noFill/>
                    </a:lnR>
                    <a:lnT>
                      <a:noFill/>
                    </a:lnT>
                    <a:lnB>
                      <a:noFill/>
                    </a:lnB>
                    <a:solidFill>
                      <a:srgbClr val="F5F5F5"/>
                    </a:solidFill>
                  </a:tcPr>
                </a:tc>
              </a:tr>
            </a:tbl>
          </a:graphicData>
        </a:graphic>
      </p:graphicFrame>
    </p:spTree>
    <p:extLst>
      <p:ext uri="{BB962C8B-B14F-4D97-AF65-F5344CB8AC3E}">
        <p14:creationId xmlns:p14="http://schemas.microsoft.com/office/powerpoint/2010/main" val="334214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One</a:t>
            </a:r>
            <a:r>
              <a:rPr lang="it-IT" dirty="0" smtClean="0"/>
              <a:t> hot </a:t>
            </a:r>
            <a:r>
              <a:rPr lang="it-IT" dirty="0" err="1" smtClean="0"/>
              <a:t>encoding</a:t>
            </a:r>
            <a:endParaRPr lang="it-IT" dirty="0"/>
          </a:p>
        </p:txBody>
      </p:sp>
      <p:sp>
        <p:nvSpPr>
          <p:cNvPr id="3" name="Segnaposto contenuto 2"/>
          <p:cNvSpPr>
            <a:spLocks noGrp="1"/>
          </p:cNvSpPr>
          <p:nvPr>
            <p:ph idx="1"/>
          </p:nvPr>
        </p:nvSpPr>
        <p:spPr>
          <a:xfrm>
            <a:off x="323528" y="1456185"/>
            <a:ext cx="8568952" cy="1396751"/>
          </a:xfrm>
        </p:spPr>
        <p:txBody>
          <a:bodyPr>
            <a:noAutofit/>
          </a:bodyPr>
          <a:lstStyle/>
          <a:p>
            <a:r>
              <a:rPr lang="it-IT" sz="2800" dirty="0" err="1" smtClean="0"/>
              <a:t>Then</a:t>
            </a:r>
            <a:r>
              <a:rPr lang="it-IT" sz="2800" dirty="0" smtClean="0"/>
              <a:t> I </a:t>
            </a:r>
            <a:r>
              <a:rPr lang="it-IT" sz="2800" dirty="0" err="1" smtClean="0"/>
              <a:t>applied</a:t>
            </a:r>
            <a:r>
              <a:rPr lang="it-IT" sz="2800" dirty="0" smtClean="0"/>
              <a:t> the </a:t>
            </a:r>
            <a:r>
              <a:rPr lang="it-IT" sz="2800" i="1" dirty="0" err="1"/>
              <a:t>one</a:t>
            </a:r>
            <a:r>
              <a:rPr lang="it-IT" sz="2800" i="1" dirty="0"/>
              <a:t> hot </a:t>
            </a:r>
            <a:r>
              <a:rPr lang="it-IT" sz="2800" i="1" dirty="0" err="1" smtClean="0"/>
              <a:t>encoding</a:t>
            </a:r>
            <a:r>
              <a:rPr lang="it-IT" sz="2800" dirty="0" smtClean="0"/>
              <a:t> </a:t>
            </a:r>
            <a:r>
              <a:rPr lang="it-IT" sz="2800" dirty="0" err="1" smtClean="0"/>
              <a:t>using</a:t>
            </a:r>
            <a:r>
              <a:rPr lang="it-IT" sz="2800" dirty="0" smtClean="0"/>
              <a:t> the </a:t>
            </a:r>
            <a:r>
              <a:rPr lang="it-IT" sz="2800" dirty="0" err="1" smtClean="0"/>
              <a:t>pd.get_dummies</a:t>
            </a:r>
            <a:r>
              <a:rPr lang="it-IT" sz="2800" dirty="0" smtClean="0"/>
              <a:t>() </a:t>
            </a:r>
            <a:r>
              <a:rPr lang="it-IT" sz="2800" dirty="0" err="1" smtClean="0"/>
              <a:t>method</a:t>
            </a:r>
            <a:r>
              <a:rPr lang="it-IT" sz="2800" dirty="0" smtClean="0"/>
              <a:t> and </a:t>
            </a:r>
            <a:r>
              <a:rPr lang="it-IT" sz="2800" dirty="0"/>
              <a:t>produce the </a:t>
            </a:r>
            <a:r>
              <a:rPr lang="it-IT" sz="2800" dirty="0" err="1" smtClean="0"/>
              <a:t>milan_onehot</a:t>
            </a:r>
            <a:r>
              <a:rPr lang="it-IT" sz="2800" dirty="0" smtClean="0"/>
              <a:t> </a:t>
            </a:r>
            <a:r>
              <a:rPr lang="it-IT" sz="2800" dirty="0" err="1" smtClean="0"/>
              <a:t>dataframe</a:t>
            </a:r>
            <a:r>
              <a:rPr lang="it-IT" sz="2800" dirty="0" smtClean="0"/>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0968"/>
            <a:ext cx="9144000" cy="3683913"/>
          </a:xfrm>
          <a:prstGeom prst="rect">
            <a:avLst/>
          </a:prstGeom>
        </p:spPr>
      </p:pic>
    </p:spTree>
    <p:extLst>
      <p:ext uri="{BB962C8B-B14F-4D97-AF65-F5344CB8AC3E}">
        <p14:creationId xmlns:p14="http://schemas.microsoft.com/office/powerpoint/2010/main" val="421164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One</a:t>
            </a:r>
            <a:r>
              <a:rPr lang="it-IT" dirty="0" smtClean="0"/>
              <a:t> hot </a:t>
            </a:r>
            <a:r>
              <a:rPr lang="it-IT" dirty="0" err="1" smtClean="0"/>
              <a:t>encoding</a:t>
            </a:r>
            <a:endParaRPr lang="it-IT" dirty="0"/>
          </a:p>
        </p:txBody>
      </p:sp>
      <p:sp>
        <p:nvSpPr>
          <p:cNvPr id="3" name="Segnaposto contenuto 2"/>
          <p:cNvSpPr>
            <a:spLocks noGrp="1"/>
          </p:cNvSpPr>
          <p:nvPr>
            <p:ph idx="1"/>
          </p:nvPr>
        </p:nvSpPr>
        <p:spPr/>
        <p:txBody>
          <a:bodyPr>
            <a:normAutofit fontScale="85000" lnSpcReduction="10000"/>
          </a:bodyPr>
          <a:lstStyle/>
          <a:p>
            <a:r>
              <a:rPr lang="it-IT" dirty="0" smtClean="0"/>
              <a:t>Here are the </a:t>
            </a:r>
            <a:r>
              <a:rPr lang="it-IT" dirty="0" err="1" smtClean="0"/>
              <a:t>different</a:t>
            </a:r>
            <a:r>
              <a:rPr lang="it-IT" dirty="0" smtClean="0"/>
              <a:t> </a:t>
            </a:r>
            <a:r>
              <a:rPr lang="it-IT" dirty="0" err="1" smtClean="0"/>
              <a:t>venues</a:t>
            </a:r>
            <a:r>
              <a:rPr lang="it-IT" dirty="0" smtClean="0"/>
              <a:t> </a:t>
            </a:r>
            <a:r>
              <a:rPr lang="it-IT" dirty="0" err="1" smtClean="0"/>
              <a:t>categories</a:t>
            </a:r>
            <a:r>
              <a:rPr lang="it-IT" dirty="0" smtClean="0"/>
              <a:t> </a:t>
            </a:r>
            <a:r>
              <a:rPr lang="it-IT" dirty="0" err="1" smtClean="0"/>
              <a:t>that</a:t>
            </a:r>
            <a:r>
              <a:rPr lang="it-IT" dirty="0" smtClean="0"/>
              <a:t> the </a:t>
            </a:r>
            <a:r>
              <a:rPr lang="it-IT" dirty="0" err="1" smtClean="0"/>
              <a:t>one</a:t>
            </a:r>
            <a:r>
              <a:rPr lang="it-IT" dirty="0" smtClean="0"/>
              <a:t> hot </a:t>
            </a:r>
            <a:r>
              <a:rPr lang="it-IT" dirty="0" err="1" smtClean="0"/>
              <a:t>encoding</a:t>
            </a:r>
            <a:r>
              <a:rPr lang="it-IT" dirty="0" smtClean="0"/>
              <a:t> </a:t>
            </a:r>
            <a:r>
              <a:rPr lang="it-IT" dirty="0" err="1" smtClean="0"/>
              <a:t>produces</a:t>
            </a:r>
            <a:r>
              <a:rPr lang="it-IT" dirty="0" smtClean="0"/>
              <a:t>:</a:t>
            </a:r>
          </a:p>
          <a:p>
            <a:r>
              <a:rPr lang="it-IT" i="1" dirty="0"/>
              <a:t>Art Gallery, Art </a:t>
            </a:r>
            <a:r>
              <a:rPr lang="it-IT" i="1" dirty="0" err="1"/>
              <a:t>Museum</a:t>
            </a:r>
            <a:r>
              <a:rPr lang="it-IT" i="1" dirty="0"/>
              <a:t>, </a:t>
            </a:r>
            <a:r>
              <a:rPr lang="it-IT" i="1" dirty="0" err="1"/>
              <a:t>Athletics</a:t>
            </a:r>
            <a:r>
              <a:rPr lang="it-IT" i="1" dirty="0"/>
              <a:t> &amp; Sports, Boxing </a:t>
            </a:r>
            <a:r>
              <a:rPr lang="it-IT" i="1" dirty="0" err="1"/>
              <a:t>Gym</a:t>
            </a:r>
            <a:r>
              <a:rPr lang="it-IT" i="1" dirty="0" smtClean="0"/>
              <a:t>, </a:t>
            </a:r>
            <a:r>
              <a:rPr lang="it-IT" i="1" dirty="0" err="1" smtClean="0"/>
              <a:t>Campground</a:t>
            </a:r>
            <a:r>
              <a:rPr lang="it-IT" i="1" dirty="0"/>
              <a:t>, </a:t>
            </a:r>
            <a:r>
              <a:rPr lang="it-IT" i="1" dirty="0" err="1"/>
              <a:t>Castle</a:t>
            </a:r>
            <a:r>
              <a:rPr lang="it-IT" i="1" dirty="0"/>
              <a:t>, Climbing </a:t>
            </a:r>
            <a:r>
              <a:rPr lang="it-IT" i="1" dirty="0" err="1"/>
              <a:t>Gym</a:t>
            </a:r>
            <a:r>
              <a:rPr lang="it-IT" i="1" dirty="0"/>
              <a:t>, College </a:t>
            </a:r>
            <a:r>
              <a:rPr lang="it-IT" i="1" dirty="0" err="1"/>
              <a:t>Gym</a:t>
            </a:r>
            <a:r>
              <a:rPr lang="it-IT" i="1" dirty="0"/>
              <a:t>, </a:t>
            </a:r>
            <a:r>
              <a:rPr lang="it-IT" i="1" dirty="0" err="1"/>
              <a:t>Event</a:t>
            </a:r>
            <a:r>
              <a:rPr lang="it-IT" i="1" dirty="0"/>
              <a:t> Space</a:t>
            </a:r>
            <a:r>
              <a:rPr lang="it-IT" i="1" dirty="0" smtClean="0"/>
              <a:t>, Garden</a:t>
            </a:r>
            <a:r>
              <a:rPr lang="it-IT" i="1" dirty="0"/>
              <a:t>, General Entertainment, </a:t>
            </a:r>
            <a:r>
              <a:rPr lang="it-IT" i="1" dirty="0" err="1"/>
              <a:t>Gym</a:t>
            </a:r>
            <a:r>
              <a:rPr lang="it-IT" i="1" dirty="0"/>
              <a:t>, </a:t>
            </a:r>
            <a:r>
              <a:rPr lang="it-IT" i="1" dirty="0" err="1"/>
              <a:t>Gym</a:t>
            </a:r>
            <a:r>
              <a:rPr lang="it-IT" i="1" dirty="0"/>
              <a:t> / Fitness Center</a:t>
            </a:r>
            <a:r>
              <a:rPr lang="it-IT" i="1" dirty="0" smtClean="0"/>
              <a:t>, </a:t>
            </a:r>
            <a:r>
              <a:rPr lang="it-IT" i="1" dirty="0" err="1" smtClean="0"/>
              <a:t>Gym</a:t>
            </a:r>
            <a:r>
              <a:rPr lang="it-IT" i="1" dirty="0" smtClean="0"/>
              <a:t> </a:t>
            </a:r>
            <a:r>
              <a:rPr lang="it-IT" i="1" dirty="0"/>
              <a:t>Pool, Harbor / Marina, Hotel, </a:t>
            </a:r>
            <a:r>
              <a:rPr lang="it-IT" i="1" dirty="0" err="1"/>
              <a:t>Italian</a:t>
            </a:r>
            <a:r>
              <a:rPr lang="it-IT" i="1" dirty="0"/>
              <a:t> </a:t>
            </a:r>
            <a:r>
              <a:rPr lang="it-IT" i="1" dirty="0" err="1"/>
              <a:t>Restaurant</a:t>
            </a:r>
            <a:r>
              <a:rPr lang="it-IT" i="1" dirty="0"/>
              <a:t>, Lake</a:t>
            </a:r>
            <a:r>
              <a:rPr lang="it-IT" i="1" dirty="0" smtClean="0"/>
              <a:t>, </a:t>
            </a:r>
            <a:r>
              <a:rPr lang="it-IT" i="1" dirty="0" err="1" smtClean="0"/>
              <a:t>Martial</a:t>
            </a:r>
            <a:r>
              <a:rPr lang="it-IT" i="1" dirty="0" smtClean="0"/>
              <a:t> </a:t>
            </a:r>
            <a:r>
              <a:rPr lang="it-IT" i="1" dirty="0" err="1"/>
              <a:t>Arts</a:t>
            </a:r>
            <a:r>
              <a:rPr lang="it-IT" i="1" dirty="0"/>
              <a:t> </a:t>
            </a:r>
            <a:r>
              <a:rPr lang="it-IT" i="1" dirty="0" err="1"/>
              <a:t>Dojo</a:t>
            </a:r>
            <a:r>
              <a:rPr lang="it-IT" i="1" dirty="0"/>
              <a:t>, </a:t>
            </a:r>
            <a:r>
              <a:rPr lang="it-IT" i="1" dirty="0" err="1"/>
              <a:t>Monument</a:t>
            </a:r>
            <a:r>
              <a:rPr lang="it-IT" i="1" dirty="0"/>
              <a:t> / Landmark, </a:t>
            </a:r>
            <a:r>
              <a:rPr lang="it-IT" i="1" dirty="0" err="1"/>
              <a:t>Neighborhood</a:t>
            </a:r>
            <a:r>
              <a:rPr lang="it-IT" i="1" dirty="0"/>
              <a:t>, </a:t>
            </a:r>
            <a:r>
              <a:rPr lang="it-IT" i="1" dirty="0" smtClean="0"/>
              <a:t>Park, Playground</a:t>
            </a:r>
            <a:r>
              <a:rPr lang="it-IT" i="1" dirty="0"/>
              <a:t>, </a:t>
            </a:r>
            <a:r>
              <a:rPr lang="it-IT" i="1" dirty="0" err="1"/>
              <a:t>Plaza</a:t>
            </a:r>
            <a:r>
              <a:rPr lang="it-IT" i="1" dirty="0"/>
              <a:t>, Pool, Public Art, </a:t>
            </a:r>
            <a:r>
              <a:rPr lang="it-IT" i="1" dirty="0" err="1"/>
              <a:t>Resort</a:t>
            </a:r>
            <a:r>
              <a:rPr lang="it-IT" i="1" dirty="0"/>
              <a:t>, Road, Spa</a:t>
            </a:r>
            <a:r>
              <a:rPr lang="it-IT" i="1" dirty="0" smtClean="0"/>
              <a:t>, Sports </a:t>
            </a:r>
            <a:r>
              <a:rPr lang="it-IT" i="1" dirty="0"/>
              <a:t>Club, </a:t>
            </a:r>
            <a:r>
              <a:rPr lang="it-IT" i="1" dirty="0" err="1"/>
              <a:t>Stadium</a:t>
            </a:r>
            <a:r>
              <a:rPr lang="it-IT" i="1" dirty="0"/>
              <a:t>, Supermarket, </a:t>
            </a:r>
            <a:r>
              <a:rPr lang="it-IT" i="1" dirty="0" err="1"/>
              <a:t>Track</a:t>
            </a:r>
            <a:r>
              <a:rPr lang="it-IT" i="1" dirty="0" smtClean="0"/>
              <a:t>, </a:t>
            </a:r>
            <a:r>
              <a:rPr lang="it-IT" i="1" dirty="0" err="1" smtClean="0"/>
              <a:t>Vegetarian</a:t>
            </a:r>
            <a:r>
              <a:rPr lang="it-IT" i="1" dirty="0" smtClean="0"/>
              <a:t> </a:t>
            </a:r>
            <a:r>
              <a:rPr lang="it-IT" i="1" dirty="0"/>
              <a:t>/ Vegan </a:t>
            </a:r>
            <a:r>
              <a:rPr lang="it-IT" i="1" dirty="0" err="1"/>
              <a:t>Restaurant</a:t>
            </a:r>
            <a:r>
              <a:rPr lang="it-IT" i="1" dirty="0"/>
              <a:t>, Yoga Studio</a:t>
            </a:r>
          </a:p>
        </p:txBody>
      </p:sp>
    </p:spTree>
    <p:extLst>
      <p:ext uri="{BB962C8B-B14F-4D97-AF65-F5344CB8AC3E}">
        <p14:creationId xmlns:p14="http://schemas.microsoft.com/office/powerpoint/2010/main" val="169260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One</a:t>
            </a:r>
            <a:r>
              <a:rPr lang="it-IT" dirty="0"/>
              <a:t> hot </a:t>
            </a:r>
            <a:r>
              <a:rPr lang="it-IT" dirty="0" err="1" smtClean="0"/>
              <a:t>encoding</a:t>
            </a:r>
            <a:r>
              <a:rPr lang="it-IT" dirty="0" smtClean="0"/>
              <a:t> </a:t>
            </a:r>
            <a:r>
              <a:rPr lang="it-IT" dirty="0" err="1" smtClean="0"/>
              <a:t>mean</a:t>
            </a:r>
            <a:endParaRPr lang="it-IT" dirty="0"/>
          </a:p>
        </p:txBody>
      </p:sp>
      <p:sp>
        <p:nvSpPr>
          <p:cNvPr id="3" name="Segnaposto contenuto 2"/>
          <p:cNvSpPr>
            <a:spLocks noGrp="1"/>
          </p:cNvSpPr>
          <p:nvPr>
            <p:ph idx="1"/>
          </p:nvPr>
        </p:nvSpPr>
        <p:spPr>
          <a:xfrm>
            <a:off x="457200" y="1600201"/>
            <a:ext cx="8229600" cy="1108719"/>
          </a:xfrm>
        </p:spPr>
        <p:txBody>
          <a:bodyPr>
            <a:normAutofit/>
          </a:bodyPr>
          <a:lstStyle/>
          <a:p>
            <a:r>
              <a:rPr lang="it-IT" sz="2800" dirty="0" err="1" smtClean="0"/>
              <a:t>Then</a:t>
            </a:r>
            <a:r>
              <a:rPr lang="it-IT" sz="2800" dirty="0" smtClean="0"/>
              <a:t> I </a:t>
            </a:r>
            <a:r>
              <a:rPr lang="it-IT" sz="2800" dirty="0" err="1" smtClean="0"/>
              <a:t>group</a:t>
            </a:r>
            <a:r>
              <a:rPr lang="it-IT" sz="2800" dirty="0" smtClean="0"/>
              <a:t> </a:t>
            </a:r>
            <a:r>
              <a:rPr lang="it-IT" sz="2800" dirty="0" err="1" smtClean="0"/>
              <a:t>this</a:t>
            </a:r>
            <a:r>
              <a:rPr lang="it-IT" sz="2800" dirty="0" smtClean="0"/>
              <a:t> </a:t>
            </a:r>
            <a:r>
              <a:rPr lang="it-IT" sz="2800" dirty="0" err="1" smtClean="0"/>
              <a:t>dataframe</a:t>
            </a:r>
            <a:r>
              <a:rPr lang="it-IT" sz="2800" dirty="0" smtClean="0"/>
              <a:t> for </a:t>
            </a:r>
            <a:r>
              <a:rPr lang="it-IT" sz="2800" dirty="0" err="1" smtClean="0"/>
              <a:t>postal</a:t>
            </a:r>
            <a:r>
              <a:rPr lang="it-IT" sz="2800" dirty="0" smtClean="0"/>
              <a:t> code and compute the </a:t>
            </a:r>
            <a:r>
              <a:rPr lang="it-IT" sz="2800" dirty="0" err="1" smtClean="0"/>
              <a:t>mean</a:t>
            </a:r>
            <a:r>
              <a:rPr lang="it-IT" sz="2800" dirty="0" smtClean="0"/>
              <a:t> of </a:t>
            </a:r>
            <a:r>
              <a:rPr lang="it-IT" sz="2800" dirty="0" err="1" smtClean="0"/>
              <a:t>each</a:t>
            </a:r>
            <a:r>
              <a:rPr lang="it-IT" sz="2800" dirty="0" smtClean="0"/>
              <a:t> </a:t>
            </a:r>
            <a:r>
              <a:rPr lang="it-IT" sz="2800" dirty="0" err="1" smtClean="0"/>
              <a:t>category</a:t>
            </a:r>
            <a:r>
              <a:rPr lang="it-IT" sz="2800" dirty="0" smtClean="0"/>
              <a:t> </a:t>
            </a:r>
            <a:r>
              <a:rPr lang="it-IT" sz="2800" dirty="0" err="1" smtClean="0"/>
              <a:t>frequency</a:t>
            </a:r>
            <a:r>
              <a:rPr lang="it-IT" sz="2800" dirty="0" smtClean="0"/>
              <a:t>.</a:t>
            </a:r>
            <a:endParaRPr lang="it-IT" sz="28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2708920"/>
            <a:ext cx="9031996" cy="2271585"/>
          </a:xfrm>
          <a:prstGeom prst="rect">
            <a:avLst/>
          </a:prstGeom>
        </p:spPr>
      </p:pic>
    </p:spTree>
    <p:extLst>
      <p:ext uri="{BB962C8B-B14F-4D97-AF65-F5344CB8AC3E}">
        <p14:creationId xmlns:p14="http://schemas.microsoft.com/office/powerpoint/2010/main" val="11594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5 top common </a:t>
            </a:r>
            <a:r>
              <a:rPr lang="it-IT" dirty="0" err="1" smtClean="0"/>
              <a:t>venues</a:t>
            </a:r>
            <a:endParaRPr lang="it-IT" dirty="0"/>
          </a:p>
        </p:txBody>
      </p:sp>
      <p:sp>
        <p:nvSpPr>
          <p:cNvPr id="3" name="Segnaposto contenuto 2"/>
          <p:cNvSpPr>
            <a:spLocks noGrp="1"/>
          </p:cNvSpPr>
          <p:nvPr>
            <p:ph idx="1"/>
          </p:nvPr>
        </p:nvSpPr>
        <p:spPr>
          <a:xfrm>
            <a:off x="457200" y="2287413"/>
            <a:ext cx="4114800" cy="4525963"/>
          </a:xfrm>
        </p:spPr>
        <p:txBody>
          <a:bodyPr>
            <a:normAutofit fontScale="55000" lnSpcReduction="20000"/>
          </a:bodyPr>
          <a:lstStyle/>
          <a:p>
            <a:r>
              <a:rPr lang="it-IT" dirty="0" smtClean="0"/>
              <a:t>----</a:t>
            </a:r>
            <a:r>
              <a:rPr lang="it-IT" dirty="0"/>
              <a:t>20121----</a:t>
            </a:r>
          </a:p>
          <a:p>
            <a:r>
              <a:rPr lang="it-IT" dirty="0"/>
              <a:t>                  </a:t>
            </a:r>
            <a:r>
              <a:rPr lang="it-IT" dirty="0" err="1"/>
              <a:t>venue</a:t>
            </a:r>
            <a:r>
              <a:rPr lang="it-IT" dirty="0"/>
              <a:t>  </a:t>
            </a:r>
            <a:r>
              <a:rPr lang="it-IT" dirty="0" err="1"/>
              <a:t>freq</a:t>
            </a:r>
            <a:endParaRPr lang="it-IT" dirty="0"/>
          </a:p>
          <a:p>
            <a:r>
              <a:rPr lang="it-IT" dirty="0"/>
              <a:t>0                  Park  0.38</a:t>
            </a:r>
          </a:p>
          <a:p>
            <a:r>
              <a:rPr lang="it-IT" dirty="0"/>
              <a:t>1                   </a:t>
            </a:r>
            <a:r>
              <a:rPr lang="it-IT" dirty="0" err="1"/>
              <a:t>Gym</a:t>
            </a:r>
            <a:r>
              <a:rPr lang="it-IT" dirty="0"/>
              <a:t>  0.16</a:t>
            </a:r>
          </a:p>
          <a:p>
            <a:r>
              <a:rPr lang="it-IT" dirty="0"/>
              <a:t>2  </a:t>
            </a:r>
            <a:r>
              <a:rPr lang="it-IT" dirty="0" err="1"/>
              <a:t>Gym</a:t>
            </a:r>
            <a:r>
              <a:rPr lang="it-IT" dirty="0"/>
              <a:t> / Fitness Center  0.08</a:t>
            </a:r>
          </a:p>
          <a:p>
            <a:r>
              <a:rPr lang="it-IT" dirty="0"/>
              <a:t>3                 </a:t>
            </a:r>
            <a:r>
              <a:rPr lang="it-IT" dirty="0" err="1"/>
              <a:t>Plaza</a:t>
            </a:r>
            <a:r>
              <a:rPr lang="it-IT" dirty="0"/>
              <a:t>  0.06</a:t>
            </a:r>
          </a:p>
          <a:p>
            <a:r>
              <a:rPr lang="it-IT" dirty="0"/>
              <a:t>4                 Hotel  0.06</a:t>
            </a:r>
          </a:p>
          <a:p>
            <a:pPr marL="0" indent="0">
              <a:buNone/>
            </a:pPr>
            <a:endParaRPr lang="it-IT" dirty="0"/>
          </a:p>
          <a:p>
            <a:r>
              <a:rPr lang="it-IT" dirty="0"/>
              <a:t>----20122----</a:t>
            </a:r>
          </a:p>
          <a:p>
            <a:r>
              <a:rPr lang="it-IT" dirty="0"/>
              <a:t>                  </a:t>
            </a:r>
            <a:r>
              <a:rPr lang="it-IT" dirty="0" err="1"/>
              <a:t>venue</a:t>
            </a:r>
            <a:r>
              <a:rPr lang="it-IT" dirty="0"/>
              <a:t>  </a:t>
            </a:r>
            <a:r>
              <a:rPr lang="it-IT" dirty="0" err="1"/>
              <a:t>freq</a:t>
            </a:r>
            <a:endParaRPr lang="it-IT" dirty="0"/>
          </a:p>
          <a:p>
            <a:r>
              <a:rPr lang="it-IT" dirty="0"/>
              <a:t>0                  Park  0.45</a:t>
            </a:r>
          </a:p>
          <a:p>
            <a:r>
              <a:rPr lang="it-IT" dirty="0"/>
              <a:t>1                   </a:t>
            </a:r>
            <a:r>
              <a:rPr lang="it-IT" dirty="0" err="1"/>
              <a:t>Gym</a:t>
            </a:r>
            <a:r>
              <a:rPr lang="it-IT" dirty="0"/>
              <a:t>  0.15</a:t>
            </a:r>
          </a:p>
          <a:p>
            <a:r>
              <a:rPr lang="it-IT" dirty="0"/>
              <a:t>2  </a:t>
            </a:r>
            <a:r>
              <a:rPr lang="it-IT" dirty="0" err="1"/>
              <a:t>Gym</a:t>
            </a:r>
            <a:r>
              <a:rPr lang="it-IT" dirty="0"/>
              <a:t> / Fitness Center  0.12</a:t>
            </a:r>
          </a:p>
          <a:p>
            <a:r>
              <a:rPr lang="it-IT" dirty="0"/>
              <a:t>3                 </a:t>
            </a:r>
            <a:r>
              <a:rPr lang="it-IT" dirty="0" err="1"/>
              <a:t>Plaza</a:t>
            </a:r>
            <a:r>
              <a:rPr lang="it-IT" dirty="0"/>
              <a:t>  0.03</a:t>
            </a:r>
          </a:p>
          <a:p>
            <a:r>
              <a:rPr lang="it-IT" dirty="0"/>
              <a:t>4   </a:t>
            </a:r>
            <a:r>
              <a:rPr lang="it-IT" dirty="0" err="1"/>
              <a:t>Monument</a:t>
            </a:r>
            <a:r>
              <a:rPr lang="it-IT" dirty="0"/>
              <a:t> / Landmark  0.03</a:t>
            </a:r>
          </a:p>
        </p:txBody>
      </p:sp>
      <p:sp>
        <p:nvSpPr>
          <p:cNvPr id="6" name="Segnaposto contenuto 2"/>
          <p:cNvSpPr txBox="1">
            <a:spLocks/>
          </p:cNvSpPr>
          <p:nvPr/>
        </p:nvSpPr>
        <p:spPr>
          <a:xfrm>
            <a:off x="4561656" y="2287413"/>
            <a:ext cx="4258816"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t-IT" dirty="0"/>
              <a:t>----20123----</a:t>
            </a:r>
          </a:p>
          <a:p>
            <a:r>
              <a:rPr lang="it-IT" dirty="0"/>
              <a:t>                  </a:t>
            </a:r>
            <a:r>
              <a:rPr lang="it-IT" dirty="0" err="1"/>
              <a:t>venue</a:t>
            </a:r>
            <a:r>
              <a:rPr lang="it-IT" dirty="0"/>
              <a:t>  </a:t>
            </a:r>
            <a:r>
              <a:rPr lang="it-IT" dirty="0" err="1"/>
              <a:t>freq</a:t>
            </a:r>
            <a:endParaRPr lang="it-IT" dirty="0"/>
          </a:p>
          <a:p>
            <a:r>
              <a:rPr lang="it-IT" dirty="0"/>
              <a:t>0                  Park  0.43</a:t>
            </a:r>
          </a:p>
          <a:p>
            <a:r>
              <a:rPr lang="it-IT" dirty="0"/>
              <a:t>1  </a:t>
            </a:r>
            <a:r>
              <a:rPr lang="it-IT" dirty="0" err="1"/>
              <a:t>Gym</a:t>
            </a:r>
            <a:r>
              <a:rPr lang="it-IT" dirty="0"/>
              <a:t> / Fitness Center  0.14</a:t>
            </a:r>
          </a:p>
          <a:p>
            <a:r>
              <a:rPr lang="it-IT" dirty="0"/>
              <a:t>2                   </a:t>
            </a:r>
            <a:r>
              <a:rPr lang="it-IT" dirty="0" err="1"/>
              <a:t>Gym</a:t>
            </a:r>
            <a:r>
              <a:rPr lang="it-IT" dirty="0"/>
              <a:t>  0.12</a:t>
            </a:r>
          </a:p>
          <a:p>
            <a:r>
              <a:rPr lang="it-IT" dirty="0"/>
              <a:t>3                 </a:t>
            </a:r>
            <a:r>
              <a:rPr lang="it-IT" dirty="0" err="1"/>
              <a:t>Plaza</a:t>
            </a:r>
            <a:r>
              <a:rPr lang="it-IT" dirty="0"/>
              <a:t>  0.04</a:t>
            </a:r>
          </a:p>
          <a:p>
            <a:r>
              <a:rPr lang="it-IT" dirty="0"/>
              <a:t>4   </a:t>
            </a:r>
            <a:r>
              <a:rPr lang="it-IT" dirty="0" err="1"/>
              <a:t>Monument</a:t>
            </a:r>
            <a:r>
              <a:rPr lang="it-IT" dirty="0"/>
              <a:t> / Landmark  0.04</a:t>
            </a:r>
          </a:p>
          <a:p>
            <a:pPr marL="0" indent="0">
              <a:buNone/>
            </a:pPr>
            <a:endParaRPr lang="it-IT" dirty="0"/>
          </a:p>
          <a:p>
            <a:r>
              <a:rPr lang="it-IT" dirty="0"/>
              <a:t>----20124----</a:t>
            </a:r>
          </a:p>
          <a:p>
            <a:r>
              <a:rPr lang="it-IT" dirty="0"/>
              <a:t>                  </a:t>
            </a:r>
            <a:r>
              <a:rPr lang="it-IT" dirty="0" err="1"/>
              <a:t>venue</a:t>
            </a:r>
            <a:r>
              <a:rPr lang="it-IT" dirty="0"/>
              <a:t>  </a:t>
            </a:r>
            <a:r>
              <a:rPr lang="it-IT" dirty="0" err="1"/>
              <a:t>freq</a:t>
            </a:r>
            <a:endParaRPr lang="it-IT" dirty="0"/>
          </a:p>
          <a:p>
            <a:r>
              <a:rPr lang="it-IT" dirty="0"/>
              <a:t>0                  Park  0.34</a:t>
            </a:r>
          </a:p>
          <a:p>
            <a:r>
              <a:rPr lang="it-IT" dirty="0"/>
              <a:t>1                 Hotel  0.17</a:t>
            </a:r>
          </a:p>
          <a:p>
            <a:r>
              <a:rPr lang="it-IT" dirty="0"/>
              <a:t>2                 </a:t>
            </a:r>
            <a:r>
              <a:rPr lang="it-IT" dirty="0" err="1"/>
              <a:t>Plaza</a:t>
            </a:r>
            <a:r>
              <a:rPr lang="it-IT" dirty="0"/>
              <a:t>  0.10</a:t>
            </a:r>
          </a:p>
          <a:p>
            <a:r>
              <a:rPr lang="it-IT" dirty="0"/>
              <a:t>3                   </a:t>
            </a:r>
            <a:r>
              <a:rPr lang="it-IT" dirty="0" err="1"/>
              <a:t>Gym</a:t>
            </a:r>
            <a:r>
              <a:rPr lang="it-IT" dirty="0"/>
              <a:t>  0.10</a:t>
            </a:r>
          </a:p>
          <a:p>
            <a:r>
              <a:rPr lang="it-IT" dirty="0"/>
              <a:t>4  </a:t>
            </a:r>
            <a:r>
              <a:rPr lang="it-IT" dirty="0" err="1"/>
              <a:t>Gym</a:t>
            </a:r>
            <a:r>
              <a:rPr lang="it-IT" dirty="0"/>
              <a:t> / Fitness Center  </a:t>
            </a:r>
            <a:r>
              <a:rPr lang="it-IT" dirty="0" smtClean="0"/>
              <a:t>0.10</a:t>
            </a:r>
          </a:p>
          <a:p>
            <a:r>
              <a:rPr lang="it-IT" dirty="0" smtClean="0"/>
              <a:t>……</a:t>
            </a:r>
            <a:endParaRPr lang="it-IT" dirty="0"/>
          </a:p>
        </p:txBody>
      </p:sp>
      <p:sp>
        <p:nvSpPr>
          <p:cNvPr id="7" name="Segnaposto contenuto 2"/>
          <p:cNvSpPr txBox="1">
            <a:spLocks/>
          </p:cNvSpPr>
          <p:nvPr/>
        </p:nvSpPr>
        <p:spPr>
          <a:xfrm>
            <a:off x="457200" y="1484784"/>
            <a:ext cx="8229600" cy="676671"/>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t-IT" dirty="0" smtClean="0"/>
              <a:t>For </a:t>
            </a:r>
            <a:r>
              <a:rPr lang="it-IT" dirty="0" err="1" smtClean="0"/>
              <a:t>each</a:t>
            </a:r>
            <a:r>
              <a:rPr lang="it-IT" dirty="0" smtClean="0"/>
              <a:t> </a:t>
            </a:r>
            <a:r>
              <a:rPr lang="it-IT" dirty="0" err="1" smtClean="0"/>
              <a:t>postal</a:t>
            </a:r>
            <a:r>
              <a:rPr lang="it-IT" dirty="0" smtClean="0"/>
              <a:t> code I compute the 5 top </a:t>
            </a:r>
            <a:r>
              <a:rPr lang="it-IT" dirty="0" err="1" smtClean="0"/>
              <a:t>most</a:t>
            </a:r>
            <a:r>
              <a:rPr lang="it-IT" dirty="0" smtClean="0"/>
              <a:t> common </a:t>
            </a:r>
            <a:r>
              <a:rPr lang="it-IT" dirty="0" err="1" smtClean="0"/>
              <a:t>venues</a:t>
            </a:r>
            <a:r>
              <a:rPr lang="it-IT" dirty="0" smtClean="0"/>
              <a:t> </a:t>
            </a:r>
            <a:r>
              <a:rPr lang="it-IT" dirty="0" err="1" smtClean="0"/>
              <a:t>along</a:t>
            </a:r>
            <a:r>
              <a:rPr lang="it-IT" dirty="0" smtClean="0"/>
              <a:t> with </a:t>
            </a:r>
            <a:r>
              <a:rPr lang="it-IT" dirty="0" err="1" smtClean="0"/>
              <a:t>their</a:t>
            </a:r>
            <a:r>
              <a:rPr lang="it-IT" dirty="0" smtClean="0"/>
              <a:t> </a:t>
            </a:r>
            <a:r>
              <a:rPr lang="it-IT" dirty="0" err="1" smtClean="0"/>
              <a:t>frequency</a:t>
            </a:r>
            <a:r>
              <a:rPr lang="it-IT" dirty="0" smtClean="0"/>
              <a:t> of </a:t>
            </a:r>
            <a:r>
              <a:rPr lang="it-IT" dirty="0" err="1" smtClean="0"/>
              <a:t>occurring</a:t>
            </a:r>
            <a:r>
              <a:rPr lang="it-IT" dirty="0" smtClean="0"/>
              <a:t>.</a:t>
            </a:r>
          </a:p>
        </p:txBody>
      </p:sp>
    </p:spTree>
    <p:extLst>
      <p:ext uri="{BB962C8B-B14F-4D97-AF65-F5344CB8AC3E}">
        <p14:creationId xmlns:p14="http://schemas.microsoft.com/office/powerpoint/2010/main" val="133730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10 </a:t>
            </a:r>
            <a:r>
              <a:rPr lang="it-IT" dirty="0"/>
              <a:t>top common </a:t>
            </a:r>
            <a:r>
              <a:rPr lang="it-IT" dirty="0" err="1"/>
              <a:t>venues</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81189"/>
            <a:ext cx="8229600" cy="3363984"/>
          </a:xfrm>
        </p:spPr>
      </p:pic>
    </p:spTree>
    <p:extLst>
      <p:ext uri="{BB962C8B-B14F-4D97-AF65-F5344CB8AC3E}">
        <p14:creationId xmlns:p14="http://schemas.microsoft.com/office/powerpoint/2010/main" val="394064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Cluster </a:t>
            </a:r>
            <a:r>
              <a:rPr lang="it-IT" b="1" dirty="0" err="1"/>
              <a:t>Neighborhoods</a:t>
            </a:r>
            <a:r>
              <a:rPr lang="it-IT" b="1" dirty="0"/>
              <a:t> </a:t>
            </a:r>
            <a:r>
              <a:rPr lang="it-IT" b="1" dirty="0" err="1" smtClean="0"/>
              <a:t>analysis</a:t>
            </a:r>
            <a:endParaRPr lang="it-IT" dirty="0"/>
          </a:p>
        </p:txBody>
      </p:sp>
      <p:sp>
        <p:nvSpPr>
          <p:cNvPr id="3" name="Segnaposto contenuto 2"/>
          <p:cNvSpPr>
            <a:spLocks noGrp="1"/>
          </p:cNvSpPr>
          <p:nvPr>
            <p:ph idx="1"/>
          </p:nvPr>
        </p:nvSpPr>
        <p:spPr/>
        <p:txBody>
          <a:bodyPr/>
          <a:lstStyle/>
          <a:p>
            <a:r>
              <a:rPr lang="en-US" dirty="0" smtClean="0"/>
              <a:t>After removing the postal code column, I decided to run </a:t>
            </a:r>
            <a:r>
              <a:rPr lang="en-US" dirty="0"/>
              <a:t>k-means to cluster the postal code into 5 </a:t>
            </a:r>
            <a:r>
              <a:rPr lang="en-US" dirty="0" smtClean="0"/>
              <a:t>different clusters.</a:t>
            </a:r>
            <a:endParaRPr lang="it-IT" dirty="0"/>
          </a:p>
        </p:txBody>
      </p:sp>
    </p:spTree>
    <p:extLst>
      <p:ext uri="{BB962C8B-B14F-4D97-AF65-F5344CB8AC3E}">
        <p14:creationId xmlns:p14="http://schemas.microsoft.com/office/powerpoint/2010/main" val="1930072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Cluster #1</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815005190"/>
              </p:ext>
            </p:extLst>
          </p:nvPr>
        </p:nvGraphicFramePr>
        <p:xfrm>
          <a:off x="323528" y="2003379"/>
          <a:ext cx="8562155" cy="4737989"/>
        </p:xfrm>
        <a:graphic>
          <a:graphicData uri="http://schemas.openxmlformats.org/drawingml/2006/table">
            <a:tbl>
              <a:tblPr/>
              <a:tblGrid>
                <a:gridCol w="227561"/>
                <a:gridCol w="492519"/>
                <a:gridCol w="576064"/>
                <a:gridCol w="936104"/>
                <a:gridCol w="792088"/>
                <a:gridCol w="792088"/>
                <a:gridCol w="884829"/>
                <a:gridCol w="771355"/>
                <a:gridCol w="718817"/>
                <a:gridCol w="745086"/>
                <a:gridCol w="833556"/>
                <a:gridCol w="792088"/>
              </a:tblGrid>
              <a:tr h="502885">
                <a:tc>
                  <a:txBody>
                    <a:bodyPr/>
                    <a:lstStyle/>
                    <a:p>
                      <a:endParaRPr lang="it-IT"/>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
                      </a:r>
                      <a:br>
                        <a:rPr lang="it-IT" sz="1100" b="1" dirty="0">
                          <a:effectLst/>
                        </a:rPr>
                      </a:br>
                      <a:r>
                        <a:rPr lang="it-IT" sz="1100" b="1" dirty="0">
                          <a:effectLst/>
                        </a:rPr>
                        <a:t>Postal Code</a:t>
                      </a: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1st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2nd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3rd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4th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5th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6th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7th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8th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9th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lnR>
                      <a:noFill/>
                    </a:lnR>
                    <a:lnT>
                      <a:noFill/>
                    </a:lnT>
                    <a:lnB>
                      <a:noFill/>
                    </a:lnB>
                    <a:solidFill>
                      <a:srgbClr val="FFFFFF"/>
                    </a:solidFill>
                  </a:tcPr>
                </a:tc>
                <a:tc>
                  <a:txBody>
                    <a:bodyPr/>
                    <a:lstStyle/>
                    <a:p>
                      <a:pPr algn="r" fontAlgn="ctr"/>
                      <a:r>
                        <a:rPr lang="it-IT" sz="1100" b="1" dirty="0">
                          <a:effectLst/>
                        </a:rPr>
                        <a:t>10th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26468" marR="26468" marT="13234" marB="13234" anchor="ctr">
                    <a:lnL>
                      <a:noFill/>
                    </a:lnL>
                  </a:tcPr>
                </a:tc>
              </a:tr>
              <a:tr h="502885">
                <a:tc>
                  <a:txBody>
                    <a:bodyPr/>
                    <a:lstStyle/>
                    <a:p>
                      <a:pPr algn="r" fontAlgn="ctr"/>
                      <a:r>
                        <a:rPr lang="it-IT" sz="1100" b="1">
                          <a:effectLst/>
                        </a:rPr>
                        <a:t>17</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20138</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Park</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Gym / Fitness Center</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Pool</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Yoga Studio</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Hotel</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Gym Pool</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Gym</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General Entertainment</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Garden</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Event Space</a:t>
                      </a:r>
                    </a:p>
                  </a:txBody>
                  <a:tcPr marL="26468" marR="26468" marT="13234" marB="13234" anchor="ctr">
                    <a:lnL>
                      <a:noFill/>
                    </a:lnL>
                    <a:lnR>
                      <a:noFill/>
                    </a:lnR>
                    <a:lnB>
                      <a:noFill/>
                    </a:lnB>
                    <a:solidFill>
                      <a:srgbClr val="F5F5F5"/>
                    </a:solidFill>
                  </a:tcPr>
                </a:tc>
              </a:tr>
              <a:tr h="502885">
                <a:tc>
                  <a:txBody>
                    <a:bodyPr/>
                    <a:lstStyle/>
                    <a:p>
                      <a:pPr algn="r" fontAlgn="ctr"/>
                      <a:r>
                        <a:rPr lang="it-IT" sz="1100" b="1">
                          <a:effectLst/>
                        </a:rPr>
                        <a:t>22</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20143</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Park</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 Fitness Center</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Harbor / Marina</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Athletics &amp; Sports</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College Gym</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Hotel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Pool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Garden</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Pool</a:t>
                      </a:r>
                    </a:p>
                  </a:txBody>
                  <a:tcPr marL="26468" marR="26468" marT="13234" marB="13234" anchor="ctr">
                    <a:lnL>
                      <a:noFill/>
                    </a:lnL>
                    <a:lnR>
                      <a:noFill/>
                    </a:lnR>
                    <a:lnT>
                      <a:noFill/>
                    </a:lnT>
                    <a:lnB>
                      <a:noFill/>
                    </a:lnB>
                    <a:solidFill>
                      <a:srgbClr val="FFFFFF"/>
                    </a:solidFill>
                  </a:tcPr>
                </a:tc>
              </a:tr>
              <a:tr h="502885">
                <a:tc>
                  <a:txBody>
                    <a:bodyPr/>
                    <a:lstStyle/>
                    <a:p>
                      <a:pPr algn="r" fontAlgn="ctr"/>
                      <a:r>
                        <a:rPr lang="it-IT" sz="1100" b="1">
                          <a:effectLst/>
                        </a:rPr>
                        <a:t>23</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20144</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Park</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Gym / Fitness Center</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Yoga Studio</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Pool</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Public Art</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Plaza</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Martial Arts Dojo</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Boxing Gym</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Campground</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Castle</a:t>
                      </a:r>
                    </a:p>
                  </a:txBody>
                  <a:tcPr marL="26468" marR="26468" marT="13234" marB="13234" anchor="ctr">
                    <a:lnL>
                      <a:noFill/>
                    </a:lnL>
                    <a:lnR>
                      <a:noFill/>
                    </a:lnR>
                    <a:lnT>
                      <a:noFill/>
                    </a:lnT>
                    <a:lnB>
                      <a:noFill/>
                    </a:lnB>
                    <a:solidFill>
                      <a:srgbClr val="F5F5F5"/>
                    </a:solidFill>
                  </a:tcPr>
                </a:tc>
              </a:tr>
              <a:tr h="502885">
                <a:tc>
                  <a:txBody>
                    <a:bodyPr/>
                    <a:lstStyle/>
                    <a:p>
                      <a:pPr algn="r" fontAlgn="ctr"/>
                      <a:r>
                        <a:rPr lang="it-IT" sz="1100" b="1">
                          <a:effectLst/>
                        </a:rPr>
                        <a:t>25</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20146</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Park</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 Fitness Center</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Martial Arts Dojo</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Yoga Studio</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Hotel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Pool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General Entertainment</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Garden</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Event Space</a:t>
                      </a:r>
                    </a:p>
                  </a:txBody>
                  <a:tcPr marL="26468" marR="26468" marT="13234" marB="13234" anchor="ctr">
                    <a:lnL>
                      <a:noFill/>
                    </a:lnL>
                    <a:lnR>
                      <a:noFill/>
                    </a:lnR>
                    <a:lnT>
                      <a:noFill/>
                    </a:lnT>
                    <a:lnB>
                      <a:noFill/>
                    </a:lnB>
                    <a:solidFill>
                      <a:srgbClr val="FFFFFF"/>
                    </a:solidFill>
                  </a:tcPr>
                </a:tc>
              </a:tr>
              <a:tr h="502885">
                <a:tc>
                  <a:txBody>
                    <a:bodyPr/>
                    <a:lstStyle/>
                    <a:p>
                      <a:pPr algn="r" fontAlgn="ctr"/>
                      <a:r>
                        <a:rPr lang="it-IT" sz="1100" b="1">
                          <a:effectLst/>
                        </a:rPr>
                        <a:t>26</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20147</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Park</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Gym</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Pool</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Martial Arts Dojo</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Gym / Fitness Center</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Yoga Studio</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Gym Pool</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General Entertainment</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Garden</a:t>
                      </a:r>
                    </a:p>
                  </a:txBody>
                  <a:tcPr marL="26468" marR="26468" marT="13234" marB="13234" anchor="ctr">
                    <a:lnL>
                      <a:noFill/>
                    </a:lnL>
                    <a:lnR>
                      <a:noFill/>
                    </a:lnR>
                    <a:lnT>
                      <a:noFill/>
                    </a:lnT>
                    <a:lnB>
                      <a:noFill/>
                    </a:lnB>
                    <a:solidFill>
                      <a:srgbClr val="F5F5F5"/>
                    </a:solidFill>
                  </a:tcPr>
                </a:tc>
                <a:tc>
                  <a:txBody>
                    <a:bodyPr/>
                    <a:lstStyle/>
                    <a:p>
                      <a:pPr algn="r" fontAlgn="ctr"/>
                      <a:r>
                        <a:rPr lang="it-IT" sz="1100">
                          <a:effectLst/>
                        </a:rPr>
                        <a:t>Event Space</a:t>
                      </a:r>
                    </a:p>
                  </a:txBody>
                  <a:tcPr marL="26468" marR="26468" marT="13234" marB="13234" anchor="ctr">
                    <a:lnL>
                      <a:noFill/>
                    </a:lnL>
                    <a:lnR>
                      <a:noFill/>
                    </a:lnR>
                    <a:lnT>
                      <a:noFill/>
                    </a:lnT>
                    <a:lnB>
                      <a:noFill/>
                    </a:lnB>
                    <a:solidFill>
                      <a:srgbClr val="F5F5F5"/>
                    </a:solidFill>
                  </a:tcPr>
                </a:tc>
              </a:tr>
              <a:tr h="502885">
                <a:tc>
                  <a:txBody>
                    <a:bodyPr/>
                    <a:lstStyle/>
                    <a:p>
                      <a:pPr algn="r" fontAlgn="ctr"/>
                      <a:r>
                        <a:rPr lang="it-IT" sz="1100" b="1">
                          <a:effectLst/>
                        </a:rPr>
                        <a:t>32</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20153</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Park</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Campground</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Yoga Studio</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Garden</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Harbor / Marina</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Pool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 Fitness Center</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General Entertainment</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Event Space</a:t>
                      </a:r>
                    </a:p>
                  </a:txBody>
                  <a:tcPr marL="26468" marR="26468" marT="13234" marB="13234" anchor="ctr">
                    <a:lnL>
                      <a:noFill/>
                    </a:lnL>
                    <a:lnR>
                      <a:noFill/>
                    </a:lnR>
                    <a:lnT>
                      <a:noFill/>
                    </a:lnT>
                    <a:lnB>
                      <a:noFill/>
                    </a:lnB>
                    <a:solidFill>
                      <a:srgbClr val="FFFFFF"/>
                    </a:solidFill>
                  </a:tcPr>
                </a:tc>
              </a:tr>
              <a:tr h="502885">
                <a:tc>
                  <a:txBody>
                    <a:bodyPr/>
                    <a:lstStyle/>
                    <a:p>
                      <a:pPr algn="r" fontAlgn="ctr"/>
                      <a:r>
                        <a:rPr lang="it-IT" sz="1100" b="1">
                          <a:effectLst/>
                        </a:rPr>
                        <a:t>35</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20156</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Park</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Pool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Playground</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Yoga Studio</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Hotel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 Fitness Center</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General Entertainment</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Garden</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Event Space</a:t>
                      </a:r>
                    </a:p>
                  </a:txBody>
                  <a:tcPr marL="26468" marR="26468" marT="13234" marB="13234" anchor="ctr">
                    <a:lnL>
                      <a:noFill/>
                    </a:lnL>
                    <a:lnR>
                      <a:noFill/>
                    </a:lnR>
                    <a:lnT>
                      <a:noFill/>
                    </a:lnT>
                    <a:lnB>
                      <a:noFill/>
                    </a:lnB>
                    <a:solidFill>
                      <a:srgbClr val="FFFFFF"/>
                    </a:solidFill>
                  </a:tcPr>
                </a:tc>
              </a:tr>
              <a:tr h="502885">
                <a:tc>
                  <a:txBody>
                    <a:bodyPr/>
                    <a:lstStyle/>
                    <a:p>
                      <a:pPr algn="r" fontAlgn="ctr"/>
                      <a:r>
                        <a:rPr lang="it-IT" sz="1100" b="1">
                          <a:effectLst/>
                        </a:rPr>
                        <a:t>36</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20157</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Park</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 Fitness Center</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Pool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Yoga Studio</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Hotel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 Pool</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Gym</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General Entertainment</a:t>
                      </a:r>
                    </a:p>
                  </a:txBody>
                  <a:tcPr marL="26468" marR="26468" marT="13234" marB="13234" anchor="ctr">
                    <a:lnL>
                      <a:noFill/>
                    </a:lnL>
                    <a:lnR>
                      <a:noFill/>
                    </a:lnR>
                    <a:lnT>
                      <a:noFill/>
                    </a:lnT>
                    <a:lnB>
                      <a:noFill/>
                    </a:lnB>
                    <a:solidFill>
                      <a:srgbClr val="FFFFFF"/>
                    </a:solidFill>
                  </a:tcPr>
                </a:tc>
                <a:tc>
                  <a:txBody>
                    <a:bodyPr/>
                    <a:lstStyle/>
                    <a:p>
                      <a:pPr algn="r" fontAlgn="ctr"/>
                      <a:r>
                        <a:rPr lang="it-IT" sz="1100">
                          <a:effectLst/>
                        </a:rPr>
                        <a:t>Garden</a:t>
                      </a:r>
                    </a:p>
                  </a:txBody>
                  <a:tcPr marL="26468" marR="26468" marT="13234" marB="13234" anchor="ctr">
                    <a:lnL>
                      <a:noFill/>
                    </a:lnL>
                    <a:lnR>
                      <a:noFill/>
                    </a:lnR>
                    <a:lnT>
                      <a:noFill/>
                    </a:lnT>
                    <a:lnB>
                      <a:noFill/>
                    </a:lnB>
                    <a:solidFill>
                      <a:srgbClr val="FFFFFF"/>
                    </a:solidFill>
                  </a:tcPr>
                </a:tc>
                <a:tc>
                  <a:txBody>
                    <a:bodyPr/>
                    <a:lstStyle/>
                    <a:p>
                      <a:pPr algn="r" fontAlgn="ctr"/>
                      <a:r>
                        <a:rPr lang="it-IT" sz="1100" dirty="0" err="1">
                          <a:effectLst/>
                        </a:rPr>
                        <a:t>Event</a:t>
                      </a:r>
                      <a:r>
                        <a:rPr lang="it-IT" sz="1100" dirty="0">
                          <a:effectLst/>
                        </a:rPr>
                        <a:t> Space</a:t>
                      </a:r>
                    </a:p>
                  </a:txBody>
                  <a:tcPr marL="26468" marR="26468" marT="13234" marB="13234"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99080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Cluster </a:t>
            </a:r>
            <a:r>
              <a:rPr lang="it-IT" dirty="0" smtClean="0"/>
              <a:t>#2</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650914673"/>
              </p:ext>
            </p:extLst>
          </p:nvPr>
        </p:nvGraphicFramePr>
        <p:xfrm>
          <a:off x="35496" y="1299286"/>
          <a:ext cx="9073008" cy="5298066"/>
        </p:xfrm>
        <a:graphic>
          <a:graphicData uri="http://schemas.openxmlformats.org/drawingml/2006/table">
            <a:tbl>
              <a:tblPr/>
              <a:tblGrid>
                <a:gridCol w="214327"/>
                <a:gridCol w="433745"/>
                <a:gridCol w="576064"/>
                <a:gridCol w="864096"/>
                <a:gridCol w="936104"/>
                <a:gridCol w="864096"/>
                <a:gridCol w="690149"/>
                <a:gridCol w="588977"/>
                <a:gridCol w="809106"/>
                <a:gridCol w="1080120"/>
                <a:gridCol w="1080120"/>
                <a:gridCol w="936104"/>
              </a:tblGrid>
              <a:tr h="377164">
                <a:tc>
                  <a:txBody>
                    <a:bodyPr/>
                    <a:lstStyle/>
                    <a:p>
                      <a:endParaRPr lang="it-IT"/>
                    </a:p>
                  </a:txBody>
                  <a:tcPr marL="19851" marR="19851" marT="9925" marB="9925" anchor="ctr">
                    <a:lnL>
                      <a:noFill/>
                    </a:lnL>
                    <a:lnR>
                      <a:noFill/>
                    </a:lnR>
                    <a:lnT>
                      <a:noFill/>
                    </a:lnT>
                    <a:lnB>
                      <a:noFill/>
                    </a:lnB>
                  </a:tcPr>
                </a:tc>
                <a:tc>
                  <a:txBody>
                    <a:bodyPr/>
                    <a:lstStyle/>
                    <a:p>
                      <a:pPr algn="r" fontAlgn="ctr"/>
                      <a:r>
                        <a:rPr lang="it-IT" sz="1100" b="1" dirty="0">
                          <a:effectLst/>
                        </a:rPr>
                        <a:t>Postal Code</a:t>
                      </a:r>
                    </a:p>
                  </a:txBody>
                  <a:tcPr marL="19851" marR="19851" marT="9925" marB="9925" anchor="ctr">
                    <a:lnL>
                      <a:noFill/>
                    </a:lnL>
                    <a:lnR>
                      <a:noFill/>
                    </a:lnR>
                    <a:lnT>
                      <a:noFill/>
                    </a:lnT>
                    <a:lnB>
                      <a:noFill/>
                    </a:lnB>
                  </a:tcPr>
                </a:tc>
                <a:tc>
                  <a:txBody>
                    <a:bodyPr/>
                    <a:lstStyle/>
                    <a:p>
                      <a:pPr algn="r" fontAlgn="ctr"/>
                      <a:r>
                        <a:rPr lang="it-IT" sz="1100" b="1" dirty="0">
                          <a:effectLst/>
                        </a:rPr>
                        <a:t>1st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2nd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3rd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4th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5th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6th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7th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8th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9th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lnR>
                      <a:noFill/>
                    </a:lnR>
                    <a:lnT>
                      <a:noFill/>
                    </a:lnT>
                    <a:lnB>
                      <a:noFill/>
                    </a:lnB>
                  </a:tcPr>
                </a:tc>
                <a:tc>
                  <a:txBody>
                    <a:bodyPr/>
                    <a:lstStyle/>
                    <a:p>
                      <a:pPr algn="r" fontAlgn="ctr"/>
                      <a:r>
                        <a:rPr lang="it-IT" sz="1100" b="1" dirty="0">
                          <a:effectLst/>
                        </a:rPr>
                        <a:t>10th </a:t>
                      </a:r>
                      <a:r>
                        <a:rPr lang="it-IT" sz="1100" b="1" dirty="0" err="1">
                          <a:effectLst/>
                        </a:rPr>
                        <a:t>Most</a:t>
                      </a:r>
                      <a:r>
                        <a:rPr lang="it-IT" sz="1100" b="1" dirty="0">
                          <a:effectLst/>
                        </a:rPr>
                        <a:t> Common </a:t>
                      </a:r>
                      <a:r>
                        <a:rPr lang="it-IT" sz="1100" b="1" dirty="0" err="1">
                          <a:effectLst/>
                        </a:rPr>
                        <a:t>Venue</a:t>
                      </a:r>
                      <a:endParaRPr lang="it-IT" sz="1100" b="1" dirty="0">
                        <a:effectLst/>
                      </a:endParaRPr>
                    </a:p>
                  </a:txBody>
                  <a:tcPr marL="19851" marR="19851" marT="9925" marB="9925" anchor="ctr">
                    <a:lnL>
                      <a:noFill/>
                    </a:lnL>
                  </a:tcPr>
                </a:tc>
              </a:tr>
              <a:tr h="377164">
                <a:tc>
                  <a:txBody>
                    <a:bodyPr/>
                    <a:lstStyle/>
                    <a:p>
                      <a:pPr algn="r" fontAlgn="ctr"/>
                      <a:r>
                        <a:rPr lang="it-IT" sz="1100" b="1">
                          <a:effectLst/>
                        </a:rPr>
                        <a:t>0</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20121</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Park</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 / Fitness Center</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Hotel</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Plaza</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Monument / Landmark</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Yoga Studio</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Playground</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Art Museum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Castle</a:t>
                      </a:r>
                    </a:p>
                  </a:txBody>
                  <a:tcPr marL="19851" marR="19851" marT="9925" marB="9925" anchor="ctr">
                    <a:lnL>
                      <a:noFill/>
                    </a:lnL>
                    <a:lnR>
                      <a:noFill/>
                    </a:lnR>
                    <a:lnB>
                      <a:noFill/>
                    </a:lnB>
                    <a:solidFill>
                      <a:srgbClr val="F5F5F5"/>
                    </a:solidFill>
                  </a:tcPr>
                </a:tc>
              </a:tr>
              <a:tr h="377164">
                <a:tc>
                  <a:txBody>
                    <a:bodyPr/>
                    <a:lstStyle/>
                    <a:p>
                      <a:pPr algn="r" fontAlgn="ctr"/>
                      <a:r>
                        <a:rPr lang="it-IT" sz="1100" b="1">
                          <a:effectLst/>
                        </a:rPr>
                        <a:t>1</a:t>
                      </a:r>
                    </a:p>
                  </a:txBody>
                  <a:tcPr marL="19851" marR="19851" marT="9925" marB="9925" anchor="ctr">
                    <a:lnL>
                      <a:noFill/>
                    </a:lnL>
                    <a:lnR>
                      <a:noFill/>
                    </a:lnR>
                    <a:lnT>
                      <a:noFill/>
                    </a:lnT>
                    <a:lnB>
                      <a:noFill/>
                    </a:lnB>
                  </a:tcPr>
                </a:tc>
                <a:tc>
                  <a:txBody>
                    <a:bodyPr/>
                    <a:lstStyle/>
                    <a:p>
                      <a:pPr algn="r" fontAlgn="ctr"/>
                      <a:r>
                        <a:rPr lang="it-IT" sz="1100">
                          <a:effectLst/>
                        </a:rPr>
                        <a:t>20122</a:t>
                      </a:r>
                    </a:p>
                  </a:txBody>
                  <a:tcPr marL="19851" marR="19851" marT="9925" marB="9925" anchor="ctr">
                    <a:lnL>
                      <a:noFill/>
                    </a:lnL>
                    <a:lnR>
                      <a:noFill/>
                    </a:lnR>
                    <a:lnT>
                      <a:noFill/>
                    </a:lnT>
                    <a:lnB>
                      <a:noFill/>
                    </a:lnB>
                  </a:tcPr>
                </a:tc>
                <a:tc>
                  <a:txBody>
                    <a:bodyPr/>
                    <a:lstStyle/>
                    <a:p>
                      <a:pPr algn="r" fontAlgn="ctr"/>
                      <a:r>
                        <a:rPr lang="it-IT" sz="1100">
                          <a:effectLst/>
                        </a:rPr>
                        <a:t>Park</a:t>
                      </a:r>
                    </a:p>
                  </a:txBody>
                  <a:tcPr marL="19851" marR="19851" marT="9925" marB="9925" anchor="ctr">
                    <a:lnL>
                      <a:noFill/>
                    </a:lnL>
                    <a:lnR>
                      <a:noFill/>
                    </a:lnR>
                    <a:lnT>
                      <a:noFill/>
                    </a:lnT>
                    <a:lnB>
                      <a:noFill/>
                    </a:lnB>
                  </a:tcPr>
                </a:tc>
                <a:tc>
                  <a:txBody>
                    <a:bodyPr/>
                    <a:lstStyle/>
                    <a:p>
                      <a:pPr algn="r" fontAlgn="ctr"/>
                      <a:r>
                        <a:rPr lang="it-IT" sz="1100">
                          <a:effectLst/>
                        </a:rPr>
                        <a:t>Gym</a:t>
                      </a:r>
                    </a:p>
                  </a:txBody>
                  <a:tcPr marL="19851" marR="19851" marT="9925" marB="9925" anchor="ctr">
                    <a:lnL>
                      <a:noFill/>
                    </a:lnL>
                    <a:lnR>
                      <a:noFill/>
                    </a:lnR>
                    <a:lnT>
                      <a:noFill/>
                    </a:lnT>
                    <a:lnB>
                      <a:noFill/>
                    </a:lnB>
                  </a:tcPr>
                </a:tc>
                <a:tc>
                  <a:txBody>
                    <a:bodyPr/>
                    <a:lstStyle/>
                    <a:p>
                      <a:pPr algn="r" fontAlgn="ctr"/>
                      <a:r>
                        <a:rPr lang="it-IT" sz="1100">
                          <a:effectLst/>
                        </a:rPr>
                        <a:t>Gym / Fitness Center</a:t>
                      </a:r>
                    </a:p>
                  </a:txBody>
                  <a:tcPr marL="19851" marR="19851" marT="9925" marB="9925" anchor="ctr">
                    <a:lnL>
                      <a:noFill/>
                    </a:lnL>
                    <a:lnR>
                      <a:noFill/>
                    </a:lnR>
                    <a:lnT>
                      <a:noFill/>
                    </a:lnT>
                    <a:lnB>
                      <a:noFill/>
                    </a:lnB>
                  </a:tcPr>
                </a:tc>
                <a:tc>
                  <a:txBody>
                    <a:bodyPr/>
                    <a:lstStyle/>
                    <a:p>
                      <a:pPr algn="r" fontAlgn="ctr"/>
                      <a:r>
                        <a:rPr lang="it-IT" sz="1100">
                          <a:effectLst/>
                        </a:rPr>
                        <a:t>Hotel</a:t>
                      </a:r>
                    </a:p>
                  </a:txBody>
                  <a:tcPr marL="19851" marR="19851" marT="9925" marB="9925" anchor="ctr">
                    <a:lnL>
                      <a:noFill/>
                    </a:lnL>
                    <a:lnR>
                      <a:noFill/>
                    </a:lnR>
                    <a:lnT>
                      <a:noFill/>
                    </a:lnT>
                    <a:lnB>
                      <a:noFill/>
                    </a:lnB>
                  </a:tcPr>
                </a:tc>
                <a:tc>
                  <a:txBody>
                    <a:bodyPr/>
                    <a:lstStyle/>
                    <a:p>
                      <a:pPr algn="r" fontAlgn="ctr"/>
                      <a:r>
                        <a:rPr lang="it-IT" sz="1100">
                          <a:effectLst/>
                        </a:rPr>
                        <a:t>Monument / Landmark</a:t>
                      </a:r>
                    </a:p>
                  </a:txBody>
                  <a:tcPr marL="19851" marR="19851" marT="9925" marB="9925" anchor="ctr">
                    <a:lnL>
                      <a:noFill/>
                    </a:lnL>
                    <a:lnR>
                      <a:noFill/>
                    </a:lnR>
                    <a:lnT>
                      <a:noFill/>
                    </a:lnT>
                    <a:lnB>
                      <a:noFill/>
                    </a:lnB>
                  </a:tcPr>
                </a:tc>
                <a:tc>
                  <a:txBody>
                    <a:bodyPr/>
                    <a:lstStyle/>
                    <a:p>
                      <a:pPr algn="r" fontAlgn="ctr"/>
                      <a:r>
                        <a:rPr lang="it-IT" sz="1100">
                          <a:effectLst/>
                        </a:rPr>
                        <a:t>Plaza</a:t>
                      </a:r>
                    </a:p>
                  </a:txBody>
                  <a:tcPr marL="19851" marR="19851" marT="9925" marB="9925" anchor="ctr">
                    <a:lnL>
                      <a:noFill/>
                    </a:lnL>
                    <a:lnR>
                      <a:noFill/>
                    </a:lnR>
                    <a:lnT>
                      <a:noFill/>
                    </a:lnT>
                    <a:lnB>
                      <a:noFill/>
                    </a:lnB>
                  </a:tcPr>
                </a:tc>
                <a:tc>
                  <a:txBody>
                    <a:bodyPr/>
                    <a:lstStyle/>
                    <a:p>
                      <a:pPr algn="r" fontAlgn="ctr"/>
                      <a:r>
                        <a:rPr lang="it-IT" sz="1100">
                          <a:effectLst/>
                        </a:rPr>
                        <a:t>Lake</a:t>
                      </a:r>
                    </a:p>
                  </a:txBody>
                  <a:tcPr marL="19851" marR="19851" marT="9925" marB="9925" anchor="ctr">
                    <a:lnL>
                      <a:noFill/>
                    </a:lnL>
                    <a:lnR>
                      <a:noFill/>
                    </a:lnR>
                    <a:lnT>
                      <a:noFill/>
                    </a:lnT>
                    <a:lnB>
                      <a:noFill/>
                    </a:lnB>
                  </a:tcPr>
                </a:tc>
                <a:tc>
                  <a:txBody>
                    <a:bodyPr/>
                    <a:lstStyle/>
                    <a:p>
                      <a:pPr algn="r" fontAlgn="ctr"/>
                      <a:r>
                        <a:rPr lang="it-IT" sz="1100">
                          <a:effectLst/>
                        </a:rPr>
                        <a:t>Castle</a:t>
                      </a:r>
                    </a:p>
                  </a:txBody>
                  <a:tcPr marL="19851" marR="19851" marT="9925" marB="9925" anchor="ctr">
                    <a:lnL>
                      <a:noFill/>
                    </a:lnL>
                    <a:lnR>
                      <a:noFill/>
                    </a:lnR>
                    <a:lnT>
                      <a:noFill/>
                    </a:lnT>
                    <a:lnB>
                      <a:noFill/>
                    </a:lnB>
                  </a:tcPr>
                </a:tc>
                <a:tc>
                  <a:txBody>
                    <a:bodyPr/>
                    <a:lstStyle/>
                    <a:p>
                      <a:pPr algn="r" fontAlgn="ctr"/>
                      <a:r>
                        <a:rPr lang="it-IT" sz="1100">
                          <a:effectLst/>
                        </a:rPr>
                        <a:t>College Gym</a:t>
                      </a:r>
                    </a:p>
                  </a:txBody>
                  <a:tcPr marL="19851" marR="19851" marT="9925" marB="9925" anchor="ctr">
                    <a:lnL>
                      <a:noFill/>
                    </a:lnL>
                    <a:lnR>
                      <a:noFill/>
                    </a:lnR>
                    <a:lnT>
                      <a:noFill/>
                    </a:lnT>
                    <a:lnB>
                      <a:noFill/>
                    </a:lnB>
                  </a:tcPr>
                </a:tc>
                <a:tc>
                  <a:txBody>
                    <a:bodyPr/>
                    <a:lstStyle/>
                    <a:p>
                      <a:pPr algn="r" fontAlgn="ctr"/>
                      <a:r>
                        <a:rPr lang="it-IT" sz="1100">
                          <a:effectLst/>
                        </a:rPr>
                        <a:t>Garden</a:t>
                      </a:r>
                    </a:p>
                  </a:txBody>
                  <a:tcPr marL="19851" marR="19851" marT="9925" marB="9925" anchor="ctr">
                    <a:lnL>
                      <a:noFill/>
                    </a:lnL>
                    <a:lnR>
                      <a:noFill/>
                    </a:lnR>
                    <a:lnT>
                      <a:noFill/>
                    </a:lnT>
                    <a:lnB>
                      <a:noFill/>
                    </a:lnB>
                  </a:tcPr>
                </a:tc>
              </a:tr>
              <a:tr h="377164">
                <a:tc>
                  <a:txBody>
                    <a:bodyPr/>
                    <a:lstStyle/>
                    <a:p>
                      <a:pPr algn="r" fontAlgn="ctr"/>
                      <a:r>
                        <a:rPr lang="it-IT" sz="1100" b="1">
                          <a:effectLst/>
                        </a:rPr>
                        <a:t>2</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20123</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Park</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 / Fitness Center</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Hotel</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Monument / Landmark</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Plaza</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Lake</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Art Museum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Castle</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College Gym</a:t>
                      </a:r>
                    </a:p>
                  </a:txBody>
                  <a:tcPr marL="19851" marR="19851" marT="9925" marB="9925" anchor="ctr">
                    <a:lnL>
                      <a:noFill/>
                    </a:lnL>
                    <a:lnR>
                      <a:noFill/>
                    </a:lnR>
                    <a:lnT>
                      <a:noFill/>
                    </a:lnT>
                    <a:lnB>
                      <a:noFill/>
                    </a:lnB>
                    <a:solidFill>
                      <a:srgbClr val="F5F5F5"/>
                    </a:solidFill>
                  </a:tcPr>
                </a:tc>
              </a:tr>
              <a:tr h="377164">
                <a:tc>
                  <a:txBody>
                    <a:bodyPr/>
                    <a:lstStyle/>
                    <a:p>
                      <a:pPr algn="r" fontAlgn="ctr"/>
                      <a:r>
                        <a:rPr lang="it-IT" sz="1100" b="1">
                          <a:effectLst/>
                        </a:rPr>
                        <a:t>3</a:t>
                      </a:r>
                    </a:p>
                  </a:txBody>
                  <a:tcPr marL="19851" marR="19851" marT="9925" marB="9925" anchor="ctr">
                    <a:lnL>
                      <a:noFill/>
                    </a:lnL>
                    <a:lnR>
                      <a:noFill/>
                    </a:lnR>
                    <a:lnT>
                      <a:noFill/>
                    </a:lnT>
                    <a:lnB>
                      <a:noFill/>
                    </a:lnB>
                  </a:tcPr>
                </a:tc>
                <a:tc>
                  <a:txBody>
                    <a:bodyPr/>
                    <a:lstStyle/>
                    <a:p>
                      <a:pPr algn="r" fontAlgn="ctr"/>
                      <a:r>
                        <a:rPr lang="it-IT" sz="1100">
                          <a:effectLst/>
                        </a:rPr>
                        <a:t>20124</a:t>
                      </a:r>
                    </a:p>
                  </a:txBody>
                  <a:tcPr marL="19851" marR="19851" marT="9925" marB="9925" anchor="ctr">
                    <a:lnL>
                      <a:noFill/>
                    </a:lnL>
                    <a:lnR>
                      <a:noFill/>
                    </a:lnR>
                    <a:lnT>
                      <a:noFill/>
                    </a:lnT>
                    <a:lnB>
                      <a:noFill/>
                    </a:lnB>
                  </a:tcPr>
                </a:tc>
                <a:tc>
                  <a:txBody>
                    <a:bodyPr/>
                    <a:lstStyle/>
                    <a:p>
                      <a:pPr algn="r" fontAlgn="ctr"/>
                      <a:r>
                        <a:rPr lang="it-IT" sz="1100">
                          <a:effectLst/>
                        </a:rPr>
                        <a:t>Park</a:t>
                      </a:r>
                    </a:p>
                  </a:txBody>
                  <a:tcPr marL="19851" marR="19851" marT="9925" marB="9925" anchor="ctr">
                    <a:lnL>
                      <a:noFill/>
                    </a:lnL>
                    <a:lnR>
                      <a:noFill/>
                    </a:lnR>
                    <a:lnT>
                      <a:noFill/>
                    </a:lnT>
                    <a:lnB>
                      <a:noFill/>
                    </a:lnB>
                  </a:tcPr>
                </a:tc>
                <a:tc>
                  <a:txBody>
                    <a:bodyPr/>
                    <a:lstStyle/>
                    <a:p>
                      <a:pPr algn="r" fontAlgn="ctr"/>
                      <a:r>
                        <a:rPr lang="it-IT" sz="1100">
                          <a:effectLst/>
                        </a:rPr>
                        <a:t>Hotel</a:t>
                      </a:r>
                    </a:p>
                  </a:txBody>
                  <a:tcPr marL="19851" marR="19851" marT="9925" marB="9925" anchor="ctr">
                    <a:lnL>
                      <a:noFill/>
                    </a:lnL>
                    <a:lnR>
                      <a:noFill/>
                    </a:lnR>
                    <a:lnT>
                      <a:noFill/>
                    </a:lnT>
                    <a:lnB>
                      <a:noFill/>
                    </a:lnB>
                  </a:tcPr>
                </a:tc>
                <a:tc>
                  <a:txBody>
                    <a:bodyPr/>
                    <a:lstStyle/>
                    <a:p>
                      <a:pPr algn="r" fontAlgn="ctr"/>
                      <a:r>
                        <a:rPr lang="it-IT" sz="1100">
                          <a:effectLst/>
                        </a:rPr>
                        <a:t>Gym</a:t>
                      </a:r>
                    </a:p>
                  </a:txBody>
                  <a:tcPr marL="19851" marR="19851" marT="9925" marB="9925" anchor="ctr">
                    <a:lnL>
                      <a:noFill/>
                    </a:lnL>
                    <a:lnR>
                      <a:noFill/>
                    </a:lnR>
                    <a:lnT>
                      <a:noFill/>
                    </a:lnT>
                    <a:lnB>
                      <a:noFill/>
                    </a:lnB>
                  </a:tcPr>
                </a:tc>
                <a:tc>
                  <a:txBody>
                    <a:bodyPr/>
                    <a:lstStyle/>
                    <a:p>
                      <a:pPr algn="r" fontAlgn="ctr"/>
                      <a:r>
                        <a:rPr lang="it-IT" sz="1100">
                          <a:effectLst/>
                        </a:rPr>
                        <a:t>Gym / Fitness Center</a:t>
                      </a:r>
                    </a:p>
                  </a:txBody>
                  <a:tcPr marL="19851" marR="19851" marT="9925" marB="9925" anchor="ctr">
                    <a:lnL>
                      <a:noFill/>
                    </a:lnL>
                    <a:lnR>
                      <a:noFill/>
                    </a:lnR>
                    <a:lnT>
                      <a:noFill/>
                    </a:lnT>
                    <a:lnB>
                      <a:noFill/>
                    </a:lnB>
                  </a:tcPr>
                </a:tc>
                <a:tc>
                  <a:txBody>
                    <a:bodyPr/>
                    <a:lstStyle/>
                    <a:p>
                      <a:pPr algn="r" fontAlgn="ctr"/>
                      <a:r>
                        <a:rPr lang="it-IT" sz="1100">
                          <a:effectLst/>
                        </a:rPr>
                        <a:t>Plaza</a:t>
                      </a:r>
                    </a:p>
                  </a:txBody>
                  <a:tcPr marL="19851" marR="19851" marT="9925" marB="9925" anchor="ctr">
                    <a:lnL>
                      <a:noFill/>
                    </a:lnL>
                    <a:lnR>
                      <a:noFill/>
                    </a:lnR>
                    <a:lnT>
                      <a:noFill/>
                    </a:lnT>
                    <a:lnB>
                      <a:noFill/>
                    </a:lnB>
                  </a:tcPr>
                </a:tc>
                <a:tc>
                  <a:txBody>
                    <a:bodyPr/>
                    <a:lstStyle/>
                    <a:p>
                      <a:pPr algn="r" fontAlgn="ctr"/>
                      <a:r>
                        <a:rPr lang="it-IT" sz="1100">
                          <a:effectLst/>
                        </a:rPr>
                        <a:t>Playground</a:t>
                      </a:r>
                    </a:p>
                  </a:txBody>
                  <a:tcPr marL="19851" marR="19851" marT="9925" marB="9925" anchor="ctr">
                    <a:lnL>
                      <a:noFill/>
                    </a:lnL>
                    <a:lnR>
                      <a:noFill/>
                    </a:lnR>
                    <a:lnT>
                      <a:noFill/>
                    </a:lnT>
                    <a:lnB>
                      <a:noFill/>
                    </a:lnB>
                  </a:tcPr>
                </a:tc>
                <a:tc>
                  <a:txBody>
                    <a:bodyPr/>
                    <a:lstStyle/>
                    <a:p>
                      <a:pPr algn="r" fontAlgn="ctr"/>
                      <a:r>
                        <a:rPr lang="it-IT" sz="1100">
                          <a:effectLst/>
                        </a:rPr>
                        <a:t>Garden</a:t>
                      </a:r>
                    </a:p>
                  </a:txBody>
                  <a:tcPr marL="19851" marR="19851" marT="9925" marB="9925" anchor="ctr">
                    <a:lnL>
                      <a:noFill/>
                    </a:lnL>
                    <a:lnR>
                      <a:noFill/>
                    </a:lnR>
                    <a:lnT>
                      <a:noFill/>
                    </a:lnT>
                    <a:lnB>
                      <a:noFill/>
                    </a:lnB>
                  </a:tcPr>
                </a:tc>
                <a:tc>
                  <a:txBody>
                    <a:bodyPr/>
                    <a:lstStyle/>
                    <a:p>
                      <a:pPr algn="r" fontAlgn="ctr"/>
                      <a:r>
                        <a:rPr lang="it-IT" sz="1100">
                          <a:effectLst/>
                        </a:rPr>
                        <a:t>Martial Arts Dojo</a:t>
                      </a:r>
                    </a:p>
                  </a:txBody>
                  <a:tcPr marL="19851" marR="19851" marT="9925" marB="9925" anchor="ctr">
                    <a:lnL>
                      <a:noFill/>
                    </a:lnL>
                    <a:lnR>
                      <a:noFill/>
                    </a:lnR>
                    <a:lnT>
                      <a:noFill/>
                    </a:lnT>
                    <a:lnB>
                      <a:noFill/>
                    </a:lnB>
                  </a:tcPr>
                </a:tc>
                <a:tc>
                  <a:txBody>
                    <a:bodyPr/>
                    <a:lstStyle/>
                    <a:p>
                      <a:pPr algn="r" fontAlgn="ctr"/>
                      <a:r>
                        <a:rPr lang="it-IT" sz="1100">
                          <a:effectLst/>
                        </a:rPr>
                        <a:t>College Gym</a:t>
                      </a:r>
                    </a:p>
                  </a:txBody>
                  <a:tcPr marL="19851" marR="19851" marT="9925" marB="9925" anchor="ctr">
                    <a:lnL>
                      <a:noFill/>
                    </a:lnL>
                    <a:lnR>
                      <a:noFill/>
                    </a:lnR>
                    <a:lnT>
                      <a:noFill/>
                    </a:lnT>
                    <a:lnB>
                      <a:noFill/>
                    </a:lnB>
                  </a:tcPr>
                </a:tc>
                <a:tc>
                  <a:txBody>
                    <a:bodyPr/>
                    <a:lstStyle/>
                    <a:p>
                      <a:pPr algn="r" fontAlgn="ctr"/>
                      <a:r>
                        <a:rPr lang="it-IT" sz="1100">
                          <a:effectLst/>
                        </a:rPr>
                        <a:t>Pool</a:t>
                      </a:r>
                    </a:p>
                  </a:txBody>
                  <a:tcPr marL="19851" marR="19851" marT="9925" marB="9925" anchor="ctr">
                    <a:lnL>
                      <a:noFill/>
                    </a:lnL>
                    <a:lnR>
                      <a:noFill/>
                    </a:lnR>
                    <a:lnT>
                      <a:noFill/>
                    </a:lnT>
                    <a:lnB>
                      <a:noFill/>
                    </a:lnB>
                  </a:tcPr>
                </a:tc>
              </a:tr>
              <a:tr h="377164">
                <a:tc>
                  <a:txBody>
                    <a:bodyPr/>
                    <a:lstStyle/>
                    <a:p>
                      <a:pPr algn="r" fontAlgn="ctr"/>
                      <a:r>
                        <a:rPr lang="it-IT" sz="1100" b="1">
                          <a:effectLst/>
                        </a:rPr>
                        <a:t>6</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20127</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Park</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Plaza</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 / Fitness Center</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College Gym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Martial Arts Dojo</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Event Space</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Playground</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Pool</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Track</a:t>
                      </a:r>
                    </a:p>
                  </a:txBody>
                  <a:tcPr marL="19851" marR="19851" marT="9925" marB="9925" anchor="ctr">
                    <a:lnL>
                      <a:noFill/>
                    </a:lnL>
                    <a:lnR>
                      <a:noFill/>
                    </a:lnR>
                    <a:lnT>
                      <a:noFill/>
                    </a:lnT>
                    <a:lnB>
                      <a:noFill/>
                    </a:lnB>
                    <a:solidFill>
                      <a:srgbClr val="F5F5F5"/>
                    </a:solidFill>
                  </a:tcPr>
                </a:tc>
              </a:tr>
              <a:tr h="377164">
                <a:tc>
                  <a:txBody>
                    <a:bodyPr/>
                    <a:lstStyle/>
                    <a:p>
                      <a:pPr algn="r" fontAlgn="ctr"/>
                      <a:r>
                        <a:rPr lang="it-IT" sz="1100" b="1">
                          <a:effectLst/>
                        </a:rPr>
                        <a:t>8</a:t>
                      </a:r>
                    </a:p>
                  </a:txBody>
                  <a:tcPr marL="19851" marR="19851" marT="9925" marB="9925" anchor="ctr">
                    <a:lnL>
                      <a:noFill/>
                    </a:lnL>
                    <a:lnR>
                      <a:noFill/>
                    </a:lnR>
                    <a:lnT>
                      <a:noFill/>
                    </a:lnT>
                    <a:lnB>
                      <a:noFill/>
                    </a:lnB>
                  </a:tcPr>
                </a:tc>
                <a:tc>
                  <a:txBody>
                    <a:bodyPr/>
                    <a:lstStyle/>
                    <a:p>
                      <a:pPr algn="r" fontAlgn="ctr"/>
                      <a:r>
                        <a:rPr lang="it-IT" sz="1100">
                          <a:effectLst/>
                        </a:rPr>
                        <a:t>20129</a:t>
                      </a:r>
                    </a:p>
                  </a:txBody>
                  <a:tcPr marL="19851" marR="19851" marT="9925" marB="9925" anchor="ctr">
                    <a:lnL>
                      <a:noFill/>
                    </a:lnL>
                    <a:lnR>
                      <a:noFill/>
                    </a:lnR>
                    <a:lnT>
                      <a:noFill/>
                    </a:lnT>
                    <a:lnB>
                      <a:noFill/>
                    </a:lnB>
                  </a:tcPr>
                </a:tc>
                <a:tc>
                  <a:txBody>
                    <a:bodyPr/>
                    <a:lstStyle/>
                    <a:p>
                      <a:pPr algn="r" fontAlgn="ctr"/>
                      <a:r>
                        <a:rPr lang="it-IT" sz="1100">
                          <a:effectLst/>
                        </a:rPr>
                        <a:t>Park</a:t>
                      </a:r>
                    </a:p>
                  </a:txBody>
                  <a:tcPr marL="19851" marR="19851" marT="9925" marB="9925" anchor="ctr">
                    <a:lnL>
                      <a:noFill/>
                    </a:lnL>
                    <a:lnR>
                      <a:noFill/>
                    </a:lnR>
                    <a:lnT>
                      <a:noFill/>
                    </a:lnT>
                    <a:lnB>
                      <a:noFill/>
                    </a:lnB>
                  </a:tcPr>
                </a:tc>
                <a:tc>
                  <a:txBody>
                    <a:bodyPr/>
                    <a:lstStyle/>
                    <a:p>
                      <a:pPr algn="r" fontAlgn="ctr"/>
                      <a:r>
                        <a:rPr lang="it-IT" sz="1100">
                          <a:effectLst/>
                        </a:rPr>
                        <a:t>Gym / Fitness Center</a:t>
                      </a:r>
                    </a:p>
                  </a:txBody>
                  <a:tcPr marL="19851" marR="19851" marT="9925" marB="9925" anchor="ctr">
                    <a:lnL>
                      <a:noFill/>
                    </a:lnL>
                    <a:lnR>
                      <a:noFill/>
                    </a:lnR>
                    <a:lnT>
                      <a:noFill/>
                    </a:lnT>
                    <a:lnB>
                      <a:noFill/>
                    </a:lnB>
                  </a:tcPr>
                </a:tc>
                <a:tc>
                  <a:txBody>
                    <a:bodyPr/>
                    <a:lstStyle/>
                    <a:p>
                      <a:pPr algn="r" fontAlgn="ctr"/>
                      <a:r>
                        <a:rPr lang="it-IT" sz="1100">
                          <a:effectLst/>
                        </a:rPr>
                        <a:t>Plaza</a:t>
                      </a:r>
                    </a:p>
                  </a:txBody>
                  <a:tcPr marL="19851" marR="19851" marT="9925" marB="9925" anchor="ctr">
                    <a:lnL>
                      <a:noFill/>
                    </a:lnL>
                    <a:lnR>
                      <a:noFill/>
                    </a:lnR>
                    <a:lnT>
                      <a:noFill/>
                    </a:lnT>
                    <a:lnB>
                      <a:noFill/>
                    </a:lnB>
                  </a:tcPr>
                </a:tc>
                <a:tc>
                  <a:txBody>
                    <a:bodyPr/>
                    <a:lstStyle/>
                    <a:p>
                      <a:pPr algn="r" fontAlgn="ctr"/>
                      <a:r>
                        <a:rPr lang="it-IT" sz="1100">
                          <a:effectLst/>
                        </a:rPr>
                        <a:t>Gym</a:t>
                      </a:r>
                    </a:p>
                  </a:txBody>
                  <a:tcPr marL="19851" marR="19851" marT="9925" marB="9925" anchor="ctr">
                    <a:lnL>
                      <a:noFill/>
                    </a:lnL>
                    <a:lnR>
                      <a:noFill/>
                    </a:lnR>
                    <a:lnT>
                      <a:noFill/>
                    </a:lnT>
                    <a:lnB>
                      <a:noFill/>
                    </a:lnB>
                  </a:tcPr>
                </a:tc>
                <a:tc>
                  <a:txBody>
                    <a:bodyPr/>
                    <a:lstStyle/>
                    <a:p>
                      <a:pPr algn="r" fontAlgn="ctr"/>
                      <a:r>
                        <a:rPr lang="it-IT" sz="1100">
                          <a:effectLst/>
                        </a:rPr>
                        <a:t>Garden</a:t>
                      </a:r>
                    </a:p>
                  </a:txBody>
                  <a:tcPr marL="19851" marR="19851" marT="9925" marB="9925" anchor="ctr">
                    <a:lnL>
                      <a:noFill/>
                    </a:lnL>
                    <a:lnR>
                      <a:noFill/>
                    </a:lnR>
                    <a:lnT>
                      <a:noFill/>
                    </a:lnT>
                    <a:lnB>
                      <a:noFill/>
                    </a:lnB>
                  </a:tcPr>
                </a:tc>
                <a:tc>
                  <a:txBody>
                    <a:bodyPr/>
                    <a:lstStyle/>
                    <a:p>
                      <a:pPr algn="r" fontAlgn="ctr"/>
                      <a:r>
                        <a:rPr lang="it-IT" sz="1100">
                          <a:effectLst/>
                        </a:rPr>
                        <a:t>Monument / Landmark</a:t>
                      </a:r>
                    </a:p>
                  </a:txBody>
                  <a:tcPr marL="19851" marR="19851" marT="9925" marB="9925" anchor="ctr">
                    <a:lnL>
                      <a:noFill/>
                    </a:lnL>
                    <a:lnR>
                      <a:noFill/>
                    </a:lnR>
                    <a:lnT>
                      <a:noFill/>
                    </a:lnT>
                    <a:lnB>
                      <a:noFill/>
                    </a:lnB>
                  </a:tcPr>
                </a:tc>
                <a:tc>
                  <a:txBody>
                    <a:bodyPr/>
                    <a:lstStyle/>
                    <a:p>
                      <a:pPr algn="r" fontAlgn="ctr"/>
                      <a:r>
                        <a:rPr lang="it-IT" sz="1100">
                          <a:effectLst/>
                        </a:rPr>
                        <a:t>Yoga Studio</a:t>
                      </a:r>
                    </a:p>
                  </a:txBody>
                  <a:tcPr marL="19851" marR="19851" marT="9925" marB="9925" anchor="ctr">
                    <a:lnL>
                      <a:noFill/>
                    </a:lnL>
                    <a:lnR>
                      <a:noFill/>
                    </a:lnR>
                    <a:lnT>
                      <a:noFill/>
                    </a:lnT>
                    <a:lnB>
                      <a:noFill/>
                    </a:lnB>
                  </a:tcPr>
                </a:tc>
                <a:tc>
                  <a:txBody>
                    <a:bodyPr/>
                    <a:lstStyle/>
                    <a:p>
                      <a:pPr algn="r" fontAlgn="ctr"/>
                      <a:r>
                        <a:rPr lang="it-IT" sz="1100">
                          <a:effectLst/>
                        </a:rPr>
                        <a:t>College Gym</a:t>
                      </a:r>
                    </a:p>
                  </a:txBody>
                  <a:tcPr marL="19851" marR="19851" marT="9925" marB="9925" anchor="ctr">
                    <a:lnL>
                      <a:noFill/>
                    </a:lnL>
                    <a:lnR>
                      <a:noFill/>
                    </a:lnR>
                    <a:lnT>
                      <a:noFill/>
                    </a:lnT>
                    <a:lnB>
                      <a:noFill/>
                    </a:lnB>
                  </a:tcPr>
                </a:tc>
                <a:tc>
                  <a:txBody>
                    <a:bodyPr/>
                    <a:lstStyle/>
                    <a:p>
                      <a:pPr algn="r" fontAlgn="ctr"/>
                      <a:r>
                        <a:rPr lang="it-IT" sz="1100">
                          <a:effectLst/>
                        </a:rPr>
                        <a:t>Gym Pool</a:t>
                      </a:r>
                    </a:p>
                  </a:txBody>
                  <a:tcPr marL="19851" marR="19851" marT="9925" marB="9925" anchor="ctr">
                    <a:lnL>
                      <a:noFill/>
                    </a:lnL>
                    <a:lnR>
                      <a:noFill/>
                    </a:lnR>
                    <a:lnT>
                      <a:noFill/>
                    </a:lnT>
                    <a:lnB>
                      <a:noFill/>
                    </a:lnB>
                  </a:tcPr>
                </a:tc>
                <a:tc>
                  <a:txBody>
                    <a:bodyPr/>
                    <a:lstStyle/>
                    <a:p>
                      <a:pPr algn="r" fontAlgn="ctr"/>
                      <a:r>
                        <a:rPr lang="it-IT" sz="1100">
                          <a:effectLst/>
                        </a:rPr>
                        <a:t>Playground</a:t>
                      </a:r>
                    </a:p>
                  </a:txBody>
                  <a:tcPr marL="19851" marR="19851" marT="9925" marB="9925" anchor="ctr">
                    <a:lnL>
                      <a:noFill/>
                    </a:lnL>
                    <a:lnR>
                      <a:noFill/>
                    </a:lnR>
                    <a:lnT>
                      <a:noFill/>
                    </a:lnT>
                    <a:lnB>
                      <a:noFill/>
                    </a:lnB>
                  </a:tcPr>
                </a:tc>
              </a:tr>
              <a:tr h="377164">
                <a:tc>
                  <a:txBody>
                    <a:bodyPr/>
                    <a:lstStyle/>
                    <a:p>
                      <a:pPr algn="r" fontAlgn="ctr"/>
                      <a:r>
                        <a:rPr lang="it-IT" sz="1100" b="1">
                          <a:effectLst/>
                        </a:rPr>
                        <a:t>10</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20131</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Park</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 / Fitness Center</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Plaza</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Pool</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Yoga Studio</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Playground</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Martial Arts Dojo</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College Gym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Supermarket</a:t>
                      </a:r>
                    </a:p>
                  </a:txBody>
                  <a:tcPr marL="19851" marR="19851" marT="9925" marB="9925" anchor="ctr">
                    <a:lnL>
                      <a:noFill/>
                    </a:lnL>
                    <a:lnR>
                      <a:noFill/>
                    </a:lnR>
                    <a:lnT>
                      <a:noFill/>
                    </a:lnT>
                    <a:lnB>
                      <a:noFill/>
                    </a:lnB>
                    <a:solidFill>
                      <a:srgbClr val="F5F5F5"/>
                    </a:solidFill>
                  </a:tcPr>
                </a:tc>
              </a:tr>
              <a:tr h="377164">
                <a:tc>
                  <a:txBody>
                    <a:bodyPr/>
                    <a:lstStyle/>
                    <a:p>
                      <a:pPr algn="r" fontAlgn="ctr"/>
                      <a:r>
                        <a:rPr lang="it-IT" sz="1100" b="1">
                          <a:effectLst/>
                        </a:rPr>
                        <a:t>11</a:t>
                      </a:r>
                    </a:p>
                  </a:txBody>
                  <a:tcPr marL="19851" marR="19851" marT="9925" marB="9925" anchor="ctr">
                    <a:lnL>
                      <a:noFill/>
                    </a:lnL>
                    <a:lnR>
                      <a:noFill/>
                    </a:lnR>
                    <a:lnT>
                      <a:noFill/>
                    </a:lnT>
                    <a:lnB>
                      <a:noFill/>
                    </a:lnB>
                  </a:tcPr>
                </a:tc>
                <a:tc>
                  <a:txBody>
                    <a:bodyPr/>
                    <a:lstStyle/>
                    <a:p>
                      <a:pPr algn="r" fontAlgn="ctr"/>
                      <a:r>
                        <a:rPr lang="it-IT" sz="1100">
                          <a:effectLst/>
                        </a:rPr>
                        <a:t>20132</a:t>
                      </a:r>
                    </a:p>
                  </a:txBody>
                  <a:tcPr marL="19851" marR="19851" marT="9925" marB="9925" anchor="ctr">
                    <a:lnL>
                      <a:noFill/>
                    </a:lnL>
                    <a:lnR>
                      <a:noFill/>
                    </a:lnR>
                    <a:lnT>
                      <a:noFill/>
                    </a:lnT>
                    <a:lnB>
                      <a:noFill/>
                    </a:lnB>
                  </a:tcPr>
                </a:tc>
                <a:tc>
                  <a:txBody>
                    <a:bodyPr/>
                    <a:lstStyle/>
                    <a:p>
                      <a:pPr algn="r" fontAlgn="ctr"/>
                      <a:r>
                        <a:rPr lang="it-IT" sz="1100">
                          <a:effectLst/>
                        </a:rPr>
                        <a:t>Park</a:t>
                      </a:r>
                    </a:p>
                  </a:txBody>
                  <a:tcPr marL="19851" marR="19851" marT="9925" marB="9925" anchor="ctr">
                    <a:lnL>
                      <a:noFill/>
                    </a:lnL>
                    <a:lnR>
                      <a:noFill/>
                    </a:lnR>
                    <a:lnT>
                      <a:noFill/>
                    </a:lnT>
                    <a:lnB>
                      <a:noFill/>
                    </a:lnB>
                  </a:tcPr>
                </a:tc>
                <a:tc>
                  <a:txBody>
                    <a:bodyPr/>
                    <a:lstStyle/>
                    <a:p>
                      <a:pPr algn="r" fontAlgn="ctr"/>
                      <a:r>
                        <a:rPr lang="it-IT" sz="1100">
                          <a:effectLst/>
                        </a:rPr>
                        <a:t>Gym / Fitness Center</a:t>
                      </a:r>
                    </a:p>
                  </a:txBody>
                  <a:tcPr marL="19851" marR="19851" marT="9925" marB="9925" anchor="ctr">
                    <a:lnL>
                      <a:noFill/>
                    </a:lnL>
                    <a:lnR>
                      <a:noFill/>
                    </a:lnR>
                    <a:lnT>
                      <a:noFill/>
                    </a:lnT>
                    <a:lnB>
                      <a:noFill/>
                    </a:lnB>
                  </a:tcPr>
                </a:tc>
                <a:tc>
                  <a:txBody>
                    <a:bodyPr/>
                    <a:lstStyle/>
                    <a:p>
                      <a:pPr algn="r" fontAlgn="ctr"/>
                      <a:r>
                        <a:rPr lang="it-IT" sz="1100">
                          <a:effectLst/>
                        </a:rPr>
                        <a:t>Martial Arts Dojo</a:t>
                      </a:r>
                    </a:p>
                  </a:txBody>
                  <a:tcPr marL="19851" marR="19851" marT="9925" marB="9925" anchor="ctr">
                    <a:lnL>
                      <a:noFill/>
                    </a:lnL>
                    <a:lnR>
                      <a:noFill/>
                    </a:lnR>
                    <a:lnT>
                      <a:noFill/>
                    </a:lnT>
                    <a:lnB>
                      <a:noFill/>
                    </a:lnB>
                  </a:tcPr>
                </a:tc>
                <a:tc>
                  <a:txBody>
                    <a:bodyPr/>
                    <a:lstStyle/>
                    <a:p>
                      <a:pPr algn="r" fontAlgn="ctr"/>
                      <a:r>
                        <a:rPr lang="it-IT" sz="1100">
                          <a:effectLst/>
                        </a:rPr>
                        <a:t>Event Space</a:t>
                      </a:r>
                    </a:p>
                  </a:txBody>
                  <a:tcPr marL="19851" marR="19851" marT="9925" marB="9925" anchor="ctr">
                    <a:lnL>
                      <a:noFill/>
                    </a:lnL>
                    <a:lnR>
                      <a:noFill/>
                    </a:lnR>
                    <a:lnT>
                      <a:noFill/>
                    </a:lnT>
                    <a:lnB>
                      <a:noFill/>
                    </a:lnB>
                  </a:tcPr>
                </a:tc>
                <a:tc>
                  <a:txBody>
                    <a:bodyPr/>
                    <a:lstStyle/>
                    <a:p>
                      <a:pPr algn="r" fontAlgn="ctr"/>
                      <a:r>
                        <a:rPr lang="it-IT" sz="1100">
                          <a:effectLst/>
                        </a:rPr>
                        <a:t>Gym</a:t>
                      </a:r>
                    </a:p>
                  </a:txBody>
                  <a:tcPr marL="19851" marR="19851" marT="9925" marB="9925" anchor="ctr">
                    <a:lnL>
                      <a:noFill/>
                    </a:lnL>
                    <a:lnR>
                      <a:noFill/>
                    </a:lnR>
                    <a:lnT>
                      <a:noFill/>
                    </a:lnT>
                    <a:lnB>
                      <a:noFill/>
                    </a:lnB>
                  </a:tcPr>
                </a:tc>
                <a:tc>
                  <a:txBody>
                    <a:bodyPr/>
                    <a:lstStyle/>
                    <a:p>
                      <a:pPr algn="r" fontAlgn="ctr"/>
                      <a:r>
                        <a:rPr lang="it-IT" sz="1100">
                          <a:effectLst/>
                        </a:rPr>
                        <a:t>Neighborhood</a:t>
                      </a:r>
                    </a:p>
                  </a:txBody>
                  <a:tcPr marL="19851" marR="19851" marT="9925" marB="9925" anchor="ctr">
                    <a:lnL>
                      <a:noFill/>
                    </a:lnL>
                    <a:lnR>
                      <a:noFill/>
                    </a:lnR>
                    <a:lnT>
                      <a:noFill/>
                    </a:lnT>
                    <a:lnB>
                      <a:noFill/>
                    </a:lnB>
                  </a:tcPr>
                </a:tc>
                <a:tc>
                  <a:txBody>
                    <a:bodyPr/>
                    <a:lstStyle/>
                    <a:p>
                      <a:pPr algn="r" fontAlgn="ctr"/>
                      <a:r>
                        <a:rPr lang="it-IT" sz="1100">
                          <a:effectLst/>
                        </a:rPr>
                        <a:t>College Gym</a:t>
                      </a:r>
                    </a:p>
                  </a:txBody>
                  <a:tcPr marL="19851" marR="19851" marT="9925" marB="9925" anchor="ctr">
                    <a:lnL>
                      <a:noFill/>
                    </a:lnL>
                    <a:lnR>
                      <a:noFill/>
                    </a:lnR>
                    <a:lnT>
                      <a:noFill/>
                    </a:lnT>
                    <a:lnB>
                      <a:noFill/>
                    </a:lnB>
                  </a:tcPr>
                </a:tc>
                <a:tc>
                  <a:txBody>
                    <a:bodyPr/>
                    <a:lstStyle/>
                    <a:p>
                      <a:pPr algn="r" fontAlgn="ctr"/>
                      <a:r>
                        <a:rPr lang="it-IT" sz="1100">
                          <a:effectLst/>
                        </a:rPr>
                        <a:t>Plaza</a:t>
                      </a:r>
                    </a:p>
                  </a:txBody>
                  <a:tcPr marL="19851" marR="19851" marT="9925" marB="9925" anchor="ctr">
                    <a:lnL>
                      <a:noFill/>
                    </a:lnL>
                    <a:lnR>
                      <a:noFill/>
                    </a:lnR>
                    <a:lnT>
                      <a:noFill/>
                    </a:lnT>
                    <a:lnB>
                      <a:noFill/>
                    </a:lnB>
                  </a:tcPr>
                </a:tc>
                <a:tc>
                  <a:txBody>
                    <a:bodyPr/>
                    <a:lstStyle/>
                    <a:p>
                      <a:pPr algn="r" fontAlgn="ctr"/>
                      <a:r>
                        <a:rPr lang="it-IT" sz="1100">
                          <a:effectLst/>
                        </a:rPr>
                        <a:t>Garden</a:t>
                      </a:r>
                    </a:p>
                  </a:txBody>
                  <a:tcPr marL="19851" marR="19851" marT="9925" marB="9925" anchor="ctr">
                    <a:lnL>
                      <a:noFill/>
                    </a:lnL>
                    <a:lnR>
                      <a:noFill/>
                    </a:lnR>
                    <a:lnT>
                      <a:noFill/>
                    </a:lnT>
                    <a:lnB>
                      <a:noFill/>
                    </a:lnB>
                  </a:tcPr>
                </a:tc>
                <a:tc>
                  <a:txBody>
                    <a:bodyPr/>
                    <a:lstStyle/>
                    <a:p>
                      <a:pPr algn="r" fontAlgn="ctr"/>
                      <a:r>
                        <a:rPr lang="it-IT" sz="1100">
                          <a:effectLst/>
                        </a:rPr>
                        <a:t>General Entertainment</a:t>
                      </a:r>
                    </a:p>
                  </a:txBody>
                  <a:tcPr marL="19851" marR="19851" marT="9925" marB="9925" anchor="ctr">
                    <a:lnL>
                      <a:noFill/>
                    </a:lnL>
                    <a:lnR>
                      <a:noFill/>
                    </a:lnR>
                    <a:lnT>
                      <a:noFill/>
                    </a:lnT>
                    <a:lnB>
                      <a:noFill/>
                    </a:lnB>
                  </a:tcPr>
                </a:tc>
              </a:tr>
              <a:tr h="377164">
                <a:tc>
                  <a:txBody>
                    <a:bodyPr/>
                    <a:lstStyle/>
                    <a:p>
                      <a:pPr algn="r" fontAlgn="ctr"/>
                      <a:r>
                        <a:rPr lang="it-IT" sz="1100" b="1">
                          <a:effectLst/>
                        </a:rPr>
                        <a:t>12</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20133</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Park</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 / Fitness Center</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Gym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Plaza</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College Gym</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Supermarket</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Monument / Landmark</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Garden</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Event Space</a:t>
                      </a:r>
                    </a:p>
                  </a:txBody>
                  <a:tcPr marL="19851" marR="19851" marT="9925" marB="9925" anchor="ctr">
                    <a:lnL>
                      <a:noFill/>
                    </a:lnL>
                    <a:lnR>
                      <a:noFill/>
                    </a:lnR>
                    <a:lnT>
                      <a:noFill/>
                    </a:lnT>
                    <a:lnB>
                      <a:noFill/>
                    </a:lnB>
                    <a:solidFill>
                      <a:srgbClr val="F5F5F5"/>
                    </a:solidFill>
                  </a:tcPr>
                </a:tc>
                <a:tc>
                  <a:txBody>
                    <a:bodyPr/>
                    <a:lstStyle/>
                    <a:p>
                      <a:pPr algn="r" fontAlgn="ctr"/>
                      <a:r>
                        <a:rPr lang="it-IT" sz="1100">
                          <a:effectLst/>
                        </a:rPr>
                        <a:t>General Entertainment</a:t>
                      </a:r>
                    </a:p>
                  </a:txBody>
                  <a:tcPr marL="19851" marR="19851" marT="9925" marB="9925" anchor="ctr">
                    <a:lnL>
                      <a:noFill/>
                    </a:lnL>
                    <a:lnR>
                      <a:noFill/>
                    </a:lnR>
                    <a:lnT>
                      <a:noFill/>
                    </a:lnT>
                    <a:lnB>
                      <a:noFill/>
                    </a:lnB>
                    <a:solidFill>
                      <a:srgbClr val="F5F5F5"/>
                    </a:solidFill>
                  </a:tcPr>
                </a:tc>
              </a:tr>
              <a:tr h="377164">
                <a:tc>
                  <a:txBody>
                    <a:bodyPr/>
                    <a:lstStyle/>
                    <a:p>
                      <a:pPr algn="r" fontAlgn="ctr"/>
                      <a:r>
                        <a:rPr lang="it-IT" sz="1100" b="1">
                          <a:effectLst/>
                        </a:rPr>
                        <a:t>29</a:t>
                      </a:r>
                    </a:p>
                  </a:txBody>
                  <a:tcPr marL="19851" marR="19851" marT="9925" marB="9925" anchor="ctr">
                    <a:lnL>
                      <a:noFill/>
                    </a:lnL>
                    <a:lnR>
                      <a:noFill/>
                    </a:lnR>
                    <a:lnT>
                      <a:noFill/>
                    </a:lnT>
                    <a:lnB>
                      <a:noFill/>
                    </a:lnB>
                  </a:tcPr>
                </a:tc>
                <a:tc>
                  <a:txBody>
                    <a:bodyPr/>
                    <a:lstStyle/>
                    <a:p>
                      <a:pPr algn="r" fontAlgn="ctr"/>
                      <a:r>
                        <a:rPr lang="it-IT" sz="1100">
                          <a:effectLst/>
                        </a:rPr>
                        <a:t>20150</a:t>
                      </a:r>
                    </a:p>
                  </a:txBody>
                  <a:tcPr marL="19851" marR="19851" marT="9925" marB="9925" anchor="ctr">
                    <a:lnL>
                      <a:noFill/>
                    </a:lnL>
                    <a:lnR>
                      <a:noFill/>
                    </a:lnR>
                    <a:lnT>
                      <a:noFill/>
                    </a:lnT>
                    <a:lnB>
                      <a:noFill/>
                    </a:lnB>
                  </a:tcPr>
                </a:tc>
                <a:tc>
                  <a:txBody>
                    <a:bodyPr/>
                    <a:lstStyle/>
                    <a:p>
                      <a:pPr algn="r" fontAlgn="ctr"/>
                      <a:r>
                        <a:rPr lang="it-IT" sz="1100">
                          <a:effectLst/>
                        </a:rPr>
                        <a:t>Hotel</a:t>
                      </a:r>
                    </a:p>
                  </a:txBody>
                  <a:tcPr marL="19851" marR="19851" marT="9925" marB="9925" anchor="ctr">
                    <a:lnL>
                      <a:noFill/>
                    </a:lnL>
                    <a:lnR>
                      <a:noFill/>
                    </a:lnR>
                    <a:lnT>
                      <a:noFill/>
                    </a:lnT>
                    <a:lnB>
                      <a:noFill/>
                    </a:lnB>
                  </a:tcPr>
                </a:tc>
                <a:tc>
                  <a:txBody>
                    <a:bodyPr/>
                    <a:lstStyle/>
                    <a:p>
                      <a:pPr algn="r" fontAlgn="ctr"/>
                      <a:r>
                        <a:rPr lang="it-IT" sz="1100">
                          <a:effectLst/>
                        </a:rPr>
                        <a:t>Resort</a:t>
                      </a:r>
                    </a:p>
                  </a:txBody>
                  <a:tcPr marL="19851" marR="19851" marT="9925" marB="9925" anchor="ctr">
                    <a:lnL>
                      <a:noFill/>
                    </a:lnL>
                    <a:lnR>
                      <a:noFill/>
                    </a:lnR>
                    <a:lnT>
                      <a:noFill/>
                    </a:lnT>
                    <a:lnB>
                      <a:noFill/>
                    </a:lnB>
                  </a:tcPr>
                </a:tc>
                <a:tc>
                  <a:txBody>
                    <a:bodyPr/>
                    <a:lstStyle/>
                    <a:p>
                      <a:pPr algn="r" fontAlgn="ctr"/>
                      <a:r>
                        <a:rPr lang="it-IT" sz="1100">
                          <a:effectLst/>
                        </a:rPr>
                        <a:t>Gym / Fitness Center</a:t>
                      </a:r>
                    </a:p>
                  </a:txBody>
                  <a:tcPr marL="19851" marR="19851" marT="9925" marB="9925" anchor="ctr">
                    <a:lnL>
                      <a:noFill/>
                    </a:lnL>
                    <a:lnR>
                      <a:noFill/>
                    </a:lnR>
                    <a:lnT>
                      <a:noFill/>
                    </a:lnT>
                    <a:lnB>
                      <a:noFill/>
                    </a:lnB>
                  </a:tcPr>
                </a:tc>
                <a:tc>
                  <a:txBody>
                    <a:bodyPr/>
                    <a:lstStyle/>
                    <a:p>
                      <a:pPr algn="r" fontAlgn="ctr"/>
                      <a:r>
                        <a:rPr lang="it-IT" sz="1100">
                          <a:effectLst/>
                        </a:rPr>
                        <a:t>Gym</a:t>
                      </a:r>
                    </a:p>
                  </a:txBody>
                  <a:tcPr marL="19851" marR="19851" marT="9925" marB="9925" anchor="ctr">
                    <a:lnL>
                      <a:noFill/>
                    </a:lnL>
                    <a:lnR>
                      <a:noFill/>
                    </a:lnR>
                    <a:lnT>
                      <a:noFill/>
                    </a:lnT>
                    <a:lnB>
                      <a:noFill/>
                    </a:lnB>
                  </a:tcPr>
                </a:tc>
                <a:tc>
                  <a:txBody>
                    <a:bodyPr/>
                    <a:lstStyle/>
                    <a:p>
                      <a:pPr algn="r" fontAlgn="ctr"/>
                      <a:r>
                        <a:rPr lang="it-IT" sz="1100">
                          <a:effectLst/>
                        </a:rPr>
                        <a:t>Pool</a:t>
                      </a:r>
                    </a:p>
                  </a:txBody>
                  <a:tcPr marL="19851" marR="19851" marT="9925" marB="9925" anchor="ctr">
                    <a:lnL>
                      <a:noFill/>
                    </a:lnL>
                    <a:lnR>
                      <a:noFill/>
                    </a:lnR>
                    <a:lnT>
                      <a:noFill/>
                    </a:lnT>
                    <a:lnB>
                      <a:noFill/>
                    </a:lnB>
                  </a:tcPr>
                </a:tc>
                <a:tc>
                  <a:txBody>
                    <a:bodyPr/>
                    <a:lstStyle/>
                    <a:p>
                      <a:pPr algn="r" fontAlgn="ctr"/>
                      <a:r>
                        <a:rPr lang="it-IT" sz="1100">
                          <a:effectLst/>
                        </a:rPr>
                        <a:t>Sports Club</a:t>
                      </a:r>
                    </a:p>
                  </a:txBody>
                  <a:tcPr marL="19851" marR="19851" marT="9925" marB="9925" anchor="ctr">
                    <a:lnL>
                      <a:noFill/>
                    </a:lnL>
                    <a:lnR>
                      <a:noFill/>
                    </a:lnR>
                    <a:lnT>
                      <a:noFill/>
                    </a:lnT>
                    <a:lnB>
                      <a:noFill/>
                    </a:lnB>
                  </a:tcPr>
                </a:tc>
                <a:tc>
                  <a:txBody>
                    <a:bodyPr/>
                    <a:lstStyle/>
                    <a:p>
                      <a:pPr algn="r" fontAlgn="ctr"/>
                      <a:r>
                        <a:rPr lang="it-IT" sz="1100">
                          <a:effectLst/>
                        </a:rPr>
                        <a:t>Park</a:t>
                      </a:r>
                    </a:p>
                  </a:txBody>
                  <a:tcPr marL="19851" marR="19851" marT="9925" marB="9925" anchor="ctr">
                    <a:lnL>
                      <a:noFill/>
                    </a:lnL>
                    <a:lnR>
                      <a:noFill/>
                    </a:lnR>
                    <a:lnT>
                      <a:noFill/>
                    </a:lnT>
                    <a:lnB>
                      <a:noFill/>
                    </a:lnB>
                  </a:tcPr>
                </a:tc>
                <a:tc>
                  <a:txBody>
                    <a:bodyPr/>
                    <a:lstStyle/>
                    <a:p>
                      <a:pPr algn="r" fontAlgn="ctr"/>
                      <a:r>
                        <a:rPr lang="it-IT" sz="1100">
                          <a:effectLst/>
                        </a:rPr>
                        <a:t>Climbing Gym</a:t>
                      </a:r>
                    </a:p>
                  </a:txBody>
                  <a:tcPr marL="19851" marR="19851" marT="9925" marB="9925" anchor="ctr">
                    <a:lnL>
                      <a:noFill/>
                    </a:lnL>
                    <a:lnR>
                      <a:noFill/>
                    </a:lnR>
                    <a:lnT>
                      <a:noFill/>
                    </a:lnT>
                    <a:lnB>
                      <a:noFill/>
                    </a:lnB>
                  </a:tcPr>
                </a:tc>
                <a:tc>
                  <a:txBody>
                    <a:bodyPr/>
                    <a:lstStyle/>
                    <a:p>
                      <a:pPr algn="r" fontAlgn="ctr"/>
                      <a:r>
                        <a:rPr lang="it-IT" sz="1100">
                          <a:effectLst/>
                        </a:rPr>
                        <a:t>Event Space</a:t>
                      </a:r>
                    </a:p>
                  </a:txBody>
                  <a:tcPr marL="19851" marR="19851" marT="9925" marB="9925" anchor="ctr">
                    <a:lnL>
                      <a:noFill/>
                    </a:lnL>
                    <a:lnR>
                      <a:noFill/>
                    </a:lnR>
                    <a:lnT>
                      <a:noFill/>
                    </a:lnT>
                    <a:lnB>
                      <a:noFill/>
                    </a:lnB>
                  </a:tcPr>
                </a:tc>
                <a:tc>
                  <a:txBody>
                    <a:bodyPr/>
                    <a:lstStyle/>
                    <a:p>
                      <a:pPr algn="r" fontAlgn="ctr"/>
                      <a:r>
                        <a:rPr lang="it-IT" sz="1100">
                          <a:effectLst/>
                        </a:rPr>
                        <a:t>Campground</a:t>
                      </a:r>
                    </a:p>
                  </a:txBody>
                  <a:tcPr marL="19851" marR="19851" marT="9925" marB="9925" anchor="ctr">
                    <a:lnL>
                      <a:noFill/>
                    </a:lnL>
                    <a:lnR>
                      <a:noFill/>
                    </a:lnR>
                    <a:lnT>
                      <a:noFill/>
                    </a:lnT>
                    <a:lnB>
                      <a:noFill/>
                    </a:lnB>
                  </a:tcPr>
                </a:tc>
              </a:tr>
              <a:tr h="377164">
                <a:tc>
                  <a:txBody>
                    <a:bodyPr/>
                    <a:lstStyle/>
                    <a:p>
                      <a:pPr algn="r" fontAlgn="ctr"/>
                      <a:r>
                        <a:rPr lang="it-IT" sz="1100" b="1">
                          <a:effectLst/>
                        </a:rPr>
                        <a:t>40</a:t>
                      </a:r>
                    </a:p>
                  </a:txBody>
                  <a:tcPr marL="19851" marR="19851" marT="9925" marB="9925" anchor="ctr">
                    <a:lnL>
                      <a:noFill/>
                    </a:lnL>
                    <a:lnR>
                      <a:noFill/>
                    </a:lnR>
                    <a:lnT>
                      <a:noFill/>
                    </a:lnT>
                    <a:lnB>
                      <a:noFill/>
                    </a:lnB>
                  </a:tcPr>
                </a:tc>
                <a:tc>
                  <a:txBody>
                    <a:bodyPr/>
                    <a:lstStyle/>
                    <a:p>
                      <a:pPr algn="r" fontAlgn="ctr"/>
                      <a:r>
                        <a:rPr lang="it-IT" sz="1100">
                          <a:effectLst/>
                        </a:rPr>
                        <a:t>20161</a:t>
                      </a:r>
                    </a:p>
                  </a:txBody>
                  <a:tcPr marL="19851" marR="19851" marT="9925" marB="9925" anchor="ctr">
                    <a:lnL>
                      <a:noFill/>
                    </a:lnL>
                    <a:lnR>
                      <a:noFill/>
                    </a:lnR>
                    <a:lnT>
                      <a:noFill/>
                    </a:lnT>
                    <a:lnB>
                      <a:noFill/>
                    </a:lnB>
                  </a:tcPr>
                </a:tc>
                <a:tc>
                  <a:txBody>
                    <a:bodyPr/>
                    <a:lstStyle/>
                    <a:p>
                      <a:pPr algn="r" fontAlgn="ctr"/>
                      <a:r>
                        <a:rPr lang="it-IT" sz="1100">
                          <a:effectLst/>
                        </a:rPr>
                        <a:t>Park</a:t>
                      </a:r>
                    </a:p>
                  </a:txBody>
                  <a:tcPr marL="19851" marR="19851" marT="9925" marB="9925" anchor="ctr">
                    <a:lnL>
                      <a:noFill/>
                    </a:lnL>
                    <a:lnR>
                      <a:noFill/>
                    </a:lnR>
                    <a:lnT>
                      <a:noFill/>
                    </a:lnT>
                    <a:lnB>
                      <a:noFill/>
                    </a:lnB>
                  </a:tcPr>
                </a:tc>
                <a:tc>
                  <a:txBody>
                    <a:bodyPr/>
                    <a:lstStyle/>
                    <a:p>
                      <a:pPr algn="r" fontAlgn="ctr"/>
                      <a:r>
                        <a:rPr lang="it-IT" sz="1100">
                          <a:effectLst/>
                        </a:rPr>
                        <a:t>Gym / Fitness Center</a:t>
                      </a:r>
                    </a:p>
                  </a:txBody>
                  <a:tcPr marL="19851" marR="19851" marT="9925" marB="9925" anchor="ctr">
                    <a:lnL>
                      <a:noFill/>
                    </a:lnL>
                    <a:lnR>
                      <a:noFill/>
                    </a:lnR>
                    <a:lnT>
                      <a:noFill/>
                    </a:lnT>
                    <a:lnB>
                      <a:noFill/>
                    </a:lnB>
                  </a:tcPr>
                </a:tc>
                <a:tc>
                  <a:txBody>
                    <a:bodyPr/>
                    <a:lstStyle/>
                    <a:p>
                      <a:pPr algn="r" fontAlgn="ctr"/>
                      <a:r>
                        <a:rPr lang="it-IT" sz="1100">
                          <a:effectLst/>
                        </a:rPr>
                        <a:t>Hotel</a:t>
                      </a:r>
                    </a:p>
                  </a:txBody>
                  <a:tcPr marL="19851" marR="19851" marT="9925" marB="9925" anchor="ctr">
                    <a:lnL>
                      <a:noFill/>
                    </a:lnL>
                    <a:lnR>
                      <a:noFill/>
                    </a:lnR>
                    <a:lnT>
                      <a:noFill/>
                    </a:lnT>
                    <a:lnB>
                      <a:noFill/>
                    </a:lnB>
                  </a:tcPr>
                </a:tc>
                <a:tc>
                  <a:txBody>
                    <a:bodyPr/>
                    <a:lstStyle/>
                    <a:p>
                      <a:pPr algn="r" fontAlgn="ctr"/>
                      <a:r>
                        <a:rPr lang="it-IT" sz="1100">
                          <a:effectLst/>
                        </a:rPr>
                        <a:t>Gym</a:t>
                      </a:r>
                    </a:p>
                  </a:txBody>
                  <a:tcPr marL="19851" marR="19851" marT="9925" marB="9925" anchor="ctr">
                    <a:lnL>
                      <a:noFill/>
                    </a:lnL>
                    <a:lnR>
                      <a:noFill/>
                    </a:lnR>
                    <a:lnT>
                      <a:noFill/>
                    </a:lnT>
                    <a:lnB>
                      <a:noFill/>
                    </a:lnB>
                  </a:tcPr>
                </a:tc>
                <a:tc>
                  <a:txBody>
                    <a:bodyPr/>
                    <a:lstStyle/>
                    <a:p>
                      <a:pPr algn="r" fontAlgn="ctr"/>
                      <a:r>
                        <a:rPr lang="it-IT" sz="1100">
                          <a:effectLst/>
                        </a:rPr>
                        <a:t>Pool</a:t>
                      </a:r>
                    </a:p>
                  </a:txBody>
                  <a:tcPr marL="19851" marR="19851" marT="9925" marB="9925" anchor="ctr">
                    <a:lnL>
                      <a:noFill/>
                    </a:lnL>
                    <a:lnR>
                      <a:noFill/>
                    </a:lnR>
                    <a:lnT>
                      <a:noFill/>
                    </a:lnT>
                    <a:lnB>
                      <a:noFill/>
                    </a:lnB>
                  </a:tcPr>
                </a:tc>
                <a:tc>
                  <a:txBody>
                    <a:bodyPr/>
                    <a:lstStyle/>
                    <a:p>
                      <a:pPr algn="r" fontAlgn="ctr"/>
                      <a:r>
                        <a:rPr lang="it-IT" sz="1100">
                          <a:effectLst/>
                        </a:rPr>
                        <a:t>Yoga Studio</a:t>
                      </a:r>
                    </a:p>
                  </a:txBody>
                  <a:tcPr marL="19851" marR="19851" marT="9925" marB="9925" anchor="ctr">
                    <a:lnL>
                      <a:noFill/>
                    </a:lnL>
                    <a:lnR>
                      <a:noFill/>
                    </a:lnR>
                    <a:lnT>
                      <a:noFill/>
                    </a:lnT>
                    <a:lnB>
                      <a:noFill/>
                    </a:lnB>
                  </a:tcPr>
                </a:tc>
                <a:tc>
                  <a:txBody>
                    <a:bodyPr/>
                    <a:lstStyle/>
                    <a:p>
                      <a:pPr algn="r" fontAlgn="ctr"/>
                      <a:r>
                        <a:rPr lang="it-IT" sz="1100">
                          <a:effectLst/>
                        </a:rPr>
                        <a:t>Gym Pool</a:t>
                      </a:r>
                    </a:p>
                  </a:txBody>
                  <a:tcPr marL="19851" marR="19851" marT="9925" marB="9925" anchor="ctr">
                    <a:lnL>
                      <a:noFill/>
                    </a:lnL>
                    <a:lnR>
                      <a:noFill/>
                    </a:lnR>
                    <a:lnT>
                      <a:noFill/>
                    </a:lnT>
                    <a:lnB>
                      <a:noFill/>
                    </a:lnB>
                  </a:tcPr>
                </a:tc>
                <a:tc>
                  <a:txBody>
                    <a:bodyPr/>
                    <a:lstStyle/>
                    <a:p>
                      <a:pPr algn="r" fontAlgn="ctr"/>
                      <a:r>
                        <a:rPr lang="it-IT" sz="1100">
                          <a:effectLst/>
                        </a:rPr>
                        <a:t>General Entertainment</a:t>
                      </a:r>
                    </a:p>
                  </a:txBody>
                  <a:tcPr marL="19851" marR="19851" marT="9925" marB="9925" anchor="ctr">
                    <a:lnL>
                      <a:noFill/>
                    </a:lnL>
                    <a:lnR>
                      <a:noFill/>
                    </a:lnR>
                    <a:lnT>
                      <a:noFill/>
                    </a:lnT>
                    <a:lnB>
                      <a:noFill/>
                    </a:lnB>
                  </a:tcPr>
                </a:tc>
                <a:tc>
                  <a:txBody>
                    <a:bodyPr/>
                    <a:lstStyle/>
                    <a:p>
                      <a:pPr algn="r" fontAlgn="ctr"/>
                      <a:r>
                        <a:rPr lang="it-IT" sz="1100">
                          <a:effectLst/>
                        </a:rPr>
                        <a:t>Garden</a:t>
                      </a:r>
                    </a:p>
                  </a:txBody>
                  <a:tcPr marL="19851" marR="19851" marT="9925" marB="9925" anchor="ctr">
                    <a:lnL>
                      <a:noFill/>
                    </a:lnL>
                    <a:lnR>
                      <a:noFill/>
                    </a:lnR>
                    <a:lnT>
                      <a:noFill/>
                    </a:lnT>
                    <a:lnB>
                      <a:noFill/>
                    </a:lnB>
                  </a:tcPr>
                </a:tc>
                <a:tc>
                  <a:txBody>
                    <a:bodyPr/>
                    <a:lstStyle/>
                    <a:p>
                      <a:pPr algn="r" fontAlgn="ctr"/>
                      <a:r>
                        <a:rPr lang="it-IT" sz="1100" dirty="0" err="1">
                          <a:effectLst/>
                        </a:rPr>
                        <a:t>Event</a:t>
                      </a:r>
                      <a:r>
                        <a:rPr lang="it-IT" sz="1100" dirty="0">
                          <a:effectLst/>
                        </a:rPr>
                        <a:t> Space</a:t>
                      </a:r>
                    </a:p>
                  </a:txBody>
                  <a:tcPr marL="19851" marR="19851" marT="9925" marB="9925" anchor="ctr">
                    <a:lnL>
                      <a:noFill/>
                    </a:lnL>
                    <a:lnR>
                      <a:noFill/>
                    </a:lnR>
                    <a:lnT>
                      <a:noFill/>
                    </a:lnT>
                    <a:lnB>
                      <a:noFill/>
                    </a:lnB>
                  </a:tcPr>
                </a:tc>
              </a:tr>
            </a:tbl>
          </a:graphicData>
        </a:graphic>
      </p:graphicFrame>
    </p:spTree>
    <p:extLst>
      <p:ext uri="{BB962C8B-B14F-4D97-AF65-F5344CB8AC3E}">
        <p14:creationId xmlns:p14="http://schemas.microsoft.com/office/powerpoint/2010/main" val="69295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Cluster </a:t>
            </a:r>
            <a:r>
              <a:rPr lang="it-IT" dirty="0"/>
              <a:t>3</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292950469"/>
              </p:ext>
            </p:extLst>
          </p:nvPr>
        </p:nvGraphicFramePr>
        <p:xfrm>
          <a:off x="-1" y="1844824"/>
          <a:ext cx="9047409" cy="1463040"/>
        </p:xfrm>
        <a:graphic>
          <a:graphicData uri="http://schemas.openxmlformats.org/drawingml/2006/table">
            <a:tbl>
              <a:tblPr/>
              <a:tblGrid>
                <a:gridCol w="251521"/>
                <a:gridCol w="610653"/>
                <a:gridCol w="785783"/>
                <a:gridCol w="785783"/>
                <a:gridCol w="720301"/>
                <a:gridCol w="720301"/>
                <a:gridCol w="785783"/>
                <a:gridCol w="982227"/>
                <a:gridCol w="982227"/>
                <a:gridCol w="785783"/>
                <a:gridCol w="851264"/>
                <a:gridCol w="785783"/>
              </a:tblGrid>
              <a:tr h="779238">
                <a:tc>
                  <a:txBody>
                    <a:bodyPr/>
                    <a:lstStyle/>
                    <a:p>
                      <a:endParaRPr lang="it-IT" sz="1200" dirty="0"/>
                    </a:p>
                  </a:txBody>
                  <a:tcPr anchor="ctr">
                    <a:lnL>
                      <a:noFill/>
                    </a:lnL>
                    <a:lnR>
                      <a:noFill/>
                    </a:lnR>
                    <a:lnT>
                      <a:noFill/>
                    </a:lnT>
                    <a:lnB>
                      <a:noFill/>
                    </a:lnB>
                    <a:solidFill>
                      <a:srgbClr val="FFFFFF"/>
                    </a:solidFill>
                  </a:tcPr>
                </a:tc>
                <a:tc>
                  <a:txBody>
                    <a:bodyPr/>
                    <a:lstStyle/>
                    <a:p>
                      <a:pPr algn="r" fontAlgn="ctr"/>
                      <a:r>
                        <a:rPr lang="it-IT" sz="1200" b="1" dirty="0">
                          <a:effectLst/>
                        </a:rPr>
                        <a:t>Postal Code</a:t>
                      </a:r>
                    </a:p>
                  </a:txBody>
                  <a:tcPr anchor="ctr">
                    <a:lnL>
                      <a:noFill/>
                    </a:lnL>
                    <a:lnR>
                      <a:noFill/>
                    </a:lnR>
                    <a:lnT>
                      <a:noFill/>
                    </a:lnT>
                    <a:lnB>
                      <a:noFill/>
                    </a:lnB>
                    <a:solidFill>
                      <a:srgbClr val="FFFFFF"/>
                    </a:solidFill>
                  </a:tcPr>
                </a:tc>
                <a:tc>
                  <a:txBody>
                    <a:bodyPr/>
                    <a:lstStyle/>
                    <a:p>
                      <a:pPr algn="r" fontAlgn="ctr"/>
                      <a:r>
                        <a:rPr lang="it-IT" sz="1200" b="1" dirty="0">
                          <a:effectLst/>
                        </a:rPr>
                        <a:t>1st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2nd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3rd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4th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5th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6th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7th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8th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9th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lnR>
                      <a:noFill/>
                    </a:lnR>
                    <a:lnT>
                      <a:noFill/>
                    </a:lnT>
                    <a:lnB>
                      <a:noFill/>
                    </a:lnB>
                    <a:solidFill>
                      <a:srgbClr val="FFFFFF"/>
                    </a:solidFill>
                  </a:tcPr>
                </a:tc>
                <a:tc>
                  <a:txBody>
                    <a:bodyPr/>
                    <a:lstStyle/>
                    <a:p>
                      <a:pPr algn="r" fontAlgn="ctr"/>
                      <a:r>
                        <a:rPr lang="it-IT" sz="1200" b="1" dirty="0">
                          <a:effectLst/>
                        </a:rPr>
                        <a:t>10th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anchor="ctr">
                    <a:lnL>
                      <a:noFill/>
                    </a:lnL>
                  </a:tcPr>
                </a:tc>
              </a:tr>
              <a:tr h="606074">
                <a:tc>
                  <a:txBody>
                    <a:bodyPr/>
                    <a:lstStyle/>
                    <a:p>
                      <a:pPr algn="r" fontAlgn="ctr"/>
                      <a:r>
                        <a:rPr lang="it-IT" sz="1200" b="1">
                          <a:effectLst/>
                        </a:rPr>
                        <a:t>9</a:t>
                      </a:r>
                    </a:p>
                  </a:txBody>
                  <a:tcPr anchor="ctr">
                    <a:lnL>
                      <a:noFill/>
                    </a:lnL>
                    <a:lnR>
                      <a:noFill/>
                    </a:lnR>
                    <a:lnT>
                      <a:noFill/>
                    </a:lnT>
                    <a:lnB>
                      <a:noFill/>
                    </a:lnB>
                    <a:solidFill>
                      <a:srgbClr val="F5F5F5"/>
                    </a:solidFill>
                  </a:tcPr>
                </a:tc>
                <a:tc>
                  <a:txBody>
                    <a:bodyPr/>
                    <a:lstStyle/>
                    <a:p>
                      <a:pPr algn="r" fontAlgn="ctr"/>
                      <a:r>
                        <a:rPr lang="it-IT" sz="1200">
                          <a:effectLst/>
                        </a:rPr>
                        <a:t>20130</a:t>
                      </a:r>
                    </a:p>
                  </a:txBody>
                  <a:tcPr anchor="ctr">
                    <a:lnL>
                      <a:noFill/>
                    </a:lnL>
                    <a:lnR>
                      <a:noFill/>
                    </a:lnR>
                    <a:lnT>
                      <a:noFill/>
                    </a:lnT>
                    <a:lnB>
                      <a:noFill/>
                    </a:lnB>
                    <a:solidFill>
                      <a:srgbClr val="F5F5F5"/>
                    </a:solidFill>
                  </a:tcPr>
                </a:tc>
                <a:tc>
                  <a:txBody>
                    <a:bodyPr/>
                    <a:lstStyle/>
                    <a:p>
                      <a:pPr algn="r" fontAlgn="ctr"/>
                      <a:r>
                        <a:rPr lang="it-IT" sz="1200">
                          <a:effectLst/>
                        </a:rPr>
                        <a:t>Gym</a:t>
                      </a:r>
                    </a:p>
                  </a:txBody>
                  <a:tcPr anchor="ctr">
                    <a:lnL>
                      <a:noFill/>
                    </a:lnL>
                    <a:lnR>
                      <a:noFill/>
                    </a:lnR>
                    <a:lnT>
                      <a:noFill/>
                    </a:lnT>
                    <a:lnB>
                      <a:noFill/>
                    </a:lnB>
                    <a:solidFill>
                      <a:srgbClr val="F5F5F5"/>
                    </a:solidFill>
                  </a:tcPr>
                </a:tc>
                <a:tc>
                  <a:txBody>
                    <a:bodyPr/>
                    <a:lstStyle/>
                    <a:p>
                      <a:pPr algn="r" fontAlgn="ctr"/>
                      <a:r>
                        <a:rPr lang="it-IT" sz="1200">
                          <a:effectLst/>
                        </a:rPr>
                        <a:t>Yoga Studio</a:t>
                      </a:r>
                    </a:p>
                  </a:txBody>
                  <a:tcPr anchor="ctr">
                    <a:lnL>
                      <a:noFill/>
                    </a:lnL>
                    <a:lnR>
                      <a:noFill/>
                    </a:lnR>
                    <a:lnT>
                      <a:noFill/>
                    </a:lnT>
                    <a:lnB>
                      <a:noFill/>
                    </a:lnB>
                    <a:solidFill>
                      <a:srgbClr val="F5F5F5"/>
                    </a:solidFill>
                  </a:tcPr>
                </a:tc>
                <a:tc>
                  <a:txBody>
                    <a:bodyPr/>
                    <a:lstStyle/>
                    <a:p>
                      <a:pPr algn="r" fontAlgn="ctr"/>
                      <a:r>
                        <a:rPr lang="it-IT" sz="1200">
                          <a:effectLst/>
                        </a:rPr>
                        <a:t>Event Space</a:t>
                      </a:r>
                    </a:p>
                  </a:txBody>
                  <a:tcPr anchor="ctr">
                    <a:lnL>
                      <a:noFill/>
                    </a:lnL>
                    <a:lnR>
                      <a:noFill/>
                    </a:lnR>
                    <a:lnT>
                      <a:noFill/>
                    </a:lnT>
                    <a:lnB>
                      <a:noFill/>
                    </a:lnB>
                    <a:solidFill>
                      <a:srgbClr val="F5F5F5"/>
                    </a:solidFill>
                  </a:tcPr>
                </a:tc>
                <a:tc>
                  <a:txBody>
                    <a:bodyPr/>
                    <a:lstStyle/>
                    <a:p>
                      <a:pPr algn="r" fontAlgn="ctr"/>
                      <a:r>
                        <a:rPr lang="it-IT" sz="1200">
                          <a:effectLst/>
                        </a:rPr>
                        <a:t>Harbor / Marina</a:t>
                      </a:r>
                    </a:p>
                  </a:txBody>
                  <a:tcPr anchor="ctr">
                    <a:lnL>
                      <a:noFill/>
                    </a:lnL>
                    <a:lnR>
                      <a:noFill/>
                    </a:lnR>
                    <a:lnT>
                      <a:noFill/>
                    </a:lnT>
                    <a:lnB>
                      <a:noFill/>
                    </a:lnB>
                    <a:solidFill>
                      <a:srgbClr val="F5F5F5"/>
                    </a:solidFill>
                  </a:tcPr>
                </a:tc>
                <a:tc>
                  <a:txBody>
                    <a:bodyPr/>
                    <a:lstStyle/>
                    <a:p>
                      <a:pPr algn="r" fontAlgn="ctr"/>
                      <a:r>
                        <a:rPr lang="it-IT" sz="1200">
                          <a:effectLst/>
                        </a:rPr>
                        <a:t>Gym Pool</a:t>
                      </a:r>
                    </a:p>
                  </a:txBody>
                  <a:tcPr anchor="ctr">
                    <a:lnL>
                      <a:noFill/>
                    </a:lnL>
                    <a:lnR>
                      <a:noFill/>
                    </a:lnR>
                    <a:lnT>
                      <a:noFill/>
                    </a:lnT>
                    <a:lnB>
                      <a:noFill/>
                    </a:lnB>
                    <a:solidFill>
                      <a:srgbClr val="F5F5F5"/>
                    </a:solidFill>
                  </a:tcPr>
                </a:tc>
                <a:tc>
                  <a:txBody>
                    <a:bodyPr/>
                    <a:lstStyle/>
                    <a:p>
                      <a:pPr algn="r" fontAlgn="ctr"/>
                      <a:r>
                        <a:rPr lang="it-IT" sz="1200">
                          <a:effectLst/>
                        </a:rPr>
                        <a:t>Gym / Fitness Center</a:t>
                      </a:r>
                    </a:p>
                  </a:txBody>
                  <a:tcPr anchor="ctr">
                    <a:lnL>
                      <a:noFill/>
                    </a:lnL>
                    <a:lnR>
                      <a:noFill/>
                    </a:lnR>
                    <a:lnT>
                      <a:noFill/>
                    </a:lnT>
                    <a:lnB>
                      <a:noFill/>
                    </a:lnB>
                    <a:solidFill>
                      <a:srgbClr val="F5F5F5"/>
                    </a:solidFill>
                  </a:tcPr>
                </a:tc>
                <a:tc>
                  <a:txBody>
                    <a:bodyPr/>
                    <a:lstStyle/>
                    <a:p>
                      <a:pPr algn="r" fontAlgn="ctr"/>
                      <a:r>
                        <a:rPr lang="it-IT" sz="1200">
                          <a:effectLst/>
                        </a:rPr>
                        <a:t>General Entertainment</a:t>
                      </a:r>
                    </a:p>
                  </a:txBody>
                  <a:tcPr anchor="ctr">
                    <a:lnL>
                      <a:noFill/>
                    </a:lnL>
                    <a:lnR>
                      <a:noFill/>
                    </a:lnR>
                    <a:lnT>
                      <a:noFill/>
                    </a:lnT>
                    <a:lnB>
                      <a:noFill/>
                    </a:lnB>
                    <a:solidFill>
                      <a:srgbClr val="F5F5F5"/>
                    </a:solidFill>
                  </a:tcPr>
                </a:tc>
                <a:tc>
                  <a:txBody>
                    <a:bodyPr/>
                    <a:lstStyle/>
                    <a:p>
                      <a:pPr algn="r" fontAlgn="ctr"/>
                      <a:r>
                        <a:rPr lang="it-IT" sz="1200">
                          <a:effectLst/>
                        </a:rPr>
                        <a:t>Garden</a:t>
                      </a:r>
                    </a:p>
                  </a:txBody>
                  <a:tcPr anchor="ctr">
                    <a:lnL>
                      <a:noFill/>
                    </a:lnL>
                    <a:lnR>
                      <a:noFill/>
                    </a:lnR>
                    <a:lnT>
                      <a:noFill/>
                    </a:lnT>
                    <a:lnB>
                      <a:noFill/>
                    </a:lnB>
                    <a:solidFill>
                      <a:srgbClr val="F5F5F5"/>
                    </a:solidFill>
                  </a:tcPr>
                </a:tc>
                <a:tc>
                  <a:txBody>
                    <a:bodyPr/>
                    <a:lstStyle/>
                    <a:p>
                      <a:pPr algn="r" fontAlgn="ctr"/>
                      <a:r>
                        <a:rPr lang="it-IT" sz="1200">
                          <a:effectLst/>
                        </a:rPr>
                        <a:t>College Gym</a:t>
                      </a:r>
                    </a:p>
                  </a:txBody>
                  <a:tcPr anchor="ctr">
                    <a:lnL>
                      <a:noFill/>
                    </a:lnL>
                    <a:lnR>
                      <a:noFill/>
                    </a:lnR>
                    <a:lnT>
                      <a:noFill/>
                    </a:lnT>
                    <a:lnB>
                      <a:noFill/>
                    </a:lnB>
                    <a:solidFill>
                      <a:srgbClr val="F5F5F5"/>
                    </a:solidFill>
                  </a:tcPr>
                </a:tc>
                <a:tc>
                  <a:txBody>
                    <a:bodyPr/>
                    <a:lstStyle/>
                    <a:p>
                      <a:pPr algn="r" fontAlgn="ctr"/>
                      <a:r>
                        <a:rPr lang="it-IT" sz="1200" dirty="0" err="1">
                          <a:effectLst/>
                        </a:rPr>
                        <a:t>Italian</a:t>
                      </a:r>
                      <a:r>
                        <a:rPr lang="it-IT" sz="1200" dirty="0">
                          <a:effectLst/>
                        </a:rPr>
                        <a:t> </a:t>
                      </a:r>
                      <a:r>
                        <a:rPr lang="it-IT" sz="1200" dirty="0" err="1">
                          <a:effectLst/>
                        </a:rPr>
                        <a:t>Restaurant</a:t>
                      </a:r>
                      <a:endParaRPr lang="it-IT" sz="1200" dirty="0">
                        <a:effectLst/>
                      </a:endParaRPr>
                    </a:p>
                  </a:txBody>
                  <a:tcPr anchor="ctr">
                    <a:lnL>
                      <a:noFill/>
                    </a:lnL>
                    <a:lnR>
                      <a:noFill/>
                    </a:lnR>
                    <a:lnB>
                      <a:noFill/>
                    </a:lnB>
                    <a:solidFill>
                      <a:srgbClr val="F5F5F5"/>
                    </a:solidFill>
                  </a:tcPr>
                </a:tc>
              </a:tr>
            </a:tbl>
          </a:graphicData>
        </a:graphic>
      </p:graphicFrame>
    </p:spTree>
    <p:extLst>
      <p:ext uri="{BB962C8B-B14F-4D97-AF65-F5344CB8AC3E}">
        <p14:creationId xmlns:p14="http://schemas.microsoft.com/office/powerpoint/2010/main" val="368627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88640"/>
            <a:ext cx="8229600" cy="1008112"/>
          </a:xfrm>
        </p:spPr>
        <p:txBody>
          <a:bodyPr/>
          <a:lstStyle/>
          <a:p>
            <a:r>
              <a:rPr lang="it-IT" dirty="0" err="1" smtClean="0"/>
              <a:t>Problem</a:t>
            </a:r>
            <a:r>
              <a:rPr lang="it-IT" dirty="0" smtClean="0"/>
              <a:t> </a:t>
            </a:r>
            <a:r>
              <a:rPr lang="it-IT" dirty="0" err="1" smtClean="0"/>
              <a:t>explanation</a:t>
            </a:r>
            <a:endParaRPr lang="it-IT" dirty="0"/>
          </a:p>
        </p:txBody>
      </p:sp>
      <p:sp>
        <p:nvSpPr>
          <p:cNvPr id="3" name="Segnaposto contenuto 2"/>
          <p:cNvSpPr>
            <a:spLocks noGrp="1"/>
          </p:cNvSpPr>
          <p:nvPr>
            <p:ph idx="1"/>
          </p:nvPr>
        </p:nvSpPr>
        <p:spPr>
          <a:xfrm>
            <a:off x="467544" y="1196752"/>
            <a:ext cx="8352928" cy="5400600"/>
          </a:xfrm>
        </p:spPr>
        <p:txBody>
          <a:bodyPr>
            <a:noAutofit/>
          </a:bodyPr>
          <a:lstStyle/>
          <a:p>
            <a:r>
              <a:rPr lang="en-US" sz="2000" dirty="0"/>
              <a:t>The problem I would like to analyze arises from a personal need: where should I choose to live? </a:t>
            </a:r>
            <a:r>
              <a:rPr lang="en-US" sz="2000" dirty="0"/>
              <a:t>In the next month I have to move for job in </a:t>
            </a:r>
            <a:r>
              <a:rPr lang="en-US" sz="2000" dirty="0" smtClean="0"/>
              <a:t>another </a:t>
            </a:r>
            <a:r>
              <a:rPr lang="en-US" sz="2000" dirty="0"/>
              <a:t>city and I will deal with the </a:t>
            </a:r>
            <a:r>
              <a:rPr lang="en-US" sz="2000" dirty="0" smtClean="0"/>
              <a:t>problem </a:t>
            </a:r>
            <a:r>
              <a:rPr lang="en-US" sz="2000" dirty="0"/>
              <a:t>of where taking </a:t>
            </a:r>
            <a:r>
              <a:rPr lang="en-US" sz="2000" dirty="0" smtClean="0"/>
              <a:t>home.</a:t>
            </a:r>
          </a:p>
          <a:p>
            <a:r>
              <a:rPr lang="en-US" sz="2000" dirty="0" smtClean="0"/>
              <a:t>This </a:t>
            </a:r>
            <a:r>
              <a:rPr lang="en-US" sz="2000" dirty="0"/>
              <a:t>is the typical problem that a person who has to be relocated for job has to </a:t>
            </a:r>
            <a:r>
              <a:rPr lang="en-US" sz="2000" dirty="0" smtClean="0"/>
              <a:t>face. </a:t>
            </a:r>
          </a:p>
          <a:p>
            <a:r>
              <a:rPr lang="en-US" sz="2000" dirty="0" smtClean="0"/>
              <a:t>A </a:t>
            </a:r>
            <a:r>
              <a:rPr lang="en-US" sz="2000" dirty="0"/>
              <a:t>person could say </a:t>
            </a:r>
            <a:r>
              <a:rPr lang="en-US" sz="2000" dirty="0" smtClean="0"/>
              <a:t>to choose a </a:t>
            </a:r>
            <a:r>
              <a:rPr lang="en-US" sz="2000" dirty="0"/>
              <a:t>place not too far from the office, but this is not enough. </a:t>
            </a:r>
            <a:r>
              <a:rPr lang="en-US" sz="2000" dirty="0" smtClean="0"/>
              <a:t>I </a:t>
            </a:r>
            <a:r>
              <a:rPr lang="en-US" sz="2000" dirty="0"/>
              <a:t>want to find an area where I can practice my hobbies. </a:t>
            </a:r>
            <a:endParaRPr lang="en-US" sz="2000" dirty="0" smtClean="0"/>
          </a:p>
          <a:p>
            <a:r>
              <a:rPr lang="en-US" sz="2000" dirty="0" smtClean="0"/>
              <a:t>First </a:t>
            </a:r>
            <a:r>
              <a:rPr lang="en-US" sz="2000" dirty="0"/>
              <a:t>of all </a:t>
            </a:r>
            <a:r>
              <a:rPr lang="en-US" sz="2000" dirty="0" smtClean="0"/>
              <a:t>since </a:t>
            </a:r>
            <a:r>
              <a:rPr lang="en-US" sz="2000" dirty="0"/>
              <a:t>I am a </a:t>
            </a:r>
            <a:r>
              <a:rPr lang="en-US" sz="2000" dirty="0" smtClean="0"/>
              <a:t>swimmer </a:t>
            </a:r>
            <a:r>
              <a:rPr lang="en-US" sz="2000" dirty="0"/>
              <a:t>I want an area full of swimming </a:t>
            </a:r>
            <a:r>
              <a:rPr lang="en-US" sz="2000" dirty="0" smtClean="0"/>
              <a:t>pools. </a:t>
            </a:r>
          </a:p>
          <a:p>
            <a:r>
              <a:rPr lang="en-US" sz="2000" dirty="0" smtClean="0"/>
              <a:t>Then since </a:t>
            </a:r>
            <a:r>
              <a:rPr lang="en-US" sz="2000" dirty="0"/>
              <a:t>I love to practice sport in </a:t>
            </a:r>
            <a:r>
              <a:rPr lang="en-US" sz="2000" dirty="0" smtClean="0"/>
              <a:t>general I want to live in an area with gyms </a:t>
            </a:r>
            <a:r>
              <a:rPr lang="en-US" sz="2000" dirty="0"/>
              <a:t>and </a:t>
            </a:r>
            <a:r>
              <a:rPr lang="en-US" sz="2000" dirty="0" smtClean="0"/>
              <a:t>parks </a:t>
            </a:r>
            <a:r>
              <a:rPr lang="en-US" sz="2000" dirty="0"/>
              <a:t>where to run and do jogging. </a:t>
            </a:r>
            <a:endParaRPr lang="en-US" sz="2000" dirty="0" smtClean="0"/>
          </a:p>
          <a:p>
            <a:r>
              <a:rPr lang="en-US" sz="2000" dirty="0" smtClean="0"/>
              <a:t>Another person </a:t>
            </a:r>
            <a:r>
              <a:rPr lang="en-US" sz="2000" dirty="0"/>
              <a:t>who loves arts and </a:t>
            </a:r>
            <a:r>
              <a:rPr lang="en-US" sz="2000" dirty="0" smtClean="0"/>
              <a:t>exhibitions </a:t>
            </a:r>
            <a:r>
              <a:rPr lang="en-US" sz="2000" dirty="0"/>
              <a:t>could prefer an area full of </a:t>
            </a:r>
            <a:r>
              <a:rPr lang="en-US" sz="2000" dirty="0" smtClean="0"/>
              <a:t>theaters </a:t>
            </a:r>
            <a:r>
              <a:rPr lang="en-US" sz="2000" dirty="0"/>
              <a:t>or cinemas for example. Other people could like </a:t>
            </a:r>
            <a:r>
              <a:rPr lang="en-US" sz="2000" dirty="0" smtClean="0"/>
              <a:t>going </a:t>
            </a:r>
            <a:r>
              <a:rPr lang="en-US" sz="2000" dirty="0"/>
              <a:t>and chilling out in the evening so an area </a:t>
            </a:r>
            <a:r>
              <a:rPr lang="en-US" sz="2000" dirty="0" smtClean="0"/>
              <a:t>with </a:t>
            </a:r>
            <a:r>
              <a:rPr lang="en-US" sz="2000" dirty="0"/>
              <a:t>pubs and clubs would be </a:t>
            </a:r>
            <a:r>
              <a:rPr lang="en-US" sz="2000" dirty="0" smtClean="0"/>
              <a:t>perfect. </a:t>
            </a:r>
          </a:p>
          <a:p>
            <a:r>
              <a:rPr lang="en-US" sz="2000" dirty="0" smtClean="0"/>
              <a:t>So </a:t>
            </a:r>
            <a:r>
              <a:rPr lang="en-US" sz="2000" dirty="0"/>
              <a:t>my problem is in general: find the better place where to live depending on the hobbies and interests of a person.</a:t>
            </a:r>
            <a:endParaRPr lang="it-IT" sz="2000" dirty="0"/>
          </a:p>
        </p:txBody>
      </p:sp>
    </p:spTree>
    <p:extLst>
      <p:ext uri="{BB962C8B-B14F-4D97-AF65-F5344CB8AC3E}">
        <p14:creationId xmlns:p14="http://schemas.microsoft.com/office/powerpoint/2010/main" val="88186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Cluster </a:t>
            </a:r>
            <a:r>
              <a:rPr lang="it-IT" dirty="0" smtClean="0"/>
              <a:t>4</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542314225"/>
              </p:ext>
            </p:extLst>
          </p:nvPr>
        </p:nvGraphicFramePr>
        <p:xfrm>
          <a:off x="179508" y="1340768"/>
          <a:ext cx="8928996" cy="4525962"/>
        </p:xfrm>
        <a:graphic>
          <a:graphicData uri="http://schemas.openxmlformats.org/drawingml/2006/table">
            <a:tbl>
              <a:tblPr/>
              <a:tblGrid>
                <a:gridCol w="349306"/>
                <a:gridCol w="586802"/>
                <a:gridCol w="792088"/>
                <a:gridCol w="792088"/>
                <a:gridCol w="792088"/>
                <a:gridCol w="864096"/>
                <a:gridCol w="792088"/>
                <a:gridCol w="792088"/>
                <a:gridCol w="792088"/>
                <a:gridCol w="792088"/>
                <a:gridCol w="792088"/>
                <a:gridCol w="792088"/>
              </a:tblGrid>
              <a:tr h="1508654">
                <a:tc>
                  <a:txBody>
                    <a:bodyPr/>
                    <a:lstStyle/>
                    <a:p>
                      <a:endParaRPr lang="it-IT" sz="1200" dirty="0"/>
                    </a:p>
                  </a:txBody>
                  <a:tcPr marL="79403" marR="79403" marT="39701" marB="39701" anchor="ctr">
                    <a:lnL>
                      <a:noFill/>
                    </a:lnL>
                    <a:lnR>
                      <a:noFill/>
                    </a:lnR>
                    <a:lnT>
                      <a:noFill/>
                    </a:lnT>
                    <a:lnB>
                      <a:noFill/>
                    </a:lnB>
                  </a:tcPr>
                </a:tc>
                <a:tc>
                  <a:txBody>
                    <a:bodyPr/>
                    <a:lstStyle/>
                    <a:p>
                      <a:pPr algn="r" fontAlgn="ctr"/>
                      <a:r>
                        <a:rPr lang="it-IT" sz="1200" b="1" dirty="0">
                          <a:effectLst/>
                        </a:rPr>
                        <a:t/>
                      </a:r>
                      <a:br>
                        <a:rPr lang="it-IT" sz="1200" b="1" dirty="0">
                          <a:effectLst/>
                        </a:rPr>
                      </a:br>
                      <a:r>
                        <a:rPr lang="it-IT" sz="1200" b="1" dirty="0">
                          <a:effectLst/>
                        </a:rPr>
                        <a:t>Postal Code</a:t>
                      </a:r>
                    </a:p>
                  </a:txBody>
                  <a:tcPr marL="79403" marR="79403" marT="39701" marB="39701" anchor="ctr">
                    <a:lnL>
                      <a:noFill/>
                    </a:lnL>
                    <a:lnR>
                      <a:noFill/>
                    </a:lnR>
                    <a:lnT>
                      <a:noFill/>
                    </a:lnT>
                    <a:lnB>
                      <a:noFill/>
                    </a:lnB>
                  </a:tcPr>
                </a:tc>
                <a:tc>
                  <a:txBody>
                    <a:bodyPr/>
                    <a:lstStyle/>
                    <a:p>
                      <a:pPr algn="r" fontAlgn="ctr"/>
                      <a:r>
                        <a:rPr lang="it-IT" sz="1200" b="1" dirty="0">
                          <a:effectLst/>
                        </a:rPr>
                        <a:t>1st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2nd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3rd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4th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5th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6th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7th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8th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9th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lnR>
                      <a:noFill/>
                    </a:lnR>
                    <a:lnT>
                      <a:noFill/>
                    </a:lnT>
                    <a:lnB>
                      <a:noFill/>
                    </a:lnB>
                  </a:tcPr>
                </a:tc>
                <a:tc>
                  <a:txBody>
                    <a:bodyPr/>
                    <a:lstStyle/>
                    <a:p>
                      <a:pPr algn="r" fontAlgn="ctr"/>
                      <a:r>
                        <a:rPr lang="it-IT" sz="1200" b="1" dirty="0">
                          <a:effectLst/>
                        </a:rPr>
                        <a:t>10th </a:t>
                      </a:r>
                      <a:r>
                        <a:rPr lang="it-IT" sz="1200" b="1" dirty="0" err="1">
                          <a:effectLst/>
                        </a:rPr>
                        <a:t>Most</a:t>
                      </a:r>
                      <a:r>
                        <a:rPr lang="it-IT" sz="1200" b="1" dirty="0">
                          <a:effectLst/>
                        </a:rPr>
                        <a:t> Common </a:t>
                      </a:r>
                      <a:r>
                        <a:rPr lang="it-IT" sz="1200" b="1" dirty="0" err="1">
                          <a:effectLst/>
                        </a:rPr>
                        <a:t>Venue</a:t>
                      </a:r>
                      <a:endParaRPr lang="it-IT" sz="1200" b="1" dirty="0">
                        <a:effectLst/>
                      </a:endParaRPr>
                    </a:p>
                  </a:txBody>
                  <a:tcPr marL="79403" marR="79403" marT="39701" marB="39701" anchor="ctr">
                    <a:lnL>
                      <a:noFill/>
                    </a:lnL>
                  </a:tcPr>
                </a:tc>
              </a:tr>
              <a:tr h="1508654">
                <a:tc>
                  <a:txBody>
                    <a:bodyPr/>
                    <a:lstStyle/>
                    <a:p>
                      <a:pPr algn="r" fontAlgn="ctr"/>
                      <a:r>
                        <a:rPr lang="it-IT" sz="1200" b="1">
                          <a:effectLst/>
                        </a:rPr>
                        <a:t>19</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20140</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Gym / Fitness Center</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Park</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Yoga Studio</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Italian Restaurant</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Harbor / Marina</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Gym Pool</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Gym</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General Entertainment</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Garden</a:t>
                      </a:r>
                    </a:p>
                  </a:txBody>
                  <a:tcPr marL="79403" marR="79403" marT="39701" marB="39701" anchor="ctr">
                    <a:lnL>
                      <a:noFill/>
                    </a:lnL>
                    <a:lnR>
                      <a:noFill/>
                    </a:lnR>
                    <a:lnT>
                      <a:noFill/>
                    </a:lnT>
                    <a:lnB>
                      <a:noFill/>
                    </a:lnB>
                    <a:solidFill>
                      <a:srgbClr val="F5F5F5"/>
                    </a:solidFill>
                  </a:tcPr>
                </a:tc>
                <a:tc>
                  <a:txBody>
                    <a:bodyPr/>
                    <a:lstStyle/>
                    <a:p>
                      <a:pPr algn="r" fontAlgn="ctr"/>
                      <a:r>
                        <a:rPr lang="it-IT" sz="1200">
                          <a:effectLst/>
                        </a:rPr>
                        <a:t>Event Space</a:t>
                      </a:r>
                    </a:p>
                  </a:txBody>
                  <a:tcPr marL="79403" marR="79403" marT="39701" marB="39701" anchor="ctr">
                    <a:lnL>
                      <a:noFill/>
                    </a:lnL>
                    <a:lnR>
                      <a:noFill/>
                    </a:lnR>
                    <a:lnB>
                      <a:noFill/>
                    </a:lnB>
                    <a:solidFill>
                      <a:srgbClr val="F5F5F5"/>
                    </a:solidFill>
                  </a:tcPr>
                </a:tc>
              </a:tr>
              <a:tr h="1508654">
                <a:tc>
                  <a:txBody>
                    <a:bodyPr/>
                    <a:lstStyle/>
                    <a:p>
                      <a:pPr algn="r" fontAlgn="ctr"/>
                      <a:r>
                        <a:rPr lang="it-IT" sz="1200" b="1">
                          <a:effectLst/>
                        </a:rPr>
                        <a:t>21</a:t>
                      </a:r>
                    </a:p>
                  </a:txBody>
                  <a:tcPr marL="79403" marR="79403" marT="39701" marB="39701" anchor="ctr">
                    <a:lnL>
                      <a:noFill/>
                    </a:lnL>
                    <a:lnR>
                      <a:noFill/>
                    </a:lnR>
                    <a:lnT>
                      <a:noFill/>
                    </a:lnT>
                    <a:lnB>
                      <a:noFill/>
                    </a:lnB>
                  </a:tcPr>
                </a:tc>
                <a:tc>
                  <a:txBody>
                    <a:bodyPr/>
                    <a:lstStyle/>
                    <a:p>
                      <a:pPr algn="r" fontAlgn="ctr"/>
                      <a:r>
                        <a:rPr lang="it-IT" sz="1200">
                          <a:effectLst/>
                        </a:rPr>
                        <a:t>20142</a:t>
                      </a:r>
                    </a:p>
                  </a:txBody>
                  <a:tcPr marL="79403" marR="79403" marT="39701" marB="39701" anchor="ctr">
                    <a:lnL>
                      <a:noFill/>
                    </a:lnL>
                    <a:lnR>
                      <a:noFill/>
                    </a:lnR>
                    <a:lnT>
                      <a:noFill/>
                    </a:lnT>
                    <a:lnB>
                      <a:noFill/>
                    </a:lnB>
                  </a:tcPr>
                </a:tc>
                <a:tc>
                  <a:txBody>
                    <a:bodyPr/>
                    <a:lstStyle/>
                    <a:p>
                      <a:pPr algn="r" fontAlgn="ctr"/>
                      <a:r>
                        <a:rPr lang="it-IT" sz="1200" dirty="0" err="1">
                          <a:effectLst/>
                        </a:rPr>
                        <a:t>Gym</a:t>
                      </a:r>
                      <a:r>
                        <a:rPr lang="it-IT" sz="1200" dirty="0">
                          <a:effectLst/>
                        </a:rPr>
                        <a:t> / Fitness Center</a:t>
                      </a:r>
                    </a:p>
                  </a:txBody>
                  <a:tcPr marL="79403" marR="79403" marT="39701" marB="39701" anchor="ctr">
                    <a:lnL>
                      <a:noFill/>
                    </a:lnL>
                    <a:lnR>
                      <a:noFill/>
                    </a:lnR>
                    <a:lnT>
                      <a:noFill/>
                    </a:lnT>
                    <a:lnB>
                      <a:noFill/>
                    </a:lnB>
                  </a:tcPr>
                </a:tc>
                <a:tc>
                  <a:txBody>
                    <a:bodyPr/>
                    <a:lstStyle/>
                    <a:p>
                      <a:pPr algn="r" fontAlgn="ctr"/>
                      <a:r>
                        <a:rPr lang="it-IT" sz="1200">
                          <a:effectLst/>
                        </a:rPr>
                        <a:t>Park</a:t>
                      </a:r>
                    </a:p>
                  </a:txBody>
                  <a:tcPr marL="79403" marR="79403" marT="39701" marB="39701" anchor="ctr">
                    <a:lnL>
                      <a:noFill/>
                    </a:lnL>
                    <a:lnR>
                      <a:noFill/>
                    </a:lnR>
                    <a:lnT>
                      <a:noFill/>
                    </a:lnT>
                    <a:lnB>
                      <a:noFill/>
                    </a:lnB>
                  </a:tcPr>
                </a:tc>
                <a:tc>
                  <a:txBody>
                    <a:bodyPr/>
                    <a:lstStyle/>
                    <a:p>
                      <a:pPr algn="r" fontAlgn="ctr"/>
                      <a:r>
                        <a:rPr lang="it-IT" sz="1200">
                          <a:effectLst/>
                        </a:rPr>
                        <a:t>Yoga Studio</a:t>
                      </a:r>
                    </a:p>
                  </a:txBody>
                  <a:tcPr marL="79403" marR="79403" marT="39701" marB="39701" anchor="ctr">
                    <a:lnL>
                      <a:noFill/>
                    </a:lnL>
                    <a:lnR>
                      <a:noFill/>
                    </a:lnR>
                    <a:lnT>
                      <a:noFill/>
                    </a:lnT>
                    <a:lnB>
                      <a:noFill/>
                    </a:lnB>
                  </a:tcPr>
                </a:tc>
                <a:tc>
                  <a:txBody>
                    <a:bodyPr/>
                    <a:lstStyle/>
                    <a:p>
                      <a:pPr algn="r" fontAlgn="ctr"/>
                      <a:r>
                        <a:rPr lang="it-IT" sz="1200">
                          <a:effectLst/>
                        </a:rPr>
                        <a:t>Italian Restaurant</a:t>
                      </a:r>
                    </a:p>
                  </a:txBody>
                  <a:tcPr marL="79403" marR="79403" marT="39701" marB="39701" anchor="ctr">
                    <a:lnL>
                      <a:noFill/>
                    </a:lnL>
                    <a:lnR>
                      <a:noFill/>
                    </a:lnR>
                    <a:lnT>
                      <a:noFill/>
                    </a:lnT>
                    <a:lnB>
                      <a:noFill/>
                    </a:lnB>
                  </a:tcPr>
                </a:tc>
                <a:tc>
                  <a:txBody>
                    <a:bodyPr/>
                    <a:lstStyle/>
                    <a:p>
                      <a:pPr algn="r" fontAlgn="ctr"/>
                      <a:r>
                        <a:rPr lang="it-IT" sz="1200">
                          <a:effectLst/>
                        </a:rPr>
                        <a:t>Harbor / Marina</a:t>
                      </a:r>
                    </a:p>
                  </a:txBody>
                  <a:tcPr marL="79403" marR="79403" marT="39701" marB="39701" anchor="ctr">
                    <a:lnL>
                      <a:noFill/>
                    </a:lnL>
                    <a:lnR>
                      <a:noFill/>
                    </a:lnR>
                    <a:lnT>
                      <a:noFill/>
                    </a:lnT>
                    <a:lnB>
                      <a:noFill/>
                    </a:lnB>
                  </a:tcPr>
                </a:tc>
                <a:tc>
                  <a:txBody>
                    <a:bodyPr/>
                    <a:lstStyle/>
                    <a:p>
                      <a:pPr algn="r" fontAlgn="ctr"/>
                      <a:r>
                        <a:rPr lang="it-IT" sz="1200">
                          <a:effectLst/>
                        </a:rPr>
                        <a:t>Gym Pool</a:t>
                      </a:r>
                    </a:p>
                  </a:txBody>
                  <a:tcPr marL="79403" marR="79403" marT="39701" marB="39701" anchor="ctr">
                    <a:lnL>
                      <a:noFill/>
                    </a:lnL>
                    <a:lnR>
                      <a:noFill/>
                    </a:lnR>
                    <a:lnT>
                      <a:noFill/>
                    </a:lnT>
                    <a:lnB>
                      <a:noFill/>
                    </a:lnB>
                  </a:tcPr>
                </a:tc>
                <a:tc>
                  <a:txBody>
                    <a:bodyPr/>
                    <a:lstStyle/>
                    <a:p>
                      <a:pPr algn="r" fontAlgn="ctr"/>
                      <a:r>
                        <a:rPr lang="it-IT" sz="1200">
                          <a:effectLst/>
                        </a:rPr>
                        <a:t>Gym</a:t>
                      </a:r>
                    </a:p>
                  </a:txBody>
                  <a:tcPr marL="79403" marR="79403" marT="39701" marB="39701" anchor="ctr">
                    <a:lnL>
                      <a:noFill/>
                    </a:lnL>
                    <a:lnR>
                      <a:noFill/>
                    </a:lnR>
                    <a:lnT>
                      <a:noFill/>
                    </a:lnT>
                    <a:lnB>
                      <a:noFill/>
                    </a:lnB>
                  </a:tcPr>
                </a:tc>
                <a:tc>
                  <a:txBody>
                    <a:bodyPr/>
                    <a:lstStyle/>
                    <a:p>
                      <a:pPr algn="r" fontAlgn="ctr"/>
                      <a:r>
                        <a:rPr lang="it-IT" sz="1200">
                          <a:effectLst/>
                        </a:rPr>
                        <a:t>General Entertainment</a:t>
                      </a:r>
                    </a:p>
                  </a:txBody>
                  <a:tcPr marL="79403" marR="79403" marT="39701" marB="39701" anchor="ctr">
                    <a:lnL>
                      <a:noFill/>
                    </a:lnL>
                    <a:lnR>
                      <a:noFill/>
                    </a:lnR>
                    <a:lnT>
                      <a:noFill/>
                    </a:lnT>
                    <a:lnB>
                      <a:noFill/>
                    </a:lnB>
                  </a:tcPr>
                </a:tc>
                <a:tc>
                  <a:txBody>
                    <a:bodyPr/>
                    <a:lstStyle/>
                    <a:p>
                      <a:pPr algn="r" fontAlgn="ctr"/>
                      <a:r>
                        <a:rPr lang="it-IT" sz="1200">
                          <a:effectLst/>
                        </a:rPr>
                        <a:t>Garden</a:t>
                      </a:r>
                    </a:p>
                  </a:txBody>
                  <a:tcPr marL="79403" marR="79403" marT="39701" marB="39701" anchor="ctr">
                    <a:lnL>
                      <a:noFill/>
                    </a:lnL>
                    <a:lnR>
                      <a:noFill/>
                    </a:lnR>
                    <a:lnT>
                      <a:noFill/>
                    </a:lnT>
                    <a:lnB>
                      <a:noFill/>
                    </a:lnB>
                  </a:tcPr>
                </a:tc>
                <a:tc>
                  <a:txBody>
                    <a:bodyPr/>
                    <a:lstStyle/>
                    <a:p>
                      <a:pPr algn="r" fontAlgn="ctr"/>
                      <a:r>
                        <a:rPr lang="it-IT" sz="1200" dirty="0" err="1">
                          <a:effectLst/>
                        </a:rPr>
                        <a:t>Event</a:t>
                      </a:r>
                      <a:r>
                        <a:rPr lang="it-IT" sz="1200" dirty="0">
                          <a:effectLst/>
                        </a:rPr>
                        <a:t> Space</a:t>
                      </a:r>
                    </a:p>
                  </a:txBody>
                  <a:tcPr marL="79403" marR="79403" marT="39701" marB="39701" anchor="ctr">
                    <a:lnL>
                      <a:noFill/>
                    </a:lnL>
                    <a:lnR>
                      <a:noFill/>
                    </a:lnR>
                    <a:lnT>
                      <a:noFill/>
                    </a:lnT>
                    <a:lnB>
                      <a:noFill/>
                    </a:lnB>
                  </a:tcPr>
                </a:tc>
              </a:tr>
            </a:tbl>
          </a:graphicData>
        </a:graphic>
      </p:graphicFrame>
    </p:spTree>
    <p:extLst>
      <p:ext uri="{BB962C8B-B14F-4D97-AF65-F5344CB8AC3E}">
        <p14:creationId xmlns:p14="http://schemas.microsoft.com/office/powerpoint/2010/main" val="4174496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egnaposto contenuto 4"/>
          <p:cNvGraphicFramePr>
            <a:graphicFrameLocks noGrp="1"/>
          </p:cNvGraphicFramePr>
          <p:nvPr>
            <p:ph idx="1"/>
            <p:extLst>
              <p:ext uri="{D42A27DB-BD31-4B8C-83A1-F6EECF244321}">
                <p14:modId xmlns:p14="http://schemas.microsoft.com/office/powerpoint/2010/main" val="4276975114"/>
              </p:ext>
            </p:extLst>
          </p:nvPr>
        </p:nvGraphicFramePr>
        <p:xfrm>
          <a:off x="0" y="936552"/>
          <a:ext cx="8806433" cy="5948832"/>
        </p:xfrm>
        <a:graphic>
          <a:graphicData uri="http://schemas.openxmlformats.org/drawingml/2006/table">
            <a:tbl>
              <a:tblPr/>
              <a:tblGrid>
                <a:gridCol w="163334"/>
                <a:gridCol w="506195"/>
                <a:gridCol w="504056"/>
                <a:gridCol w="876750"/>
                <a:gridCol w="779434"/>
                <a:gridCol w="720080"/>
                <a:gridCol w="792088"/>
                <a:gridCol w="864096"/>
                <a:gridCol w="936104"/>
                <a:gridCol w="1080120"/>
                <a:gridCol w="792088"/>
                <a:gridCol w="792088"/>
              </a:tblGrid>
              <a:tr h="423298">
                <a:tc>
                  <a:txBody>
                    <a:bodyPr/>
                    <a:lstStyle/>
                    <a:p>
                      <a:endParaRPr lang="it-IT" dirty="0"/>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
                      </a:r>
                      <a:br>
                        <a:rPr lang="it-IT" sz="900" b="1" dirty="0">
                          <a:effectLst/>
                        </a:rPr>
                      </a:br>
                      <a:r>
                        <a:rPr lang="it-IT" sz="900" b="1" dirty="0">
                          <a:effectLst/>
                        </a:rPr>
                        <a:t>Postal Code</a:t>
                      </a: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1st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2nd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3rd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4th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5th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6th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7th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8th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9th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b="1" dirty="0">
                          <a:effectLst/>
                        </a:rPr>
                        <a:t>10th </a:t>
                      </a:r>
                      <a:r>
                        <a:rPr lang="it-IT" sz="900" b="1" dirty="0" err="1">
                          <a:effectLst/>
                        </a:rPr>
                        <a:t>Most</a:t>
                      </a:r>
                      <a:r>
                        <a:rPr lang="it-IT" sz="900" b="1" dirty="0">
                          <a:effectLst/>
                        </a:rPr>
                        <a:t> Common </a:t>
                      </a:r>
                      <a:r>
                        <a:rPr lang="it-IT" sz="900" b="1" dirty="0" err="1">
                          <a:effectLst/>
                        </a:rPr>
                        <a:t>Venue</a:t>
                      </a:r>
                      <a:endParaRPr lang="it-IT" sz="900" b="1" dirty="0">
                        <a:effectLst/>
                      </a:endParaRPr>
                    </a:p>
                  </a:txBody>
                  <a:tcPr marL="11817" marR="11817" marT="5909" marB="5909" anchor="ctr">
                    <a:lnL>
                      <a:noFill/>
                    </a:lnL>
                  </a:tcPr>
                </a:tc>
              </a:tr>
              <a:tr h="224526">
                <a:tc>
                  <a:txBody>
                    <a:bodyPr/>
                    <a:lstStyle/>
                    <a:p>
                      <a:pPr algn="r" fontAlgn="ctr"/>
                      <a:r>
                        <a:rPr lang="it-IT" sz="900" b="1">
                          <a:effectLst/>
                        </a:rPr>
                        <a:t>4</a:t>
                      </a:r>
                    </a:p>
                  </a:txBody>
                  <a:tcPr marL="11817" marR="11817" marT="5909" marB="5909" anchor="ctr">
                    <a:lnL>
                      <a:noFill/>
                    </a:lnL>
                    <a:lnR>
                      <a:noFill/>
                    </a:lnR>
                    <a:lnT>
                      <a:noFill/>
                    </a:lnT>
                    <a:lnB>
                      <a:noFill/>
                    </a:lnB>
                    <a:solidFill>
                      <a:srgbClr val="F5F5F5"/>
                    </a:solidFill>
                  </a:tcPr>
                </a:tc>
                <a:tc>
                  <a:txBody>
                    <a:bodyPr/>
                    <a:lstStyle/>
                    <a:p>
                      <a:pPr algn="r" fontAlgn="ctr"/>
                      <a:r>
                        <a:rPr lang="it-IT" sz="900" dirty="0">
                          <a:effectLst/>
                        </a:rPr>
                        <a:t>20125</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Plaza</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Track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5F5F5"/>
                    </a:solidFill>
                  </a:tcPr>
                </a:tc>
                <a:tc>
                  <a:txBody>
                    <a:bodyPr/>
                    <a:lstStyle/>
                    <a:p>
                      <a:pPr algn="r" fontAlgn="ctr"/>
                      <a:r>
                        <a:rPr lang="it-IT" sz="900" dirty="0" err="1">
                          <a:effectLst/>
                        </a:rPr>
                        <a:t>Gym</a:t>
                      </a:r>
                      <a:endParaRPr lang="it-IT" sz="900" dirty="0">
                        <a:effectLst/>
                      </a:endParaRPr>
                    </a:p>
                  </a:txBody>
                  <a:tcPr marL="11817" marR="11817" marT="5909" marB="5909" anchor="ctr">
                    <a:lnL>
                      <a:noFill/>
                    </a:lnL>
                    <a:lnR>
                      <a:noFill/>
                    </a:lnR>
                    <a:lnT>
                      <a:noFill/>
                    </a:lnT>
                    <a:lnB>
                      <a:noFill/>
                    </a:lnB>
                    <a:solidFill>
                      <a:srgbClr val="F5F5F5"/>
                    </a:solidFill>
                  </a:tcPr>
                </a:tc>
                <a:tc>
                  <a:txBody>
                    <a:bodyPr/>
                    <a:lstStyle/>
                    <a:p>
                      <a:pPr algn="r" fontAlgn="ctr"/>
                      <a:r>
                        <a:rPr lang="it-IT" sz="900" dirty="0">
                          <a:effectLst/>
                        </a:rPr>
                        <a:t>Playground</a:t>
                      </a:r>
                    </a:p>
                  </a:txBody>
                  <a:tcPr marL="11817" marR="11817" marT="5909" marB="5909" anchor="ctr">
                    <a:lnL>
                      <a:noFill/>
                    </a:lnL>
                    <a:lnR>
                      <a:noFill/>
                    </a:lnR>
                    <a:lnT>
                      <a:noFill/>
                    </a:lnT>
                    <a:lnB>
                      <a:noFill/>
                    </a:lnB>
                    <a:solidFill>
                      <a:srgbClr val="F5F5F5"/>
                    </a:solidFill>
                  </a:tcPr>
                </a:tc>
                <a:tc>
                  <a:txBody>
                    <a:bodyPr/>
                    <a:lstStyle/>
                    <a:p>
                      <a:pPr algn="r" fontAlgn="ctr"/>
                      <a:r>
                        <a:rPr lang="it-IT" sz="900" dirty="0">
                          <a:effectLst/>
                        </a:rPr>
                        <a:t>Yoga Studio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Garden</a:t>
                      </a:r>
                    </a:p>
                  </a:txBody>
                  <a:tcPr marL="11817" marR="11817" marT="5909" marB="5909" anchor="ctr">
                    <a:lnL>
                      <a:noFill/>
                    </a:lnL>
                    <a:lnR>
                      <a:noFill/>
                    </a:lnR>
                    <a:lnB>
                      <a:noFill/>
                    </a:lnB>
                    <a:solidFill>
                      <a:srgbClr val="F5F5F5"/>
                    </a:solidFill>
                  </a:tcPr>
                </a:tc>
              </a:tr>
              <a:tr h="224526">
                <a:tc>
                  <a:txBody>
                    <a:bodyPr/>
                    <a:lstStyle/>
                    <a:p>
                      <a:pPr algn="r" fontAlgn="ctr"/>
                      <a:r>
                        <a:rPr lang="it-IT" sz="900" b="1">
                          <a:effectLst/>
                        </a:rPr>
                        <a:t>5</a:t>
                      </a:r>
                    </a:p>
                  </a:txBody>
                  <a:tcPr marL="11817" marR="11817" marT="5909" marB="5909" anchor="ctr">
                    <a:lnL>
                      <a:noFill/>
                    </a:lnL>
                    <a:lnR>
                      <a:noFill/>
                    </a:lnR>
                    <a:lnT>
                      <a:noFill/>
                    </a:lnT>
                    <a:lnB>
                      <a:noFill/>
                    </a:lnB>
                    <a:solidFill>
                      <a:srgbClr val="FFFFFF"/>
                    </a:solidFill>
                  </a:tcPr>
                </a:tc>
                <a:tc>
                  <a:txBody>
                    <a:bodyPr/>
                    <a:lstStyle/>
                    <a:p>
                      <a:pPr algn="r" fontAlgn="ctr"/>
                      <a:r>
                        <a:rPr lang="it-IT" sz="900" dirty="0">
                          <a:effectLst/>
                        </a:rPr>
                        <a:t>20126</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FFFFF"/>
                    </a:solidFill>
                  </a:tcPr>
                </a:tc>
                <a:tc>
                  <a:txBody>
                    <a:bodyPr/>
                    <a:lstStyle/>
                    <a:p>
                      <a:pPr algn="r" fontAlgn="ctr"/>
                      <a:r>
                        <a:rPr lang="it-IT" sz="900" dirty="0" err="1">
                          <a:effectLst/>
                        </a:rPr>
                        <a:t>Martial</a:t>
                      </a:r>
                      <a:r>
                        <a:rPr lang="it-IT" sz="900" dirty="0">
                          <a:effectLst/>
                        </a:rPr>
                        <a:t> </a:t>
                      </a:r>
                      <a:r>
                        <a:rPr lang="it-IT" sz="900" dirty="0" err="1">
                          <a:effectLst/>
                        </a:rPr>
                        <a:t>Arts</a:t>
                      </a:r>
                      <a:r>
                        <a:rPr lang="it-IT" sz="900" dirty="0">
                          <a:effectLst/>
                        </a:rPr>
                        <a:t> </a:t>
                      </a:r>
                      <a:r>
                        <a:rPr lang="it-IT" sz="900" dirty="0" err="1">
                          <a:effectLst/>
                        </a:rPr>
                        <a:t>Dojo</a:t>
                      </a:r>
                      <a:endParaRPr lang="it-IT" sz="900" dirty="0">
                        <a:effectLst/>
                      </a:endParaRP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Climbing 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Playground</a:t>
                      </a:r>
                    </a:p>
                  </a:txBody>
                  <a:tcPr marL="11817" marR="11817" marT="5909" marB="5909" anchor="ctr">
                    <a:lnL>
                      <a:noFill/>
                    </a:lnL>
                    <a:lnR>
                      <a:noFill/>
                    </a:lnR>
                    <a:lnT>
                      <a:noFill/>
                    </a:lnT>
                    <a:lnB>
                      <a:noFill/>
                    </a:lnB>
                    <a:solidFill>
                      <a:srgbClr val="FFFFFF"/>
                    </a:solidFill>
                  </a:tcPr>
                </a:tc>
                <a:tc>
                  <a:txBody>
                    <a:bodyPr/>
                    <a:lstStyle/>
                    <a:p>
                      <a:pPr algn="r" fontAlgn="ctr"/>
                      <a:r>
                        <a:rPr lang="it-IT" sz="900" dirty="0" err="1">
                          <a:effectLst/>
                        </a:rPr>
                        <a:t>Gym</a:t>
                      </a:r>
                      <a:r>
                        <a:rPr lang="it-IT" sz="900" dirty="0">
                          <a:effectLst/>
                        </a:rPr>
                        <a:t>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dirty="0">
                          <a:effectLst/>
                        </a:rPr>
                        <a:t>General Entertainment</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FFFFF"/>
                    </a:solidFill>
                  </a:tcPr>
                </a:tc>
              </a:tr>
              <a:tr h="224526">
                <a:tc>
                  <a:txBody>
                    <a:bodyPr/>
                    <a:lstStyle/>
                    <a:p>
                      <a:pPr algn="r" fontAlgn="ctr"/>
                      <a:r>
                        <a:rPr lang="it-IT" sz="900" b="1">
                          <a:effectLst/>
                        </a:rPr>
                        <a:t>7</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20128</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Martial Arts Dojo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Climbing 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5F5F5"/>
                    </a:solidFill>
                  </a:tcPr>
                </a:tc>
                <a:tc>
                  <a:txBody>
                    <a:bodyPr/>
                    <a:lstStyle/>
                    <a:p>
                      <a:pPr algn="r" fontAlgn="ctr"/>
                      <a:r>
                        <a:rPr lang="it-IT" sz="900" dirty="0" err="1">
                          <a:effectLst/>
                        </a:rPr>
                        <a:t>Gym</a:t>
                      </a:r>
                      <a:r>
                        <a:rPr lang="it-IT" sz="900" dirty="0">
                          <a:effectLst/>
                        </a:rPr>
                        <a:t> / Fitness Center</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5F5F5"/>
                    </a:solidFill>
                  </a:tcPr>
                </a:tc>
              </a:tr>
              <a:tr h="224526">
                <a:tc>
                  <a:txBody>
                    <a:bodyPr/>
                    <a:lstStyle/>
                    <a:p>
                      <a:pPr algn="r" fontAlgn="ctr"/>
                      <a:r>
                        <a:rPr lang="it-IT" sz="900" b="1">
                          <a:effectLst/>
                        </a:rPr>
                        <a:t>13</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20134</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Neighborhood</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Plaza</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FFFFF"/>
                    </a:solidFill>
                  </a:tcPr>
                </a:tc>
              </a:tr>
              <a:tr h="189074">
                <a:tc>
                  <a:txBody>
                    <a:bodyPr/>
                    <a:lstStyle/>
                    <a:p>
                      <a:pPr algn="r" fontAlgn="ctr"/>
                      <a:r>
                        <a:rPr lang="it-IT" sz="900" b="1">
                          <a:effectLst/>
                        </a:rPr>
                        <a:t>14</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20135</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Boxing 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Martial Arts Dojo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Monument / Landmark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Art Gallery</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Sports Club</a:t>
                      </a:r>
                    </a:p>
                  </a:txBody>
                  <a:tcPr marL="11817" marR="11817" marT="5909" marB="5909" anchor="ctr">
                    <a:lnL>
                      <a:noFill/>
                    </a:lnL>
                    <a:lnR>
                      <a:noFill/>
                    </a:lnR>
                    <a:lnT>
                      <a:noFill/>
                    </a:lnT>
                    <a:lnB>
                      <a:noFill/>
                    </a:lnB>
                    <a:solidFill>
                      <a:srgbClr val="F5F5F5"/>
                    </a:solidFill>
                  </a:tcPr>
                </a:tc>
              </a:tr>
              <a:tr h="295428">
                <a:tc>
                  <a:txBody>
                    <a:bodyPr/>
                    <a:lstStyle/>
                    <a:p>
                      <a:pPr algn="r" fontAlgn="ctr"/>
                      <a:r>
                        <a:rPr lang="it-IT" sz="900" b="1">
                          <a:effectLst/>
                        </a:rPr>
                        <a:t>15</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20136</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Vegetarian / Vegan Restaurant</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Martial Arts Dojo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Monument / Landmark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Plaza</a:t>
                      </a:r>
                    </a:p>
                  </a:txBody>
                  <a:tcPr marL="11817" marR="11817" marT="5909" marB="5909" anchor="ctr">
                    <a:lnL>
                      <a:noFill/>
                    </a:lnL>
                    <a:lnR>
                      <a:noFill/>
                    </a:lnR>
                    <a:lnT>
                      <a:noFill/>
                    </a:lnT>
                    <a:lnB>
                      <a:noFill/>
                    </a:lnB>
                    <a:solidFill>
                      <a:srgbClr val="FFFFFF"/>
                    </a:solidFill>
                  </a:tcPr>
                </a:tc>
              </a:tr>
              <a:tr h="224526">
                <a:tc>
                  <a:txBody>
                    <a:bodyPr/>
                    <a:lstStyle/>
                    <a:p>
                      <a:pPr algn="r" fontAlgn="ctr"/>
                      <a:r>
                        <a:rPr lang="it-IT" sz="900" b="1">
                          <a:effectLst/>
                        </a:rPr>
                        <a:t>18</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20139</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dirty="0" err="1">
                          <a:effectLst/>
                        </a:rPr>
                        <a:t>Gym</a:t>
                      </a:r>
                      <a:r>
                        <a:rPr lang="it-IT" sz="900" dirty="0">
                          <a:effectLst/>
                        </a:rPr>
                        <a:t> / Fitness Center</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Hotel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5F5F5"/>
                    </a:solidFill>
                  </a:tcPr>
                </a:tc>
              </a:tr>
              <a:tr h="224526">
                <a:tc>
                  <a:txBody>
                    <a:bodyPr/>
                    <a:lstStyle/>
                    <a:p>
                      <a:pPr algn="r" fontAlgn="ctr"/>
                      <a:r>
                        <a:rPr lang="it-IT" sz="900" b="1">
                          <a:effectLst/>
                        </a:rPr>
                        <a:t>20</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20141</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Hotel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Martial Arts Dojo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FFFFF"/>
                    </a:solidFill>
                  </a:tcPr>
                </a:tc>
              </a:tr>
              <a:tr h="224526">
                <a:tc>
                  <a:txBody>
                    <a:bodyPr/>
                    <a:lstStyle/>
                    <a:p>
                      <a:pPr algn="r" fontAlgn="ctr"/>
                      <a:r>
                        <a:rPr lang="it-IT" sz="900" b="1">
                          <a:effectLst/>
                        </a:rPr>
                        <a:t>24</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20145</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Art Museum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Martial Arts Dojo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5F5F5"/>
                    </a:solidFill>
                  </a:tcPr>
                </a:tc>
              </a:tr>
              <a:tr h="224526">
                <a:tc>
                  <a:txBody>
                    <a:bodyPr/>
                    <a:lstStyle/>
                    <a:p>
                      <a:pPr algn="r" fontAlgn="ctr"/>
                      <a:r>
                        <a:rPr lang="it-IT" sz="900" b="1">
                          <a:effectLst/>
                        </a:rPr>
                        <a:t>27</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20148</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Playground</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Hotel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FFFFF"/>
                    </a:solidFill>
                  </a:tcPr>
                </a:tc>
              </a:tr>
              <a:tr h="224526">
                <a:tc>
                  <a:txBody>
                    <a:bodyPr/>
                    <a:lstStyle/>
                    <a:p>
                      <a:pPr algn="r" fontAlgn="ctr"/>
                      <a:r>
                        <a:rPr lang="it-IT" sz="900" b="1">
                          <a:effectLst/>
                        </a:rPr>
                        <a:t>28</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20149</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Hotel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Monument / Landmark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Playground</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Lake</a:t>
                      </a:r>
                    </a:p>
                  </a:txBody>
                  <a:tcPr marL="11817" marR="11817" marT="5909" marB="5909" anchor="ctr">
                    <a:lnL>
                      <a:noFill/>
                    </a:lnL>
                    <a:lnR>
                      <a:noFill/>
                    </a:lnR>
                    <a:lnT>
                      <a:noFill/>
                    </a:lnT>
                    <a:lnB>
                      <a:noFill/>
                    </a:lnB>
                    <a:solidFill>
                      <a:srgbClr val="F5F5F5"/>
                    </a:solidFill>
                  </a:tcPr>
                </a:tc>
              </a:tr>
              <a:tr h="224526">
                <a:tc>
                  <a:txBody>
                    <a:bodyPr/>
                    <a:lstStyle/>
                    <a:p>
                      <a:pPr algn="r" fontAlgn="ctr"/>
                      <a:r>
                        <a:rPr lang="it-IT" sz="900" b="1">
                          <a:effectLst/>
                        </a:rPr>
                        <a:t>30</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20151</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Playground</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FFFFF"/>
                    </a:solidFill>
                  </a:tcPr>
                </a:tc>
              </a:tr>
              <a:tr h="224526">
                <a:tc>
                  <a:txBody>
                    <a:bodyPr/>
                    <a:lstStyle/>
                    <a:p>
                      <a:pPr algn="r" fontAlgn="ctr"/>
                      <a:r>
                        <a:rPr lang="it-IT" sz="900" b="1">
                          <a:effectLst/>
                        </a:rPr>
                        <a:t>31</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20152</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College 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5F5F5"/>
                    </a:solidFill>
                  </a:tcPr>
                </a:tc>
              </a:tr>
              <a:tr h="224526">
                <a:tc>
                  <a:txBody>
                    <a:bodyPr/>
                    <a:lstStyle/>
                    <a:p>
                      <a:pPr algn="r" fontAlgn="ctr"/>
                      <a:r>
                        <a:rPr lang="it-IT" sz="900" b="1">
                          <a:effectLst/>
                        </a:rPr>
                        <a:t>33</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20154</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Lake</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Art Museum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Italian Restaurant</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Castle</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Road</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Monument / Landmark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Plaza</a:t>
                      </a:r>
                    </a:p>
                  </a:txBody>
                  <a:tcPr marL="11817" marR="11817" marT="5909" marB="5909" anchor="ctr">
                    <a:lnL>
                      <a:noFill/>
                    </a:lnL>
                    <a:lnR>
                      <a:noFill/>
                    </a:lnR>
                    <a:lnT>
                      <a:noFill/>
                    </a:lnT>
                    <a:lnB>
                      <a:noFill/>
                    </a:lnB>
                    <a:solidFill>
                      <a:srgbClr val="FFFFFF"/>
                    </a:solidFill>
                  </a:tcPr>
                </a:tc>
              </a:tr>
              <a:tr h="224526">
                <a:tc>
                  <a:txBody>
                    <a:bodyPr/>
                    <a:lstStyle/>
                    <a:p>
                      <a:pPr algn="r" fontAlgn="ctr"/>
                      <a:r>
                        <a:rPr lang="it-IT" sz="900" b="1">
                          <a:effectLst/>
                        </a:rPr>
                        <a:t>34</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20155</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Monument / Landmark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Playground</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College 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5F5F5"/>
                    </a:solidFill>
                  </a:tcPr>
                </a:tc>
              </a:tr>
              <a:tr h="224526">
                <a:tc>
                  <a:txBody>
                    <a:bodyPr/>
                    <a:lstStyle/>
                    <a:p>
                      <a:pPr algn="r" fontAlgn="ctr"/>
                      <a:r>
                        <a:rPr lang="it-IT" sz="900" b="1">
                          <a:effectLst/>
                        </a:rPr>
                        <a:t>37</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20158</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College 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FFFFF"/>
                    </a:solidFill>
                  </a:tcPr>
                </a:tc>
                <a:tc>
                  <a:txBody>
                    <a:bodyPr/>
                    <a:lstStyle/>
                    <a:p>
                      <a:pPr algn="r" fontAlgn="ctr"/>
                      <a:r>
                        <a:rPr lang="it-IT" sz="900" dirty="0">
                          <a:effectLst/>
                        </a:rPr>
                        <a:t>Harbor / Marina</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FFFFF"/>
                    </a:solidFill>
                  </a:tcPr>
                </a:tc>
              </a:tr>
              <a:tr h="224526">
                <a:tc>
                  <a:txBody>
                    <a:bodyPr/>
                    <a:lstStyle/>
                    <a:p>
                      <a:pPr algn="r" fontAlgn="ctr"/>
                      <a:r>
                        <a:rPr lang="it-IT" sz="900" b="1">
                          <a:effectLst/>
                        </a:rPr>
                        <a:t>38</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20159</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Playground</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Hotel</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5F5F5"/>
                    </a:solidFill>
                  </a:tcPr>
                </a:tc>
                <a:tc>
                  <a:txBody>
                    <a:bodyPr/>
                    <a:lstStyle/>
                    <a:p>
                      <a:pPr algn="r" fontAlgn="ctr"/>
                      <a:r>
                        <a:rPr lang="it-IT" sz="900">
                          <a:effectLst/>
                        </a:rPr>
                        <a:t>Garden</a:t>
                      </a:r>
                    </a:p>
                  </a:txBody>
                  <a:tcPr marL="11817" marR="11817" marT="5909" marB="5909" anchor="ctr">
                    <a:lnL>
                      <a:noFill/>
                    </a:lnL>
                    <a:lnR>
                      <a:noFill/>
                    </a:lnR>
                    <a:lnT>
                      <a:noFill/>
                    </a:lnT>
                    <a:lnB>
                      <a:noFill/>
                    </a:lnB>
                    <a:solidFill>
                      <a:srgbClr val="F5F5F5"/>
                    </a:solidFill>
                  </a:tcPr>
                </a:tc>
              </a:tr>
              <a:tr h="224526">
                <a:tc>
                  <a:txBody>
                    <a:bodyPr/>
                    <a:lstStyle/>
                    <a:p>
                      <a:pPr algn="r" fontAlgn="ctr"/>
                      <a:r>
                        <a:rPr lang="it-IT" sz="900" b="1">
                          <a:effectLst/>
                        </a:rPr>
                        <a:t>39</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20160</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College 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FFFFF"/>
                    </a:solidFill>
                  </a:tcPr>
                </a:tc>
                <a:tc>
                  <a:txBody>
                    <a:bodyPr/>
                    <a:lstStyle/>
                    <a:p>
                      <a:pPr algn="r" fontAlgn="ctr"/>
                      <a:r>
                        <a:rPr lang="it-IT" sz="900" dirty="0">
                          <a:effectLst/>
                        </a:rPr>
                        <a:t>Garden</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Event Space</a:t>
                      </a:r>
                    </a:p>
                  </a:txBody>
                  <a:tcPr marL="11817" marR="11817" marT="5909" marB="5909" anchor="ctr">
                    <a:lnL>
                      <a:noFill/>
                    </a:lnL>
                    <a:lnR>
                      <a:noFill/>
                    </a:lnR>
                    <a:lnT>
                      <a:noFill/>
                    </a:lnT>
                    <a:lnB>
                      <a:noFill/>
                    </a:lnB>
                    <a:solidFill>
                      <a:srgbClr val="FFFFFF"/>
                    </a:solidFill>
                  </a:tcPr>
                </a:tc>
              </a:tr>
              <a:tr h="224526">
                <a:tc>
                  <a:txBody>
                    <a:bodyPr/>
                    <a:lstStyle/>
                    <a:p>
                      <a:pPr algn="r" fontAlgn="ctr"/>
                      <a:r>
                        <a:rPr lang="it-IT" sz="900" b="1">
                          <a:effectLst/>
                        </a:rPr>
                        <a:t>41</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20162</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Park</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 Fitness Center</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Playground</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Yoga Studio</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Gym Pool</a:t>
                      </a:r>
                    </a:p>
                  </a:txBody>
                  <a:tcPr marL="11817" marR="11817" marT="5909" marB="5909" anchor="ctr">
                    <a:lnL>
                      <a:noFill/>
                    </a:lnL>
                    <a:lnR>
                      <a:noFill/>
                    </a:lnR>
                    <a:lnT>
                      <a:noFill/>
                    </a:lnT>
                    <a:lnB>
                      <a:noFill/>
                    </a:lnB>
                    <a:solidFill>
                      <a:srgbClr val="FFFFFF"/>
                    </a:solidFill>
                  </a:tcPr>
                </a:tc>
                <a:tc>
                  <a:txBody>
                    <a:bodyPr/>
                    <a:lstStyle/>
                    <a:p>
                      <a:pPr algn="r" fontAlgn="ctr"/>
                      <a:r>
                        <a:rPr lang="it-IT" sz="900">
                          <a:effectLst/>
                        </a:rPr>
                        <a:t>General Entertainment</a:t>
                      </a:r>
                    </a:p>
                  </a:txBody>
                  <a:tcPr marL="11817" marR="11817" marT="5909" marB="5909" anchor="ctr">
                    <a:lnL>
                      <a:noFill/>
                    </a:lnL>
                    <a:lnR>
                      <a:noFill/>
                    </a:lnR>
                    <a:lnT>
                      <a:noFill/>
                    </a:lnT>
                    <a:lnB>
                      <a:noFill/>
                    </a:lnB>
                    <a:solidFill>
                      <a:srgbClr val="FFFFFF"/>
                    </a:solidFill>
                  </a:tcPr>
                </a:tc>
                <a:tc>
                  <a:txBody>
                    <a:bodyPr/>
                    <a:lstStyle/>
                    <a:p>
                      <a:pPr algn="r" fontAlgn="ctr"/>
                      <a:r>
                        <a:rPr lang="it-IT" sz="900" dirty="0">
                          <a:effectLst/>
                        </a:rPr>
                        <a:t>Garden</a:t>
                      </a:r>
                    </a:p>
                  </a:txBody>
                  <a:tcPr marL="11817" marR="11817" marT="5909" marB="5909" anchor="ctr">
                    <a:lnL>
                      <a:noFill/>
                    </a:lnL>
                    <a:lnR>
                      <a:noFill/>
                    </a:lnR>
                    <a:lnT>
                      <a:noFill/>
                    </a:lnT>
                    <a:lnB>
                      <a:noFill/>
                    </a:lnB>
                    <a:solidFill>
                      <a:srgbClr val="FFFFFF"/>
                    </a:solidFill>
                  </a:tcPr>
                </a:tc>
                <a:tc>
                  <a:txBody>
                    <a:bodyPr/>
                    <a:lstStyle/>
                    <a:p>
                      <a:pPr algn="r" fontAlgn="ctr"/>
                      <a:r>
                        <a:rPr lang="it-IT" sz="900" kern="1200" dirty="0" err="1">
                          <a:solidFill>
                            <a:schemeClr val="tx1"/>
                          </a:solidFill>
                          <a:effectLst/>
                          <a:latin typeface="+mn-lt"/>
                          <a:ea typeface="+mn-ea"/>
                          <a:cs typeface="+mn-cs"/>
                        </a:rPr>
                        <a:t>Event</a:t>
                      </a:r>
                      <a:r>
                        <a:rPr lang="it-IT" dirty="0">
                          <a:effectLst/>
                        </a:rPr>
                        <a:t> </a:t>
                      </a:r>
                      <a:r>
                        <a:rPr lang="it-IT" sz="900" kern="1200" dirty="0">
                          <a:solidFill>
                            <a:schemeClr val="tx1"/>
                          </a:solidFill>
                          <a:effectLst/>
                          <a:latin typeface="+mn-lt"/>
                          <a:ea typeface="+mn-ea"/>
                          <a:cs typeface="+mn-cs"/>
                        </a:rPr>
                        <a:t>Space</a:t>
                      </a:r>
                    </a:p>
                  </a:txBody>
                  <a:tcPr anchor="ctr">
                    <a:lnL>
                      <a:noFill/>
                    </a:lnL>
                    <a:lnT>
                      <a:noFill/>
                    </a:lnT>
                  </a:tcPr>
                </a:tc>
              </a:tr>
            </a:tbl>
          </a:graphicData>
        </a:graphic>
      </p:graphicFrame>
      <p:sp>
        <p:nvSpPr>
          <p:cNvPr id="4" name="Titolo 3"/>
          <p:cNvSpPr>
            <a:spLocks noGrp="1"/>
          </p:cNvSpPr>
          <p:nvPr>
            <p:ph type="title"/>
          </p:nvPr>
        </p:nvSpPr>
        <p:spPr>
          <a:xfrm>
            <a:off x="457200" y="58614"/>
            <a:ext cx="8229600" cy="850106"/>
          </a:xfrm>
        </p:spPr>
        <p:txBody>
          <a:bodyPr/>
          <a:lstStyle/>
          <a:p>
            <a:r>
              <a:rPr lang="it-IT" dirty="0" smtClean="0"/>
              <a:t>Cluster 5</a:t>
            </a:r>
            <a:endParaRPr lang="it-IT" dirty="0"/>
          </a:p>
        </p:txBody>
      </p:sp>
    </p:spTree>
    <p:extLst>
      <p:ext uri="{BB962C8B-B14F-4D97-AF65-F5344CB8AC3E}">
        <p14:creationId xmlns:p14="http://schemas.microsoft.com/office/powerpoint/2010/main" val="47125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Discussion</a:t>
            </a:r>
            <a:endParaRPr lang="it-IT" dirty="0"/>
          </a:p>
        </p:txBody>
      </p:sp>
      <p:sp>
        <p:nvSpPr>
          <p:cNvPr id="3" name="Segnaposto contenuto 2"/>
          <p:cNvSpPr>
            <a:spLocks noGrp="1"/>
          </p:cNvSpPr>
          <p:nvPr>
            <p:ph idx="1"/>
          </p:nvPr>
        </p:nvSpPr>
        <p:spPr>
          <a:xfrm>
            <a:off x="323528" y="1196752"/>
            <a:ext cx="8568952" cy="5400600"/>
          </a:xfrm>
        </p:spPr>
        <p:txBody>
          <a:bodyPr>
            <a:noAutofit/>
          </a:bodyPr>
          <a:lstStyle/>
          <a:p>
            <a:r>
              <a:rPr lang="en-US" sz="2000" dirty="0"/>
              <a:t>In order of importance, the venues I am mostly interested in are:</a:t>
            </a:r>
          </a:p>
          <a:p>
            <a:pPr marL="914400" lvl="1" indent="-514350">
              <a:buFont typeface="+mj-lt"/>
              <a:buAutoNum type="arabicPeriod"/>
            </a:pPr>
            <a:r>
              <a:rPr lang="en-US" sz="2000" dirty="0" smtClean="0"/>
              <a:t>swimming </a:t>
            </a:r>
            <a:r>
              <a:rPr lang="en-US" sz="2000" dirty="0"/>
              <a:t>pool </a:t>
            </a:r>
            <a:endParaRPr lang="en-US" sz="2000" dirty="0" smtClean="0"/>
          </a:p>
          <a:p>
            <a:pPr marL="914400" lvl="1" indent="-514350">
              <a:buFont typeface="+mj-lt"/>
              <a:buAutoNum type="arabicPeriod"/>
            </a:pPr>
            <a:r>
              <a:rPr lang="en-US" sz="2000" dirty="0" smtClean="0"/>
              <a:t>gym </a:t>
            </a:r>
          </a:p>
          <a:p>
            <a:pPr marL="914400" lvl="1" indent="-514350">
              <a:buFont typeface="+mj-lt"/>
              <a:buAutoNum type="arabicPeriod"/>
            </a:pPr>
            <a:r>
              <a:rPr lang="en-US" sz="2000" dirty="0" smtClean="0"/>
              <a:t>Park</a:t>
            </a:r>
          </a:p>
          <a:p>
            <a:pPr marL="457200" indent="-457200"/>
            <a:r>
              <a:rPr lang="en-US" sz="2000" dirty="0"/>
              <a:t>so I would like to find a postal code where this order is more or less </a:t>
            </a:r>
            <a:r>
              <a:rPr lang="en-US" sz="2000" dirty="0" smtClean="0"/>
              <a:t>respected.</a:t>
            </a:r>
          </a:p>
          <a:p>
            <a:pPr marL="457200" indent="-457200"/>
            <a:r>
              <a:rPr lang="en-US" sz="2000" dirty="0"/>
              <a:t>I will not consider </a:t>
            </a:r>
            <a:r>
              <a:rPr lang="en-US" sz="2000" b="1" dirty="0"/>
              <a:t>cluster 1</a:t>
            </a:r>
            <a:r>
              <a:rPr lang="en-US" sz="2000" dirty="0"/>
              <a:t> because the first most common venues are parks which are the one I am less interested in. Then at the second position there are gyms and swimming pools are only at the third position</a:t>
            </a:r>
            <a:r>
              <a:rPr lang="en-US" sz="2000" dirty="0" smtClean="0"/>
              <a:t>.</a:t>
            </a:r>
          </a:p>
          <a:p>
            <a:pPr marL="457200" indent="-457200"/>
            <a:r>
              <a:rPr lang="en-US" sz="2000" dirty="0"/>
              <a:t>For </a:t>
            </a:r>
            <a:r>
              <a:rPr lang="en-US" sz="2000" b="1" dirty="0"/>
              <a:t>cluster 2</a:t>
            </a:r>
            <a:r>
              <a:rPr lang="en-US" sz="2000" dirty="0"/>
              <a:t>: parks are the most common venues, in the second position there </a:t>
            </a:r>
            <a:r>
              <a:rPr lang="en-US" sz="2000" dirty="0" smtClean="0"/>
              <a:t>are</a:t>
            </a:r>
          </a:p>
          <a:p>
            <a:pPr marL="457200" indent="-457200"/>
            <a:r>
              <a:rPr lang="en-US" sz="2000" dirty="0"/>
              <a:t>For </a:t>
            </a:r>
            <a:r>
              <a:rPr lang="en-US" sz="2000" b="1" dirty="0"/>
              <a:t>cluster 3</a:t>
            </a:r>
            <a:r>
              <a:rPr lang="en-US" sz="2000" dirty="0"/>
              <a:t> we have only postal code 20130, but swimming pool are only at 5th position in term of importance.</a:t>
            </a:r>
            <a:r>
              <a:rPr lang="en-US" sz="2000" dirty="0" smtClean="0"/>
              <a:t> </a:t>
            </a:r>
            <a:r>
              <a:rPr lang="en-US" sz="2000" dirty="0"/>
              <a:t>the gyms and pools appear only at 5th position</a:t>
            </a:r>
            <a:r>
              <a:rPr lang="en-US" sz="2000" dirty="0" smtClean="0"/>
              <a:t>.</a:t>
            </a:r>
          </a:p>
          <a:p>
            <a:pPr marL="457200" indent="-457200"/>
            <a:r>
              <a:rPr lang="en-US" sz="2000" dirty="0"/>
              <a:t>In </a:t>
            </a:r>
            <a:r>
              <a:rPr lang="en-US" sz="2000" b="1" dirty="0"/>
              <a:t>cluster 4</a:t>
            </a:r>
            <a:r>
              <a:rPr lang="en-US" sz="2000" dirty="0"/>
              <a:t> there are only 2 postal codes 20140 and 20142 where swimming pools are only in six position.</a:t>
            </a:r>
            <a:endParaRPr lang="it-IT" sz="2000" dirty="0"/>
          </a:p>
        </p:txBody>
      </p:sp>
    </p:spTree>
    <p:extLst>
      <p:ext uri="{BB962C8B-B14F-4D97-AF65-F5344CB8AC3E}">
        <p14:creationId xmlns:p14="http://schemas.microsoft.com/office/powerpoint/2010/main" val="424901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a:t>Discussion</a:t>
            </a:r>
            <a:endParaRPr lang="it-IT" dirty="0"/>
          </a:p>
        </p:txBody>
      </p:sp>
      <p:sp>
        <p:nvSpPr>
          <p:cNvPr id="3" name="Segnaposto contenuto 2"/>
          <p:cNvSpPr>
            <a:spLocks noGrp="1"/>
          </p:cNvSpPr>
          <p:nvPr>
            <p:ph idx="1"/>
          </p:nvPr>
        </p:nvSpPr>
        <p:spPr>
          <a:xfrm>
            <a:off x="457200" y="1351309"/>
            <a:ext cx="8229600" cy="5102027"/>
          </a:xfrm>
        </p:spPr>
        <p:txBody>
          <a:bodyPr>
            <a:noAutofit/>
          </a:bodyPr>
          <a:lstStyle/>
          <a:p>
            <a:r>
              <a:rPr lang="en-US" sz="2100" b="1" dirty="0"/>
              <a:t>Cluster 5</a:t>
            </a:r>
            <a:r>
              <a:rPr lang="en-US" sz="2100" dirty="0"/>
              <a:t> is the biggest one and this is the cluster I want to concentrate on. This cluster contains the postal code of my office which is </a:t>
            </a:r>
            <a:r>
              <a:rPr lang="en-US" sz="2100" i="1" dirty="0"/>
              <a:t>20151</a:t>
            </a:r>
            <a:r>
              <a:rPr lang="en-US" sz="2100" dirty="0"/>
              <a:t>. I can see how for this postal code the first most common venues are Park but Pools are the second most common venues. Moreover swimming pools appears even in the 7th position. For postal code </a:t>
            </a:r>
            <a:r>
              <a:rPr lang="en-US" sz="2100" i="1" dirty="0"/>
              <a:t>20152</a:t>
            </a:r>
            <a:r>
              <a:rPr lang="en-US" sz="2100" dirty="0"/>
              <a:t> which is close to my office as well, swimming pools appear in the second position and in the 6th one. I can also see how in this cluster swimming pools appear in different postal codes. For example for </a:t>
            </a:r>
            <a:r>
              <a:rPr lang="en-US" sz="2100" i="1" dirty="0"/>
              <a:t>20128</a:t>
            </a:r>
            <a:r>
              <a:rPr lang="en-US" sz="2100" dirty="0"/>
              <a:t>, </a:t>
            </a:r>
            <a:r>
              <a:rPr lang="en-US" sz="2100" i="1" dirty="0"/>
              <a:t>20151</a:t>
            </a:r>
            <a:r>
              <a:rPr lang="en-US" sz="2100" dirty="0"/>
              <a:t> and </a:t>
            </a:r>
            <a:r>
              <a:rPr lang="en-US" sz="2100" i="1" dirty="0"/>
              <a:t>20162</a:t>
            </a:r>
            <a:r>
              <a:rPr lang="en-US" sz="2100" dirty="0"/>
              <a:t> pools appear in the second and in the 7th position. For </a:t>
            </a:r>
            <a:r>
              <a:rPr lang="en-US" sz="2100" i="1" dirty="0"/>
              <a:t>20136</a:t>
            </a:r>
            <a:r>
              <a:rPr lang="en-US" sz="2100" dirty="0"/>
              <a:t> pools appear in 4th and 6th position. For </a:t>
            </a:r>
            <a:r>
              <a:rPr lang="en-US" sz="2100" i="1" dirty="0"/>
              <a:t>20139</a:t>
            </a:r>
            <a:r>
              <a:rPr lang="en-US" sz="2100" dirty="0"/>
              <a:t> pools appear in the 4th and 5th position. For </a:t>
            </a:r>
            <a:r>
              <a:rPr lang="en-US" sz="2100" i="1" dirty="0"/>
              <a:t>20141</a:t>
            </a:r>
            <a:r>
              <a:rPr lang="en-US" sz="2100" dirty="0"/>
              <a:t> pools appear in the 5th and 8th position. For </a:t>
            </a:r>
            <a:r>
              <a:rPr lang="en-US" sz="2100" i="1" dirty="0"/>
              <a:t>20148</a:t>
            </a:r>
            <a:r>
              <a:rPr lang="en-US" sz="2100" dirty="0"/>
              <a:t> pools </a:t>
            </a:r>
            <a:r>
              <a:rPr lang="en-US" sz="2100" dirty="0" err="1"/>
              <a:t>apper</a:t>
            </a:r>
            <a:r>
              <a:rPr lang="en-US" sz="2100" dirty="0"/>
              <a:t> in the second and third position. For </a:t>
            </a:r>
            <a:r>
              <a:rPr lang="en-US" sz="2100" i="1" dirty="0"/>
              <a:t>20149</a:t>
            </a:r>
            <a:r>
              <a:rPr lang="en-US" sz="2100" dirty="0"/>
              <a:t>pools appear in third and 5th position. For </a:t>
            </a:r>
            <a:r>
              <a:rPr lang="en-US" sz="2100" i="1" dirty="0"/>
              <a:t>20159</a:t>
            </a:r>
            <a:r>
              <a:rPr lang="en-US" sz="2100" dirty="0"/>
              <a:t> pools appear in the third and 6th position. But there is only one postal code in which pools appear in the first position and in the 5th one: the </a:t>
            </a:r>
            <a:r>
              <a:rPr lang="en-US" sz="2100" b="1" dirty="0"/>
              <a:t>20160</a:t>
            </a:r>
            <a:r>
              <a:rPr lang="en-US" sz="2100" dirty="0"/>
              <a:t>.</a:t>
            </a:r>
            <a:endParaRPr lang="it-IT" sz="2100" dirty="0"/>
          </a:p>
        </p:txBody>
      </p:sp>
    </p:spTree>
    <p:extLst>
      <p:ext uri="{BB962C8B-B14F-4D97-AF65-F5344CB8AC3E}">
        <p14:creationId xmlns:p14="http://schemas.microsoft.com/office/powerpoint/2010/main" val="3959808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Conclusion</a:t>
            </a:r>
            <a:endParaRPr lang="it-IT" dirty="0"/>
          </a:p>
        </p:txBody>
      </p:sp>
      <p:sp>
        <p:nvSpPr>
          <p:cNvPr id="3" name="Segnaposto contenuto 2"/>
          <p:cNvSpPr>
            <a:spLocks noGrp="1"/>
          </p:cNvSpPr>
          <p:nvPr>
            <p:ph idx="1"/>
          </p:nvPr>
        </p:nvSpPr>
        <p:spPr/>
        <p:txBody>
          <a:bodyPr/>
          <a:lstStyle/>
          <a:p>
            <a:r>
              <a:rPr lang="en-US"/>
              <a:t>In </a:t>
            </a:r>
            <a:r>
              <a:rPr lang="en-US" smtClean="0"/>
              <a:t>postal </a:t>
            </a:r>
            <a:r>
              <a:rPr lang="en-US"/>
              <a:t>code </a:t>
            </a:r>
            <a:r>
              <a:rPr lang="en-US" smtClean="0"/>
              <a:t>20160 Park </a:t>
            </a:r>
            <a:r>
              <a:rPr lang="en-US" dirty="0"/>
              <a:t>are in the second position and there are also many gyms at third, 4th, 6th and 7th positions. In this area there also gardens and place where event can take place. I think this is the postal code where I want to live. Now I can go more in details in the different streets and search for some apartments or rooms to rent.</a:t>
            </a:r>
            <a:endParaRPr lang="it-IT" dirty="0"/>
          </a:p>
        </p:txBody>
      </p:sp>
    </p:spTree>
    <p:extLst>
      <p:ext uri="{BB962C8B-B14F-4D97-AF65-F5344CB8AC3E}">
        <p14:creationId xmlns:p14="http://schemas.microsoft.com/office/powerpoint/2010/main" val="151146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Data</a:t>
            </a:r>
            <a:endParaRPr lang="it-IT"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en-US" dirty="0"/>
              <a:t>The data I want to use are the geographical coordinates of Milan city, retrieved from the </a:t>
            </a:r>
            <a:r>
              <a:rPr lang="en-US" dirty="0" err="1"/>
              <a:t>geolocator</a:t>
            </a:r>
            <a:r>
              <a:rPr lang="en-US" dirty="0"/>
              <a:t> API. </a:t>
            </a:r>
          </a:p>
          <a:p>
            <a:r>
              <a:rPr lang="en-US" dirty="0"/>
              <a:t>In particular I know that the postal codes of Milan city go from 20121 to 20162, so I will get the geographical coordinates of these postal codes.</a:t>
            </a:r>
          </a:p>
          <a:p>
            <a:r>
              <a:rPr lang="en-US" dirty="0"/>
              <a:t>Next, I will explore with the </a:t>
            </a:r>
            <a:r>
              <a:rPr lang="en-US" dirty="0" smtClean="0"/>
              <a:t>Foursquare </a:t>
            </a:r>
            <a:r>
              <a:rPr lang="en-US" dirty="0"/>
              <a:t>API the different venues for each postal code paying </a:t>
            </a:r>
            <a:r>
              <a:rPr lang="en-US" dirty="0" smtClean="0"/>
              <a:t>particular </a:t>
            </a:r>
            <a:r>
              <a:rPr lang="en-US" dirty="0"/>
              <a:t>attention to the gyms, swimming pools, parks and at the end I will use K-means to cluster the data and choose the cluster that better fits to my hobbies. </a:t>
            </a:r>
          </a:p>
          <a:p>
            <a:r>
              <a:rPr lang="en-US" dirty="0"/>
              <a:t>I would like to use more data like for example the prices of the houses in the different area but I was not able to retrieve no datasets regarding this. But this could be an idea for future work.</a:t>
            </a:r>
            <a:endParaRPr lang="it-IT" dirty="0"/>
          </a:p>
        </p:txBody>
      </p:sp>
    </p:spTree>
    <p:extLst>
      <p:ext uri="{BB962C8B-B14F-4D97-AF65-F5344CB8AC3E}">
        <p14:creationId xmlns:p14="http://schemas.microsoft.com/office/powerpoint/2010/main" val="84949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Methodology</a:t>
            </a:r>
            <a:endParaRPr lang="it-IT" dirty="0"/>
          </a:p>
        </p:txBody>
      </p:sp>
      <p:sp>
        <p:nvSpPr>
          <p:cNvPr id="3" name="Segnaposto contenuto 2"/>
          <p:cNvSpPr>
            <a:spLocks noGrp="1"/>
          </p:cNvSpPr>
          <p:nvPr>
            <p:ph idx="1"/>
          </p:nvPr>
        </p:nvSpPr>
        <p:spPr>
          <a:xfrm>
            <a:off x="457200" y="1484784"/>
            <a:ext cx="8229600" cy="1036712"/>
          </a:xfrm>
        </p:spPr>
        <p:txBody>
          <a:bodyPr>
            <a:normAutofit/>
          </a:bodyPr>
          <a:lstStyle/>
          <a:p>
            <a:r>
              <a:rPr lang="it-IT" sz="2800" dirty="0" smtClean="0"/>
              <a:t>First of </a:t>
            </a:r>
            <a:r>
              <a:rPr lang="it-IT" sz="2800" dirty="0" err="1" smtClean="0"/>
              <a:t>all</a:t>
            </a:r>
            <a:r>
              <a:rPr lang="it-IT" sz="2800" dirty="0" smtClean="0"/>
              <a:t> I </a:t>
            </a:r>
            <a:r>
              <a:rPr lang="it-IT" sz="2800" dirty="0" err="1" smtClean="0"/>
              <a:t>will</a:t>
            </a:r>
            <a:r>
              <a:rPr lang="it-IT" sz="2800" dirty="0" smtClean="0"/>
              <a:t> </a:t>
            </a:r>
            <a:r>
              <a:rPr lang="it-IT" sz="2800" dirty="0" err="1" smtClean="0"/>
              <a:t>get</a:t>
            </a:r>
            <a:r>
              <a:rPr lang="it-IT" sz="2800" dirty="0" smtClean="0"/>
              <a:t> the </a:t>
            </a:r>
            <a:r>
              <a:rPr lang="it-IT" sz="2800" dirty="0" err="1" smtClean="0"/>
              <a:t>geographical</a:t>
            </a:r>
            <a:r>
              <a:rPr lang="it-IT" sz="2800" dirty="0" smtClean="0"/>
              <a:t> </a:t>
            </a:r>
            <a:r>
              <a:rPr lang="it-IT" sz="2800" dirty="0" err="1" smtClean="0"/>
              <a:t>coordinates</a:t>
            </a:r>
            <a:r>
              <a:rPr lang="it-IT" sz="2800" dirty="0" smtClean="0"/>
              <a:t> of the </a:t>
            </a:r>
            <a:r>
              <a:rPr lang="it-IT" sz="2800" dirty="0" err="1" smtClean="0"/>
              <a:t>postal</a:t>
            </a:r>
            <a:r>
              <a:rPr lang="it-IT" sz="2800" dirty="0" smtClean="0"/>
              <a:t> </a:t>
            </a:r>
            <a:r>
              <a:rPr lang="it-IT" sz="2800" dirty="0" err="1" smtClean="0"/>
              <a:t>codes</a:t>
            </a:r>
            <a:r>
              <a:rPr lang="it-IT" sz="2800" dirty="0" smtClean="0"/>
              <a:t> of Milan City: from </a:t>
            </a:r>
            <a:r>
              <a:rPr lang="en-US" sz="2800" dirty="0" smtClean="0"/>
              <a:t>20121 </a:t>
            </a:r>
            <a:r>
              <a:rPr lang="en-US" sz="2800" dirty="0"/>
              <a:t>to </a:t>
            </a:r>
            <a:r>
              <a:rPr lang="en-US" sz="2800" dirty="0" smtClean="0"/>
              <a:t>20162</a:t>
            </a:r>
            <a:r>
              <a:rPr lang="it-IT" sz="2800" dirty="0" smtClean="0"/>
              <a:t>.</a:t>
            </a:r>
            <a:endParaRPr lang="it-IT" sz="2800" dirty="0" smtClean="0"/>
          </a:p>
        </p:txBody>
      </p:sp>
      <p:graphicFrame>
        <p:nvGraphicFramePr>
          <p:cNvPr id="5" name="Tabella 4"/>
          <p:cNvGraphicFramePr>
            <a:graphicFrameLocks noGrp="1"/>
          </p:cNvGraphicFramePr>
          <p:nvPr>
            <p:extLst>
              <p:ext uri="{D42A27DB-BD31-4B8C-83A1-F6EECF244321}">
                <p14:modId xmlns:p14="http://schemas.microsoft.com/office/powerpoint/2010/main" val="4286305798"/>
              </p:ext>
            </p:extLst>
          </p:nvPr>
        </p:nvGraphicFramePr>
        <p:xfrm>
          <a:off x="683568" y="2636911"/>
          <a:ext cx="7725544" cy="4054229"/>
        </p:xfrm>
        <a:graphic>
          <a:graphicData uri="http://schemas.openxmlformats.org/drawingml/2006/table">
            <a:tbl>
              <a:tblPr/>
              <a:tblGrid>
                <a:gridCol w="1931386"/>
                <a:gridCol w="1931386"/>
                <a:gridCol w="1931386"/>
                <a:gridCol w="1931386"/>
              </a:tblGrid>
              <a:tr h="396629">
                <a:tc>
                  <a:txBody>
                    <a:bodyPr/>
                    <a:lstStyle/>
                    <a:p>
                      <a:endParaRPr lang="it-IT" dirty="0"/>
                    </a:p>
                  </a:txBody>
                  <a:tcPr anchor="ctr">
                    <a:lnL>
                      <a:noFill/>
                    </a:lnL>
                    <a:lnR>
                      <a:noFill/>
                    </a:lnR>
                    <a:lnT>
                      <a:noFill/>
                    </a:lnT>
                    <a:lnB>
                      <a:noFill/>
                    </a:lnB>
                    <a:solidFill>
                      <a:srgbClr val="FFFFFF"/>
                    </a:solidFill>
                  </a:tcPr>
                </a:tc>
                <a:tc>
                  <a:txBody>
                    <a:bodyPr/>
                    <a:lstStyle/>
                    <a:p>
                      <a:pPr algn="r" fontAlgn="ctr"/>
                      <a:r>
                        <a:rPr lang="it-IT" b="1" dirty="0" smtClean="0">
                          <a:effectLst/>
                        </a:rPr>
                        <a:t>Postal </a:t>
                      </a:r>
                      <a:r>
                        <a:rPr lang="it-IT" b="1" dirty="0">
                          <a:effectLst/>
                        </a:rPr>
                        <a:t>Code</a:t>
                      </a:r>
                    </a:p>
                  </a:txBody>
                  <a:tcPr anchor="ctr">
                    <a:lnL>
                      <a:noFill/>
                    </a:lnL>
                    <a:lnR>
                      <a:noFill/>
                    </a:lnR>
                    <a:lnT>
                      <a:noFill/>
                    </a:lnT>
                    <a:lnB>
                      <a:noFill/>
                    </a:lnB>
                    <a:solidFill>
                      <a:srgbClr val="FFFFFF"/>
                    </a:solidFill>
                  </a:tcPr>
                </a:tc>
                <a:tc>
                  <a:txBody>
                    <a:bodyPr/>
                    <a:lstStyle/>
                    <a:p>
                      <a:pPr algn="r" fontAlgn="ctr"/>
                      <a:r>
                        <a:rPr lang="it-IT" b="1" dirty="0" err="1">
                          <a:effectLst/>
                        </a:rPr>
                        <a:t>Latitude</a:t>
                      </a:r>
                      <a:endParaRPr lang="it-IT" b="1" dirty="0">
                        <a:effectLst/>
                      </a:endParaRPr>
                    </a:p>
                  </a:txBody>
                  <a:tcPr anchor="ctr">
                    <a:lnL>
                      <a:noFill/>
                    </a:lnL>
                    <a:lnR>
                      <a:noFill/>
                    </a:lnR>
                    <a:lnT>
                      <a:noFill/>
                    </a:lnT>
                    <a:lnB>
                      <a:noFill/>
                    </a:lnB>
                    <a:solidFill>
                      <a:srgbClr val="FFFFFF"/>
                    </a:solidFill>
                  </a:tcPr>
                </a:tc>
                <a:tc>
                  <a:txBody>
                    <a:bodyPr/>
                    <a:lstStyle/>
                    <a:p>
                      <a:pPr algn="r" fontAlgn="ctr"/>
                      <a:r>
                        <a:rPr lang="it-IT" b="1" dirty="0" err="1" smtClean="0">
                          <a:effectLst/>
                        </a:rPr>
                        <a:t>Longitude</a:t>
                      </a:r>
                      <a:endParaRPr lang="it-IT" b="1" dirty="0">
                        <a:effectLst/>
                      </a:endParaRPr>
                    </a:p>
                  </a:txBody>
                  <a:tcPr anchor="ctr">
                    <a:lnL>
                      <a:noFill/>
                    </a:lnL>
                  </a:tcPr>
                </a:tc>
              </a:tr>
              <a:tr h="337059">
                <a:tc>
                  <a:txBody>
                    <a:bodyPr/>
                    <a:lstStyle/>
                    <a:p>
                      <a:pPr algn="r" fontAlgn="ctr"/>
                      <a:r>
                        <a:rPr lang="it-IT" b="1">
                          <a:effectLst/>
                        </a:rPr>
                        <a:t>0</a:t>
                      </a:r>
                    </a:p>
                  </a:txBody>
                  <a:tcPr anchor="ctr">
                    <a:lnL>
                      <a:noFill/>
                    </a:lnL>
                    <a:lnR>
                      <a:noFill/>
                    </a:lnR>
                    <a:lnT>
                      <a:noFill/>
                    </a:lnT>
                    <a:lnB>
                      <a:noFill/>
                    </a:lnB>
                    <a:solidFill>
                      <a:srgbClr val="F5F5F5"/>
                    </a:solidFill>
                  </a:tcPr>
                </a:tc>
                <a:tc>
                  <a:txBody>
                    <a:bodyPr/>
                    <a:lstStyle/>
                    <a:p>
                      <a:pPr algn="r" fontAlgn="ctr"/>
                      <a:r>
                        <a:rPr lang="it-IT">
                          <a:effectLst/>
                        </a:rPr>
                        <a:t>20121</a:t>
                      </a:r>
                    </a:p>
                  </a:txBody>
                  <a:tcPr anchor="ctr">
                    <a:lnL>
                      <a:noFill/>
                    </a:lnL>
                    <a:lnR>
                      <a:noFill/>
                    </a:lnR>
                    <a:lnT>
                      <a:noFill/>
                    </a:lnT>
                    <a:lnB>
                      <a:noFill/>
                    </a:lnB>
                    <a:solidFill>
                      <a:srgbClr val="F5F5F5"/>
                    </a:solidFill>
                  </a:tcPr>
                </a:tc>
                <a:tc>
                  <a:txBody>
                    <a:bodyPr/>
                    <a:lstStyle/>
                    <a:p>
                      <a:pPr algn="r" fontAlgn="ctr"/>
                      <a:r>
                        <a:rPr lang="it-IT">
                          <a:effectLst/>
                        </a:rPr>
                        <a:t>45.472178</a:t>
                      </a:r>
                    </a:p>
                  </a:txBody>
                  <a:tcPr anchor="ctr">
                    <a:lnL>
                      <a:noFill/>
                    </a:lnL>
                    <a:lnR>
                      <a:noFill/>
                    </a:lnR>
                    <a:lnT>
                      <a:noFill/>
                    </a:lnT>
                    <a:lnB>
                      <a:noFill/>
                    </a:lnB>
                    <a:solidFill>
                      <a:srgbClr val="F5F5F5"/>
                    </a:solidFill>
                  </a:tcPr>
                </a:tc>
                <a:tc>
                  <a:txBody>
                    <a:bodyPr/>
                    <a:lstStyle/>
                    <a:p>
                      <a:pPr algn="r" fontAlgn="ctr"/>
                      <a:r>
                        <a:rPr lang="it-IT" dirty="0">
                          <a:effectLst/>
                        </a:rPr>
                        <a:t>9.188044</a:t>
                      </a:r>
                    </a:p>
                  </a:txBody>
                  <a:tcPr anchor="ctr">
                    <a:lnL>
                      <a:noFill/>
                    </a:lnL>
                    <a:lnR>
                      <a:noFill/>
                    </a:lnR>
                    <a:lnB>
                      <a:noFill/>
                    </a:lnB>
                    <a:solidFill>
                      <a:srgbClr val="F5F5F5"/>
                    </a:solidFill>
                  </a:tcPr>
                </a:tc>
              </a:tr>
              <a:tr h="337059">
                <a:tc>
                  <a:txBody>
                    <a:bodyPr/>
                    <a:lstStyle/>
                    <a:p>
                      <a:pPr algn="r" fontAlgn="ctr"/>
                      <a:r>
                        <a:rPr lang="it-IT" b="1">
                          <a:effectLst/>
                        </a:rPr>
                        <a:t>1</a:t>
                      </a:r>
                    </a:p>
                  </a:txBody>
                  <a:tcPr anchor="ctr">
                    <a:lnL>
                      <a:noFill/>
                    </a:lnL>
                    <a:lnR>
                      <a:noFill/>
                    </a:lnR>
                    <a:lnT>
                      <a:noFill/>
                    </a:lnT>
                    <a:lnB>
                      <a:noFill/>
                    </a:lnB>
                    <a:solidFill>
                      <a:srgbClr val="FFFFFF"/>
                    </a:solidFill>
                  </a:tcPr>
                </a:tc>
                <a:tc>
                  <a:txBody>
                    <a:bodyPr/>
                    <a:lstStyle/>
                    <a:p>
                      <a:pPr algn="r" fontAlgn="ctr"/>
                      <a:r>
                        <a:rPr lang="it-IT">
                          <a:effectLst/>
                        </a:rPr>
                        <a:t>20122</a:t>
                      </a:r>
                    </a:p>
                  </a:txBody>
                  <a:tcPr anchor="ctr">
                    <a:lnL>
                      <a:noFill/>
                    </a:lnL>
                    <a:lnR>
                      <a:noFill/>
                    </a:lnR>
                    <a:lnT>
                      <a:noFill/>
                    </a:lnT>
                    <a:lnB>
                      <a:noFill/>
                    </a:lnB>
                    <a:solidFill>
                      <a:srgbClr val="FFFFFF"/>
                    </a:solidFill>
                  </a:tcPr>
                </a:tc>
                <a:tc>
                  <a:txBody>
                    <a:bodyPr/>
                    <a:lstStyle/>
                    <a:p>
                      <a:pPr algn="r" fontAlgn="ctr"/>
                      <a:r>
                        <a:rPr lang="it-IT">
                          <a:effectLst/>
                        </a:rPr>
                        <a:t>45.461812</a:t>
                      </a:r>
                    </a:p>
                  </a:txBody>
                  <a:tcPr anchor="ctr">
                    <a:lnL>
                      <a:noFill/>
                    </a:lnL>
                    <a:lnR>
                      <a:noFill/>
                    </a:lnR>
                    <a:lnT>
                      <a:noFill/>
                    </a:lnT>
                    <a:lnB>
                      <a:noFill/>
                    </a:lnB>
                    <a:solidFill>
                      <a:srgbClr val="FFFFFF"/>
                    </a:solidFill>
                  </a:tcPr>
                </a:tc>
                <a:tc>
                  <a:txBody>
                    <a:bodyPr/>
                    <a:lstStyle/>
                    <a:p>
                      <a:pPr algn="r" fontAlgn="ctr"/>
                      <a:r>
                        <a:rPr lang="it-IT">
                          <a:effectLst/>
                        </a:rPr>
                        <a:t>9.196310</a:t>
                      </a:r>
                    </a:p>
                  </a:txBody>
                  <a:tcPr anchor="ctr">
                    <a:lnL>
                      <a:noFill/>
                    </a:lnL>
                    <a:lnR>
                      <a:noFill/>
                    </a:lnR>
                    <a:lnT>
                      <a:noFill/>
                    </a:lnT>
                    <a:lnB>
                      <a:noFill/>
                    </a:lnB>
                    <a:solidFill>
                      <a:srgbClr val="FFFFFF"/>
                    </a:solidFill>
                  </a:tcPr>
                </a:tc>
              </a:tr>
              <a:tr h="337059">
                <a:tc>
                  <a:txBody>
                    <a:bodyPr/>
                    <a:lstStyle/>
                    <a:p>
                      <a:pPr algn="r" fontAlgn="ctr"/>
                      <a:r>
                        <a:rPr lang="it-IT" b="1">
                          <a:effectLst/>
                        </a:rPr>
                        <a:t>2</a:t>
                      </a:r>
                    </a:p>
                  </a:txBody>
                  <a:tcPr anchor="ctr">
                    <a:lnL>
                      <a:noFill/>
                    </a:lnL>
                    <a:lnR>
                      <a:noFill/>
                    </a:lnR>
                    <a:lnT>
                      <a:noFill/>
                    </a:lnT>
                    <a:lnB>
                      <a:noFill/>
                    </a:lnB>
                    <a:solidFill>
                      <a:srgbClr val="F5F5F5"/>
                    </a:solidFill>
                  </a:tcPr>
                </a:tc>
                <a:tc>
                  <a:txBody>
                    <a:bodyPr/>
                    <a:lstStyle/>
                    <a:p>
                      <a:pPr algn="r" fontAlgn="ctr"/>
                      <a:r>
                        <a:rPr lang="it-IT">
                          <a:effectLst/>
                        </a:rPr>
                        <a:t>20123</a:t>
                      </a:r>
                    </a:p>
                  </a:txBody>
                  <a:tcPr anchor="ctr">
                    <a:lnL>
                      <a:noFill/>
                    </a:lnL>
                    <a:lnR>
                      <a:noFill/>
                    </a:lnR>
                    <a:lnT>
                      <a:noFill/>
                    </a:lnT>
                    <a:lnB>
                      <a:noFill/>
                    </a:lnB>
                    <a:solidFill>
                      <a:srgbClr val="F5F5F5"/>
                    </a:solidFill>
                  </a:tcPr>
                </a:tc>
                <a:tc>
                  <a:txBody>
                    <a:bodyPr/>
                    <a:lstStyle/>
                    <a:p>
                      <a:pPr algn="r" fontAlgn="ctr"/>
                      <a:r>
                        <a:rPr lang="it-IT">
                          <a:effectLst/>
                        </a:rPr>
                        <a:t>45.462639</a:t>
                      </a:r>
                    </a:p>
                  </a:txBody>
                  <a:tcPr anchor="ctr">
                    <a:lnL>
                      <a:noFill/>
                    </a:lnL>
                    <a:lnR>
                      <a:noFill/>
                    </a:lnR>
                    <a:lnT>
                      <a:noFill/>
                    </a:lnT>
                    <a:lnB>
                      <a:noFill/>
                    </a:lnB>
                    <a:solidFill>
                      <a:srgbClr val="F5F5F5"/>
                    </a:solidFill>
                  </a:tcPr>
                </a:tc>
                <a:tc>
                  <a:txBody>
                    <a:bodyPr/>
                    <a:lstStyle/>
                    <a:p>
                      <a:pPr algn="r" fontAlgn="ctr"/>
                      <a:r>
                        <a:rPr lang="it-IT">
                          <a:effectLst/>
                        </a:rPr>
                        <a:t>9.188515</a:t>
                      </a:r>
                    </a:p>
                  </a:txBody>
                  <a:tcPr anchor="ctr">
                    <a:lnL>
                      <a:noFill/>
                    </a:lnL>
                    <a:lnR>
                      <a:noFill/>
                    </a:lnR>
                    <a:lnT>
                      <a:noFill/>
                    </a:lnT>
                    <a:lnB>
                      <a:noFill/>
                    </a:lnB>
                    <a:solidFill>
                      <a:srgbClr val="F5F5F5"/>
                    </a:solidFill>
                  </a:tcPr>
                </a:tc>
              </a:tr>
              <a:tr h="337059">
                <a:tc>
                  <a:txBody>
                    <a:bodyPr/>
                    <a:lstStyle/>
                    <a:p>
                      <a:pPr algn="r" fontAlgn="ctr"/>
                      <a:r>
                        <a:rPr lang="it-IT" b="1" dirty="0">
                          <a:effectLst/>
                        </a:rPr>
                        <a:t>3</a:t>
                      </a:r>
                    </a:p>
                  </a:txBody>
                  <a:tcPr anchor="ctr">
                    <a:lnL>
                      <a:noFill/>
                    </a:lnL>
                    <a:lnR>
                      <a:noFill/>
                    </a:lnR>
                    <a:lnT>
                      <a:noFill/>
                    </a:lnT>
                    <a:lnB>
                      <a:noFill/>
                    </a:lnB>
                    <a:solidFill>
                      <a:srgbClr val="FFFFFF"/>
                    </a:solidFill>
                  </a:tcPr>
                </a:tc>
                <a:tc>
                  <a:txBody>
                    <a:bodyPr/>
                    <a:lstStyle/>
                    <a:p>
                      <a:pPr algn="r" fontAlgn="ctr"/>
                      <a:r>
                        <a:rPr lang="it-IT">
                          <a:effectLst/>
                        </a:rPr>
                        <a:t>20124</a:t>
                      </a:r>
                    </a:p>
                  </a:txBody>
                  <a:tcPr anchor="ctr">
                    <a:lnL>
                      <a:noFill/>
                    </a:lnL>
                    <a:lnR>
                      <a:noFill/>
                    </a:lnR>
                    <a:lnT>
                      <a:noFill/>
                    </a:lnT>
                    <a:lnB>
                      <a:noFill/>
                    </a:lnB>
                    <a:solidFill>
                      <a:srgbClr val="FFFFFF"/>
                    </a:solidFill>
                  </a:tcPr>
                </a:tc>
                <a:tc>
                  <a:txBody>
                    <a:bodyPr/>
                    <a:lstStyle/>
                    <a:p>
                      <a:pPr algn="r" fontAlgn="ctr"/>
                      <a:r>
                        <a:rPr lang="it-IT">
                          <a:effectLst/>
                        </a:rPr>
                        <a:t>45.484604</a:t>
                      </a:r>
                    </a:p>
                  </a:txBody>
                  <a:tcPr anchor="ctr">
                    <a:lnL>
                      <a:noFill/>
                    </a:lnL>
                    <a:lnR>
                      <a:noFill/>
                    </a:lnR>
                    <a:lnT>
                      <a:noFill/>
                    </a:lnT>
                    <a:lnB>
                      <a:noFill/>
                    </a:lnB>
                    <a:solidFill>
                      <a:srgbClr val="FFFFFF"/>
                    </a:solidFill>
                  </a:tcPr>
                </a:tc>
                <a:tc>
                  <a:txBody>
                    <a:bodyPr/>
                    <a:lstStyle/>
                    <a:p>
                      <a:pPr algn="r" fontAlgn="ctr"/>
                      <a:r>
                        <a:rPr lang="it-IT">
                          <a:effectLst/>
                        </a:rPr>
                        <a:t>9.200817</a:t>
                      </a:r>
                    </a:p>
                  </a:txBody>
                  <a:tcPr anchor="ctr">
                    <a:lnL>
                      <a:noFill/>
                    </a:lnL>
                    <a:lnR>
                      <a:noFill/>
                    </a:lnR>
                    <a:lnT>
                      <a:noFill/>
                    </a:lnT>
                    <a:lnB>
                      <a:noFill/>
                    </a:lnB>
                    <a:solidFill>
                      <a:srgbClr val="FFFFFF"/>
                    </a:solidFill>
                  </a:tcPr>
                </a:tc>
              </a:tr>
              <a:tr h="337059">
                <a:tc>
                  <a:txBody>
                    <a:bodyPr/>
                    <a:lstStyle/>
                    <a:p>
                      <a:pPr algn="r" fontAlgn="ctr"/>
                      <a:r>
                        <a:rPr lang="it-IT" b="1">
                          <a:effectLst/>
                        </a:rPr>
                        <a:t>4</a:t>
                      </a:r>
                    </a:p>
                  </a:txBody>
                  <a:tcPr anchor="ctr">
                    <a:lnL>
                      <a:noFill/>
                    </a:lnL>
                    <a:lnR>
                      <a:noFill/>
                    </a:lnR>
                    <a:lnT>
                      <a:noFill/>
                    </a:lnT>
                    <a:lnB>
                      <a:noFill/>
                    </a:lnB>
                    <a:solidFill>
                      <a:srgbClr val="F5F5F5"/>
                    </a:solidFill>
                  </a:tcPr>
                </a:tc>
                <a:tc>
                  <a:txBody>
                    <a:bodyPr/>
                    <a:lstStyle/>
                    <a:p>
                      <a:pPr algn="r" fontAlgn="ctr"/>
                      <a:r>
                        <a:rPr lang="it-IT" dirty="0">
                          <a:effectLst/>
                        </a:rPr>
                        <a:t>20125</a:t>
                      </a:r>
                    </a:p>
                  </a:txBody>
                  <a:tcPr anchor="ctr">
                    <a:lnL>
                      <a:noFill/>
                    </a:lnL>
                    <a:lnR>
                      <a:noFill/>
                    </a:lnR>
                    <a:lnT>
                      <a:noFill/>
                    </a:lnT>
                    <a:lnB>
                      <a:noFill/>
                    </a:lnB>
                    <a:solidFill>
                      <a:srgbClr val="F5F5F5"/>
                    </a:solidFill>
                  </a:tcPr>
                </a:tc>
                <a:tc>
                  <a:txBody>
                    <a:bodyPr/>
                    <a:lstStyle/>
                    <a:p>
                      <a:pPr algn="r" fontAlgn="ctr"/>
                      <a:r>
                        <a:rPr lang="it-IT">
                          <a:effectLst/>
                        </a:rPr>
                        <a:t>45.499771</a:t>
                      </a:r>
                    </a:p>
                  </a:txBody>
                  <a:tcPr anchor="ctr">
                    <a:lnL>
                      <a:noFill/>
                    </a:lnL>
                    <a:lnR>
                      <a:noFill/>
                    </a:lnR>
                    <a:lnT>
                      <a:noFill/>
                    </a:lnT>
                    <a:lnB>
                      <a:noFill/>
                    </a:lnB>
                    <a:solidFill>
                      <a:srgbClr val="F5F5F5"/>
                    </a:solidFill>
                  </a:tcPr>
                </a:tc>
                <a:tc>
                  <a:txBody>
                    <a:bodyPr/>
                    <a:lstStyle/>
                    <a:p>
                      <a:pPr algn="r" fontAlgn="ctr"/>
                      <a:r>
                        <a:rPr lang="it-IT">
                          <a:effectLst/>
                        </a:rPr>
                        <a:t>9.204911</a:t>
                      </a:r>
                    </a:p>
                  </a:txBody>
                  <a:tcPr anchor="ctr">
                    <a:lnL>
                      <a:noFill/>
                    </a:lnL>
                    <a:lnR>
                      <a:noFill/>
                    </a:lnR>
                    <a:lnT>
                      <a:noFill/>
                    </a:lnT>
                    <a:lnB>
                      <a:noFill/>
                    </a:lnB>
                    <a:solidFill>
                      <a:srgbClr val="F5F5F5"/>
                    </a:solidFill>
                  </a:tcPr>
                </a:tc>
              </a:tr>
              <a:tr h="337059">
                <a:tc>
                  <a:txBody>
                    <a:bodyPr/>
                    <a:lstStyle/>
                    <a:p>
                      <a:pPr algn="r" fontAlgn="ctr"/>
                      <a:r>
                        <a:rPr lang="it-IT" b="1">
                          <a:effectLst/>
                        </a:rPr>
                        <a:t>5</a:t>
                      </a:r>
                    </a:p>
                  </a:txBody>
                  <a:tcPr anchor="ctr">
                    <a:lnL>
                      <a:noFill/>
                    </a:lnL>
                    <a:lnR>
                      <a:noFill/>
                    </a:lnR>
                    <a:lnT>
                      <a:noFill/>
                    </a:lnT>
                    <a:lnB>
                      <a:noFill/>
                    </a:lnB>
                    <a:solidFill>
                      <a:srgbClr val="FFFFFF"/>
                    </a:solidFill>
                  </a:tcPr>
                </a:tc>
                <a:tc>
                  <a:txBody>
                    <a:bodyPr/>
                    <a:lstStyle/>
                    <a:p>
                      <a:pPr algn="r" fontAlgn="ctr"/>
                      <a:r>
                        <a:rPr lang="it-IT">
                          <a:effectLst/>
                        </a:rPr>
                        <a:t>20126</a:t>
                      </a:r>
                    </a:p>
                  </a:txBody>
                  <a:tcPr anchor="ctr">
                    <a:lnL>
                      <a:noFill/>
                    </a:lnL>
                    <a:lnR>
                      <a:noFill/>
                    </a:lnR>
                    <a:lnT>
                      <a:noFill/>
                    </a:lnT>
                    <a:lnB>
                      <a:noFill/>
                    </a:lnB>
                    <a:solidFill>
                      <a:srgbClr val="FFFFFF"/>
                    </a:solidFill>
                  </a:tcPr>
                </a:tc>
                <a:tc>
                  <a:txBody>
                    <a:bodyPr/>
                    <a:lstStyle/>
                    <a:p>
                      <a:pPr algn="r" fontAlgn="ctr"/>
                      <a:r>
                        <a:rPr lang="it-IT">
                          <a:effectLst/>
                        </a:rPr>
                        <a:t>45.513290</a:t>
                      </a:r>
                    </a:p>
                  </a:txBody>
                  <a:tcPr anchor="ctr">
                    <a:lnL>
                      <a:noFill/>
                    </a:lnL>
                    <a:lnR>
                      <a:noFill/>
                    </a:lnR>
                    <a:lnT>
                      <a:noFill/>
                    </a:lnT>
                    <a:lnB>
                      <a:noFill/>
                    </a:lnB>
                    <a:solidFill>
                      <a:srgbClr val="FFFFFF"/>
                    </a:solidFill>
                  </a:tcPr>
                </a:tc>
                <a:tc>
                  <a:txBody>
                    <a:bodyPr/>
                    <a:lstStyle/>
                    <a:p>
                      <a:pPr algn="r" fontAlgn="ctr"/>
                      <a:r>
                        <a:rPr lang="it-IT">
                          <a:effectLst/>
                        </a:rPr>
                        <a:t>9.217624</a:t>
                      </a:r>
                    </a:p>
                  </a:txBody>
                  <a:tcPr anchor="ctr">
                    <a:lnL>
                      <a:noFill/>
                    </a:lnL>
                    <a:lnR>
                      <a:noFill/>
                    </a:lnR>
                    <a:lnT>
                      <a:noFill/>
                    </a:lnT>
                    <a:lnB>
                      <a:noFill/>
                    </a:lnB>
                    <a:solidFill>
                      <a:srgbClr val="FFFFFF"/>
                    </a:solidFill>
                  </a:tcPr>
                </a:tc>
              </a:tr>
              <a:tr h="337059">
                <a:tc>
                  <a:txBody>
                    <a:bodyPr/>
                    <a:lstStyle/>
                    <a:p>
                      <a:pPr algn="r" fontAlgn="ctr"/>
                      <a:r>
                        <a:rPr lang="it-IT" b="1">
                          <a:effectLst/>
                        </a:rPr>
                        <a:t>6</a:t>
                      </a:r>
                    </a:p>
                  </a:txBody>
                  <a:tcPr anchor="ctr">
                    <a:lnL>
                      <a:noFill/>
                    </a:lnL>
                    <a:lnR>
                      <a:noFill/>
                    </a:lnR>
                    <a:lnT>
                      <a:noFill/>
                    </a:lnT>
                    <a:lnB>
                      <a:noFill/>
                    </a:lnB>
                    <a:solidFill>
                      <a:srgbClr val="F5F5F5"/>
                    </a:solidFill>
                  </a:tcPr>
                </a:tc>
                <a:tc>
                  <a:txBody>
                    <a:bodyPr/>
                    <a:lstStyle/>
                    <a:p>
                      <a:pPr algn="r" fontAlgn="ctr"/>
                      <a:r>
                        <a:rPr lang="it-IT">
                          <a:effectLst/>
                        </a:rPr>
                        <a:t>20127</a:t>
                      </a:r>
                    </a:p>
                  </a:txBody>
                  <a:tcPr anchor="ctr">
                    <a:lnL>
                      <a:noFill/>
                    </a:lnL>
                    <a:lnR>
                      <a:noFill/>
                    </a:lnR>
                    <a:lnT>
                      <a:noFill/>
                    </a:lnT>
                    <a:lnB>
                      <a:noFill/>
                    </a:lnB>
                    <a:solidFill>
                      <a:srgbClr val="F5F5F5"/>
                    </a:solidFill>
                  </a:tcPr>
                </a:tc>
                <a:tc>
                  <a:txBody>
                    <a:bodyPr/>
                    <a:lstStyle/>
                    <a:p>
                      <a:pPr algn="r" fontAlgn="ctr"/>
                      <a:r>
                        <a:rPr lang="it-IT">
                          <a:effectLst/>
                        </a:rPr>
                        <a:t>45.496563</a:t>
                      </a:r>
                    </a:p>
                  </a:txBody>
                  <a:tcPr anchor="ctr">
                    <a:lnL>
                      <a:noFill/>
                    </a:lnL>
                    <a:lnR>
                      <a:noFill/>
                    </a:lnR>
                    <a:lnT>
                      <a:noFill/>
                    </a:lnT>
                    <a:lnB>
                      <a:noFill/>
                    </a:lnB>
                    <a:solidFill>
                      <a:srgbClr val="F5F5F5"/>
                    </a:solidFill>
                  </a:tcPr>
                </a:tc>
                <a:tc>
                  <a:txBody>
                    <a:bodyPr/>
                    <a:lstStyle/>
                    <a:p>
                      <a:pPr algn="r" fontAlgn="ctr"/>
                      <a:r>
                        <a:rPr lang="it-IT">
                          <a:effectLst/>
                        </a:rPr>
                        <a:t>9.220420</a:t>
                      </a:r>
                    </a:p>
                  </a:txBody>
                  <a:tcPr anchor="ctr">
                    <a:lnL>
                      <a:noFill/>
                    </a:lnL>
                    <a:lnR>
                      <a:noFill/>
                    </a:lnR>
                    <a:lnT>
                      <a:noFill/>
                    </a:lnT>
                    <a:lnB>
                      <a:noFill/>
                    </a:lnB>
                    <a:solidFill>
                      <a:srgbClr val="F5F5F5"/>
                    </a:solidFill>
                  </a:tcPr>
                </a:tc>
              </a:tr>
              <a:tr h="337059">
                <a:tc>
                  <a:txBody>
                    <a:bodyPr/>
                    <a:lstStyle/>
                    <a:p>
                      <a:pPr algn="r" fontAlgn="ctr"/>
                      <a:r>
                        <a:rPr lang="it-IT" b="1">
                          <a:effectLst/>
                        </a:rPr>
                        <a:t>7</a:t>
                      </a:r>
                    </a:p>
                  </a:txBody>
                  <a:tcPr anchor="ctr">
                    <a:lnL>
                      <a:noFill/>
                    </a:lnL>
                    <a:lnR>
                      <a:noFill/>
                    </a:lnR>
                    <a:lnT>
                      <a:noFill/>
                    </a:lnT>
                    <a:lnB>
                      <a:noFill/>
                    </a:lnB>
                    <a:solidFill>
                      <a:srgbClr val="FFFFFF"/>
                    </a:solidFill>
                  </a:tcPr>
                </a:tc>
                <a:tc>
                  <a:txBody>
                    <a:bodyPr/>
                    <a:lstStyle/>
                    <a:p>
                      <a:pPr algn="r" fontAlgn="ctr"/>
                      <a:r>
                        <a:rPr lang="it-IT">
                          <a:effectLst/>
                        </a:rPr>
                        <a:t>20128</a:t>
                      </a:r>
                    </a:p>
                  </a:txBody>
                  <a:tcPr anchor="ctr">
                    <a:lnL>
                      <a:noFill/>
                    </a:lnL>
                    <a:lnR>
                      <a:noFill/>
                    </a:lnR>
                    <a:lnT>
                      <a:noFill/>
                    </a:lnT>
                    <a:lnB>
                      <a:noFill/>
                    </a:lnB>
                    <a:solidFill>
                      <a:srgbClr val="FFFFFF"/>
                    </a:solidFill>
                  </a:tcPr>
                </a:tc>
                <a:tc>
                  <a:txBody>
                    <a:bodyPr/>
                    <a:lstStyle/>
                    <a:p>
                      <a:pPr algn="r" fontAlgn="ctr"/>
                      <a:r>
                        <a:rPr lang="it-IT">
                          <a:effectLst/>
                        </a:rPr>
                        <a:t>45.515129</a:t>
                      </a:r>
                    </a:p>
                  </a:txBody>
                  <a:tcPr anchor="ctr">
                    <a:lnL>
                      <a:noFill/>
                    </a:lnL>
                    <a:lnR>
                      <a:noFill/>
                    </a:lnR>
                    <a:lnT>
                      <a:noFill/>
                    </a:lnT>
                    <a:lnB>
                      <a:noFill/>
                    </a:lnB>
                    <a:solidFill>
                      <a:srgbClr val="FFFFFF"/>
                    </a:solidFill>
                  </a:tcPr>
                </a:tc>
                <a:tc>
                  <a:txBody>
                    <a:bodyPr/>
                    <a:lstStyle/>
                    <a:p>
                      <a:pPr algn="r" fontAlgn="ctr"/>
                      <a:r>
                        <a:rPr lang="it-IT">
                          <a:effectLst/>
                        </a:rPr>
                        <a:t>9.224564</a:t>
                      </a:r>
                    </a:p>
                  </a:txBody>
                  <a:tcPr anchor="ctr">
                    <a:lnL>
                      <a:noFill/>
                    </a:lnL>
                    <a:lnR>
                      <a:noFill/>
                    </a:lnR>
                    <a:lnT>
                      <a:noFill/>
                    </a:lnT>
                    <a:lnB>
                      <a:noFill/>
                    </a:lnB>
                    <a:solidFill>
                      <a:srgbClr val="FFFFFF"/>
                    </a:solidFill>
                  </a:tcPr>
                </a:tc>
              </a:tr>
              <a:tr h="337059">
                <a:tc>
                  <a:txBody>
                    <a:bodyPr/>
                    <a:lstStyle/>
                    <a:p>
                      <a:pPr algn="r" fontAlgn="ctr"/>
                      <a:r>
                        <a:rPr lang="it-IT" b="1">
                          <a:effectLst/>
                        </a:rPr>
                        <a:t>8</a:t>
                      </a:r>
                    </a:p>
                  </a:txBody>
                  <a:tcPr anchor="ctr">
                    <a:lnL>
                      <a:noFill/>
                    </a:lnL>
                    <a:lnR>
                      <a:noFill/>
                    </a:lnR>
                    <a:lnT>
                      <a:noFill/>
                    </a:lnT>
                    <a:lnB>
                      <a:noFill/>
                    </a:lnB>
                    <a:solidFill>
                      <a:srgbClr val="F5F5F5"/>
                    </a:solidFill>
                  </a:tcPr>
                </a:tc>
                <a:tc>
                  <a:txBody>
                    <a:bodyPr/>
                    <a:lstStyle/>
                    <a:p>
                      <a:pPr algn="r" fontAlgn="ctr"/>
                      <a:r>
                        <a:rPr lang="it-IT">
                          <a:effectLst/>
                        </a:rPr>
                        <a:t>20129</a:t>
                      </a:r>
                    </a:p>
                  </a:txBody>
                  <a:tcPr anchor="ctr">
                    <a:lnL>
                      <a:noFill/>
                    </a:lnL>
                    <a:lnR>
                      <a:noFill/>
                    </a:lnR>
                    <a:lnT>
                      <a:noFill/>
                    </a:lnT>
                    <a:lnB>
                      <a:noFill/>
                    </a:lnB>
                    <a:solidFill>
                      <a:srgbClr val="F5F5F5"/>
                    </a:solidFill>
                  </a:tcPr>
                </a:tc>
                <a:tc>
                  <a:txBody>
                    <a:bodyPr/>
                    <a:lstStyle/>
                    <a:p>
                      <a:pPr algn="r" fontAlgn="ctr"/>
                      <a:r>
                        <a:rPr lang="it-IT">
                          <a:effectLst/>
                        </a:rPr>
                        <a:t>45.470966</a:t>
                      </a:r>
                    </a:p>
                  </a:txBody>
                  <a:tcPr anchor="ctr">
                    <a:lnL>
                      <a:noFill/>
                    </a:lnL>
                    <a:lnR>
                      <a:noFill/>
                    </a:lnR>
                    <a:lnT>
                      <a:noFill/>
                    </a:lnT>
                    <a:lnB>
                      <a:noFill/>
                    </a:lnB>
                    <a:solidFill>
                      <a:srgbClr val="F5F5F5"/>
                    </a:solidFill>
                  </a:tcPr>
                </a:tc>
                <a:tc>
                  <a:txBody>
                    <a:bodyPr/>
                    <a:lstStyle/>
                    <a:p>
                      <a:pPr algn="r" fontAlgn="ctr"/>
                      <a:r>
                        <a:rPr lang="it-IT">
                          <a:effectLst/>
                        </a:rPr>
                        <a:t>9.213798</a:t>
                      </a:r>
                    </a:p>
                  </a:txBody>
                  <a:tcPr anchor="ctr">
                    <a:lnL>
                      <a:noFill/>
                    </a:lnL>
                    <a:lnR>
                      <a:noFill/>
                    </a:lnR>
                    <a:lnT>
                      <a:noFill/>
                    </a:lnT>
                    <a:lnB>
                      <a:noFill/>
                    </a:lnB>
                    <a:solidFill>
                      <a:srgbClr val="F5F5F5"/>
                    </a:solidFill>
                  </a:tcPr>
                </a:tc>
              </a:tr>
              <a:tr h="0">
                <a:tc>
                  <a:txBody>
                    <a:bodyPr/>
                    <a:lstStyle/>
                    <a:p>
                      <a:pPr algn="r" fontAlgn="ctr"/>
                      <a:r>
                        <a:rPr lang="it-IT" b="1">
                          <a:effectLst/>
                        </a:rPr>
                        <a:t>9</a:t>
                      </a:r>
                    </a:p>
                  </a:txBody>
                  <a:tcPr anchor="ctr">
                    <a:lnL>
                      <a:noFill/>
                    </a:lnL>
                    <a:lnR>
                      <a:noFill/>
                    </a:lnR>
                    <a:lnT>
                      <a:noFill/>
                    </a:lnT>
                    <a:lnB>
                      <a:noFill/>
                    </a:lnB>
                    <a:solidFill>
                      <a:srgbClr val="FFFFFF"/>
                    </a:solidFill>
                  </a:tcPr>
                </a:tc>
                <a:tc>
                  <a:txBody>
                    <a:bodyPr/>
                    <a:lstStyle/>
                    <a:p>
                      <a:pPr algn="r" fontAlgn="ctr"/>
                      <a:r>
                        <a:rPr lang="it-IT">
                          <a:effectLst/>
                        </a:rPr>
                        <a:t>20130</a:t>
                      </a:r>
                    </a:p>
                  </a:txBody>
                  <a:tcPr anchor="ctr">
                    <a:lnL>
                      <a:noFill/>
                    </a:lnL>
                    <a:lnR>
                      <a:noFill/>
                    </a:lnR>
                    <a:lnT>
                      <a:noFill/>
                    </a:lnT>
                    <a:lnB>
                      <a:noFill/>
                    </a:lnB>
                    <a:solidFill>
                      <a:srgbClr val="FFFFFF"/>
                    </a:solidFill>
                  </a:tcPr>
                </a:tc>
                <a:tc>
                  <a:txBody>
                    <a:bodyPr/>
                    <a:lstStyle/>
                    <a:p>
                      <a:pPr algn="r" fontAlgn="ctr"/>
                      <a:r>
                        <a:rPr lang="it-IT" dirty="0">
                          <a:effectLst/>
                        </a:rPr>
                        <a:t>43.244552</a:t>
                      </a:r>
                    </a:p>
                  </a:txBody>
                  <a:tcPr anchor="ctr">
                    <a:lnL>
                      <a:noFill/>
                    </a:lnL>
                    <a:lnR>
                      <a:noFill/>
                    </a:lnR>
                    <a:lnT>
                      <a:noFill/>
                    </a:lnT>
                    <a:lnB>
                      <a:noFill/>
                    </a:lnB>
                    <a:solidFill>
                      <a:srgbClr val="FFFFFF"/>
                    </a:solidFill>
                  </a:tcPr>
                </a:tc>
                <a:tc>
                  <a:txBody>
                    <a:bodyPr/>
                    <a:lstStyle/>
                    <a:p>
                      <a:pPr algn="r" fontAlgn="ctr"/>
                      <a:r>
                        <a:rPr lang="it-IT" dirty="0">
                          <a:effectLst/>
                        </a:rPr>
                        <a:t>-1.990588</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29424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Methodology</a:t>
            </a:r>
            <a:endParaRPr lang="it-IT" dirty="0"/>
          </a:p>
        </p:txBody>
      </p:sp>
      <p:sp>
        <p:nvSpPr>
          <p:cNvPr id="3" name="Segnaposto contenuto 2"/>
          <p:cNvSpPr>
            <a:spLocks noGrp="1"/>
          </p:cNvSpPr>
          <p:nvPr>
            <p:ph idx="1"/>
          </p:nvPr>
        </p:nvSpPr>
        <p:spPr/>
        <p:txBody>
          <a:bodyPr>
            <a:normAutofit fontScale="77500" lnSpcReduction="20000"/>
          </a:bodyPr>
          <a:lstStyle/>
          <a:p>
            <a:r>
              <a:rPr lang="it-IT" sz="3400" dirty="0" smtClean="0"/>
              <a:t>I </a:t>
            </a:r>
            <a:r>
              <a:rPr lang="it-IT" sz="3400" dirty="0" err="1" smtClean="0"/>
              <a:t>know</a:t>
            </a:r>
            <a:r>
              <a:rPr lang="it-IT" sz="3400" dirty="0" smtClean="0"/>
              <a:t> </a:t>
            </a:r>
            <a:r>
              <a:rPr lang="it-IT" sz="3400" dirty="0" err="1" smtClean="0"/>
              <a:t>that</a:t>
            </a:r>
            <a:r>
              <a:rPr lang="it-IT" sz="3400" dirty="0" smtClean="0"/>
              <a:t> </a:t>
            </a:r>
            <a:r>
              <a:rPr lang="it-IT" sz="3400" dirty="0" err="1" smtClean="0"/>
              <a:t>my</a:t>
            </a:r>
            <a:r>
              <a:rPr lang="it-IT" sz="3400" dirty="0" smtClean="0"/>
              <a:t> future office </a:t>
            </a:r>
            <a:r>
              <a:rPr lang="it-IT" sz="3400" dirty="0" err="1" smtClean="0"/>
              <a:t>is</a:t>
            </a:r>
            <a:r>
              <a:rPr lang="it-IT" sz="3400" dirty="0" smtClean="0"/>
              <a:t> </a:t>
            </a:r>
            <a:r>
              <a:rPr lang="it-IT" sz="3400" dirty="0" err="1" smtClean="0"/>
              <a:t>located</a:t>
            </a:r>
            <a:r>
              <a:rPr lang="it-IT" sz="3400" dirty="0" smtClean="0"/>
              <a:t> in 'Via </a:t>
            </a:r>
            <a:r>
              <a:rPr lang="it-IT" sz="3400" dirty="0"/>
              <a:t>Castellanza 11, 20151 </a:t>
            </a:r>
            <a:r>
              <a:rPr lang="it-IT" sz="3400" dirty="0" smtClean="0"/>
              <a:t>Milan‘ so with </a:t>
            </a:r>
            <a:r>
              <a:rPr lang="it-IT" sz="3400" dirty="0" err="1" smtClean="0"/>
              <a:t>geolocator</a:t>
            </a:r>
            <a:r>
              <a:rPr lang="it-IT" sz="3400" dirty="0" smtClean="0"/>
              <a:t> I </a:t>
            </a:r>
            <a:r>
              <a:rPr lang="it-IT" sz="3400" dirty="0" err="1" smtClean="0"/>
              <a:t>get</a:t>
            </a:r>
            <a:r>
              <a:rPr lang="it-IT" sz="3400" dirty="0" smtClean="0"/>
              <a:t> </a:t>
            </a:r>
            <a:r>
              <a:rPr lang="it-IT" sz="3400" dirty="0" err="1" smtClean="0"/>
              <a:t>its</a:t>
            </a:r>
            <a:r>
              <a:rPr lang="it-IT" sz="3400" dirty="0" smtClean="0"/>
              <a:t> </a:t>
            </a:r>
            <a:r>
              <a:rPr lang="it-IT" sz="3400" dirty="0" err="1" smtClean="0"/>
              <a:t>coordinates</a:t>
            </a:r>
            <a:r>
              <a:rPr lang="it-IT" sz="3400" dirty="0" smtClean="0"/>
              <a:t>.</a:t>
            </a:r>
          </a:p>
          <a:p>
            <a:pPr marL="0" indent="0">
              <a:buNone/>
            </a:pPr>
            <a:endParaRPr lang="it-IT" dirty="0" smtClean="0"/>
          </a:p>
          <a:p>
            <a:pPr marL="400050" lvl="1" indent="0">
              <a:buNone/>
            </a:pPr>
            <a:r>
              <a:rPr lang="it-IT" sz="3400" dirty="0" err="1">
                <a:latin typeface="Book Antiqua" panose="02040602050305030304" pitchFamily="18" charset="0"/>
              </a:rPr>
              <a:t>myaddress</a:t>
            </a:r>
            <a:r>
              <a:rPr lang="it-IT" sz="3400" dirty="0">
                <a:latin typeface="Book Antiqua" panose="02040602050305030304" pitchFamily="18" charset="0"/>
              </a:rPr>
              <a:t> = 'Via Castellanza 11, 20151 Milan'</a:t>
            </a:r>
          </a:p>
          <a:p>
            <a:pPr marL="400050" lvl="1" indent="0">
              <a:buNone/>
            </a:pPr>
            <a:r>
              <a:rPr lang="it-IT" sz="3400" dirty="0" err="1">
                <a:latin typeface="Book Antiqua" panose="02040602050305030304" pitchFamily="18" charset="0"/>
              </a:rPr>
              <a:t>geolocator</a:t>
            </a:r>
            <a:r>
              <a:rPr lang="it-IT" sz="3400" dirty="0">
                <a:latin typeface="Book Antiqua" panose="02040602050305030304" pitchFamily="18" charset="0"/>
              </a:rPr>
              <a:t> = </a:t>
            </a:r>
            <a:r>
              <a:rPr lang="it-IT" sz="3400" dirty="0" err="1">
                <a:latin typeface="Book Antiqua" panose="02040602050305030304" pitchFamily="18" charset="0"/>
              </a:rPr>
              <a:t>Nominatim</a:t>
            </a:r>
            <a:r>
              <a:rPr lang="it-IT" sz="3400" dirty="0">
                <a:latin typeface="Book Antiqua" panose="02040602050305030304" pitchFamily="18" charset="0"/>
              </a:rPr>
              <a:t>()</a:t>
            </a:r>
          </a:p>
          <a:p>
            <a:pPr marL="400050" lvl="1" indent="0">
              <a:buNone/>
            </a:pPr>
            <a:r>
              <a:rPr lang="it-IT" sz="3400" dirty="0">
                <a:latin typeface="Book Antiqua" panose="02040602050305030304" pitchFamily="18" charset="0"/>
              </a:rPr>
              <a:t>location = </a:t>
            </a:r>
            <a:r>
              <a:rPr lang="it-IT" sz="3400" dirty="0" err="1">
                <a:latin typeface="Book Antiqua" panose="02040602050305030304" pitchFamily="18" charset="0"/>
              </a:rPr>
              <a:t>geolocator.geocode</a:t>
            </a:r>
            <a:r>
              <a:rPr lang="it-IT" sz="3400" dirty="0">
                <a:latin typeface="Book Antiqua" panose="02040602050305030304" pitchFamily="18" charset="0"/>
              </a:rPr>
              <a:t>(</a:t>
            </a:r>
            <a:r>
              <a:rPr lang="it-IT" sz="3400" dirty="0" err="1">
                <a:latin typeface="Book Antiqua" panose="02040602050305030304" pitchFamily="18" charset="0"/>
              </a:rPr>
              <a:t>myaddress</a:t>
            </a:r>
            <a:r>
              <a:rPr lang="it-IT" sz="3400" dirty="0">
                <a:latin typeface="Book Antiqua" panose="02040602050305030304" pitchFamily="18" charset="0"/>
              </a:rPr>
              <a:t>)</a:t>
            </a:r>
          </a:p>
          <a:p>
            <a:pPr marL="400050" lvl="1" indent="0">
              <a:buNone/>
            </a:pPr>
            <a:r>
              <a:rPr lang="it-IT" sz="3400" dirty="0" err="1">
                <a:latin typeface="Book Antiqua" panose="02040602050305030304" pitchFamily="18" charset="0"/>
              </a:rPr>
              <a:t>latitudeMy</a:t>
            </a:r>
            <a:r>
              <a:rPr lang="it-IT" sz="3400" dirty="0">
                <a:latin typeface="Book Antiqua" panose="02040602050305030304" pitchFamily="18" charset="0"/>
              </a:rPr>
              <a:t> = </a:t>
            </a:r>
            <a:r>
              <a:rPr lang="it-IT" sz="3400" dirty="0" err="1">
                <a:latin typeface="Book Antiqua" panose="02040602050305030304" pitchFamily="18" charset="0"/>
              </a:rPr>
              <a:t>location.latitude</a:t>
            </a:r>
            <a:endParaRPr lang="it-IT" sz="3400" dirty="0">
              <a:latin typeface="Book Antiqua" panose="02040602050305030304" pitchFamily="18" charset="0"/>
            </a:endParaRPr>
          </a:p>
          <a:p>
            <a:pPr marL="400050" lvl="1" indent="0">
              <a:buNone/>
            </a:pPr>
            <a:r>
              <a:rPr lang="it-IT" sz="3400" dirty="0" err="1">
                <a:latin typeface="Book Antiqua" panose="02040602050305030304" pitchFamily="18" charset="0"/>
              </a:rPr>
              <a:t>longitudeMy</a:t>
            </a:r>
            <a:r>
              <a:rPr lang="it-IT" sz="3400" dirty="0">
                <a:latin typeface="Book Antiqua" panose="02040602050305030304" pitchFamily="18" charset="0"/>
              </a:rPr>
              <a:t> = </a:t>
            </a:r>
            <a:r>
              <a:rPr lang="it-IT" sz="3400" dirty="0" err="1">
                <a:latin typeface="Book Antiqua" panose="02040602050305030304" pitchFamily="18" charset="0"/>
              </a:rPr>
              <a:t>location.longitude</a:t>
            </a:r>
            <a:endParaRPr lang="it-IT" sz="3400" dirty="0">
              <a:latin typeface="Book Antiqua" panose="02040602050305030304" pitchFamily="18" charset="0"/>
            </a:endParaRPr>
          </a:p>
          <a:p>
            <a:pPr marL="400050" lvl="1" indent="0">
              <a:buNone/>
            </a:pPr>
            <a:r>
              <a:rPr lang="it-IT" sz="3400" dirty="0" err="1">
                <a:latin typeface="Book Antiqua" panose="02040602050305030304" pitchFamily="18" charset="0"/>
              </a:rPr>
              <a:t>print</a:t>
            </a:r>
            <a:r>
              <a:rPr lang="it-IT" sz="3400" dirty="0">
                <a:latin typeface="Book Antiqua" panose="02040602050305030304" pitchFamily="18" charset="0"/>
              </a:rPr>
              <a:t>('The </a:t>
            </a:r>
            <a:r>
              <a:rPr lang="it-IT" sz="3400" dirty="0" err="1">
                <a:latin typeface="Book Antiqua" panose="02040602050305030304" pitchFamily="18" charset="0"/>
              </a:rPr>
              <a:t>geographical</a:t>
            </a:r>
            <a:r>
              <a:rPr lang="it-IT" sz="3400" dirty="0">
                <a:latin typeface="Book Antiqua" panose="02040602050305030304" pitchFamily="18" charset="0"/>
              </a:rPr>
              <a:t> coordinate of {} are {}, {}.'.format(</a:t>
            </a:r>
            <a:r>
              <a:rPr lang="it-IT" sz="3400" dirty="0" err="1">
                <a:latin typeface="Book Antiqua" panose="02040602050305030304" pitchFamily="18" charset="0"/>
              </a:rPr>
              <a:t>myaddress</a:t>
            </a:r>
            <a:r>
              <a:rPr lang="it-IT" sz="3400" dirty="0">
                <a:latin typeface="Book Antiqua" panose="02040602050305030304" pitchFamily="18" charset="0"/>
              </a:rPr>
              <a:t>, </a:t>
            </a:r>
            <a:r>
              <a:rPr lang="it-IT" sz="3400" dirty="0" err="1">
                <a:latin typeface="Book Antiqua" panose="02040602050305030304" pitchFamily="18" charset="0"/>
              </a:rPr>
              <a:t>latitudeMy</a:t>
            </a:r>
            <a:r>
              <a:rPr lang="it-IT" sz="3400" dirty="0">
                <a:latin typeface="Book Antiqua" panose="02040602050305030304" pitchFamily="18" charset="0"/>
              </a:rPr>
              <a:t>, </a:t>
            </a:r>
            <a:r>
              <a:rPr lang="it-IT" sz="3400" dirty="0" err="1">
                <a:latin typeface="Book Antiqua" panose="02040602050305030304" pitchFamily="18" charset="0"/>
              </a:rPr>
              <a:t>longitudeMy</a:t>
            </a:r>
            <a:r>
              <a:rPr lang="it-IT" sz="3400" dirty="0" smtClean="0">
                <a:latin typeface="Book Antiqua" panose="02040602050305030304" pitchFamily="18" charset="0"/>
              </a:rPr>
              <a:t>))</a:t>
            </a:r>
          </a:p>
          <a:p>
            <a:pPr marL="400050" lvl="1" indent="0">
              <a:buNone/>
            </a:pPr>
            <a:r>
              <a:rPr lang="en-US" sz="3400" dirty="0" smtClean="0">
                <a:latin typeface="Book Antiqua" panose="02040602050305030304" pitchFamily="18" charset="0"/>
              </a:rPr>
              <a:t>The </a:t>
            </a:r>
            <a:r>
              <a:rPr lang="en-US" sz="3400" dirty="0">
                <a:latin typeface="Book Antiqua" panose="02040602050305030304" pitchFamily="18" charset="0"/>
              </a:rPr>
              <a:t>geographical coordinate of Via </a:t>
            </a:r>
            <a:r>
              <a:rPr lang="en-US" sz="3400" dirty="0" err="1">
                <a:latin typeface="Book Antiqua" panose="02040602050305030304" pitchFamily="18" charset="0"/>
              </a:rPr>
              <a:t>Castellanza</a:t>
            </a:r>
            <a:r>
              <a:rPr lang="en-US" sz="3400" dirty="0">
                <a:latin typeface="Book Antiqua" panose="02040602050305030304" pitchFamily="18" charset="0"/>
              </a:rPr>
              <a:t> 11, 20151 Milan are 45.5009523, 9.109888.</a:t>
            </a:r>
            <a:endParaRPr lang="it-IT" sz="3400" dirty="0" smtClean="0">
              <a:latin typeface="Book Antiqua" panose="02040602050305030304" pitchFamily="18" charset="0"/>
            </a:endParaRPr>
          </a:p>
        </p:txBody>
      </p:sp>
    </p:spTree>
    <p:extLst>
      <p:ext uri="{BB962C8B-B14F-4D97-AF65-F5344CB8AC3E}">
        <p14:creationId xmlns:p14="http://schemas.microsoft.com/office/powerpoint/2010/main" val="104663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Methodology</a:t>
            </a:r>
            <a:endParaRPr lang="it-IT" dirty="0"/>
          </a:p>
        </p:txBody>
      </p:sp>
      <p:sp>
        <p:nvSpPr>
          <p:cNvPr id="3" name="Segnaposto contenuto 2"/>
          <p:cNvSpPr>
            <a:spLocks noGrp="1"/>
          </p:cNvSpPr>
          <p:nvPr>
            <p:ph idx="1"/>
          </p:nvPr>
        </p:nvSpPr>
        <p:spPr>
          <a:xfrm>
            <a:off x="251520" y="1412776"/>
            <a:ext cx="8640960" cy="4968552"/>
          </a:xfrm>
        </p:spPr>
        <p:txBody>
          <a:bodyPr>
            <a:noAutofit/>
          </a:bodyPr>
          <a:lstStyle/>
          <a:p>
            <a:r>
              <a:rPr lang="it-IT" sz="2200" dirty="0" err="1" smtClean="0"/>
              <a:t>Then</a:t>
            </a:r>
            <a:r>
              <a:rPr lang="it-IT" sz="2200" dirty="0" smtClean="0"/>
              <a:t> for </a:t>
            </a:r>
            <a:r>
              <a:rPr lang="it-IT" sz="2200" dirty="0" err="1" smtClean="0"/>
              <a:t>each</a:t>
            </a:r>
            <a:r>
              <a:rPr lang="it-IT" sz="2200" dirty="0" smtClean="0"/>
              <a:t> </a:t>
            </a:r>
            <a:r>
              <a:rPr lang="it-IT" sz="2200" dirty="0" err="1" smtClean="0"/>
              <a:t>postal</a:t>
            </a:r>
            <a:r>
              <a:rPr lang="it-IT" sz="2200" dirty="0" smtClean="0"/>
              <a:t> code with </a:t>
            </a:r>
            <a:r>
              <a:rPr lang="it-IT" sz="2200" dirty="0" err="1" smtClean="0"/>
              <a:t>Foursquare</a:t>
            </a:r>
            <a:r>
              <a:rPr lang="it-IT" sz="2200" dirty="0" smtClean="0"/>
              <a:t> API I </a:t>
            </a:r>
            <a:r>
              <a:rPr lang="it-IT" sz="2200" dirty="0" err="1" smtClean="0"/>
              <a:t>get</a:t>
            </a:r>
            <a:r>
              <a:rPr lang="it-IT" sz="2200" dirty="0" smtClean="0"/>
              <a:t> the top 100 </a:t>
            </a:r>
            <a:r>
              <a:rPr lang="it-IT" sz="2200" dirty="0" err="1" smtClean="0"/>
              <a:t>venues</a:t>
            </a:r>
            <a:r>
              <a:rPr lang="it-IT" sz="2200" dirty="0" smtClean="0"/>
              <a:t> with </a:t>
            </a:r>
            <a:r>
              <a:rPr lang="it-IT" sz="2200" dirty="0" err="1" smtClean="0"/>
              <a:t>appear</a:t>
            </a:r>
            <a:r>
              <a:rPr lang="it-IT" sz="2200" dirty="0" smtClean="0"/>
              <a:t> in a </a:t>
            </a:r>
            <a:r>
              <a:rPr lang="it-IT" sz="2200" dirty="0" err="1" smtClean="0"/>
              <a:t>radius</a:t>
            </a:r>
            <a:r>
              <a:rPr lang="it-IT" sz="2200" dirty="0" smtClean="0"/>
              <a:t> of 1000 </a:t>
            </a:r>
            <a:r>
              <a:rPr lang="it-IT" sz="2200" dirty="0" err="1" smtClean="0"/>
              <a:t>meters</a:t>
            </a:r>
            <a:r>
              <a:rPr lang="it-IT" sz="2200" dirty="0"/>
              <a:t> </a:t>
            </a:r>
            <a:r>
              <a:rPr lang="it-IT" sz="2200" dirty="0" err="1" smtClean="0"/>
              <a:t>using</a:t>
            </a:r>
            <a:r>
              <a:rPr lang="it-IT" sz="2200" dirty="0" smtClean="0"/>
              <a:t> </a:t>
            </a:r>
            <a:r>
              <a:rPr lang="it-IT" sz="2200" dirty="0" err="1" smtClean="0"/>
              <a:t>as</a:t>
            </a:r>
            <a:r>
              <a:rPr lang="it-IT" sz="2200" dirty="0" smtClean="0"/>
              <a:t> </a:t>
            </a:r>
            <a:r>
              <a:rPr lang="it-IT" sz="2200" dirty="0" err="1" smtClean="0"/>
              <a:t>key</a:t>
            </a:r>
            <a:r>
              <a:rPr lang="it-IT" sz="2200" dirty="0" smtClean="0"/>
              <a:t> </a:t>
            </a:r>
            <a:r>
              <a:rPr lang="it-IT" sz="2200" dirty="0" err="1" smtClean="0"/>
              <a:t>words</a:t>
            </a:r>
            <a:r>
              <a:rPr lang="it-IT" sz="2200" i="1" dirty="0" smtClean="0"/>
              <a:t>: </a:t>
            </a:r>
            <a:r>
              <a:rPr lang="it-IT" sz="2200" i="1" dirty="0" err="1" smtClean="0"/>
              <a:t>swimming</a:t>
            </a:r>
            <a:r>
              <a:rPr lang="it-IT" sz="2200" i="1" dirty="0" smtClean="0"/>
              <a:t> pool</a:t>
            </a:r>
            <a:r>
              <a:rPr lang="it-IT" sz="2200" dirty="0" smtClean="0"/>
              <a:t>, </a:t>
            </a:r>
            <a:r>
              <a:rPr lang="it-IT" sz="2200" i="1" dirty="0" err="1" smtClean="0"/>
              <a:t>gym</a:t>
            </a:r>
            <a:r>
              <a:rPr lang="it-IT" sz="2200" dirty="0" smtClean="0"/>
              <a:t> and </a:t>
            </a:r>
            <a:r>
              <a:rPr lang="it-IT" sz="2200" i="1" dirty="0" smtClean="0"/>
              <a:t>park</a:t>
            </a:r>
            <a:r>
              <a:rPr lang="it-IT" sz="2200" dirty="0" smtClean="0"/>
              <a:t>.</a:t>
            </a:r>
          </a:p>
          <a:p>
            <a:pPr marL="0" indent="0">
              <a:buNone/>
            </a:pPr>
            <a:endParaRPr lang="it-IT" sz="2400" dirty="0"/>
          </a:p>
          <a:p>
            <a:pPr marL="400050" lvl="1" indent="0">
              <a:buNone/>
            </a:pPr>
            <a:r>
              <a:rPr lang="it-IT" sz="1900" dirty="0" err="1">
                <a:latin typeface="Book Antiqua" panose="02040602050305030304" pitchFamily="18" charset="0"/>
              </a:rPr>
              <a:t>search_query</a:t>
            </a:r>
            <a:r>
              <a:rPr lang="it-IT" sz="1900" dirty="0">
                <a:latin typeface="Book Antiqua" panose="02040602050305030304" pitchFamily="18" charset="0"/>
              </a:rPr>
              <a:t> = </a:t>
            </a:r>
            <a:r>
              <a:rPr lang="it-IT" sz="1900" dirty="0" err="1" smtClean="0">
                <a:latin typeface="Book Antiqua" panose="02040602050305030304" pitchFamily="18" charset="0"/>
              </a:rPr>
              <a:t>Swimming</a:t>
            </a:r>
            <a:r>
              <a:rPr lang="it-IT" sz="1900" dirty="0" smtClean="0">
                <a:latin typeface="Book Antiqua" panose="02040602050305030304" pitchFamily="18" charset="0"/>
              </a:rPr>
              <a:t> Pool or </a:t>
            </a:r>
            <a:r>
              <a:rPr lang="it-IT" sz="1900" dirty="0" err="1" smtClean="0">
                <a:latin typeface="Book Antiqua" panose="02040602050305030304" pitchFamily="18" charset="0"/>
              </a:rPr>
              <a:t>Gym</a:t>
            </a:r>
            <a:r>
              <a:rPr lang="it-IT" sz="1900" dirty="0" smtClean="0">
                <a:latin typeface="Book Antiqua" panose="02040602050305030304" pitchFamily="18" charset="0"/>
              </a:rPr>
              <a:t> or Park</a:t>
            </a:r>
            <a:endParaRPr lang="it-IT" sz="1900" dirty="0">
              <a:latin typeface="Book Antiqua" panose="02040602050305030304" pitchFamily="18" charset="0"/>
            </a:endParaRPr>
          </a:p>
          <a:p>
            <a:pPr marL="400050" lvl="1" indent="0">
              <a:buNone/>
            </a:pPr>
            <a:r>
              <a:rPr lang="it-IT" sz="1900" dirty="0" err="1">
                <a:latin typeface="Book Antiqua" panose="02040602050305030304" pitchFamily="18" charset="0"/>
              </a:rPr>
              <a:t>radius</a:t>
            </a:r>
            <a:r>
              <a:rPr lang="it-IT" sz="1900" dirty="0">
                <a:latin typeface="Book Antiqua" panose="02040602050305030304" pitchFamily="18" charset="0"/>
              </a:rPr>
              <a:t> = 1000</a:t>
            </a:r>
          </a:p>
          <a:p>
            <a:pPr marL="400050" lvl="1" indent="0">
              <a:buNone/>
            </a:pPr>
            <a:r>
              <a:rPr lang="it-IT" sz="1900" dirty="0">
                <a:latin typeface="Book Antiqua" panose="02040602050305030304" pitchFamily="18" charset="0"/>
              </a:rPr>
              <a:t>LIMIT = </a:t>
            </a:r>
            <a:r>
              <a:rPr lang="it-IT" sz="1900" dirty="0" smtClean="0">
                <a:latin typeface="Book Antiqua" panose="02040602050305030304" pitchFamily="18" charset="0"/>
              </a:rPr>
              <a:t>100</a:t>
            </a:r>
          </a:p>
          <a:p>
            <a:pPr marL="400050" lvl="1" indent="0">
              <a:buNone/>
            </a:pPr>
            <a:r>
              <a:rPr lang="it-IT" sz="1900" dirty="0">
                <a:latin typeface="Book Antiqua" panose="02040602050305030304" pitchFamily="18" charset="0"/>
              </a:rPr>
              <a:t>CLIENT_ID = </a:t>
            </a:r>
            <a:r>
              <a:rPr lang="it-IT" sz="1900" dirty="0" smtClean="0">
                <a:latin typeface="Book Antiqua" panose="02040602050305030304" pitchFamily="18" charset="0"/>
              </a:rPr>
              <a:t># </a:t>
            </a:r>
            <a:r>
              <a:rPr lang="it-IT" sz="1900" dirty="0" err="1" smtClean="0">
                <a:latin typeface="Book Antiqua" panose="02040602050305030304" pitchFamily="18" charset="0"/>
              </a:rPr>
              <a:t>my</a:t>
            </a:r>
            <a:r>
              <a:rPr lang="it-IT" sz="1900" dirty="0" smtClean="0">
                <a:latin typeface="Book Antiqua" panose="02040602050305030304" pitchFamily="18" charset="0"/>
              </a:rPr>
              <a:t> </a:t>
            </a:r>
            <a:r>
              <a:rPr lang="it-IT" sz="1900" dirty="0" err="1" smtClean="0">
                <a:latin typeface="Book Antiqua" panose="02040602050305030304" pitchFamily="18" charset="0"/>
              </a:rPr>
              <a:t>Foursquare</a:t>
            </a:r>
            <a:r>
              <a:rPr lang="it-IT" sz="1900" dirty="0" smtClean="0">
                <a:latin typeface="Book Antiqua" panose="02040602050305030304" pitchFamily="18" charset="0"/>
              </a:rPr>
              <a:t> </a:t>
            </a:r>
            <a:r>
              <a:rPr lang="it-IT" sz="1900" dirty="0">
                <a:latin typeface="Book Antiqua" panose="02040602050305030304" pitchFamily="18" charset="0"/>
              </a:rPr>
              <a:t>ID</a:t>
            </a:r>
          </a:p>
          <a:p>
            <a:pPr marL="400050" lvl="1" indent="0">
              <a:buNone/>
            </a:pPr>
            <a:r>
              <a:rPr lang="it-IT" sz="1900" dirty="0">
                <a:latin typeface="Book Antiqua" panose="02040602050305030304" pitchFamily="18" charset="0"/>
              </a:rPr>
              <a:t>CLIENT_SECRET = </a:t>
            </a:r>
            <a:r>
              <a:rPr lang="it-IT" sz="1900" dirty="0" smtClean="0">
                <a:latin typeface="Book Antiqua" panose="02040602050305030304" pitchFamily="18" charset="0"/>
              </a:rPr>
              <a:t># </a:t>
            </a:r>
            <a:r>
              <a:rPr lang="it-IT" sz="1900" dirty="0" err="1" smtClean="0">
                <a:latin typeface="Book Antiqua" panose="02040602050305030304" pitchFamily="18" charset="0"/>
              </a:rPr>
              <a:t>my</a:t>
            </a:r>
            <a:r>
              <a:rPr lang="it-IT" sz="1900" dirty="0" smtClean="0">
                <a:latin typeface="Book Antiqua" panose="02040602050305030304" pitchFamily="18" charset="0"/>
              </a:rPr>
              <a:t> </a:t>
            </a:r>
            <a:r>
              <a:rPr lang="it-IT" sz="1900" dirty="0" err="1">
                <a:latin typeface="Book Antiqua" panose="02040602050305030304" pitchFamily="18" charset="0"/>
              </a:rPr>
              <a:t>Foursquare</a:t>
            </a:r>
            <a:r>
              <a:rPr lang="it-IT" sz="1900" dirty="0">
                <a:latin typeface="Book Antiqua" panose="02040602050305030304" pitchFamily="18" charset="0"/>
              </a:rPr>
              <a:t> Secret</a:t>
            </a:r>
          </a:p>
          <a:p>
            <a:pPr marL="400050" lvl="1" indent="0">
              <a:buNone/>
            </a:pPr>
            <a:r>
              <a:rPr lang="it-IT" sz="1900" dirty="0">
                <a:latin typeface="Book Antiqua" panose="02040602050305030304" pitchFamily="18" charset="0"/>
              </a:rPr>
              <a:t>VERSION = </a:t>
            </a:r>
            <a:r>
              <a:rPr lang="it-IT" sz="1900" dirty="0" smtClean="0">
                <a:latin typeface="Book Antiqua" panose="02040602050305030304" pitchFamily="18" charset="0"/>
              </a:rPr>
              <a:t>20180605</a:t>
            </a:r>
          </a:p>
          <a:p>
            <a:r>
              <a:rPr lang="it-IT" sz="2400" dirty="0" smtClean="0"/>
              <a:t>and compute the URL:</a:t>
            </a:r>
            <a:endParaRPr lang="it-IT" sz="2400" dirty="0"/>
          </a:p>
          <a:p>
            <a:pPr marL="0" indent="0">
              <a:buNone/>
            </a:pPr>
            <a:r>
              <a:rPr lang="it-IT" sz="1800" dirty="0" err="1">
                <a:latin typeface="Book Antiqua" panose="02040602050305030304" pitchFamily="18" charset="0"/>
              </a:rPr>
              <a:t>url</a:t>
            </a:r>
            <a:r>
              <a:rPr lang="it-IT" sz="1800" dirty="0">
                <a:latin typeface="Book Antiqua" panose="02040602050305030304" pitchFamily="18" charset="0"/>
              </a:rPr>
              <a:t> = https</a:t>
            </a:r>
            <a:r>
              <a:rPr lang="it-IT" sz="1800" dirty="0">
                <a:latin typeface="Book Antiqua" panose="02040602050305030304" pitchFamily="18" charset="0"/>
              </a:rPr>
              <a:t>://api.foursquare.com/v2/venues/explore?client_id={}&amp;client_secret={}&amp;ll={},{}&amp;v={}&amp;query={}&amp;radius={}&amp;limit={}'.format(CLIENT_ID, CLIENT_SECRET, </a:t>
            </a:r>
            <a:r>
              <a:rPr lang="it-IT" sz="1800" dirty="0" err="1">
                <a:latin typeface="Book Antiqua" panose="02040602050305030304" pitchFamily="18" charset="0"/>
              </a:rPr>
              <a:t>latitude</a:t>
            </a:r>
            <a:r>
              <a:rPr lang="it-IT" sz="1800" dirty="0">
                <a:latin typeface="Book Antiqua" panose="02040602050305030304" pitchFamily="18" charset="0"/>
              </a:rPr>
              <a:t>, </a:t>
            </a:r>
            <a:r>
              <a:rPr lang="it-IT" sz="1800" dirty="0" err="1">
                <a:latin typeface="Book Antiqua" panose="02040602050305030304" pitchFamily="18" charset="0"/>
              </a:rPr>
              <a:t>longitude</a:t>
            </a:r>
            <a:r>
              <a:rPr lang="it-IT" sz="1800" dirty="0">
                <a:latin typeface="Book Antiqua" panose="02040602050305030304" pitchFamily="18" charset="0"/>
              </a:rPr>
              <a:t>, </a:t>
            </a:r>
            <a:r>
              <a:rPr lang="it-IT" sz="1800" dirty="0">
                <a:latin typeface="Book Antiqua" panose="02040602050305030304" pitchFamily="18" charset="0"/>
              </a:rPr>
              <a:t>VERSION, </a:t>
            </a:r>
            <a:r>
              <a:rPr lang="it-IT" sz="1800" dirty="0" err="1">
                <a:latin typeface="Book Antiqua" panose="02040602050305030304" pitchFamily="18" charset="0"/>
              </a:rPr>
              <a:t>search_query</a:t>
            </a:r>
            <a:r>
              <a:rPr lang="it-IT" sz="1800" dirty="0">
                <a:latin typeface="Book Antiqua" panose="02040602050305030304" pitchFamily="18" charset="0"/>
              </a:rPr>
              <a:t>, </a:t>
            </a:r>
            <a:r>
              <a:rPr lang="it-IT" sz="1800" dirty="0" err="1">
                <a:latin typeface="Book Antiqua" panose="02040602050305030304" pitchFamily="18" charset="0"/>
              </a:rPr>
              <a:t>radius</a:t>
            </a:r>
            <a:r>
              <a:rPr lang="it-IT" sz="1800" dirty="0">
                <a:latin typeface="Book Antiqua" panose="02040602050305030304" pitchFamily="18" charset="0"/>
              </a:rPr>
              <a:t>, LIMIT)</a:t>
            </a:r>
          </a:p>
        </p:txBody>
      </p:sp>
    </p:spTree>
    <p:extLst>
      <p:ext uri="{BB962C8B-B14F-4D97-AF65-F5344CB8AC3E}">
        <p14:creationId xmlns:p14="http://schemas.microsoft.com/office/powerpoint/2010/main" val="422105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Foursquare</a:t>
            </a:r>
            <a:r>
              <a:rPr lang="it-IT" dirty="0" smtClean="0"/>
              <a:t> API </a:t>
            </a:r>
            <a:r>
              <a:rPr lang="it-IT" dirty="0" err="1" smtClean="0"/>
              <a:t>Results</a:t>
            </a:r>
            <a:r>
              <a:rPr lang="it-IT" dirty="0" smtClean="0"/>
              <a:t> for Pool</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463786208"/>
              </p:ext>
            </p:extLst>
          </p:nvPr>
        </p:nvGraphicFramePr>
        <p:xfrm>
          <a:off x="467544" y="1772816"/>
          <a:ext cx="8380048" cy="4630558"/>
        </p:xfrm>
        <a:graphic>
          <a:graphicData uri="http://schemas.openxmlformats.org/drawingml/2006/table">
            <a:tbl>
              <a:tblPr/>
              <a:tblGrid>
                <a:gridCol w="254437"/>
                <a:gridCol w="727387"/>
                <a:gridCol w="1538456"/>
                <a:gridCol w="2232248"/>
                <a:gridCol w="1875632"/>
                <a:gridCol w="921188"/>
                <a:gridCol w="830700"/>
              </a:tblGrid>
              <a:tr h="226298">
                <a:tc>
                  <a:txBody>
                    <a:bodyPr/>
                    <a:lstStyle/>
                    <a:p>
                      <a:endParaRPr lang="it-IT" dirty="0"/>
                    </a:p>
                  </a:txBody>
                  <a:tcPr marL="56575" marR="56575" marT="28287" marB="28287" anchor="ctr">
                    <a:lnL>
                      <a:noFill/>
                    </a:lnL>
                    <a:lnR>
                      <a:noFill/>
                    </a:lnR>
                    <a:lnT>
                      <a:noFill/>
                    </a:lnT>
                    <a:lnB>
                      <a:noFill/>
                    </a:lnB>
                  </a:tcPr>
                </a:tc>
                <a:tc>
                  <a:txBody>
                    <a:bodyPr/>
                    <a:lstStyle/>
                    <a:p>
                      <a:pPr algn="r" fontAlgn="ctr"/>
                      <a:r>
                        <a:rPr lang="it-IT" sz="1400" b="1" dirty="0">
                          <a:effectLst/>
                        </a:rPr>
                        <a:t>id</a:t>
                      </a:r>
                    </a:p>
                  </a:txBody>
                  <a:tcPr marL="56575" marR="56575" marT="28287" marB="28287" anchor="ctr">
                    <a:lnL>
                      <a:noFill/>
                    </a:lnL>
                    <a:lnR>
                      <a:noFill/>
                    </a:lnR>
                    <a:lnT>
                      <a:noFill/>
                    </a:lnT>
                    <a:lnB>
                      <a:noFill/>
                    </a:lnB>
                  </a:tcPr>
                </a:tc>
                <a:tc>
                  <a:txBody>
                    <a:bodyPr/>
                    <a:lstStyle/>
                    <a:p>
                      <a:pPr algn="r" fontAlgn="ctr"/>
                      <a:r>
                        <a:rPr lang="it-IT" sz="1400" b="1" dirty="0" err="1">
                          <a:effectLst/>
                        </a:rPr>
                        <a:t>name</a:t>
                      </a:r>
                      <a:endParaRPr lang="it-IT" sz="1400" b="1" dirty="0">
                        <a:effectLst/>
                      </a:endParaRPr>
                    </a:p>
                  </a:txBody>
                  <a:tcPr marL="56575" marR="56575" marT="28287" marB="28287" anchor="ctr">
                    <a:lnL>
                      <a:noFill/>
                    </a:lnL>
                    <a:lnR>
                      <a:noFill/>
                    </a:lnR>
                    <a:lnT>
                      <a:noFill/>
                    </a:lnT>
                    <a:lnB>
                      <a:noFill/>
                    </a:lnB>
                  </a:tcPr>
                </a:tc>
                <a:tc>
                  <a:txBody>
                    <a:bodyPr/>
                    <a:lstStyle/>
                    <a:p>
                      <a:pPr algn="r" fontAlgn="ctr"/>
                      <a:r>
                        <a:rPr lang="it-IT" sz="1400" b="1" dirty="0" err="1">
                          <a:effectLst/>
                        </a:rPr>
                        <a:t>categories</a:t>
                      </a:r>
                      <a:endParaRPr lang="it-IT" sz="1400" b="1" dirty="0">
                        <a:effectLst/>
                      </a:endParaRPr>
                    </a:p>
                  </a:txBody>
                  <a:tcPr marL="56575" marR="56575" marT="28287" marB="28287" anchor="ctr">
                    <a:lnL>
                      <a:noFill/>
                    </a:lnL>
                    <a:lnR>
                      <a:noFill/>
                    </a:lnR>
                    <a:lnT>
                      <a:noFill/>
                    </a:lnT>
                    <a:lnB>
                      <a:noFill/>
                    </a:lnB>
                  </a:tcPr>
                </a:tc>
                <a:tc>
                  <a:txBody>
                    <a:bodyPr/>
                    <a:lstStyle/>
                    <a:p>
                      <a:pPr algn="r" fontAlgn="ctr"/>
                      <a:r>
                        <a:rPr lang="it-IT" sz="1400" b="1" dirty="0" err="1">
                          <a:effectLst/>
                        </a:rPr>
                        <a:t>address</a:t>
                      </a:r>
                      <a:endParaRPr lang="it-IT" sz="1400" b="1" dirty="0">
                        <a:effectLst/>
                      </a:endParaRPr>
                    </a:p>
                  </a:txBody>
                  <a:tcPr marL="56575" marR="56575" marT="28287" marB="28287" anchor="ctr">
                    <a:lnL>
                      <a:noFill/>
                    </a:lnL>
                    <a:lnR>
                      <a:noFill/>
                    </a:lnR>
                    <a:lnT>
                      <a:noFill/>
                    </a:lnT>
                    <a:lnB>
                      <a:noFill/>
                    </a:lnB>
                  </a:tcPr>
                </a:tc>
                <a:tc>
                  <a:txBody>
                    <a:bodyPr/>
                    <a:lstStyle/>
                    <a:p>
                      <a:pPr algn="r" fontAlgn="ctr"/>
                      <a:r>
                        <a:rPr lang="it-IT" sz="1400" b="1" dirty="0" err="1">
                          <a:effectLst/>
                        </a:rPr>
                        <a:t>lat</a:t>
                      </a:r>
                      <a:endParaRPr lang="it-IT" sz="1400" b="1" dirty="0">
                        <a:effectLst/>
                      </a:endParaRPr>
                    </a:p>
                  </a:txBody>
                  <a:tcPr marL="56575" marR="56575" marT="28287" marB="28287" anchor="ctr">
                    <a:lnL>
                      <a:noFill/>
                    </a:lnL>
                    <a:lnR>
                      <a:noFill/>
                    </a:lnR>
                    <a:lnT>
                      <a:noFill/>
                    </a:lnT>
                    <a:lnB>
                      <a:noFill/>
                    </a:lnB>
                  </a:tcPr>
                </a:tc>
                <a:tc>
                  <a:txBody>
                    <a:bodyPr/>
                    <a:lstStyle/>
                    <a:p>
                      <a:pPr algn="r" fontAlgn="ctr"/>
                      <a:r>
                        <a:rPr lang="it-IT" sz="1400" b="1" dirty="0" err="1">
                          <a:effectLst/>
                        </a:rPr>
                        <a:t>lng</a:t>
                      </a:r>
                      <a:endParaRPr lang="it-IT" sz="1400" b="1" dirty="0">
                        <a:effectLst/>
                      </a:endParaRPr>
                    </a:p>
                  </a:txBody>
                  <a:tcPr marL="56575" marR="56575" marT="28287" marB="28287" anchor="ctr">
                    <a:lnL>
                      <a:noFill/>
                    </a:lnL>
                  </a:tcPr>
                </a:tc>
              </a:tr>
              <a:tr h="1074916">
                <a:tc>
                  <a:txBody>
                    <a:bodyPr/>
                    <a:lstStyle/>
                    <a:p>
                      <a:pPr algn="r" fontAlgn="ctr"/>
                      <a:r>
                        <a:rPr lang="it-IT" sz="1100" b="1">
                          <a:effectLst/>
                        </a:rPr>
                        <a:t>0</a:t>
                      </a:r>
                    </a:p>
                  </a:txBody>
                  <a:tcPr marL="56575" marR="56575" marT="28287" marB="28287" anchor="ctr">
                    <a:lnL>
                      <a:noFill/>
                    </a:lnL>
                    <a:lnR>
                      <a:noFill/>
                    </a:lnR>
                    <a:lnT>
                      <a:noFill/>
                    </a:lnT>
                    <a:lnB>
                      <a:noFill/>
                    </a:lnB>
                    <a:solidFill>
                      <a:srgbClr val="F5F5F5"/>
                    </a:solidFill>
                  </a:tcPr>
                </a:tc>
                <a:tc>
                  <a:txBody>
                    <a:bodyPr/>
                    <a:lstStyle/>
                    <a:p>
                      <a:pPr algn="r" fontAlgn="ctr"/>
                      <a:r>
                        <a:rPr lang="it-IT" sz="1400" dirty="0">
                          <a:effectLst/>
                        </a:rPr>
                        <a:t>4c308fa366e40f4734aac38b</a:t>
                      </a:r>
                    </a:p>
                  </a:txBody>
                  <a:tcPr marL="56575" marR="56575" marT="28287" marB="28287" anchor="ctr">
                    <a:lnL>
                      <a:noFill/>
                    </a:lnL>
                    <a:lnR>
                      <a:noFill/>
                    </a:lnR>
                    <a:lnT>
                      <a:noFill/>
                    </a:lnT>
                    <a:lnB>
                      <a:noFill/>
                    </a:lnB>
                    <a:solidFill>
                      <a:srgbClr val="F5F5F5"/>
                    </a:solidFill>
                  </a:tcPr>
                </a:tc>
                <a:tc>
                  <a:txBody>
                    <a:bodyPr/>
                    <a:lstStyle/>
                    <a:p>
                      <a:pPr algn="r" fontAlgn="ctr"/>
                      <a:r>
                        <a:rPr lang="it-IT" sz="1400" dirty="0">
                          <a:effectLst/>
                        </a:rPr>
                        <a:t>Piscina Comunale </a:t>
                      </a:r>
                      <a:r>
                        <a:rPr lang="it-IT" sz="1400" dirty="0" err="1">
                          <a:effectLst/>
                        </a:rPr>
                        <a:t>Lampugnano</a:t>
                      </a:r>
                      <a:endParaRPr lang="it-IT" sz="1400" dirty="0">
                        <a:effectLst/>
                      </a:endParaRPr>
                    </a:p>
                  </a:txBody>
                  <a:tcPr marL="56575" marR="56575" marT="28287" marB="28287" anchor="ctr">
                    <a:lnL>
                      <a:noFill/>
                    </a:lnL>
                    <a:lnR>
                      <a:noFill/>
                    </a:lnR>
                    <a:lnT>
                      <a:noFill/>
                    </a:lnT>
                    <a:lnB>
                      <a:noFill/>
                    </a:lnB>
                    <a:solidFill>
                      <a:srgbClr val="F5F5F5"/>
                    </a:solidFill>
                  </a:tcPr>
                </a:tc>
                <a:tc>
                  <a:txBody>
                    <a:bodyPr/>
                    <a:lstStyle/>
                    <a:p>
                      <a:pPr algn="r" fontAlgn="ctr"/>
                      <a:r>
                        <a:rPr lang="it-IT" sz="1400" dirty="0">
                          <a:effectLst/>
                        </a:rPr>
                        <a:t>[{'id': '4bf58dd8d48988d15e941735', '</a:t>
                      </a:r>
                      <a:r>
                        <a:rPr lang="it-IT" sz="1400" dirty="0" err="1">
                          <a:effectLst/>
                        </a:rPr>
                        <a:t>name</a:t>
                      </a:r>
                      <a:r>
                        <a:rPr lang="it-IT" sz="1400" dirty="0">
                          <a:effectLst/>
                        </a:rPr>
                        <a:t>': 'P...</a:t>
                      </a:r>
                    </a:p>
                  </a:txBody>
                  <a:tcPr marL="56575" marR="56575" marT="28287" marB="28287" anchor="ctr">
                    <a:lnL>
                      <a:noFill/>
                    </a:lnL>
                    <a:lnR>
                      <a:noFill/>
                    </a:lnR>
                    <a:lnT>
                      <a:noFill/>
                    </a:lnT>
                    <a:lnB>
                      <a:noFill/>
                    </a:lnB>
                    <a:solidFill>
                      <a:srgbClr val="F5F5F5"/>
                    </a:solidFill>
                  </a:tcPr>
                </a:tc>
                <a:tc>
                  <a:txBody>
                    <a:bodyPr/>
                    <a:lstStyle/>
                    <a:p>
                      <a:pPr algn="r" fontAlgn="ctr"/>
                      <a:r>
                        <a:rPr lang="it-IT" sz="1400">
                          <a:effectLst/>
                        </a:rPr>
                        <a:t>Via Adolfo Omodeo</a:t>
                      </a:r>
                    </a:p>
                  </a:txBody>
                  <a:tcPr marL="56575" marR="56575" marT="28287" marB="28287" anchor="ctr">
                    <a:lnL>
                      <a:noFill/>
                    </a:lnL>
                    <a:lnR>
                      <a:noFill/>
                    </a:lnR>
                    <a:lnT>
                      <a:noFill/>
                    </a:lnT>
                    <a:lnB>
                      <a:noFill/>
                    </a:lnB>
                    <a:solidFill>
                      <a:srgbClr val="F5F5F5"/>
                    </a:solidFill>
                  </a:tcPr>
                </a:tc>
                <a:tc>
                  <a:txBody>
                    <a:bodyPr/>
                    <a:lstStyle/>
                    <a:p>
                      <a:pPr algn="r" fontAlgn="ctr"/>
                      <a:r>
                        <a:rPr lang="it-IT" sz="1400">
                          <a:effectLst/>
                        </a:rPr>
                        <a:t>45.491386</a:t>
                      </a:r>
                    </a:p>
                  </a:txBody>
                  <a:tcPr marL="56575" marR="56575" marT="28287" marB="28287" anchor="ctr">
                    <a:lnL>
                      <a:noFill/>
                    </a:lnL>
                    <a:lnR>
                      <a:noFill/>
                    </a:lnR>
                    <a:lnT>
                      <a:noFill/>
                    </a:lnT>
                    <a:lnB>
                      <a:noFill/>
                    </a:lnB>
                    <a:solidFill>
                      <a:srgbClr val="F5F5F5"/>
                    </a:solidFill>
                  </a:tcPr>
                </a:tc>
                <a:tc>
                  <a:txBody>
                    <a:bodyPr/>
                    <a:lstStyle/>
                    <a:p>
                      <a:pPr algn="r" fontAlgn="ctr"/>
                      <a:r>
                        <a:rPr lang="it-IT" sz="1400">
                          <a:effectLst/>
                        </a:rPr>
                        <a:t>9.115659</a:t>
                      </a:r>
                    </a:p>
                  </a:txBody>
                  <a:tcPr marL="56575" marR="56575" marT="28287" marB="28287" anchor="ctr">
                    <a:lnL>
                      <a:noFill/>
                    </a:lnL>
                    <a:lnR>
                      <a:noFill/>
                    </a:lnR>
                    <a:lnB>
                      <a:noFill/>
                    </a:lnB>
                    <a:solidFill>
                      <a:srgbClr val="F5F5F5"/>
                    </a:solidFill>
                  </a:tcPr>
                </a:tc>
              </a:tr>
              <a:tr h="1074916">
                <a:tc>
                  <a:txBody>
                    <a:bodyPr/>
                    <a:lstStyle/>
                    <a:p>
                      <a:pPr algn="r" fontAlgn="ctr"/>
                      <a:r>
                        <a:rPr lang="it-IT" sz="1100" b="1">
                          <a:effectLst/>
                        </a:rPr>
                        <a:t>1</a:t>
                      </a:r>
                    </a:p>
                  </a:txBody>
                  <a:tcPr marL="56575" marR="56575" marT="28287" marB="28287" anchor="ctr">
                    <a:lnL>
                      <a:noFill/>
                    </a:lnL>
                    <a:lnR>
                      <a:noFill/>
                    </a:lnR>
                    <a:lnT>
                      <a:noFill/>
                    </a:lnT>
                    <a:lnB>
                      <a:noFill/>
                    </a:lnB>
                  </a:tcPr>
                </a:tc>
                <a:tc>
                  <a:txBody>
                    <a:bodyPr/>
                    <a:lstStyle/>
                    <a:p>
                      <a:pPr algn="r" fontAlgn="ctr"/>
                      <a:r>
                        <a:rPr lang="it-IT" sz="1400">
                          <a:effectLst/>
                        </a:rPr>
                        <a:t>4f0fd180e4b0d3f8a3c90de1</a:t>
                      </a:r>
                    </a:p>
                  </a:txBody>
                  <a:tcPr marL="56575" marR="56575" marT="28287" marB="28287" anchor="ctr">
                    <a:lnL>
                      <a:noFill/>
                    </a:lnL>
                    <a:lnR>
                      <a:noFill/>
                    </a:lnR>
                    <a:lnT>
                      <a:noFill/>
                    </a:lnT>
                    <a:lnB>
                      <a:noFill/>
                    </a:lnB>
                  </a:tcPr>
                </a:tc>
                <a:tc>
                  <a:txBody>
                    <a:bodyPr/>
                    <a:lstStyle/>
                    <a:p>
                      <a:pPr algn="r" fontAlgn="ctr"/>
                      <a:r>
                        <a:rPr lang="it-IT" sz="1400">
                          <a:effectLst/>
                        </a:rPr>
                        <a:t>Virgin Swimming Pool</a:t>
                      </a:r>
                    </a:p>
                  </a:txBody>
                  <a:tcPr marL="56575" marR="56575" marT="28287" marB="28287" anchor="ctr">
                    <a:lnL>
                      <a:noFill/>
                    </a:lnL>
                    <a:lnR>
                      <a:noFill/>
                    </a:lnR>
                    <a:lnT>
                      <a:noFill/>
                    </a:lnT>
                    <a:lnB>
                      <a:noFill/>
                    </a:lnB>
                  </a:tcPr>
                </a:tc>
                <a:tc>
                  <a:txBody>
                    <a:bodyPr/>
                    <a:lstStyle/>
                    <a:p>
                      <a:pPr algn="r" fontAlgn="ctr"/>
                      <a:r>
                        <a:rPr lang="it-IT" sz="1400" dirty="0">
                          <a:effectLst/>
                        </a:rPr>
                        <a:t>[{'id': '4bf58dd8d48988d15e941735', '</a:t>
                      </a:r>
                      <a:r>
                        <a:rPr lang="it-IT" sz="1400" dirty="0" err="1">
                          <a:effectLst/>
                        </a:rPr>
                        <a:t>name</a:t>
                      </a:r>
                      <a:r>
                        <a:rPr lang="it-IT" sz="1400" dirty="0">
                          <a:effectLst/>
                        </a:rPr>
                        <a:t>': 'P...</a:t>
                      </a:r>
                    </a:p>
                  </a:txBody>
                  <a:tcPr marL="56575" marR="56575" marT="28287" marB="28287" anchor="ctr">
                    <a:lnL>
                      <a:noFill/>
                    </a:lnL>
                    <a:lnR>
                      <a:noFill/>
                    </a:lnR>
                    <a:lnT>
                      <a:noFill/>
                    </a:lnT>
                    <a:lnB>
                      <a:noFill/>
                    </a:lnB>
                  </a:tcPr>
                </a:tc>
                <a:tc>
                  <a:txBody>
                    <a:bodyPr/>
                    <a:lstStyle/>
                    <a:p>
                      <a:pPr algn="r" fontAlgn="ctr"/>
                      <a:r>
                        <a:rPr lang="it-IT" sz="1400">
                          <a:effectLst/>
                        </a:rPr>
                        <a:t>Via Alcide de Gasperi 1</a:t>
                      </a:r>
                    </a:p>
                  </a:txBody>
                  <a:tcPr marL="56575" marR="56575" marT="28287" marB="28287" anchor="ctr">
                    <a:lnL>
                      <a:noFill/>
                    </a:lnL>
                    <a:lnR>
                      <a:noFill/>
                    </a:lnR>
                    <a:lnT>
                      <a:noFill/>
                    </a:lnT>
                    <a:lnB>
                      <a:noFill/>
                    </a:lnB>
                  </a:tcPr>
                </a:tc>
                <a:tc>
                  <a:txBody>
                    <a:bodyPr/>
                    <a:lstStyle/>
                    <a:p>
                      <a:pPr algn="r" fontAlgn="ctr"/>
                      <a:r>
                        <a:rPr lang="it-IT" sz="1400">
                          <a:effectLst/>
                        </a:rPr>
                        <a:t>45.496361</a:t>
                      </a:r>
                    </a:p>
                  </a:txBody>
                  <a:tcPr marL="56575" marR="56575" marT="28287" marB="28287" anchor="ctr">
                    <a:lnL>
                      <a:noFill/>
                    </a:lnL>
                    <a:lnR>
                      <a:noFill/>
                    </a:lnR>
                    <a:lnT>
                      <a:noFill/>
                    </a:lnT>
                    <a:lnB>
                      <a:noFill/>
                    </a:lnB>
                  </a:tcPr>
                </a:tc>
                <a:tc>
                  <a:txBody>
                    <a:bodyPr/>
                    <a:lstStyle/>
                    <a:p>
                      <a:pPr algn="r" fontAlgn="ctr"/>
                      <a:r>
                        <a:rPr lang="it-IT" sz="1400">
                          <a:effectLst/>
                        </a:rPr>
                        <a:t>9.128447</a:t>
                      </a:r>
                    </a:p>
                  </a:txBody>
                  <a:tcPr marL="56575" marR="56575" marT="28287" marB="28287" anchor="ctr">
                    <a:lnL>
                      <a:noFill/>
                    </a:lnL>
                    <a:lnR>
                      <a:noFill/>
                    </a:lnR>
                    <a:lnT>
                      <a:noFill/>
                    </a:lnT>
                    <a:lnB>
                      <a:noFill/>
                    </a:lnB>
                  </a:tcPr>
                </a:tc>
              </a:tr>
              <a:tr h="1074916">
                <a:tc>
                  <a:txBody>
                    <a:bodyPr/>
                    <a:lstStyle/>
                    <a:p>
                      <a:pPr algn="r" fontAlgn="ctr"/>
                      <a:r>
                        <a:rPr lang="it-IT" sz="1100" b="1" dirty="0">
                          <a:effectLst/>
                        </a:rPr>
                        <a:t>2</a:t>
                      </a:r>
                    </a:p>
                  </a:txBody>
                  <a:tcPr marL="56575" marR="56575" marT="28287" marB="28287" anchor="ctr">
                    <a:lnL>
                      <a:noFill/>
                    </a:lnL>
                    <a:lnR>
                      <a:noFill/>
                    </a:lnR>
                    <a:lnT>
                      <a:noFill/>
                    </a:lnT>
                    <a:lnB>
                      <a:noFill/>
                    </a:lnB>
                    <a:solidFill>
                      <a:srgbClr val="F5F5F5"/>
                    </a:solidFill>
                  </a:tcPr>
                </a:tc>
                <a:tc>
                  <a:txBody>
                    <a:bodyPr/>
                    <a:lstStyle/>
                    <a:p>
                      <a:pPr algn="r" fontAlgn="ctr"/>
                      <a:r>
                        <a:rPr lang="it-IT" sz="1400">
                          <a:effectLst/>
                        </a:rPr>
                        <a:t>51dbaf19498ea602283851a2</a:t>
                      </a:r>
                    </a:p>
                  </a:txBody>
                  <a:tcPr marL="56575" marR="56575" marT="28287" marB="28287" anchor="ctr">
                    <a:lnL>
                      <a:noFill/>
                    </a:lnL>
                    <a:lnR>
                      <a:noFill/>
                    </a:lnR>
                    <a:lnT>
                      <a:noFill/>
                    </a:lnT>
                    <a:lnB>
                      <a:noFill/>
                    </a:lnB>
                    <a:solidFill>
                      <a:srgbClr val="F5F5F5"/>
                    </a:solidFill>
                  </a:tcPr>
                </a:tc>
                <a:tc>
                  <a:txBody>
                    <a:bodyPr/>
                    <a:lstStyle/>
                    <a:p>
                      <a:pPr algn="r" fontAlgn="ctr"/>
                      <a:r>
                        <a:rPr lang="it-IT" sz="1400">
                          <a:effectLst/>
                        </a:rPr>
                        <a:t>The Hub's pool</a:t>
                      </a:r>
                    </a:p>
                  </a:txBody>
                  <a:tcPr marL="56575" marR="56575" marT="28287" marB="28287" anchor="ctr">
                    <a:lnL>
                      <a:noFill/>
                    </a:lnL>
                    <a:lnR>
                      <a:noFill/>
                    </a:lnR>
                    <a:lnT>
                      <a:noFill/>
                    </a:lnT>
                    <a:lnB>
                      <a:noFill/>
                    </a:lnB>
                    <a:solidFill>
                      <a:srgbClr val="F5F5F5"/>
                    </a:solidFill>
                  </a:tcPr>
                </a:tc>
                <a:tc>
                  <a:txBody>
                    <a:bodyPr/>
                    <a:lstStyle/>
                    <a:p>
                      <a:pPr algn="r" fontAlgn="ctr"/>
                      <a:r>
                        <a:rPr lang="it-IT" sz="1400" dirty="0">
                          <a:effectLst/>
                        </a:rPr>
                        <a:t>[{'id': '4bf58dd8d48988d15e941735', '</a:t>
                      </a:r>
                      <a:r>
                        <a:rPr lang="it-IT" sz="1400" dirty="0" err="1">
                          <a:effectLst/>
                        </a:rPr>
                        <a:t>name</a:t>
                      </a:r>
                      <a:r>
                        <a:rPr lang="it-IT" sz="1400" dirty="0">
                          <a:effectLst/>
                        </a:rPr>
                        <a:t>': 'P...</a:t>
                      </a:r>
                    </a:p>
                  </a:txBody>
                  <a:tcPr marL="56575" marR="56575" marT="28287" marB="28287" anchor="ctr">
                    <a:lnL>
                      <a:noFill/>
                    </a:lnL>
                    <a:lnR>
                      <a:noFill/>
                    </a:lnR>
                    <a:lnT>
                      <a:noFill/>
                    </a:lnT>
                    <a:lnB>
                      <a:noFill/>
                    </a:lnB>
                    <a:solidFill>
                      <a:srgbClr val="F5F5F5"/>
                    </a:solidFill>
                  </a:tcPr>
                </a:tc>
                <a:tc>
                  <a:txBody>
                    <a:bodyPr/>
                    <a:lstStyle/>
                    <a:p>
                      <a:pPr algn="r" fontAlgn="ctr"/>
                      <a:r>
                        <a:rPr lang="it-IT" sz="1400">
                          <a:effectLst/>
                        </a:rPr>
                        <a:t>Via Privata Polonia 10</a:t>
                      </a:r>
                    </a:p>
                  </a:txBody>
                  <a:tcPr marL="56575" marR="56575" marT="28287" marB="28287" anchor="ctr">
                    <a:lnL>
                      <a:noFill/>
                    </a:lnL>
                    <a:lnR>
                      <a:noFill/>
                    </a:lnR>
                    <a:lnT>
                      <a:noFill/>
                    </a:lnT>
                    <a:lnB>
                      <a:noFill/>
                    </a:lnB>
                    <a:solidFill>
                      <a:srgbClr val="F5F5F5"/>
                    </a:solidFill>
                  </a:tcPr>
                </a:tc>
                <a:tc>
                  <a:txBody>
                    <a:bodyPr/>
                    <a:lstStyle/>
                    <a:p>
                      <a:pPr algn="r" fontAlgn="ctr"/>
                      <a:r>
                        <a:rPr lang="it-IT" sz="1400">
                          <a:effectLst/>
                        </a:rPr>
                        <a:t>45.513616</a:t>
                      </a:r>
                    </a:p>
                  </a:txBody>
                  <a:tcPr marL="56575" marR="56575" marT="28287" marB="28287" anchor="ctr">
                    <a:lnL>
                      <a:noFill/>
                    </a:lnL>
                    <a:lnR>
                      <a:noFill/>
                    </a:lnR>
                    <a:lnT>
                      <a:noFill/>
                    </a:lnT>
                    <a:lnB>
                      <a:noFill/>
                    </a:lnB>
                    <a:solidFill>
                      <a:srgbClr val="F5F5F5"/>
                    </a:solidFill>
                  </a:tcPr>
                </a:tc>
                <a:tc>
                  <a:txBody>
                    <a:bodyPr/>
                    <a:lstStyle/>
                    <a:p>
                      <a:pPr algn="r" fontAlgn="ctr"/>
                      <a:r>
                        <a:rPr lang="it-IT" sz="1400">
                          <a:effectLst/>
                        </a:rPr>
                        <a:t>9.119248</a:t>
                      </a:r>
                    </a:p>
                  </a:txBody>
                  <a:tcPr marL="56575" marR="56575" marT="28287" marB="28287" anchor="ctr">
                    <a:lnL>
                      <a:noFill/>
                    </a:lnL>
                    <a:lnR>
                      <a:noFill/>
                    </a:lnR>
                    <a:lnT>
                      <a:noFill/>
                    </a:lnT>
                    <a:lnB>
                      <a:noFill/>
                    </a:lnB>
                    <a:solidFill>
                      <a:srgbClr val="F5F5F5"/>
                    </a:solidFill>
                  </a:tcPr>
                </a:tc>
              </a:tr>
              <a:tr h="1074916">
                <a:tc>
                  <a:txBody>
                    <a:bodyPr/>
                    <a:lstStyle/>
                    <a:p>
                      <a:pPr algn="r" fontAlgn="ctr"/>
                      <a:r>
                        <a:rPr lang="it-IT" sz="1100" b="1">
                          <a:effectLst/>
                        </a:rPr>
                        <a:t>3</a:t>
                      </a:r>
                    </a:p>
                  </a:txBody>
                  <a:tcPr marL="56575" marR="56575" marT="28287" marB="28287" anchor="ctr">
                    <a:lnL>
                      <a:noFill/>
                    </a:lnL>
                    <a:lnR>
                      <a:noFill/>
                    </a:lnR>
                    <a:lnT>
                      <a:noFill/>
                    </a:lnT>
                    <a:lnB>
                      <a:noFill/>
                    </a:lnB>
                  </a:tcPr>
                </a:tc>
                <a:tc>
                  <a:txBody>
                    <a:bodyPr/>
                    <a:lstStyle/>
                    <a:p>
                      <a:pPr algn="r" fontAlgn="ctr"/>
                      <a:r>
                        <a:rPr lang="it-IT" sz="1400">
                          <a:effectLst/>
                        </a:rPr>
                        <a:t>51699a22e4b04259cdd600bf</a:t>
                      </a:r>
                    </a:p>
                  </a:txBody>
                  <a:tcPr marL="56575" marR="56575" marT="28287" marB="28287" anchor="ctr">
                    <a:lnL>
                      <a:noFill/>
                    </a:lnL>
                    <a:lnR>
                      <a:noFill/>
                    </a:lnR>
                    <a:lnT>
                      <a:noFill/>
                    </a:lnT>
                    <a:lnB>
                      <a:noFill/>
                    </a:lnB>
                  </a:tcPr>
                </a:tc>
                <a:tc>
                  <a:txBody>
                    <a:bodyPr/>
                    <a:lstStyle/>
                    <a:p>
                      <a:pPr algn="r" fontAlgn="ctr"/>
                      <a:r>
                        <a:rPr lang="it-IT" sz="1400">
                          <a:effectLst/>
                        </a:rPr>
                        <a:t>Superspa by Angelo Caroli @ B4</a:t>
                      </a:r>
                    </a:p>
                  </a:txBody>
                  <a:tcPr marL="56575" marR="56575" marT="28287" marB="28287" anchor="ctr">
                    <a:lnL>
                      <a:noFill/>
                    </a:lnL>
                    <a:lnR>
                      <a:noFill/>
                    </a:lnR>
                    <a:lnT>
                      <a:noFill/>
                    </a:lnT>
                    <a:lnB>
                      <a:noFill/>
                    </a:lnB>
                  </a:tcPr>
                </a:tc>
                <a:tc>
                  <a:txBody>
                    <a:bodyPr/>
                    <a:lstStyle/>
                    <a:p>
                      <a:pPr algn="r" fontAlgn="ctr"/>
                      <a:r>
                        <a:rPr lang="it-IT" sz="1400">
                          <a:effectLst/>
                        </a:rPr>
                        <a:t>[{'id': '4bf58dd8d48988d105941735', 'name': 'G...</a:t>
                      </a:r>
                    </a:p>
                  </a:txBody>
                  <a:tcPr marL="56575" marR="56575" marT="28287" marB="28287" anchor="ctr">
                    <a:lnL>
                      <a:noFill/>
                    </a:lnL>
                    <a:lnR>
                      <a:noFill/>
                    </a:lnR>
                    <a:lnT>
                      <a:noFill/>
                    </a:lnT>
                    <a:lnB>
                      <a:noFill/>
                    </a:lnB>
                  </a:tcPr>
                </a:tc>
                <a:tc>
                  <a:txBody>
                    <a:bodyPr/>
                    <a:lstStyle/>
                    <a:p>
                      <a:pPr algn="r" fontAlgn="ctr"/>
                      <a:r>
                        <a:rPr lang="it-IT" sz="1400" dirty="0" err="1">
                          <a:effectLst/>
                        </a:rPr>
                        <a:t>NaN</a:t>
                      </a:r>
                      <a:endParaRPr lang="it-IT" sz="1400" dirty="0">
                        <a:effectLst/>
                      </a:endParaRPr>
                    </a:p>
                  </a:txBody>
                  <a:tcPr marL="56575" marR="56575" marT="28287" marB="28287" anchor="ctr">
                    <a:lnL>
                      <a:noFill/>
                    </a:lnL>
                    <a:lnR>
                      <a:noFill/>
                    </a:lnR>
                    <a:lnT>
                      <a:noFill/>
                    </a:lnT>
                    <a:lnB>
                      <a:noFill/>
                    </a:lnB>
                  </a:tcPr>
                </a:tc>
                <a:tc>
                  <a:txBody>
                    <a:bodyPr/>
                    <a:lstStyle/>
                    <a:p>
                      <a:pPr algn="r" fontAlgn="ctr"/>
                      <a:r>
                        <a:rPr lang="it-IT" sz="1400" dirty="0">
                          <a:effectLst/>
                        </a:rPr>
                        <a:t>45.511416</a:t>
                      </a:r>
                    </a:p>
                  </a:txBody>
                  <a:tcPr marL="56575" marR="56575" marT="28287" marB="28287" anchor="ctr">
                    <a:lnL>
                      <a:noFill/>
                    </a:lnL>
                    <a:lnR>
                      <a:noFill/>
                    </a:lnR>
                    <a:lnT>
                      <a:noFill/>
                    </a:lnT>
                    <a:lnB>
                      <a:noFill/>
                    </a:lnB>
                  </a:tcPr>
                </a:tc>
                <a:tc>
                  <a:txBody>
                    <a:bodyPr/>
                    <a:lstStyle/>
                    <a:p>
                      <a:pPr algn="r" fontAlgn="ctr"/>
                      <a:r>
                        <a:rPr lang="it-IT" sz="1400" dirty="0">
                          <a:effectLst/>
                        </a:rPr>
                        <a:t>9.124666</a:t>
                      </a:r>
                    </a:p>
                  </a:txBody>
                  <a:tcPr marL="56575" marR="56575" marT="28287" marB="28287" anchor="ctr">
                    <a:lnL>
                      <a:noFill/>
                    </a:lnL>
                    <a:lnR>
                      <a:noFill/>
                    </a:lnR>
                    <a:lnT>
                      <a:noFill/>
                    </a:lnT>
                    <a:lnB>
                      <a:noFill/>
                    </a:lnB>
                  </a:tcPr>
                </a:tc>
              </a:tr>
            </a:tbl>
          </a:graphicData>
        </a:graphic>
      </p:graphicFrame>
    </p:spTree>
    <p:extLst>
      <p:ext uri="{BB962C8B-B14F-4D97-AF65-F5344CB8AC3E}">
        <p14:creationId xmlns:p14="http://schemas.microsoft.com/office/powerpoint/2010/main" val="333494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Foursquare</a:t>
            </a:r>
            <a:r>
              <a:rPr lang="it-IT" dirty="0"/>
              <a:t> API </a:t>
            </a:r>
            <a:r>
              <a:rPr lang="it-IT" dirty="0" err="1"/>
              <a:t>Results</a:t>
            </a:r>
            <a:r>
              <a:rPr lang="it-IT" dirty="0"/>
              <a:t> for </a:t>
            </a:r>
            <a:r>
              <a:rPr lang="it-IT" dirty="0" err="1" smtClean="0"/>
              <a:t>Gym</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085507620"/>
              </p:ext>
            </p:extLst>
          </p:nvPr>
        </p:nvGraphicFramePr>
        <p:xfrm>
          <a:off x="107504" y="1556792"/>
          <a:ext cx="8914899" cy="4686452"/>
        </p:xfrm>
        <a:graphic>
          <a:graphicData uri="http://schemas.openxmlformats.org/drawingml/2006/table">
            <a:tbl>
              <a:tblPr/>
              <a:tblGrid>
                <a:gridCol w="621666"/>
                <a:gridCol w="1106526"/>
                <a:gridCol w="1451624"/>
                <a:gridCol w="2004760"/>
                <a:gridCol w="2027247"/>
                <a:gridCol w="896782"/>
                <a:gridCol w="806294"/>
              </a:tblGrid>
              <a:tr h="310605">
                <a:tc>
                  <a:txBody>
                    <a:bodyPr/>
                    <a:lstStyle/>
                    <a:p>
                      <a:endParaRPr lang="it-IT" sz="1400"/>
                    </a:p>
                  </a:txBody>
                  <a:tcPr marL="44372" marR="44372" marT="22186" marB="22186" anchor="ctr">
                    <a:lnL>
                      <a:noFill/>
                    </a:lnL>
                    <a:lnR>
                      <a:noFill/>
                    </a:lnR>
                    <a:lnT>
                      <a:noFill/>
                    </a:lnT>
                    <a:lnB>
                      <a:noFill/>
                    </a:lnB>
                  </a:tcPr>
                </a:tc>
                <a:tc>
                  <a:txBody>
                    <a:bodyPr/>
                    <a:lstStyle/>
                    <a:p>
                      <a:pPr algn="r" fontAlgn="ctr"/>
                      <a:r>
                        <a:rPr lang="it-IT" sz="1400" b="1" dirty="0">
                          <a:effectLst/>
                        </a:rPr>
                        <a:t/>
                      </a:r>
                      <a:br>
                        <a:rPr lang="it-IT" sz="1400" b="1" dirty="0">
                          <a:effectLst/>
                        </a:rPr>
                      </a:br>
                      <a:r>
                        <a:rPr lang="it-IT" sz="1400" b="1" dirty="0">
                          <a:effectLst/>
                        </a:rPr>
                        <a:t>id</a:t>
                      </a:r>
                    </a:p>
                  </a:txBody>
                  <a:tcPr marL="44372" marR="44372" marT="22186" marB="22186" anchor="ctr">
                    <a:lnL>
                      <a:noFill/>
                    </a:lnL>
                    <a:lnR>
                      <a:noFill/>
                    </a:lnR>
                    <a:lnT>
                      <a:noFill/>
                    </a:lnT>
                    <a:lnB>
                      <a:noFill/>
                    </a:lnB>
                  </a:tcPr>
                </a:tc>
                <a:tc>
                  <a:txBody>
                    <a:bodyPr/>
                    <a:lstStyle/>
                    <a:p>
                      <a:pPr algn="r" fontAlgn="ctr"/>
                      <a:r>
                        <a:rPr lang="it-IT" sz="1400" b="1" dirty="0" err="1">
                          <a:effectLst/>
                        </a:rPr>
                        <a:t>name</a:t>
                      </a:r>
                      <a:endParaRPr lang="it-IT" sz="1400" b="1" dirty="0">
                        <a:effectLst/>
                      </a:endParaRPr>
                    </a:p>
                  </a:txBody>
                  <a:tcPr marL="44372" marR="44372" marT="22186" marB="22186" anchor="ctr">
                    <a:lnL>
                      <a:noFill/>
                    </a:lnL>
                    <a:lnR>
                      <a:noFill/>
                    </a:lnR>
                    <a:lnT>
                      <a:noFill/>
                    </a:lnT>
                    <a:lnB>
                      <a:noFill/>
                    </a:lnB>
                  </a:tcPr>
                </a:tc>
                <a:tc>
                  <a:txBody>
                    <a:bodyPr/>
                    <a:lstStyle/>
                    <a:p>
                      <a:pPr algn="r" fontAlgn="ctr"/>
                      <a:r>
                        <a:rPr lang="it-IT" sz="1400" b="1" dirty="0" err="1">
                          <a:effectLst/>
                        </a:rPr>
                        <a:t>categories</a:t>
                      </a:r>
                      <a:endParaRPr lang="it-IT" sz="1400" b="1" dirty="0">
                        <a:effectLst/>
                      </a:endParaRPr>
                    </a:p>
                  </a:txBody>
                  <a:tcPr marL="44372" marR="44372" marT="22186" marB="22186" anchor="ctr">
                    <a:lnL>
                      <a:noFill/>
                    </a:lnL>
                    <a:lnR>
                      <a:noFill/>
                    </a:lnR>
                    <a:lnT>
                      <a:noFill/>
                    </a:lnT>
                    <a:lnB>
                      <a:noFill/>
                    </a:lnB>
                  </a:tcPr>
                </a:tc>
                <a:tc>
                  <a:txBody>
                    <a:bodyPr/>
                    <a:lstStyle/>
                    <a:p>
                      <a:pPr algn="r" fontAlgn="ctr"/>
                      <a:r>
                        <a:rPr lang="it-IT" sz="1400" b="1" dirty="0" err="1">
                          <a:effectLst/>
                        </a:rPr>
                        <a:t>address</a:t>
                      </a:r>
                      <a:endParaRPr lang="it-IT" sz="1400" b="1" dirty="0">
                        <a:effectLst/>
                      </a:endParaRPr>
                    </a:p>
                  </a:txBody>
                  <a:tcPr marL="44372" marR="44372" marT="22186" marB="22186" anchor="ctr">
                    <a:lnL>
                      <a:noFill/>
                    </a:lnL>
                    <a:lnR>
                      <a:noFill/>
                    </a:lnR>
                    <a:lnT>
                      <a:noFill/>
                    </a:lnT>
                    <a:lnB>
                      <a:noFill/>
                    </a:lnB>
                  </a:tcPr>
                </a:tc>
                <a:tc>
                  <a:txBody>
                    <a:bodyPr/>
                    <a:lstStyle/>
                    <a:p>
                      <a:pPr algn="r" fontAlgn="ctr"/>
                      <a:r>
                        <a:rPr lang="it-IT" sz="1400" b="1" dirty="0" err="1">
                          <a:effectLst/>
                        </a:rPr>
                        <a:t>lat</a:t>
                      </a:r>
                      <a:endParaRPr lang="it-IT" sz="1400" b="1" dirty="0">
                        <a:effectLst/>
                      </a:endParaRPr>
                    </a:p>
                  </a:txBody>
                  <a:tcPr marL="44372" marR="44372" marT="22186" marB="22186" anchor="ctr">
                    <a:lnL>
                      <a:noFill/>
                    </a:lnL>
                    <a:lnR>
                      <a:noFill/>
                    </a:lnR>
                    <a:lnT>
                      <a:noFill/>
                    </a:lnT>
                    <a:lnB>
                      <a:noFill/>
                    </a:lnB>
                  </a:tcPr>
                </a:tc>
                <a:tc>
                  <a:txBody>
                    <a:bodyPr/>
                    <a:lstStyle/>
                    <a:p>
                      <a:pPr algn="r" fontAlgn="ctr"/>
                      <a:r>
                        <a:rPr lang="it-IT" sz="1400" b="1" dirty="0" err="1">
                          <a:effectLst/>
                        </a:rPr>
                        <a:t>lng</a:t>
                      </a:r>
                      <a:endParaRPr lang="it-IT" sz="1400" b="1" dirty="0">
                        <a:effectLst/>
                      </a:endParaRPr>
                    </a:p>
                  </a:txBody>
                  <a:tcPr marL="44372" marR="44372" marT="22186" marB="22186" anchor="ctr">
                    <a:lnL>
                      <a:noFill/>
                    </a:lnL>
                  </a:tcPr>
                </a:tc>
              </a:tr>
              <a:tr h="843072">
                <a:tc>
                  <a:txBody>
                    <a:bodyPr/>
                    <a:lstStyle/>
                    <a:p>
                      <a:pPr algn="r" fontAlgn="ctr"/>
                      <a:r>
                        <a:rPr lang="it-IT" sz="1400" b="1">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4cac3b1744a8224bda8e3140</a:t>
                      </a:r>
                    </a:p>
                  </a:txBody>
                  <a:tcPr marL="44372" marR="44372" marT="22186" marB="22186" anchor="ctr">
                    <a:lnL>
                      <a:noFill/>
                    </a:lnL>
                    <a:lnR>
                      <a:noFill/>
                    </a:lnR>
                    <a:lnT>
                      <a:noFill/>
                    </a:lnT>
                    <a:lnB>
                      <a:noFill/>
                    </a:lnB>
                    <a:solidFill>
                      <a:srgbClr val="F5F5F5"/>
                    </a:solidFill>
                  </a:tcPr>
                </a:tc>
                <a:tc>
                  <a:txBody>
                    <a:bodyPr/>
                    <a:lstStyle/>
                    <a:p>
                      <a:pPr algn="r" fontAlgn="ctr"/>
                      <a:r>
                        <a:rPr lang="it-IT" sz="1400" dirty="0">
                          <a:effectLst/>
                        </a:rPr>
                        <a:t>Virgin Active</a:t>
                      </a:r>
                    </a:p>
                  </a:txBody>
                  <a:tcPr marL="44372" marR="44372" marT="22186" marB="22186" anchor="ctr">
                    <a:lnL>
                      <a:noFill/>
                    </a:lnL>
                    <a:lnR>
                      <a:noFill/>
                    </a:lnR>
                    <a:lnT>
                      <a:noFill/>
                    </a:lnT>
                    <a:lnB>
                      <a:noFill/>
                    </a:lnB>
                    <a:solidFill>
                      <a:srgbClr val="F5F5F5"/>
                    </a:solidFill>
                  </a:tcPr>
                </a:tc>
                <a:tc>
                  <a:txBody>
                    <a:bodyPr/>
                    <a:lstStyle/>
                    <a:p>
                      <a:pPr algn="r" fontAlgn="ctr"/>
                      <a:r>
                        <a:rPr lang="it-IT" sz="1400" dirty="0">
                          <a:effectLst/>
                        </a:rPr>
                        <a:t>[{'id': '4bf58dd8d48988d175941735', '</a:t>
                      </a:r>
                      <a:r>
                        <a:rPr lang="it-IT" sz="1400" dirty="0" err="1">
                          <a:effectLst/>
                        </a:rPr>
                        <a:t>name</a:t>
                      </a:r>
                      <a:r>
                        <a:rPr lang="it-IT" sz="1400" dirty="0">
                          <a:effectLst/>
                        </a:rPr>
                        <a:t>': 'G...</a:t>
                      </a:r>
                    </a:p>
                  </a:txBody>
                  <a:tcPr marL="44372" marR="44372" marT="22186" marB="22186" anchor="ctr">
                    <a:lnL>
                      <a:noFill/>
                    </a:lnL>
                    <a:lnR>
                      <a:noFill/>
                    </a:lnR>
                    <a:lnT>
                      <a:noFill/>
                    </a:lnT>
                    <a:lnB>
                      <a:noFill/>
                    </a:lnB>
                    <a:solidFill>
                      <a:srgbClr val="F5F5F5"/>
                    </a:solidFill>
                  </a:tcPr>
                </a:tc>
                <a:tc>
                  <a:txBody>
                    <a:bodyPr/>
                    <a:lstStyle/>
                    <a:p>
                      <a:pPr algn="r" fontAlgn="ctr"/>
                      <a:r>
                        <a:rPr lang="it-IT" sz="1400" dirty="0">
                          <a:effectLst/>
                        </a:rPr>
                        <a:t>Viale Alcide De Gasperi, 2</a:t>
                      </a:r>
                    </a:p>
                  </a:txBody>
                  <a:tcPr marL="44372" marR="44372" marT="22186" marB="22186" anchor="ctr">
                    <a:lnL>
                      <a:noFill/>
                    </a:lnL>
                    <a:lnR>
                      <a:noFill/>
                    </a:lnR>
                    <a:lnT>
                      <a:noFill/>
                    </a:lnT>
                    <a:lnB>
                      <a:noFill/>
                    </a:lnB>
                    <a:solidFill>
                      <a:srgbClr val="F5F5F5"/>
                    </a:solidFill>
                  </a:tcPr>
                </a:tc>
                <a:tc>
                  <a:txBody>
                    <a:bodyPr/>
                    <a:lstStyle/>
                    <a:p>
                      <a:pPr algn="r" fontAlgn="ctr"/>
                      <a:r>
                        <a:rPr lang="it-IT" sz="1400" dirty="0">
                          <a:effectLst/>
                        </a:rPr>
                        <a:t>45.496443</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9.128483</a:t>
                      </a:r>
                    </a:p>
                  </a:txBody>
                  <a:tcPr marL="44372" marR="44372" marT="22186" marB="22186" anchor="ctr">
                    <a:lnL>
                      <a:noFill/>
                    </a:lnL>
                    <a:lnR>
                      <a:noFill/>
                    </a:lnR>
                    <a:lnB>
                      <a:noFill/>
                    </a:lnB>
                    <a:solidFill>
                      <a:srgbClr val="F5F5F5"/>
                    </a:solidFill>
                  </a:tcPr>
                </a:tc>
              </a:tr>
              <a:tr h="843072">
                <a:tc>
                  <a:txBody>
                    <a:bodyPr/>
                    <a:lstStyle/>
                    <a:p>
                      <a:pPr algn="r" fontAlgn="ctr"/>
                      <a:r>
                        <a:rPr lang="it-IT" sz="1400" b="1">
                          <a:effectLst/>
                        </a:rPr>
                        <a:t>1</a:t>
                      </a:r>
                    </a:p>
                  </a:txBody>
                  <a:tcPr marL="44372" marR="44372" marT="22186" marB="22186" anchor="ctr">
                    <a:lnL>
                      <a:noFill/>
                    </a:lnL>
                    <a:lnR>
                      <a:noFill/>
                    </a:lnR>
                    <a:lnT>
                      <a:noFill/>
                    </a:lnT>
                    <a:lnB>
                      <a:noFill/>
                    </a:lnB>
                  </a:tcPr>
                </a:tc>
                <a:tc>
                  <a:txBody>
                    <a:bodyPr/>
                    <a:lstStyle/>
                    <a:p>
                      <a:pPr algn="r" fontAlgn="ctr"/>
                      <a:r>
                        <a:rPr lang="it-IT" sz="1400">
                          <a:effectLst/>
                        </a:rPr>
                        <a:t>4d42a020b6e73704fbda8609</a:t>
                      </a:r>
                    </a:p>
                  </a:txBody>
                  <a:tcPr marL="44372" marR="44372" marT="22186" marB="22186" anchor="ctr">
                    <a:lnL>
                      <a:noFill/>
                    </a:lnL>
                    <a:lnR>
                      <a:noFill/>
                    </a:lnR>
                    <a:lnT>
                      <a:noFill/>
                    </a:lnT>
                    <a:lnB>
                      <a:noFill/>
                    </a:lnB>
                  </a:tcPr>
                </a:tc>
                <a:tc>
                  <a:txBody>
                    <a:bodyPr/>
                    <a:lstStyle/>
                    <a:p>
                      <a:pPr algn="r" fontAlgn="ctr"/>
                      <a:r>
                        <a:rPr lang="it-IT" sz="1400">
                          <a:effectLst/>
                        </a:rPr>
                        <a:t>Way Out</a:t>
                      </a:r>
                    </a:p>
                  </a:txBody>
                  <a:tcPr marL="44372" marR="44372" marT="22186" marB="22186" anchor="ctr">
                    <a:lnL>
                      <a:noFill/>
                    </a:lnL>
                    <a:lnR>
                      <a:noFill/>
                    </a:lnR>
                    <a:lnT>
                      <a:noFill/>
                    </a:lnT>
                    <a:lnB>
                      <a:noFill/>
                    </a:lnB>
                  </a:tcPr>
                </a:tc>
                <a:tc>
                  <a:txBody>
                    <a:bodyPr/>
                    <a:lstStyle/>
                    <a:p>
                      <a:pPr algn="r" fontAlgn="ctr"/>
                      <a:r>
                        <a:rPr lang="it-IT" sz="1400">
                          <a:effectLst/>
                        </a:rPr>
                        <a:t>[{'id': '4bf58dd8d48988d176941735', 'name': 'G...</a:t>
                      </a:r>
                    </a:p>
                  </a:txBody>
                  <a:tcPr marL="44372" marR="44372" marT="22186" marB="22186" anchor="ctr">
                    <a:lnL>
                      <a:noFill/>
                    </a:lnL>
                    <a:lnR>
                      <a:noFill/>
                    </a:lnR>
                    <a:lnT>
                      <a:noFill/>
                    </a:lnT>
                    <a:lnB>
                      <a:noFill/>
                    </a:lnB>
                  </a:tcPr>
                </a:tc>
                <a:tc>
                  <a:txBody>
                    <a:bodyPr/>
                    <a:lstStyle/>
                    <a:p>
                      <a:pPr algn="r" fontAlgn="ctr"/>
                      <a:r>
                        <a:rPr lang="it-IT" sz="1400">
                          <a:effectLst/>
                        </a:rPr>
                        <a:t>Via Sapri, 64</a:t>
                      </a:r>
                    </a:p>
                  </a:txBody>
                  <a:tcPr marL="44372" marR="44372" marT="22186" marB="22186" anchor="ctr">
                    <a:lnL>
                      <a:noFill/>
                    </a:lnL>
                    <a:lnR>
                      <a:noFill/>
                    </a:lnR>
                    <a:lnT>
                      <a:noFill/>
                    </a:lnT>
                    <a:lnB>
                      <a:noFill/>
                    </a:lnB>
                  </a:tcPr>
                </a:tc>
                <a:tc>
                  <a:txBody>
                    <a:bodyPr/>
                    <a:lstStyle/>
                    <a:p>
                      <a:pPr algn="r" fontAlgn="ctr"/>
                      <a:r>
                        <a:rPr lang="it-IT" sz="1400">
                          <a:effectLst/>
                        </a:rPr>
                        <a:t>45.503863</a:t>
                      </a:r>
                    </a:p>
                  </a:txBody>
                  <a:tcPr marL="44372" marR="44372" marT="22186" marB="22186" anchor="ctr">
                    <a:lnL>
                      <a:noFill/>
                    </a:lnL>
                    <a:lnR>
                      <a:noFill/>
                    </a:lnR>
                    <a:lnT>
                      <a:noFill/>
                    </a:lnT>
                    <a:lnB>
                      <a:noFill/>
                    </a:lnB>
                  </a:tcPr>
                </a:tc>
                <a:tc>
                  <a:txBody>
                    <a:bodyPr/>
                    <a:lstStyle/>
                    <a:p>
                      <a:pPr algn="r" fontAlgn="ctr"/>
                      <a:r>
                        <a:rPr lang="it-IT" sz="1400">
                          <a:effectLst/>
                        </a:rPr>
                        <a:t>9.130028</a:t>
                      </a:r>
                    </a:p>
                  </a:txBody>
                  <a:tcPr marL="44372" marR="44372" marT="22186" marB="22186" anchor="ctr">
                    <a:lnL>
                      <a:noFill/>
                    </a:lnL>
                    <a:lnR>
                      <a:noFill/>
                    </a:lnR>
                    <a:lnT>
                      <a:noFill/>
                    </a:lnT>
                    <a:lnB>
                      <a:noFill/>
                    </a:lnB>
                  </a:tcPr>
                </a:tc>
              </a:tr>
              <a:tr h="843072">
                <a:tc>
                  <a:txBody>
                    <a:bodyPr/>
                    <a:lstStyle/>
                    <a:p>
                      <a:pPr algn="r" fontAlgn="ctr"/>
                      <a:r>
                        <a:rPr lang="it-IT" sz="1400" b="1">
                          <a:effectLst/>
                        </a:rPr>
                        <a:t>2</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4defe40fd16486e86e4d90a3</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Capelli e Sforza</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[{'id': '4bf58dd8d48988d176941735', 'name': 'G...</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Via Lampugnano 80</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45.490882</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9.113795</a:t>
                      </a:r>
                    </a:p>
                  </a:txBody>
                  <a:tcPr marL="44372" marR="44372" marT="22186" marB="22186" anchor="ctr">
                    <a:lnL>
                      <a:noFill/>
                    </a:lnL>
                    <a:lnR>
                      <a:noFill/>
                    </a:lnR>
                    <a:lnT>
                      <a:noFill/>
                    </a:lnT>
                    <a:lnB>
                      <a:noFill/>
                    </a:lnB>
                    <a:solidFill>
                      <a:srgbClr val="F5F5F5"/>
                    </a:solidFill>
                  </a:tcPr>
                </a:tc>
              </a:tr>
              <a:tr h="843072">
                <a:tc>
                  <a:txBody>
                    <a:bodyPr/>
                    <a:lstStyle/>
                    <a:p>
                      <a:pPr algn="r" fontAlgn="ctr"/>
                      <a:r>
                        <a:rPr lang="it-IT" sz="1400" b="1">
                          <a:effectLst/>
                        </a:rPr>
                        <a:t>3</a:t>
                      </a:r>
                    </a:p>
                  </a:txBody>
                  <a:tcPr marL="44372" marR="44372" marT="22186" marB="22186" anchor="ctr">
                    <a:lnL>
                      <a:noFill/>
                    </a:lnL>
                    <a:lnR>
                      <a:noFill/>
                    </a:lnR>
                    <a:lnT>
                      <a:noFill/>
                    </a:lnT>
                    <a:lnB>
                      <a:noFill/>
                    </a:lnB>
                  </a:tcPr>
                </a:tc>
                <a:tc>
                  <a:txBody>
                    <a:bodyPr/>
                    <a:lstStyle/>
                    <a:p>
                      <a:pPr algn="r" fontAlgn="ctr"/>
                      <a:r>
                        <a:rPr lang="it-IT" sz="1400">
                          <a:effectLst/>
                        </a:rPr>
                        <a:t>52ed2d6a498e23a6618ffdae</a:t>
                      </a:r>
                    </a:p>
                  </a:txBody>
                  <a:tcPr marL="44372" marR="44372" marT="22186" marB="22186" anchor="ctr">
                    <a:lnL>
                      <a:noFill/>
                    </a:lnL>
                    <a:lnR>
                      <a:noFill/>
                    </a:lnR>
                    <a:lnT>
                      <a:noFill/>
                    </a:lnT>
                    <a:lnB>
                      <a:noFill/>
                    </a:lnB>
                  </a:tcPr>
                </a:tc>
                <a:tc>
                  <a:txBody>
                    <a:bodyPr/>
                    <a:lstStyle/>
                    <a:p>
                      <a:pPr algn="r" fontAlgn="ctr"/>
                      <a:r>
                        <a:rPr lang="it-IT" sz="1400">
                          <a:effectLst/>
                        </a:rPr>
                        <a:t>CrossFit San Siro</a:t>
                      </a:r>
                    </a:p>
                  </a:txBody>
                  <a:tcPr marL="44372" marR="44372" marT="22186" marB="22186" anchor="ctr">
                    <a:lnL>
                      <a:noFill/>
                    </a:lnL>
                    <a:lnR>
                      <a:noFill/>
                    </a:lnR>
                    <a:lnT>
                      <a:noFill/>
                    </a:lnT>
                    <a:lnB>
                      <a:noFill/>
                    </a:lnB>
                  </a:tcPr>
                </a:tc>
                <a:tc>
                  <a:txBody>
                    <a:bodyPr/>
                    <a:lstStyle/>
                    <a:p>
                      <a:pPr algn="r" fontAlgn="ctr"/>
                      <a:r>
                        <a:rPr lang="it-IT" sz="1400">
                          <a:effectLst/>
                        </a:rPr>
                        <a:t>[{'id': '4bf58dd8d48988d176941735', 'name': 'G...</a:t>
                      </a:r>
                    </a:p>
                  </a:txBody>
                  <a:tcPr marL="44372" marR="44372" marT="22186" marB="22186" anchor="ctr">
                    <a:lnL>
                      <a:noFill/>
                    </a:lnL>
                    <a:lnR>
                      <a:noFill/>
                    </a:lnR>
                    <a:lnT>
                      <a:noFill/>
                    </a:lnT>
                    <a:lnB>
                      <a:noFill/>
                    </a:lnB>
                  </a:tcPr>
                </a:tc>
                <a:tc>
                  <a:txBody>
                    <a:bodyPr/>
                    <a:lstStyle/>
                    <a:p>
                      <a:pPr algn="r" fontAlgn="ctr"/>
                      <a:r>
                        <a:rPr lang="it-IT" sz="1400">
                          <a:effectLst/>
                        </a:rPr>
                        <a:t>Via Gallarate 207</a:t>
                      </a:r>
                    </a:p>
                  </a:txBody>
                  <a:tcPr marL="44372" marR="44372" marT="22186" marB="22186" anchor="ctr">
                    <a:lnL>
                      <a:noFill/>
                    </a:lnL>
                    <a:lnR>
                      <a:noFill/>
                    </a:lnR>
                    <a:lnT>
                      <a:noFill/>
                    </a:lnT>
                    <a:lnB>
                      <a:noFill/>
                    </a:lnB>
                  </a:tcPr>
                </a:tc>
                <a:tc>
                  <a:txBody>
                    <a:bodyPr/>
                    <a:lstStyle/>
                    <a:p>
                      <a:pPr algn="r" fontAlgn="ctr"/>
                      <a:r>
                        <a:rPr lang="it-IT" sz="1400">
                          <a:effectLst/>
                        </a:rPr>
                        <a:t>45.499128</a:t>
                      </a:r>
                    </a:p>
                  </a:txBody>
                  <a:tcPr marL="44372" marR="44372" marT="22186" marB="22186" anchor="ctr">
                    <a:lnL>
                      <a:noFill/>
                    </a:lnL>
                    <a:lnR>
                      <a:noFill/>
                    </a:lnR>
                    <a:lnT>
                      <a:noFill/>
                    </a:lnT>
                    <a:lnB>
                      <a:noFill/>
                    </a:lnB>
                  </a:tcPr>
                </a:tc>
                <a:tc>
                  <a:txBody>
                    <a:bodyPr/>
                    <a:lstStyle/>
                    <a:p>
                      <a:pPr algn="r" fontAlgn="ctr"/>
                      <a:r>
                        <a:rPr lang="it-IT" sz="1400">
                          <a:effectLst/>
                        </a:rPr>
                        <a:t>9.124770</a:t>
                      </a:r>
                    </a:p>
                  </a:txBody>
                  <a:tcPr marL="44372" marR="44372" marT="22186" marB="22186" anchor="ctr">
                    <a:lnL>
                      <a:noFill/>
                    </a:lnL>
                    <a:lnR>
                      <a:noFill/>
                    </a:lnR>
                    <a:lnT>
                      <a:noFill/>
                    </a:lnT>
                    <a:lnB>
                      <a:noFill/>
                    </a:lnB>
                  </a:tcPr>
                </a:tc>
              </a:tr>
              <a:tr h="843072">
                <a:tc>
                  <a:txBody>
                    <a:bodyPr/>
                    <a:lstStyle/>
                    <a:p>
                      <a:pPr algn="r" fontAlgn="ctr"/>
                      <a:r>
                        <a:rPr lang="it-IT" sz="1400" b="1">
                          <a:effectLst/>
                        </a:rPr>
                        <a:t>4</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51c3530c498e5911e791b1fd</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Rockspot</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[{'id': '503289d391d4c4b30a586d6a', 'name': 'C...</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NaN</a:t>
                      </a:r>
                    </a:p>
                  </a:txBody>
                  <a:tcPr marL="44372" marR="44372" marT="22186" marB="22186" anchor="ctr">
                    <a:lnL>
                      <a:noFill/>
                    </a:lnL>
                    <a:lnR>
                      <a:noFill/>
                    </a:lnR>
                    <a:lnT>
                      <a:noFill/>
                    </a:lnT>
                    <a:lnB>
                      <a:noFill/>
                    </a:lnB>
                    <a:solidFill>
                      <a:srgbClr val="F5F5F5"/>
                    </a:solidFill>
                  </a:tcPr>
                </a:tc>
                <a:tc>
                  <a:txBody>
                    <a:bodyPr/>
                    <a:lstStyle/>
                    <a:p>
                      <a:pPr algn="r" fontAlgn="ctr"/>
                      <a:r>
                        <a:rPr lang="it-IT" sz="1400">
                          <a:effectLst/>
                        </a:rPr>
                        <a:t>45.511383</a:t>
                      </a:r>
                    </a:p>
                  </a:txBody>
                  <a:tcPr marL="44372" marR="44372" marT="22186" marB="22186" anchor="ctr">
                    <a:lnL>
                      <a:noFill/>
                    </a:lnL>
                    <a:lnR>
                      <a:noFill/>
                    </a:lnR>
                    <a:lnT>
                      <a:noFill/>
                    </a:lnT>
                    <a:lnB>
                      <a:noFill/>
                    </a:lnB>
                    <a:solidFill>
                      <a:srgbClr val="F5F5F5"/>
                    </a:solidFill>
                  </a:tcPr>
                </a:tc>
                <a:tc>
                  <a:txBody>
                    <a:bodyPr/>
                    <a:lstStyle/>
                    <a:p>
                      <a:pPr algn="r" fontAlgn="ctr"/>
                      <a:r>
                        <a:rPr lang="it-IT" sz="1400" dirty="0">
                          <a:effectLst/>
                        </a:rPr>
                        <a:t>9.091387</a:t>
                      </a:r>
                    </a:p>
                  </a:txBody>
                  <a:tcPr marL="44372" marR="44372" marT="22186" marB="22186" anchor="ctr">
                    <a:lnL>
                      <a:noFill/>
                    </a:lnL>
                    <a:lnR>
                      <a:noFill/>
                    </a:lnR>
                    <a:lnT>
                      <a:noFill/>
                    </a:lnT>
                    <a:lnB>
                      <a:noFill/>
                    </a:lnB>
                    <a:solidFill>
                      <a:srgbClr val="F5F5F5"/>
                    </a:solidFill>
                  </a:tcPr>
                </a:tc>
              </a:tr>
            </a:tbl>
          </a:graphicData>
        </a:graphic>
      </p:graphicFrame>
    </p:spTree>
    <p:extLst>
      <p:ext uri="{BB962C8B-B14F-4D97-AF65-F5344CB8AC3E}">
        <p14:creationId xmlns:p14="http://schemas.microsoft.com/office/powerpoint/2010/main" val="271080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Foursquare</a:t>
            </a:r>
            <a:r>
              <a:rPr lang="it-IT" dirty="0"/>
              <a:t> API </a:t>
            </a:r>
            <a:r>
              <a:rPr lang="it-IT" dirty="0" err="1"/>
              <a:t>Results</a:t>
            </a:r>
            <a:r>
              <a:rPr lang="it-IT" dirty="0"/>
              <a:t> for </a:t>
            </a:r>
            <a:r>
              <a:rPr lang="it-IT" dirty="0" smtClean="0"/>
              <a:t>Park</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8852569"/>
              </p:ext>
            </p:extLst>
          </p:nvPr>
        </p:nvGraphicFramePr>
        <p:xfrm>
          <a:off x="467544" y="1340768"/>
          <a:ext cx="8430844" cy="4924548"/>
        </p:xfrm>
        <a:graphic>
          <a:graphicData uri="http://schemas.openxmlformats.org/drawingml/2006/table">
            <a:tbl>
              <a:tblPr/>
              <a:tblGrid>
                <a:gridCol w="213601"/>
                <a:gridCol w="978776"/>
                <a:gridCol w="1972932"/>
                <a:gridCol w="2235291"/>
                <a:gridCol w="1601330"/>
                <a:gridCol w="753351"/>
                <a:gridCol w="675563"/>
              </a:tblGrid>
              <a:tr h="82296">
                <a:tc>
                  <a:txBody>
                    <a:bodyPr/>
                    <a:lstStyle/>
                    <a:p>
                      <a:endParaRPr lang="it-IT"/>
                    </a:p>
                  </a:txBody>
                  <a:tcPr marL="29013" marR="29013" marT="14506" marB="14506" anchor="ctr">
                    <a:lnL>
                      <a:noFill/>
                    </a:lnL>
                    <a:lnR>
                      <a:noFill/>
                    </a:lnR>
                    <a:lnT>
                      <a:noFill/>
                    </a:lnT>
                    <a:lnB>
                      <a:noFill/>
                    </a:lnB>
                    <a:solidFill>
                      <a:srgbClr val="FFFFFF"/>
                    </a:solidFill>
                  </a:tcPr>
                </a:tc>
                <a:tc>
                  <a:txBody>
                    <a:bodyPr/>
                    <a:lstStyle/>
                    <a:p>
                      <a:pPr algn="r" fontAlgn="ctr"/>
                      <a:r>
                        <a:rPr lang="it-IT" sz="1200" b="1" dirty="0">
                          <a:effectLst/>
                        </a:rPr>
                        <a:t>id</a:t>
                      </a:r>
                    </a:p>
                  </a:txBody>
                  <a:tcPr marL="29013" marR="29013" marT="14506" marB="14506" anchor="ctr">
                    <a:lnL>
                      <a:noFill/>
                    </a:lnL>
                    <a:lnR>
                      <a:noFill/>
                    </a:lnR>
                    <a:lnT>
                      <a:noFill/>
                    </a:lnT>
                    <a:lnB>
                      <a:noFill/>
                    </a:lnB>
                    <a:solidFill>
                      <a:srgbClr val="FFFFFF"/>
                    </a:solidFill>
                  </a:tcPr>
                </a:tc>
                <a:tc>
                  <a:txBody>
                    <a:bodyPr/>
                    <a:lstStyle/>
                    <a:p>
                      <a:pPr algn="r" fontAlgn="ctr"/>
                      <a:r>
                        <a:rPr lang="it-IT" sz="1200" b="1" dirty="0" err="1">
                          <a:effectLst/>
                        </a:rPr>
                        <a:t>name</a:t>
                      </a:r>
                      <a:endParaRPr lang="it-IT" sz="1200" b="1" dirty="0">
                        <a:effectLst/>
                      </a:endParaRPr>
                    </a:p>
                  </a:txBody>
                  <a:tcPr marL="29013" marR="29013" marT="14506" marB="14506" anchor="ctr">
                    <a:lnL>
                      <a:noFill/>
                    </a:lnL>
                    <a:lnR>
                      <a:noFill/>
                    </a:lnR>
                    <a:lnT>
                      <a:noFill/>
                    </a:lnT>
                    <a:lnB>
                      <a:noFill/>
                    </a:lnB>
                    <a:solidFill>
                      <a:srgbClr val="FFFFFF"/>
                    </a:solidFill>
                  </a:tcPr>
                </a:tc>
                <a:tc>
                  <a:txBody>
                    <a:bodyPr/>
                    <a:lstStyle/>
                    <a:p>
                      <a:pPr algn="r" fontAlgn="ctr"/>
                      <a:r>
                        <a:rPr lang="it-IT" sz="1200" b="1" dirty="0" err="1">
                          <a:effectLst/>
                        </a:rPr>
                        <a:t>categories</a:t>
                      </a:r>
                      <a:endParaRPr lang="it-IT" sz="1200" b="1" dirty="0">
                        <a:effectLst/>
                      </a:endParaRPr>
                    </a:p>
                  </a:txBody>
                  <a:tcPr marL="29013" marR="29013" marT="14506" marB="14506" anchor="ctr">
                    <a:lnL>
                      <a:noFill/>
                    </a:lnL>
                    <a:lnR>
                      <a:noFill/>
                    </a:lnR>
                    <a:lnT>
                      <a:noFill/>
                    </a:lnT>
                    <a:lnB>
                      <a:noFill/>
                    </a:lnB>
                    <a:solidFill>
                      <a:srgbClr val="FFFFFF"/>
                    </a:solidFill>
                  </a:tcPr>
                </a:tc>
                <a:tc>
                  <a:txBody>
                    <a:bodyPr/>
                    <a:lstStyle/>
                    <a:p>
                      <a:pPr algn="r" fontAlgn="ctr"/>
                      <a:r>
                        <a:rPr lang="it-IT" sz="1200" b="1" dirty="0" err="1">
                          <a:effectLst/>
                        </a:rPr>
                        <a:t>address</a:t>
                      </a:r>
                      <a:endParaRPr lang="it-IT" sz="1200" b="1" dirty="0">
                        <a:effectLst/>
                      </a:endParaRPr>
                    </a:p>
                  </a:txBody>
                  <a:tcPr marL="29013" marR="29013" marT="14506" marB="14506" anchor="ctr">
                    <a:lnL>
                      <a:noFill/>
                    </a:lnL>
                    <a:lnR>
                      <a:noFill/>
                    </a:lnR>
                    <a:lnT>
                      <a:noFill/>
                    </a:lnT>
                    <a:lnB>
                      <a:noFill/>
                    </a:lnB>
                    <a:solidFill>
                      <a:srgbClr val="FFFFFF"/>
                    </a:solidFill>
                  </a:tcPr>
                </a:tc>
                <a:tc>
                  <a:txBody>
                    <a:bodyPr/>
                    <a:lstStyle/>
                    <a:p>
                      <a:pPr algn="r" fontAlgn="ctr"/>
                      <a:r>
                        <a:rPr lang="it-IT" sz="1200" b="1" dirty="0" err="1">
                          <a:effectLst/>
                        </a:rPr>
                        <a:t>lat</a:t>
                      </a:r>
                      <a:endParaRPr lang="it-IT" sz="1200" b="1" dirty="0">
                        <a:effectLst/>
                      </a:endParaRPr>
                    </a:p>
                  </a:txBody>
                  <a:tcPr marL="29013" marR="29013" marT="14506" marB="14506" anchor="ctr">
                    <a:lnL>
                      <a:noFill/>
                    </a:lnL>
                    <a:lnR>
                      <a:noFill/>
                    </a:lnR>
                    <a:lnT>
                      <a:noFill/>
                    </a:lnT>
                    <a:lnB>
                      <a:noFill/>
                    </a:lnB>
                    <a:solidFill>
                      <a:srgbClr val="FFFFFF"/>
                    </a:solidFill>
                  </a:tcPr>
                </a:tc>
                <a:tc>
                  <a:txBody>
                    <a:bodyPr/>
                    <a:lstStyle/>
                    <a:p>
                      <a:pPr algn="r" fontAlgn="ctr"/>
                      <a:r>
                        <a:rPr lang="it-IT" sz="1200" b="1" dirty="0" err="1">
                          <a:effectLst/>
                        </a:rPr>
                        <a:t>lng</a:t>
                      </a:r>
                      <a:endParaRPr lang="it-IT" sz="1200" b="1" dirty="0">
                        <a:effectLst/>
                      </a:endParaRPr>
                    </a:p>
                  </a:txBody>
                  <a:tcPr marL="29013" marR="29013" marT="14506" marB="14506" anchor="ctr">
                    <a:lnL>
                      <a:noFill/>
                    </a:lnL>
                  </a:tcPr>
                </a:tc>
              </a:tr>
              <a:tr h="551239">
                <a:tc>
                  <a:txBody>
                    <a:bodyPr/>
                    <a:lstStyle/>
                    <a:p>
                      <a:pPr algn="r" fontAlgn="ctr"/>
                      <a:r>
                        <a:rPr lang="it-IT" sz="1200" b="1">
                          <a:effectLst/>
                        </a:rPr>
                        <a:t>0</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4bf026f1d4e4d13a97ea15a7</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Parco di Trenno</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[{'id': '4bf58dd8d48988d163941735', 'name': 'P...</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Via Cascina Bellaria</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45.484267</a:t>
                      </a:r>
                    </a:p>
                  </a:txBody>
                  <a:tcPr marL="29013" marR="29013" marT="14506" marB="14506" anchor="ctr">
                    <a:lnL>
                      <a:noFill/>
                    </a:lnL>
                    <a:lnR>
                      <a:noFill/>
                    </a:lnR>
                    <a:lnT>
                      <a:noFill/>
                    </a:lnT>
                    <a:lnB>
                      <a:noFill/>
                    </a:lnB>
                    <a:solidFill>
                      <a:srgbClr val="F5F5F5"/>
                    </a:solidFill>
                  </a:tcPr>
                </a:tc>
                <a:tc>
                  <a:txBody>
                    <a:bodyPr/>
                    <a:lstStyle/>
                    <a:p>
                      <a:pPr algn="r" fontAlgn="ctr"/>
                      <a:r>
                        <a:rPr lang="it-IT" sz="1200" dirty="0">
                          <a:effectLst/>
                        </a:rPr>
                        <a:t>9.107022</a:t>
                      </a:r>
                    </a:p>
                  </a:txBody>
                  <a:tcPr marL="29013" marR="29013" marT="14506" marB="14506" anchor="ctr">
                    <a:lnL>
                      <a:noFill/>
                    </a:lnL>
                    <a:lnR>
                      <a:noFill/>
                    </a:lnR>
                    <a:lnB>
                      <a:noFill/>
                    </a:lnB>
                    <a:solidFill>
                      <a:srgbClr val="F5F5F5"/>
                    </a:solidFill>
                  </a:tcPr>
                </a:tc>
              </a:tr>
              <a:tr h="551239">
                <a:tc>
                  <a:txBody>
                    <a:bodyPr/>
                    <a:lstStyle/>
                    <a:p>
                      <a:pPr algn="r" fontAlgn="ctr"/>
                      <a:r>
                        <a:rPr lang="it-IT" sz="1200" b="1">
                          <a:effectLst/>
                        </a:rPr>
                        <a:t>1</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55af50bb498e3c69cda54dfb</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Cascina Merlata</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[{'id': '4bf58dd8d48988d163941735', 'name': 'P...</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Via Gallarate</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45.506671</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9.103671</a:t>
                      </a:r>
                    </a:p>
                  </a:txBody>
                  <a:tcPr marL="29013" marR="29013" marT="14506" marB="14506" anchor="ctr">
                    <a:lnL>
                      <a:noFill/>
                    </a:lnL>
                    <a:lnR>
                      <a:noFill/>
                    </a:lnR>
                    <a:lnT>
                      <a:noFill/>
                    </a:lnT>
                    <a:lnB>
                      <a:noFill/>
                    </a:lnB>
                    <a:solidFill>
                      <a:srgbClr val="FFFFFF"/>
                    </a:solidFill>
                  </a:tcPr>
                </a:tc>
              </a:tr>
              <a:tr h="551239">
                <a:tc>
                  <a:txBody>
                    <a:bodyPr/>
                    <a:lstStyle/>
                    <a:p>
                      <a:pPr algn="r" fontAlgn="ctr"/>
                      <a:r>
                        <a:rPr lang="it-IT" sz="1200" b="1">
                          <a:effectLst/>
                        </a:rPr>
                        <a:t>2</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4f07fdcbe4b0e624d6a9eb3e</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Parco Sandro Pertini</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[{'id': '4bf58dd8d48988d163941735', 'name': 'P...</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Via Francesco Cilea</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45.497012</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9.110018</a:t>
                      </a:r>
                    </a:p>
                  </a:txBody>
                  <a:tcPr marL="29013" marR="29013" marT="14506" marB="14506" anchor="ctr">
                    <a:lnL>
                      <a:noFill/>
                    </a:lnL>
                    <a:lnR>
                      <a:noFill/>
                    </a:lnR>
                    <a:lnT>
                      <a:noFill/>
                    </a:lnT>
                    <a:lnB>
                      <a:noFill/>
                    </a:lnB>
                    <a:solidFill>
                      <a:srgbClr val="F5F5F5"/>
                    </a:solidFill>
                  </a:tcPr>
                </a:tc>
              </a:tr>
              <a:tr h="551239">
                <a:tc>
                  <a:txBody>
                    <a:bodyPr/>
                    <a:lstStyle/>
                    <a:p>
                      <a:pPr algn="r" fontAlgn="ctr"/>
                      <a:r>
                        <a:rPr lang="it-IT" sz="1200" b="1">
                          <a:effectLst/>
                        </a:rPr>
                        <a:t>3</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4c963c94f7cfa1cd734fc415</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Circolo Ricreativo RCS</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[{'id': '4bf58dd8d48988d163941735', 'name': 'P...</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NaN</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45.500119</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9.117218</a:t>
                      </a:r>
                    </a:p>
                  </a:txBody>
                  <a:tcPr marL="29013" marR="29013" marT="14506" marB="14506" anchor="ctr">
                    <a:lnL>
                      <a:noFill/>
                    </a:lnL>
                    <a:lnR>
                      <a:noFill/>
                    </a:lnR>
                    <a:lnT>
                      <a:noFill/>
                    </a:lnT>
                    <a:lnB>
                      <a:noFill/>
                    </a:lnB>
                    <a:solidFill>
                      <a:srgbClr val="FFFFFF"/>
                    </a:solidFill>
                  </a:tcPr>
                </a:tc>
              </a:tr>
              <a:tr h="551239">
                <a:tc>
                  <a:txBody>
                    <a:bodyPr/>
                    <a:lstStyle/>
                    <a:p>
                      <a:pPr algn="r" fontAlgn="ctr"/>
                      <a:r>
                        <a:rPr lang="it-IT" sz="1200" b="1">
                          <a:effectLst/>
                        </a:rPr>
                        <a:t>4</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4f89ac89e4b09efba1b8554b</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Spazio Gorlini</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[{'id': '4bf58dd8d48988d163941735', 'name': 'P...</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Parco Di Trenno</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45.489359</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9.102798</a:t>
                      </a:r>
                    </a:p>
                  </a:txBody>
                  <a:tcPr marL="29013" marR="29013" marT="14506" marB="14506" anchor="ctr">
                    <a:lnL>
                      <a:noFill/>
                    </a:lnL>
                    <a:lnR>
                      <a:noFill/>
                    </a:lnR>
                    <a:lnT>
                      <a:noFill/>
                    </a:lnT>
                    <a:lnB>
                      <a:noFill/>
                    </a:lnB>
                    <a:solidFill>
                      <a:srgbClr val="F5F5F5"/>
                    </a:solidFill>
                  </a:tcPr>
                </a:tc>
              </a:tr>
              <a:tr h="551239">
                <a:tc>
                  <a:txBody>
                    <a:bodyPr/>
                    <a:lstStyle/>
                    <a:p>
                      <a:pPr algn="r" fontAlgn="ctr"/>
                      <a:r>
                        <a:rPr lang="it-IT" sz="1200" b="1">
                          <a:effectLst/>
                        </a:rPr>
                        <a:t>5</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4cbd58244495721ec7215f7a</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Giardini dei Caduti di Nassiriya</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[{'id': '4bf58dd8d48988d163941735', 'name': 'P...</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Via Benedetto Croce</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45.494014</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9.128630</a:t>
                      </a:r>
                    </a:p>
                  </a:txBody>
                  <a:tcPr marL="29013" marR="29013" marT="14506" marB="14506" anchor="ctr">
                    <a:lnL>
                      <a:noFill/>
                    </a:lnL>
                    <a:lnR>
                      <a:noFill/>
                    </a:lnR>
                    <a:lnT>
                      <a:noFill/>
                    </a:lnT>
                    <a:lnB>
                      <a:noFill/>
                    </a:lnB>
                    <a:solidFill>
                      <a:srgbClr val="FFFFFF"/>
                    </a:solidFill>
                  </a:tcPr>
                </a:tc>
              </a:tr>
              <a:tr h="551239">
                <a:tc>
                  <a:txBody>
                    <a:bodyPr/>
                    <a:lstStyle/>
                    <a:p>
                      <a:pPr algn="r" fontAlgn="ctr"/>
                      <a:r>
                        <a:rPr lang="it-IT" sz="1200" b="1">
                          <a:effectLst/>
                        </a:rPr>
                        <a:t>6</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4d8a291399c2a1cdde908ad7</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Parco Naturale Pero Atahotel</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[{'id': '4bf58dd8d48988d163941735', 'name': 'P...</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Via Giovanni Keplero, 21</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45.503373</a:t>
                      </a:r>
                    </a:p>
                  </a:txBody>
                  <a:tcPr marL="29013" marR="29013" marT="14506" marB="14506" anchor="ctr">
                    <a:lnL>
                      <a:noFill/>
                    </a:lnL>
                    <a:lnR>
                      <a:noFill/>
                    </a:lnR>
                    <a:lnT>
                      <a:noFill/>
                    </a:lnT>
                    <a:lnB>
                      <a:noFill/>
                    </a:lnB>
                    <a:solidFill>
                      <a:srgbClr val="F5F5F5"/>
                    </a:solidFill>
                  </a:tcPr>
                </a:tc>
                <a:tc>
                  <a:txBody>
                    <a:bodyPr/>
                    <a:lstStyle/>
                    <a:p>
                      <a:pPr algn="r" fontAlgn="ctr"/>
                      <a:r>
                        <a:rPr lang="it-IT" sz="1200">
                          <a:effectLst/>
                        </a:rPr>
                        <a:t>9.086651</a:t>
                      </a:r>
                    </a:p>
                  </a:txBody>
                  <a:tcPr marL="29013" marR="29013" marT="14506" marB="14506" anchor="ctr">
                    <a:lnL>
                      <a:noFill/>
                    </a:lnL>
                    <a:lnR>
                      <a:noFill/>
                    </a:lnR>
                    <a:lnT>
                      <a:noFill/>
                    </a:lnT>
                    <a:lnB>
                      <a:noFill/>
                    </a:lnB>
                    <a:solidFill>
                      <a:srgbClr val="F5F5F5"/>
                    </a:solidFill>
                  </a:tcPr>
                </a:tc>
              </a:tr>
              <a:tr h="551239">
                <a:tc>
                  <a:txBody>
                    <a:bodyPr/>
                    <a:lstStyle/>
                    <a:p>
                      <a:pPr algn="r" fontAlgn="ctr"/>
                      <a:r>
                        <a:rPr lang="it-IT" sz="1200" b="1">
                          <a:effectLst/>
                        </a:rPr>
                        <a:t>7</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4e144d4414951daa08a8dccf</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Parchetto Trenno</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[{'id': '4bf58dd8d48988d163941735', 'name': 'P...</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Via Trenno</a:t>
                      </a:r>
                    </a:p>
                  </a:txBody>
                  <a:tcPr marL="29013" marR="29013" marT="14506" marB="14506" anchor="ctr">
                    <a:lnL>
                      <a:noFill/>
                    </a:lnL>
                    <a:lnR>
                      <a:noFill/>
                    </a:lnR>
                    <a:lnT>
                      <a:noFill/>
                    </a:lnT>
                    <a:lnB>
                      <a:noFill/>
                    </a:lnB>
                    <a:solidFill>
                      <a:srgbClr val="FFFFFF"/>
                    </a:solidFill>
                  </a:tcPr>
                </a:tc>
                <a:tc>
                  <a:txBody>
                    <a:bodyPr/>
                    <a:lstStyle/>
                    <a:p>
                      <a:pPr algn="r" fontAlgn="ctr"/>
                      <a:r>
                        <a:rPr lang="it-IT" sz="1200">
                          <a:effectLst/>
                        </a:rPr>
                        <a:t>45.488790</a:t>
                      </a:r>
                    </a:p>
                  </a:txBody>
                  <a:tcPr marL="29013" marR="29013" marT="14506" marB="14506" anchor="ctr">
                    <a:lnL>
                      <a:noFill/>
                    </a:lnL>
                    <a:lnR>
                      <a:noFill/>
                    </a:lnR>
                    <a:lnT>
                      <a:noFill/>
                    </a:lnT>
                    <a:lnB>
                      <a:noFill/>
                    </a:lnB>
                    <a:solidFill>
                      <a:srgbClr val="FFFFFF"/>
                    </a:solidFill>
                  </a:tcPr>
                </a:tc>
                <a:tc>
                  <a:txBody>
                    <a:bodyPr/>
                    <a:lstStyle/>
                    <a:p>
                      <a:pPr algn="r" fontAlgn="ctr"/>
                      <a:r>
                        <a:rPr lang="it-IT" sz="1200" dirty="0">
                          <a:effectLst/>
                        </a:rPr>
                        <a:t>9.126559</a:t>
                      </a:r>
                    </a:p>
                  </a:txBody>
                  <a:tcPr marL="29013" marR="29013" marT="14506" marB="14506"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71818358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2537</Words>
  <Application>Microsoft Office PowerPoint</Application>
  <PresentationFormat>Presentazione su schermo (4:3)</PresentationFormat>
  <Paragraphs>895</Paragraphs>
  <Slides>24</Slides>
  <Notes>3</Notes>
  <HiddenSlides>0</HiddenSlides>
  <MMClips>0</MMClips>
  <ScaleCrop>false</ScaleCrop>
  <HeadingPairs>
    <vt:vector size="4" baseType="variant">
      <vt:variant>
        <vt:lpstr>Tema</vt:lpstr>
      </vt:variant>
      <vt:variant>
        <vt:i4>1</vt:i4>
      </vt:variant>
      <vt:variant>
        <vt:lpstr>Titoli diapositive</vt:lpstr>
      </vt:variant>
      <vt:variant>
        <vt:i4>24</vt:i4>
      </vt:variant>
    </vt:vector>
  </HeadingPairs>
  <TitlesOfParts>
    <vt:vector size="25" baseType="lpstr">
      <vt:lpstr>Tema di Office</vt:lpstr>
      <vt:lpstr>Capstone Project The Battle of Neighborhoods</vt:lpstr>
      <vt:lpstr>Problem explanation</vt:lpstr>
      <vt:lpstr>Data</vt:lpstr>
      <vt:lpstr>Methodology</vt:lpstr>
      <vt:lpstr>Methodology</vt:lpstr>
      <vt:lpstr>Methodology</vt:lpstr>
      <vt:lpstr>Foursquare API Results for Pool</vt:lpstr>
      <vt:lpstr>Foursquare API Results for Gym</vt:lpstr>
      <vt:lpstr>Foursquare API Results for Park</vt:lpstr>
      <vt:lpstr>Milan_venue dataframe</vt:lpstr>
      <vt:lpstr>One hot encoding</vt:lpstr>
      <vt:lpstr>One hot encoding</vt:lpstr>
      <vt:lpstr>One hot encoding mean</vt:lpstr>
      <vt:lpstr>5 top common venues</vt:lpstr>
      <vt:lpstr>10 top common venues</vt:lpstr>
      <vt:lpstr>Cluster Neighborhoods analysis</vt:lpstr>
      <vt:lpstr>Cluster #1</vt:lpstr>
      <vt:lpstr>Cluster #2</vt:lpstr>
      <vt:lpstr>Cluster 3</vt:lpstr>
      <vt:lpstr>Cluster 4</vt:lpstr>
      <vt:lpstr>Cluster 5</vt:lpstr>
      <vt:lpstr>Discussion</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Eliana Salvemini</dc:creator>
  <cp:lastModifiedBy>Eliana Salvemini</cp:lastModifiedBy>
  <cp:revision>44</cp:revision>
  <cp:lastPrinted>2018-10-15T14:42:16Z</cp:lastPrinted>
  <dcterms:created xsi:type="dcterms:W3CDTF">2018-10-15T07:15:48Z</dcterms:created>
  <dcterms:modified xsi:type="dcterms:W3CDTF">2018-10-15T14:44:36Z</dcterms:modified>
</cp:coreProperties>
</file>