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83" d="100"/>
          <a:sy n="83" d="100"/>
        </p:scale>
        <p:origin x="10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Interacting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3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E3C5-91BC-00BF-93DB-448FE82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106C-AC8D-3A61-5902-32FFBA69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blueprint</a:t>
            </a:r>
            <a:endParaRPr lang="de-DE" dirty="0"/>
          </a:p>
          <a:p>
            <a:pPr lvl="1"/>
            <a:r>
              <a:rPr lang="de-DE" dirty="0"/>
              <a:t>Parent Class </a:t>
            </a:r>
          </a:p>
          <a:p>
            <a:pPr lvl="2"/>
            <a:r>
              <a:rPr lang="de-DE" dirty="0"/>
              <a:t>like a </a:t>
            </a:r>
            <a:r>
              <a:rPr lang="de-DE" dirty="0" err="1"/>
              <a:t>blueprint</a:t>
            </a:r>
            <a:endParaRPr lang="de-DE" dirty="0"/>
          </a:p>
          <a:p>
            <a:pPr lvl="2"/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lvl="1"/>
            <a:r>
              <a:rPr lang="de-DE" dirty="0"/>
              <a:t>Child Class </a:t>
            </a:r>
          </a:p>
          <a:p>
            <a:pPr lvl="2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2"/>
            <a:r>
              <a:rPr lang="de-DE" dirty="0" err="1"/>
              <a:t>inherits</a:t>
            </a:r>
            <a:r>
              <a:rPr lang="de-DE" dirty="0"/>
              <a:t> all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3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3AD7-7CFC-5659-190A-97DB4092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r>
              <a:rPr lang="de-DE" dirty="0"/>
              <a:t>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871B2-3644-6F2C-634D-98003DE6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road-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attributes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attributes</a:t>
            </a:r>
            <a:r>
              <a:rPr lang="de-DE" dirty="0"/>
              <a:t>,…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85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EE2D0-4399-950C-61E8-B38C2EE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42E94-5D3F-C4E0-D0F7-C56035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5261"/>
            <a:ext cx="10554574" cy="4225551"/>
          </a:xfrm>
        </p:spPr>
        <p:txBody>
          <a:bodyPr>
            <a:normAutofit/>
          </a:bodyPr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.</a:t>
            </a:r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()-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overrides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inherit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parent´s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marL="914400" lvl="2" indent="0">
              <a:buNone/>
            </a:pPr>
            <a:r>
              <a:rPr lang="de-DE" dirty="0" err="1"/>
              <a:t>or</a:t>
            </a:r>
            <a:endParaRPr lang="de-DE" dirty="0"/>
          </a:p>
          <a:p>
            <a:pPr lvl="2"/>
            <a:r>
              <a:rPr lang="de-DE" b="1" dirty="0">
                <a:solidFill>
                  <a:schemeClr val="accent1"/>
                </a:solidFill>
              </a:rPr>
              <a:t>super()</a:t>
            </a:r>
            <a:r>
              <a:rPr lang="de-DE" dirty="0"/>
              <a:t>.__</a:t>
            </a:r>
            <a:r>
              <a:rPr lang="de-DE" dirty="0" err="1"/>
              <a:t>init</a:t>
            </a:r>
            <a:r>
              <a:rPr lang="de-DE" dirty="0"/>
              <a:t>__(attribute1, attribute2,…)</a:t>
            </a:r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2CC6C5-629A-8256-9984-0F7B3EDACE63}"/>
              </a:ext>
            </a:extLst>
          </p:cNvPr>
          <p:cNvSpPr txBox="1"/>
          <p:nvPr/>
        </p:nvSpPr>
        <p:spPr>
          <a:xfrm>
            <a:off x="6385300" y="2075725"/>
            <a:ext cx="522000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err="1"/>
              <a:t>class</a:t>
            </a:r>
            <a:r>
              <a:rPr lang="de-DE" dirty="0"/>
              <a:t> </a:t>
            </a:r>
            <a:r>
              <a:rPr lang="de-DE" dirty="0" err="1"/>
              <a:t>ChildClassName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dirty="0"/>
              <a:t> </a:t>
            </a:r>
            <a:r>
              <a:rPr lang="de-DE" dirty="0" err="1"/>
              <a:t>ParentClassName</a:t>
            </a:r>
            <a:r>
              <a:rPr lang="de-DE" dirty="0"/>
              <a:t> </a:t>
            </a:r>
            <a:r>
              <a:rPr lang="de-DE" b="1" dirty="0"/>
              <a:t>):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99BD15-AF8E-3C08-81AC-02AC84E5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33" y="2912821"/>
            <a:ext cx="3278537" cy="15698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31B4E1-51CD-F767-E093-943ECBB9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23" y="2624170"/>
            <a:ext cx="5150923" cy="3965755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7615D38-AC4A-621B-8E88-2DBCD9BFED57}"/>
              </a:ext>
            </a:extLst>
          </p:cNvPr>
          <p:cNvCxnSpPr>
            <a:cxnSpLocks/>
          </p:cNvCxnSpPr>
          <p:nvPr/>
        </p:nvCxnSpPr>
        <p:spPr>
          <a:xfrm flipV="1">
            <a:off x="4014061" y="2798800"/>
            <a:ext cx="2611968" cy="238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536B6DC6-EA09-79D5-BA46-E3D9619A51A9}"/>
              </a:ext>
            </a:extLst>
          </p:cNvPr>
          <p:cNvCxnSpPr>
            <a:cxnSpLocks/>
          </p:cNvCxnSpPr>
          <p:nvPr/>
        </p:nvCxnSpPr>
        <p:spPr>
          <a:xfrm flipV="1">
            <a:off x="4048600" y="3400516"/>
            <a:ext cx="2910138" cy="56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C82314C-027A-1D2B-90C3-FAA72A786D9D}"/>
              </a:ext>
            </a:extLst>
          </p:cNvPr>
          <p:cNvCxnSpPr>
            <a:cxnSpLocks/>
          </p:cNvCxnSpPr>
          <p:nvPr/>
        </p:nvCxnSpPr>
        <p:spPr>
          <a:xfrm>
            <a:off x="6385300" y="4607048"/>
            <a:ext cx="1146876" cy="21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0A7EA3D-5E85-75BF-D680-3741DE10298B}"/>
              </a:ext>
            </a:extLst>
          </p:cNvPr>
          <p:cNvCxnSpPr>
            <a:cxnSpLocks/>
          </p:cNvCxnSpPr>
          <p:nvPr/>
        </p:nvCxnSpPr>
        <p:spPr>
          <a:xfrm flipV="1">
            <a:off x="3132430" y="5284922"/>
            <a:ext cx="4399746" cy="263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15C53B-4125-21AA-AA59-1BB2CFF1D1B0}"/>
              </a:ext>
            </a:extLst>
          </p:cNvPr>
          <p:cNvCxnSpPr>
            <a:cxnSpLocks/>
          </p:cNvCxnSpPr>
          <p:nvPr/>
        </p:nvCxnSpPr>
        <p:spPr>
          <a:xfrm>
            <a:off x="3132430" y="5973819"/>
            <a:ext cx="3829059" cy="24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B843E-3EBF-C201-B97A-C9FFC6C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C1FE9-05BE-9956-2D47-8208B286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?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 err="1"/>
              <a:t>classes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 err="1"/>
              <a:t>objects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Exercises</a:t>
            </a:r>
            <a:endParaRPr lang="de-DE" dirty="0"/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6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</a:t>
            </a:r>
          </a:p>
          <a:p>
            <a:r>
              <a:rPr lang="de-DE" dirty="0" err="1"/>
              <a:t>interpretation</a:t>
            </a:r>
            <a:r>
              <a:rPr lang="de-DE" dirty="0"/>
              <a:t>/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endParaRPr lang="de-DE" dirty="0"/>
          </a:p>
          <a:p>
            <a:pPr lvl="1"/>
            <a:r>
              <a:rPr lang="de-DE" dirty="0" err="1"/>
              <a:t>interacting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7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C05F-2E51-74B0-C834-B6756B4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030828E-EAA1-A5BF-E7DD-78557F69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94" y="2631324"/>
            <a:ext cx="4098539" cy="3227474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DA1FA17-24CA-D536-1859-A811AD9D65BF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:</a:t>
            </a:r>
          </a:p>
          <a:p>
            <a:r>
              <a:rPr lang="de-DE" dirty="0"/>
              <a:t>different </a:t>
            </a:r>
            <a:r>
              <a:rPr lang="de-DE" dirty="0" err="1"/>
              <a:t>persons</a:t>
            </a:r>
            <a:r>
              <a:rPr lang="de-DE" dirty="0"/>
              <a:t>, </a:t>
            </a:r>
            <a:r>
              <a:rPr lang="de-DE" dirty="0" err="1"/>
              <a:t>cars</a:t>
            </a:r>
            <a:r>
              <a:rPr lang="de-DE" dirty="0"/>
              <a:t>, </a:t>
            </a:r>
            <a:r>
              <a:rPr lang="de-DE" dirty="0" err="1"/>
              <a:t>cyclists</a:t>
            </a:r>
            <a:r>
              <a:rPr lang="de-DE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0592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blueprints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=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methods</a:t>
            </a:r>
            <a:r>
              <a:rPr lang="de-DE" dirty="0"/>
              <a:t> = </a:t>
            </a:r>
            <a:r>
              <a:rPr lang="de-DE" dirty="0" err="1"/>
              <a:t>behaviour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A467B98B-7D68-E8CB-4454-8EDB3570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68" y="2862770"/>
            <a:ext cx="3657018" cy="2879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06EB61-E84F-294C-BEC6-B3CA4A6B04D6}"/>
              </a:ext>
            </a:extLst>
          </p:cNvPr>
          <p:cNvGrpSpPr/>
          <p:nvPr/>
        </p:nvGrpSpPr>
        <p:grpSpPr>
          <a:xfrm>
            <a:off x="4139455" y="2537254"/>
            <a:ext cx="8004100" cy="2984635"/>
            <a:chOff x="4139455" y="2537254"/>
            <a:chExt cx="8004100" cy="2984635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A1245AE-5515-6B4E-DD9C-53EDA0D0BC78}"/>
                </a:ext>
              </a:extLst>
            </p:cNvPr>
            <p:cNvGrpSpPr/>
            <p:nvPr/>
          </p:nvGrpSpPr>
          <p:grpSpPr>
            <a:xfrm>
              <a:off x="5547863" y="3121232"/>
              <a:ext cx="4880919" cy="1853514"/>
              <a:chOff x="5869459" y="3237470"/>
              <a:chExt cx="4880919" cy="1853514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EF9AF541-84E6-E062-5F91-5AE22AB16A40}"/>
                  </a:ext>
                </a:extLst>
              </p:cNvPr>
              <p:cNvGrpSpPr/>
              <p:nvPr/>
            </p:nvGrpSpPr>
            <p:grpSpPr>
              <a:xfrm>
                <a:off x="5869459" y="3521676"/>
                <a:ext cx="2137981" cy="1569308"/>
                <a:chOff x="5869459" y="3521676"/>
                <a:chExt cx="2137981" cy="1569308"/>
              </a:xfrm>
            </p:grpSpPr>
            <p:cxnSp>
              <p:nvCxnSpPr>
                <p:cNvPr id="8" name="Gerade Verbindung 7">
                  <a:extLst>
                    <a:ext uri="{FF2B5EF4-FFF2-40B4-BE49-F238E27FC236}">
                      <a16:creationId xmlns:a16="http://schemas.microsoft.com/office/drawing/2014/main" id="{8AD7F517-A7CE-4D61-0B1E-FC0DE1BED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1223319" cy="1569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>
                  <a:extLst>
                    <a:ext uri="{FF2B5EF4-FFF2-40B4-BE49-F238E27FC236}">
                      <a16:creationId xmlns:a16="http://schemas.microsoft.com/office/drawing/2014/main" id="{C7276B02-4582-EA17-2E13-2B9D27003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2137981" cy="897227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48727D29-0E54-7CB0-B1E2-6B0857CB01F6}"/>
                  </a:ext>
                </a:extLst>
              </p:cNvPr>
              <p:cNvGrpSpPr/>
              <p:nvPr/>
            </p:nvGrpSpPr>
            <p:grpSpPr>
              <a:xfrm>
                <a:off x="7562335" y="3237470"/>
                <a:ext cx="3188043" cy="1452767"/>
                <a:chOff x="7562335" y="3237470"/>
                <a:chExt cx="3188043" cy="1452767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42045660-51E3-C5A7-E64B-6A620668F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62335" y="3237470"/>
                  <a:ext cx="3188043" cy="1225279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2CA804B2-D03C-E0E8-8127-B7CB56BBA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15849" y="3237470"/>
                  <a:ext cx="1334529" cy="1452767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922CD5E-41E7-480F-E0D1-9072721D3E67}"/>
                </a:ext>
              </a:extLst>
            </p:cNvPr>
            <p:cNvSpPr txBox="1"/>
            <p:nvPr/>
          </p:nvSpPr>
          <p:spPr>
            <a:xfrm>
              <a:off x="4139455" y="3121232"/>
              <a:ext cx="1366210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 err="1">
                  <a:solidFill>
                    <a:schemeClr val="accent3"/>
                  </a:solidFill>
                </a:rPr>
                <a:t>Persons</a:t>
              </a:r>
              <a:endParaRPr lang="de-DE" b="1" i="1" dirty="0">
                <a:solidFill>
                  <a:schemeClr val="accent3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hair</a:t>
              </a:r>
              <a:r>
                <a:rPr lang="de-DE" sz="1400" dirty="0">
                  <a:solidFill>
                    <a:schemeClr val="tx1"/>
                  </a:solidFill>
                </a:rPr>
                <a:t>-color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height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walk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talk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672D1E3-869B-D926-4050-3552F0CF35DF}"/>
                </a:ext>
              </a:extLst>
            </p:cNvPr>
            <p:cNvSpPr txBox="1"/>
            <p:nvPr/>
          </p:nvSpPr>
          <p:spPr>
            <a:xfrm>
              <a:off x="10428782" y="2537254"/>
              <a:ext cx="1714773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>
                  <a:solidFill>
                    <a:schemeClr val="accent1"/>
                  </a:solidFill>
                </a:rPr>
                <a:t>Cars</a:t>
              </a:r>
              <a:endParaRPr lang="de-DE" b="1" i="1" dirty="0">
                <a:solidFill>
                  <a:schemeClr val="accent1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color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performance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drive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hoop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6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27625"/>
            <a:ext cx="10554574" cy="3636511"/>
          </a:xfrm>
        </p:spPr>
        <p:txBody>
          <a:bodyPr/>
          <a:lstStyle/>
          <a:p>
            <a:pPr lvl="1"/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b="1" i="1" dirty="0" err="1">
                <a:solidFill>
                  <a:schemeClr val="accent1"/>
                </a:solidFill>
              </a:rPr>
              <a:t>class</a:t>
            </a:r>
            <a:r>
              <a:rPr lang="de-DE" b="1" i="1" dirty="0">
                <a:solidFill>
                  <a:schemeClr val="accent1"/>
                </a:solidFill>
              </a:rPr>
              <a:t> </a:t>
            </a:r>
            <a:r>
              <a:rPr lang="de-DE" dirty="0"/>
              <a:t>+ </a:t>
            </a:r>
            <a:r>
              <a:rPr lang="de-DE" i="1" dirty="0" err="1"/>
              <a:t>ClassName</a:t>
            </a:r>
            <a:r>
              <a:rPr lang="de-DE" i="1" dirty="0"/>
              <a:t> </a:t>
            </a:r>
            <a:r>
              <a:rPr lang="de-DE" b="1" i="1" dirty="0"/>
              <a:t>:</a:t>
            </a:r>
            <a:endParaRPr lang="de-DE" b="1" i="1" dirty="0">
              <a:solidFill>
                <a:schemeClr val="accent1"/>
              </a:solidFill>
            </a:endParaRP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__</a:t>
            </a:r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__() </a:t>
            </a:r>
            <a:r>
              <a:rPr lang="de-DE" dirty="0"/>
              <a:t>–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2"/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3"/>
            <a:r>
              <a:rPr lang="de-DE" dirty="0" err="1"/>
              <a:t>assigning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3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 err="1"/>
              <a:t>behaviour</a:t>
            </a:r>
            <a:endParaRPr lang="de-DE" dirty="0"/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Classes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scopes</a:t>
            </a:r>
            <a:r>
              <a:rPr lang="de-DE" dirty="0"/>
              <a:t>!</a:t>
            </a:r>
          </a:p>
          <a:p>
            <a:pPr lvl="3"/>
            <a:endParaRPr lang="de-DE" b="1" i="1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722E4-7FC8-5D6A-10C0-BB739771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79" y="2432965"/>
            <a:ext cx="4748084" cy="3425833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D7339AEE-42A7-003E-DFD0-6E8A79D609A5}"/>
              </a:ext>
            </a:extLst>
          </p:cNvPr>
          <p:cNvCxnSpPr/>
          <p:nvPr/>
        </p:nvCxnSpPr>
        <p:spPr>
          <a:xfrm>
            <a:off x="3299254" y="2432965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E623F9-32FC-5B57-135C-F2805B57B75B}"/>
              </a:ext>
            </a:extLst>
          </p:cNvPr>
          <p:cNvCxnSpPr/>
          <p:nvPr/>
        </p:nvCxnSpPr>
        <p:spPr>
          <a:xfrm>
            <a:off x="3711146" y="2905500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7DFB4C9-0264-02B8-F96A-A5920DD50BFF}"/>
              </a:ext>
            </a:extLst>
          </p:cNvPr>
          <p:cNvCxnSpPr>
            <a:cxnSpLocks/>
          </p:cNvCxnSpPr>
          <p:nvPr/>
        </p:nvCxnSpPr>
        <p:spPr>
          <a:xfrm flipV="1">
            <a:off x="4910266" y="4145880"/>
            <a:ext cx="2109402" cy="549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03345FD-E3C4-9AC9-0EB7-CF89CFE1CA51}"/>
              </a:ext>
            </a:extLst>
          </p:cNvPr>
          <p:cNvCxnSpPr>
            <a:cxnSpLocks/>
          </p:cNvCxnSpPr>
          <p:nvPr/>
        </p:nvCxnSpPr>
        <p:spPr>
          <a:xfrm>
            <a:off x="5041557" y="4826363"/>
            <a:ext cx="1978111" cy="3062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-&gt;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 err="1"/>
              <a:t>created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520CB7B-F3EC-1B52-493A-D077057F2C17}"/>
              </a:ext>
            </a:extLst>
          </p:cNvPr>
          <p:cNvGrpSpPr/>
          <p:nvPr/>
        </p:nvGrpSpPr>
        <p:grpSpPr>
          <a:xfrm>
            <a:off x="5020961" y="2638105"/>
            <a:ext cx="2150076" cy="3341406"/>
            <a:chOff x="7463481" y="2613392"/>
            <a:chExt cx="2150076" cy="3341406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5EE5F93-6C08-EEB7-234A-356466B1D797}"/>
                </a:ext>
              </a:extLst>
            </p:cNvPr>
            <p:cNvSpPr txBox="1"/>
            <p:nvPr/>
          </p:nvSpPr>
          <p:spPr>
            <a:xfrm>
              <a:off x="7463481" y="4323582"/>
              <a:ext cx="2150076" cy="163121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B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blonde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1.71 m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BDD0F09-F417-34AC-9185-E4173EA65175}"/>
                </a:ext>
              </a:extLst>
            </p:cNvPr>
            <p:cNvSpPr txBox="1"/>
            <p:nvPr/>
          </p:nvSpPr>
          <p:spPr>
            <a:xfrm>
              <a:off x="7463481" y="2613392"/>
              <a:ext cx="2150076" cy="13849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A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</a:t>
              </a:r>
              <a:r>
                <a:rPr lang="de-DE" sz="1600" dirty="0" err="1">
                  <a:solidFill>
                    <a:schemeClr val="tx1"/>
                  </a:solidFill>
                </a:rPr>
                <a:t>graye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1.89 m</a:t>
              </a: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00C550A-1146-7CE9-6997-16DB16E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4" y="2535631"/>
            <a:ext cx="4140003" cy="3379748"/>
          </a:xfrm>
          <a:prstGeom prst="rect">
            <a:avLst/>
          </a:prstGeom>
        </p:spPr>
      </p:pic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691F431B-0B90-370B-650B-D2BFF1EA06A7}"/>
              </a:ext>
            </a:extLst>
          </p:cNvPr>
          <p:cNvCxnSpPr>
            <a:stCxn id="19" idx="3"/>
          </p:cNvCxnSpPr>
          <p:nvPr/>
        </p:nvCxnSpPr>
        <p:spPr>
          <a:xfrm>
            <a:off x="7171037" y="3330603"/>
            <a:ext cx="1738185" cy="90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E1BEB5B7-E0E9-5BD6-A033-15D7E9D97A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71037" y="4994557"/>
            <a:ext cx="663147" cy="1693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7302"/>
          </a:xfrm>
        </p:spPr>
        <p:txBody>
          <a:bodyPr>
            <a:normAutofit/>
          </a:bodyPr>
          <a:lstStyle/>
          <a:p>
            <a:r>
              <a:rPr lang="de-DE" i="1" dirty="0" err="1"/>
              <a:t>creating</a:t>
            </a:r>
            <a:r>
              <a:rPr lang="de-DE" i="1" dirty="0"/>
              <a:t> an </a:t>
            </a:r>
            <a:r>
              <a:rPr lang="de-DE" i="1" dirty="0" err="1"/>
              <a:t>object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name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later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class</a:t>
            </a:r>
            <a:endParaRPr lang="de-DE" dirty="0"/>
          </a:p>
          <a:p>
            <a:pPr lvl="1">
              <a:buClr>
                <a:schemeClr val="accent2"/>
              </a:buClr>
            </a:pP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i="1" dirty="0"/>
          </a:p>
          <a:p>
            <a:pPr lvl="1"/>
            <a:endParaRPr lang="de-DE" i="1" dirty="0"/>
          </a:p>
          <a:p>
            <a:r>
              <a:rPr lang="de-DE" i="1" dirty="0" err="1"/>
              <a:t>calling</a:t>
            </a:r>
            <a:r>
              <a:rPr lang="de-DE" i="1" dirty="0"/>
              <a:t> a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object</a:t>
            </a:r>
            <a:r>
              <a:rPr lang="de-DE" i="1" dirty="0"/>
              <a:t>,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should</a:t>
            </a:r>
            <a:r>
              <a:rPr lang="de-DE" i="1" dirty="0"/>
              <a:t> do </a:t>
            </a:r>
            <a:r>
              <a:rPr lang="de-DE" i="1" dirty="0" err="1"/>
              <a:t>sth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i="1" dirty="0" err="1"/>
              <a:t>executed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chemeClr val="accent2"/>
              </a:buClr>
            </a:pPr>
            <a:r>
              <a:rPr lang="de-DE" i="1" dirty="0" err="1"/>
              <a:t>arguments</a:t>
            </a:r>
            <a:r>
              <a:rPr lang="de-DE" i="1" dirty="0"/>
              <a:t> </a:t>
            </a:r>
          </a:p>
          <a:p>
            <a:pPr lvl="2">
              <a:buClr>
                <a:schemeClr val="accent2"/>
              </a:buClr>
            </a:pPr>
            <a:r>
              <a:rPr lang="de-DE" i="1" dirty="0" err="1"/>
              <a:t>depending</a:t>
            </a:r>
            <a:r>
              <a:rPr lang="de-DE" i="1" dirty="0"/>
              <a:t> on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definiton</a:t>
            </a: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683887-EA8F-424D-1611-ED1180C49E60}"/>
              </a:ext>
            </a:extLst>
          </p:cNvPr>
          <p:cNvSpPr txBox="1"/>
          <p:nvPr/>
        </p:nvSpPr>
        <p:spPr>
          <a:xfrm>
            <a:off x="5857103" y="2522084"/>
            <a:ext cx="5671751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dirty="0">
                <a:solidFill>
                  <a:srgbClr val="AB7942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= </a:t>
            </a:r>
            <a:r>
              <a:rPr lang="de-DE" sz="1600" b="1" dirty="0" err="1">
                <a:solidFill>
                  <a:srgbClr val="92D050"/>
                </a:solidFill>
              </a:rPr>
              <a:t>ClassName</a:t>
            </a:r>
            <a:r>
              <a:rPr lang="de-DE" sz="1600" dirty="0">
                <a:solidFill>
                  <a:schemeClr val="tx1"/>
                </a:solidFill>
              </a:rPr>
              <a:t>( </a:t>
            </a:r>
            <a:r>
              <a:rPr lang="de-DE" sz="1600" dirty="0">
                <a:solidFill>
                  <a:schemeClr val="accent2"/>
                </a:solidFill>
              </a:rPr>
              <a:t>attribute1, attribute2</a:t>
            </a:r>
            <a:r>
              <a:rPr lang="de-DE" sz="1600" dirty="0">
                <a:solidFill>
                  <a:schemeClr val="tx1"/>
                </a:solidFill>
              </a:rPr>
              <a:t> ,…)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CF620F-FFD1-8FFF-0707-B765B6C22023}"/>
              </a:ext>
            </a:extLst>
          </p:cNvPr>
          <p:cNvSpPr txBox="1"/>
          <p:nvPr/>
        </p:nvSpPr>
        <p:spPr>
          <a:xfrm>
            <a:off x="5857103" y="5482975"/>
            <a:ext cx="5894173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i="1" dirty="0" err="1">
                <a:solidFill>
                  <a:schemeClr val="tx1"/>
                </a:solidFill>
              </a:rPr>
              <a:t>.</a:t>
            </a:r>
            <a:r>
              <a:rPr lang="de-DE" sz="1600" i="1" dirty="0" err="1">
                <a:solidFill>
                  <a:srgbClr val="92D050"/>
                </a:solidFill>
              </a:rPr>
              <a:t>method</a:t>
            </a:r>
            <a:r>
              <a:rPr lang="de-DE" sz="1600" b="1" i="1" dirty="0" err="1">
                <a:solidFill>
                  <a:srgbClr val="92D050"/>
                </a:solidFill>
              </a:rPr>
              <a:t>_</a:t>
            </a:r>
            <a:r>
              <a:rPr lang="de-DE" sz="1600" i="1" dirty="0" err="1">
                <a:solidFill>
                  <a:srgbClr val="92D050"/>
                </a:solidFill>
              </a:rPr>
              <a:t>name</a:t>
            </a:r>
            <a:r>
              <a:rPr lang="de-DE" sz="1600" dirty="0">
                <a:solidFill>
                  <a:schemeClr val="tx1"/>
                </a:solidFill>
              </a:rPr>
              <a:t>(</a:t>
            </a:r>
            <a:r>
              <a:rPr lang="de-DE" sz="1600" dirty="0">
                <a:solidFill>
                  <a:schemeClr val="accent2"/>
                </a:solidFill>
              </a:rPr>
              <a:t>argument1, argument2</a:t>
            </a:r>
            <a:r>
              <a:rPr lang="de-DE" sz="1600" dirty="0">
                <a:solidFill>
                  <a:schemeClr val="tx1"/>
                </a:solidFill>
              </a:rPr>
              <a:t>, …)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93A1D7D-27C0-BEE5-9377-253F4567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77" y="3331159"/>
            <a:ext cx="3746672" cy="1496605"/>
          </a:xfrm>
          <a:prstGeom prst="rect">
            <a:avLst/>
          </a:prstGeom>
        </p:spPr>
      </p:pic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F18641B5-C59E-0350-1DD0-0F31D4883531}"/>
              </a:ext>
            </a:extLst>
          </p:cNvPr>
          <p:cNvCxnSpPr/>
          <p:nvPr/>
        </p:nvCxnSpPr>
        <p:spPr>
          <a:xfrm>
            <a:off x="6697362" y="2860638"/>
            <a:ext cx="370703" cy="5683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7C78F77-C5AB-785B-B961-8DDD7B7A14A6}"/>
              </a:ext>
            </a:extLst>
          </p:cNvPr>
          <p:cNvCxnSpPr>
            <a:cxnSpLocks/>
          </p:cNvCxnSpPr>
          <p:nvPr/>
        </p:nvCxnSpPr>
        <p:spPr>
          <a:xfrm>
            <a:off x="7784756" y="4774185"/>
            <a:ext cx="86498" cy="70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FD72E19-BB72-B83F-C564-8D02D0083781}"/>
              </a:ext>
            </a:extLst>
          </p:cNvPr>
          <p:cNvCxnSpPr>
            <a:cxnSpLocks/>
          </p:cNvCxnSpPr>
          <p:nvPr/>
        </p:nvCxnSpPr>
        <p:spPr>
          <a:xfrm>
            <a:off x="9366422" y="2860638"/>
            <a:ext cx="0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E7347FF-F52E-C760-9759-36B01BBFE752}"/>
              </a:ext>
            </a:extLst>
          </p:cNvPr>
          <p:cNvCxnSpPr>
            <a:cxnSpLocks/>
          </p:cNvCxnSpPr>
          <p:nvPr/>
        </p:nvCxnSpPr>
        <p:spPr>
          <a:xfrm>
            <a:off x="8056605" y="2860638"/>
            <a:ext cx="98854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0A749D1-511F-F285-4533-EAACD401CABD}"/>
              </a:ext>
            </a:extLst>
          </p:cNvPr>
          <p:cNvCxnSpPr>
            <a:cxnSpLocks/>
          </p:cNvCxnSpPr>
          <p:nvPr/>
        </p:nvCxnSpPr>
        <p:spPr>
          <a:xfrm flipH="1">
            <a:off x="6697362" y="4774185"/>
            <a:ext cx="370703" cy="696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939BDFE4-234D-7CC7-B9B5-5836D5067490}"/>
              </a:ext>
            </a:extLst>
          </p:cNvPr>
          <p:cNvCxnSpPr>
            <a:cxnSpLocks/>
          </p:cNvCxnSpPr>
          <p:nvPr/>
        </p:nvCxnSpPr>
        <p:spPr>
          <a:xfrm>
            <a:off x="8155459" y="4774185"/>
            <a:ext cx="1581666" cy="721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381</Words>
  <Application>Microsoft Macintosh PowerPoint</Application>
  <PresentationFormat>Breitbild</PresentationFormat>
  <Paragraphs>109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Fira Code</vt:lpstr>
      <vt:lpstr>Wingdings 2</vt:lpstr>
      <vt:lpstr>Zitierfähig</vt:lpstr>
      <vt:lpstr>Programming Course Python</vt:lpstr>
      <vt:lpstr>Contact</vt:lpstr>
      <vt:lpstr>Unit 4: Object Oriented Programming</vt:lpstr>
      <vt:lpstr>What is object oriented programming?</vt:lpstr>
      <vt:lpstr>example</vt:lpstr>
      <vt:lpstr>Basic concepts - classes</vt:lpstr>
      <vt:lpstr>Basic concepts - classes</vt:lpstr>
      <vt:lpstr>Basic concepts - objects</vt:lpstr>
      <vt:lpstr>Basic concepts - objects</vt:lpstr>
      <vt:lpstr>Interacting classes</vt:lpstr>
      <vt:lpstr>Inheritance</vt:lpstr>
      <vt:lpstr>Inheritance- example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2</cp:revision>
  <dcterms:created xsi:type="dcterms:W3CDTF">2023-06-23T07:40:51Z</dcterms:created>
  <dcterms:modified xsi:type="dcterms:W3CDTF">2023-06-23T10:48:20Z</dcterms:modified>
</cp:coreProperties>
</file>