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78" r:id="rId8"/>
    <p:sldId id="279" r:id="rId9"/>
    <p:sldId id="262" r:id="rId10"/>
    <p:sldId id="269" r:id="rId11"/>
    <p:sldId id="267" r:id="rId12"/>
    <p:sldId id="268" r:id="rId13"/>
    <p:sldId id="270" r:id="rId14"/>
    <p:sldId id="263" r:id="rId15"/>
    <p:sldId id="271" r:id="rId16"/>
    <p:sldId id="272" r:id="rId17"/>
    <p:sldId id="273" r:id="rId18"/>
    <p:sldId id="264" r:id="rId19"/>
    <p:sldId id="274" r:id="rId20"/>
    <p:sldId id="265" r:id="rId21"/>
    <p:sldId id="275" r:id="rId22"/>
    <p:sldId id="276" r:id="rId23"/>
    <p:sldId id="277" r:id="rId24"/>
    <p:sldId id="26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4"/>
    <p:restoredTop sz="96121"/>
  </p:normalViewPr>
  <p:slideViewPr>
    <p:cSldViewPr snapToGrid="0">
      <p:cViewPr varScale="1">
        <p:scale>
          <a:sx n="116" d="100"/>
          <a:sy n="116" d="100"/>
        </p:scale>
        <p:origin x="4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FC494A-2E3C-3B4D-BA23-BD2402F6F4F0}" type="datetimeFigureOut">
              <a:rPr lang="de-DE" smtClean="0"/>
              <a:t>14.04.23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1D414-D7BE-3945-871B-73D36434F3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7897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A1D414-D7BE-3945-871B-73D36434F3EE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0266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A1D414-D7BE-3945-871B-73D36434F3EE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073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A1D414-D7BE-3945-871B-73D36434F3EE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3328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A1D414-D7BE-3945-871B-73D36434F3EE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5831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A1D414-D7BE-3945-871B-73D36434F3EE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5735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4/14/23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4/14/23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4/14/23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4/14/23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4/14/23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elia.ruehle@mailbox.tu-dresden.de" TargetMode="External"/><Relationship Id="rId2" Type="http://schemas.openxmlformats.org/officeDocument/2006/relationships/hyperlink" Target="mailto:anna-maria.bothin@mailbox.tu-dresden.d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entimeter.com/app/presentation/algx5rq91hss9y5j4b7pz8zv6opxeysw/bxf2n4qwufvb/edit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868F27-8758-2C8B-7753-AF18BEF8F3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Programmierkurs Python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859A2DD-A04A-5A07-4114-292BC95981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Elia Rühle &amp; Anna </a:t>
            </a:r>
            <a:r>
              <a:rPr lang="de-DE" dirty="0" err="1"/>
              <a:t>Bothin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2261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B6CE22-6A8C-E2D1-4080-1958BC60F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 mit Python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C574DE-B214-80AD-F25E-4190690C7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358474"/>
            <a:ext cx="10554574" cy="3636511"/>
          </a:xfrm>
        </p:spPr>
        <p:txBody>
          <a:bodyPr/>
          <a:lstStyle/>
          <a:p>
            <a:r>
              <a:rPr lang="de-DE" dirty="0"/>
              <a:t>Code schreiben &amp; Ausführen</a:t>
            </a:r>
          </a:p>
          <a:p>
            <a:pPr lvl="1"/>
            <a:r>
              <a:rPr lang="de-DE" dirty="0"/>
              <a:t>Interaktiver Modus</a:t>
            </a:r>
          </a:p>
          <a:p>
            <a:pPr lvl="1"/>
            <a:r>
              <a:rPr lang="de-DE" dirty="0"/>
              <a:t>Ausführen von Dateien</a:t>
            </a:r>
          </a:p>
          <a:p>
            <a:pPr lvl="2"/>
            <a:r>
              <a:rPr lang="de-DE" dirty="0"/>
              <a:t>Schreiben in IDE/ Editor</a:t>
            </a:r>
          </a:p>
          <a:p>
            <a:pPr lvl="2"/>
            <a:r>
              <a:rPr lang="de-DE" dirty="0"/>
              <a:t>Speichern &amp; Ausführen der </a:t>
            </a:r>
            <a:r>
              <a:rPr lang="de-DE" dirty="0">
                <a:solidFill>
                  <a:schemeClr val="accent1"/>
                </a:solidFill>
              </a:rPr>
              <a:t>.</a:t>
            </a:r>
            <a:r>
              <a:rPr lang="de-DE" dirty="0" err="1">
                <a:solidFill>
                  <a:schemeClr val="accent1"/>
                </a:solidFill>
              </a:rPr>
              <a:t>py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/>
              <a:t>Datei</a:t>
            </a:r>
          </a:p>
          <a:p>
            <a:pPr marL="457200" lvl="1" indent="0">
              <a:buNone/>
            </a:pPr>
            <a:endParaRPr lang="de-DE" sz="2000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6178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B6CE22-6A8C-E2D1-4080-1958BC60F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 mit Python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C574DE-B214-80AD-F25E-4190690C7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358474"/>
            <a:ext cx="10554574" cy="3636511"/>
          </a:xfrm>
        </p:spPr>
        <p:txBody>
          <a:bodyPr/>
          <a:lstStyle/>
          <a:p>
            <a:r>
              <a:rPr lang="de-DE" dirty="0"/>
              <a:t>Code schreiben &amp; Ausführen</a:t>
            </a:r>
          </a:p>
          <a:p>
            <a:pPr lvl="1"/>
            <a:r>
              <a:rPr lang="de-DE" dirty="0"/>
              <a:t>Interaktiver Modus</a:t>
            </a:r>
          </a:p>
          <a:p>
            <a:pPr lvl="1"/>
            <a:r>
              <a:rPr lang="de-DE" dirty="0"/>
              <a:t>Ausführen von Dateien</a:t>
            </a:r>
          </a:p>
          <a:p>
            <a:pPr lvl="2"/>
            <a:r>
              <a:rPr lang="de-DE" dirty="0"/>
              <a:t>Schreiben in IDE/ Editor</a:t>
            </a:r>
          </a:p>
          <a:p>
            <a:pPr lvl="2"/>
            <a:r>
              <a:rPr lang="de-DE" dirty="0"/>
              <a:t>Speichern &amp; Ausführen der </a:t>
            </a:r>
            <a:r>
              <a:rPr lang="de-DE" dirty="0">
                <a:solidFill>
                  <a:schemeClr val="accent1"/>
                </a:solidFill>
              </a:rPr>
              <a:t>.</a:t>
            </a:r>
            <a:r>
              <a:rPr lang="de-DE" dirty="0" err="1">
                <a:solidFill>
                  <a:schemeClr val="accent1"/>
                </a:solidFill>
              </a:rPr>
              <a:t>py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/>
              <a:t>Datei</a:t>
            </a:r>
          </a:p>
          <a:p>
            <a:r>
              <a:rPr lang="de-DE" dirty="0"/>
              <a:t>Syntax</a:t>
            </a:r>
          </a:p>
          <a:p>
            <a:pPr lvl="1"/>
            <a:r>
              <a:rPr lang="de-DE" dirty="0"/>
              <a:t>Einrückungen</a:t>
            </a:r>
          </a:p>
          <a:p>
            <a:pPr marL="457200" lvl="1" indent="0">
              <a:buNone/>
            </a:pPr>
            <a:endParaRPr lang="de-DE" dirty="0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ECDF8225-083E-9F46-D149-6EA603F19C82}"/>
              </a:ext>
            </a:extLst>
          </p:cNvPr>
          <p:cNvGrpSpPr/>
          <p:nvPr/>
        </p:nvGrpSpPr>
        <p:grpSpPr>
          <a:xfrm>
            <a:off x="6095999" y="3211529"/>
            <a:ext cx="4978400" cy="1930400"/>
            <a:chOff x="6095999" y="3211529"/>
            <a:chExt cx="4978400" cy="1930400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C72CC728-8BA3-0AA8-AAC5-8E2E274391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5999" y="3211529"/>
              <a:ext cx="4978400" cy="1930400"/>
            </a:xfrm>
            <a:prstGeom prst="rect">
              <a:avLst/>
            </a:prstGeom>
          </p:spPr>
        </p:pic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03B60ACF-55FE-5802-DE77-7AD35092AC78}"/>
                </a:ext>
              </a:extLst>
            </p:cNvPr>
            <p:cNvGrpSpPr/>
            <p:nvPr/>
          </p:nvGrpSpPr>
          <p:grpSpPr>
            <a:xfrm>
              <a:off x="6524096" y="3540706"/>
              <a:ext cx="729049" cy="1290223"/>
              <a:chOff x="6524096" y="3540706"/>
              <a:chExt cx="729049" cy="1290223"/>
            </a:xfrm>
          </p:grpSpPr>
          <p:sp>
            <p:nvSpPr>
              <p:cNvPr id="6" name="Pfeil nach rechts 5">
                <a:extLst>
                  <a:ext uri="{FF2B5EF4-FFF2-40B4-BE49-F238E27FC236}">
                    <a16:creationId xmlns:a16="http://schemas.microsoft.com/office/drawing/2014/main" id="{27FF68B8-8E23-1908-02D6-119C99E8F830}"/>
                  </a:ext>
                </a:extLst>
              </p:cNvPr>
              <p:cNvSpPr/>
              <p:nvPr/>
            </p:nvSpPr>
            <p:spPr>
              <a:xfrm>
                <a:off x="6524096" y="3540706"/>
                <a:ext cx="729049" cy="196987"/>
              </a:xfrm>
              <a:prstGeom prst="rightArrow">
                <a:avLst>
                  <a:gd name="adj1" fmla="val 50000"/>
                  <a:gd name="adj2" fmla="val 878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" name="Pfeil nach rechts 8">
                <a:extLst>
                  <a:ext uri="{FF2B5EF4-FFF2-40B4-BE49-F238E27FC236}">
                    <a16:creationId xmlns:a16="http://schemas.microsoft.com/office/drawing/2014/main" id="{71757150-7F23-E46D-C4D2-1D5B9071D169}"/>
                  </a:ext>
                </a:extLst>
              </p:cNvPr>
              <p:cNvSpPr/>
              <p:nvPr/>
            </p:nvSpPr>
            <p:spPr>
              <a:xfrm>
                <a:off x="6524096" y="4087324"/>
                <a:ext cx="729049" cy="196987"/>
              </a:xfrm>
              <a:prstGeom prst="rightArrow">
                <a:avLst>
                  <a:gd name="adj1" fmla="val 50000"/>
                  <a:gd name="adj2" fmla="val 878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" name="Pfeil nach rechts 9">
                <a:extLst>
                  <a:ext uri="{FF2B5EF4-FFF2-40B4-BE49-F238E27FC236}">
                    <a16:creationId xmlns:a16="http://schemas.microsoft.com/office/drawing/2014/main" id="{F2C295B5-B68E-C7E5-6E9B-5A4C8C710D4A}"/>
                  </a:ext>
                </a:extLst>
              </p:cNvPr>
              <p:cNvSpPr/>
              <p:nvPr/>
            </p:nvSpPr>
            <p:spPr>
              <a:xfrm>
                <a:off x="6524096" y="4633942"/>
                <a:ext cx="729049" cy="196987"/>
              </a:xfrm>
              <a:prstGeom prst="rightArrow">
                <a:avLst>
                  <a:gd name="adj1" fmla="val 50000"/>
                  <a:gd name="adj2" fmla="val 878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0372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B6CE22-6A8C-E2D1-4080-1958BC60F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 mit Python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C574DE-B214-80AD-F25E-4190690C7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358474"/>
            <a:ext cx="10554574" cy="3636511"/>
          </a:xfrm>
        </p:spPr>
        <p:txBody>
          <a:bodyPr/>
          <a:lstStyle/>
          <a:p>
            <a:r>
              <a:rPr lang="de-DE" dirty="0"/>
              <a:t>Code schreiben &amp; Ausführen</a:t>
            </a:r>
          </a:p>
          <a:p>
            <a:pPr lvl="1"/>
            <a:r>
              <a:rPr lang="de-DE" dirty="0"/>
              <a:t>Interaktiver Modus</a:t>
            </a:r>
          </a:p>
          <a:p>
            <a:pPr lvl="1"/>
            <a:r>
              <a:rPr lang="de-DE" dirty="0"/>
              <a:t>Ausführen von Dateien</a:t>
            </a:r>
          </a:p>
          <a:p>
            <a:pPr lvl="2"/>
            <a:r>
              <a:rPr lang="de-DE" dirty="0"/>
              <a:t>Schreiben in IDE/ Editor</a:t>
            </a:r>
          </a:p>
          <a:p>
            <a:pPr lvl="2"/>
            <a:r>
              <a:rPr lang="de-DE" dirty="0"/>
              <a:t>Speichern &amp; Ausführen der </a:t>
            </a:r>
            <a:r>
              <a:rPr lang="de-DE" dirty="0">
                <a:solidFill>
                  <a:schemeClr val="accent1"/>
                </a:solidFill>
              </a:rPr>
              <a:t>.</a:t>
            </a:r>
            <a:r>
              <a:rPr lang="de-DE" dirty="0" err="1">
                <a:solidFill>
                  <a:schemeClr val="accent1"/>
                </a:solidFill>
              </a:rPr>
              <a:t>py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/>
              <a:t>Datei</a:t>
            </a:r>
          </a:p>
          <a:p>
            <a:r>
              <a:rPr lang="de-DE" dirty="0"/>
              <a:t>Syntax</a:t>
            </a:r>
          </a:p>
          <a:p>
            <a:pPr lvl="1"/>
            <a:r>
              <a:rPr lang="de-DE" dirty="0"/>
              <a:t>Einrückungen</a:t>
            </a:r>
          </a:p>
          <a:p>
            <a:pPr lvl="1"/>
            <a:r>
              <a:rPr lang="de-DE" dirty="0"/>
              <a:t>Kommentare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E757DD5-2726-2671-C330-CAA0DF18C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547" y="2200242"/>
            <a:ext cx="3786909" cy="395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367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B6CE22-6A8C-E2D1-4080-1958BC60F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 mit Python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C574DE-B214-80AD-F25E-4190690C7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358474"/>
            <a:ext cx="10554574" cy="3636511"/>
          </a:xfrm>
        </p:spPr>
        <p:txBody>
          <a:bodyPr/>
          <a:lstStyle/>
          <a:p>
            <a:r>
              <a:rPr lang="de-DE" dirty="0"/>
              <a:t>Code schreiben &amp; Ausführen</a:t>
            </a:r>
          </a:p>
          <a:p>
            <a:pPr lvl="1"/>
            <a:r>
              <a:rPr lang="de-DE" dirty="0"/>
              <a:t>Interaktiver Modus</a:t>
            </a:r>
          </a:p>
          <a:p>
            <a:pPr lvl="1"/>
            <a:r>
              <a:rPr lang="de-DE" dirty="0"/>
              <a:t>Ausführen von Dateien</a:t>
            </a:r>
          </a:p>
          <a:p>
            <a:pPr lvl="2"/>
            <a:r>
              <a:rPr lang="de-DE" dirty="0"/>
              <a:t>Schreiben in IDE/ Editor</a:t>
            </a:r>
          </a:p>
          <a:p>
            <a:pPr lvl="2"/>
            <a:r>
              <a:rPr lang="de-DE" dirty="0"/>
              <a:t>Speichern &amp; Ausführen der </a:t>
            </a:r>
            <a:r>
              <a:rPr lang="de-DE" dirty="0">
                <a:solidFill>
                  <a:schemeClr val="accent1"/>
                </a:solidFill>
              </a:rPr>
              <a:t>.</a:t>
            </a:r>
            <a:r>
              <a:rPr lang="de-DE" dirty="0" err="1">
                <a:solidFill>
                  <a:schemeClr val="accent1"/>
                </a:solidFill>
              </a:rPr>
              <a:t>py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/>
              <a:t>Datei</a:t>
            </a:r>
          </a:p>
          <a:p>
            <a:r>
              <a:rPr lang="de-DE" dirty="0"/>
              <a:t>Syntax</a:t>
            </a:r>
          </a:p>
          <a:p>
            <a:pPr lvl="1"/>
            <a:r>
              <a:rPr lang="de-DE" dirty="0"/>
              <a:t>Einrückungen</a:t>
            </a:r>
          </a:p>
          <a:p>
            <a:pPr lvl="1"/>
            <a:r>
              <a:rPr lang="de-DE" dirty="0"/>
              <a:t>Kommentare</a:t>
            </a:r>
          </a:p>
          <a:p>
            <a:pPr lvl="1"/>
            <a:r>
              <a:rPr lang="de-DE" dirty="0"/>
              <a:t>Variablennamen (A-z. 0-9, _ )</a:t>
            </a:r>
          </a:p>
        </p:txBody>
      </p:sp>
    </p:spTree>
    <p:extLst>
      <p:ext uri="{BB962C8B-B14F-4D97-AF65-F5344CB8AC3E}">
        <p14:creationId xmlns:p14="http://schemas.microsoft.com/office/powerpoint/2010/main" val="3341907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29BEAE-9605-2DB2-9F79-DAD53FC77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Einfache Datentypen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A17D9F-D717-21D2-5527-F1ECC8DC3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Numerische Typen </a:t>
            </a:r>
          </a:p>
          <a:p>
            <a:pPr lvl="1"/>
            <a:r>
              <a:rPr lang="de-DE" dirty="0"/>
              <a:t>Ganzzahlen </a:t>
            </a:r>
            <a:r>
              <a:rPr lang="de-DE" dirty="0" err="1">
                <a:solidFill>
                  <a:schemeClr val="accent1"/>
                </a:solidFill>
              </a:rPr>
              <a:t>int</a:t>
            </a:r>
            <a:endParaRPr lang="de-DE" dirty="0">
              <a:solidFill>
                <a:schemeClr val="accent1"/>
              </a:solidFill>
            </a:endParaRPr>
          </a:p>
          <a:p>
            <a:pPr lvl="1"/>
            <a:r>
              <a:rPr lang="de-DE" dirty="0"/>
              <a:t>Gleitkommazahlen </a:t>
            </a:r>
            <a:r>
              <a:rPr lang="de-DE" dirty="0" err="1">
                <a:solidFill>
                  <a:schemeClr val="accent1"/>
                </a:solidFill>
              </a:rPr>
              <a:t>float</a:t>
            </a:r>
            <a:endParaRPr lang="de-DE" dirty="0">
              <a:solidFill>
                <a:schemeClr val="accent1"/>
              </a:solidFill>
            </a:endParaRPr>
          </a:p>
          <a:p>
            <a:pPr lvl="1"/>
            <a:r>
              <a:rPr lang="de-DE" dirty="0"/>
              <a:t>Komplexe Zahlen </a:t>
            </a:r>
            <a:r>
              <a:rPr lang="de-DE" dirty="0" err="1">
                <a:solidFill>
                  <a:schemeClr val="accent1"/>
                </a:solidFill>
              </a:rPr>
              <a:t>complex</a:t>
            </a:r>
            <a:endParaRPr lang="de-DE" dirty="0">
              <a:solidFill>
                <a:schemeClr val="accent1"/>
              </a:solidFill>
            </a:endParaRPr>
          </a:p>
          <a:p>
            <a:r>
              <a:rPr lang="de-DE" dirty="0"/>
              <a:t>Text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str</a:t>
            </a:r>
            <a:endParaRPr lang="de-DE" dirty="0">
              <a:solidFill>
                <a:schemeClr val="accent1"/>
              </a:solidFill>
            </a:endParaRPr>
          </a:p>
          <a:p>
            <a:r>
              <a:rPr lang="de-DE" dirty="0" err="1"/>
              <a:t>BOOL‘sche</a:t>
            </a:r>
            <a:r>
              <a:rPr lang="de-DE" dirty="0"/>
              <a:t> Werte </a:t>
            </a:r>
            <a:r>
              <a:rPr lang="de-DE" dirty="0" err="1">
                <a:solidFill>
                  <a:schemeClr val="accent1"/>
                </a:solidFill>
              </a:rPr>
              <a:t>bool</a:t>
            </a:r>
            <a:endParaRPr lang="de-DE" dirty="0">
              <a:solidFill>
                <a:schemeClr val="accent1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74D27C4-40B6-1502-8D33-B6C092FCA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426" y="2725729"/>
            <a:ext cx="3388591" cy="3238653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32EECEE8-01FF-100E-2881-DC851729CB77}"/>
              </a:ext>
            </a:extLst>
          </p:cNvPr>
          <p:cNvSpPr/>
          <p:nvPr/>
        </p:nvSpPr>
        <p:spPr>
          <a:xfrm>
            <a:off x="6292848" y="5098473"/>
            <a:ext cx="3643745" cy="9975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429C6F6-C30B-F608-B737-2CA4EB8E5B45}"/>
              </a:ext>
            </a:extLst>
          </p:cNvPr>
          <p:cNvSpPr/>
          <p:nvPr/>
        </p:nvSpPr>
        <p:spPr>
          <a:xfrm>
            <a:off x="6420426" y="4463789"/>
            <a:ext cx="3643745" cy="9975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D65D6EC-77E8-8415-9799-777CAC79E497}"/>
              </a:ext>
            </a:extLst>
          </p:cNvPr>
          <p:cNvSpPr/>
          <p:nvPr/>
        </p:nvSpPr>
        <p:spPr>
          <a:xfrm>
            <a:off x="6391560" y="3863742"/>
            <a:ext cx="3643745" cy="9975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374E62B-7814-D46A-F7C7-6D2FF1B69DB3}"/>
              </a:ext>
            </a:extLst>
          </p:cNvPr>
          <p:cNvSpPr txBox="1"/>
          <p:nvPr/>
        </p:nvSpPr>
        <p:spPr>
          <a:xfrm>
            <a:off x="5791200" y="2590800"/>
            <a:ext cx="4696691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lvl="3"/>
            <a:endParaRPr lang="de-DE" dirty="0"/>
          </a:p>
          <a:p>
            <a:pPr lvl="3"/>
            <a:endParaRPr lang="de-DE" dirty="0"/>
          </a:p>
          <a:p>
            <a:pPr lvl="3"/>
            <a:r>
              <a:rPr lang="de-DE" dirty="0" err="1">
                <a:solidFill>
                  <a:schemeClr val="accent1"/>
                </a:solidFill>
              </a:rPr>
              <a:t>count</a:t>
            </a:r>
            <a:r>
              <a:rPr lang="de-DE" dirty="0">
                <a:solidFill>
                  <a:schemeClr val="accent1"/>
                </a:solidFill>
              </a:rPr>
              <a:t>(“…“)</a:t>
            </a:r>
          </a:p>
          <a:p>
            <a:pPr lvl="3"/>
            <a:r>
              <a:rPr lang="de-DE" dirty="0">
                <a:solidFill>
                  <a:schemeClr val="accent1"/>
                </a:solidFill>
              </a:rPr>
              <a:t>find(“…“)</a:t>
            </a:r>
          </a:p>
          <a:p>
            <a:pPr lvl="3"/>
            <a:r>
              <a:rPr lang="de-DE" dirty="0" err="1">
                <a:solidFill>
                  <a:schemeClr val="accent1"/>
                </a:solidFill>
              </a:rPr>
              <a:t>split</a:t>
            </a:r>
            <a:r>
              <a:rPr lang="de-DE" dirty="0">
                <a:solidFill>
                  <a:schemeClr val="accent1"/>
                </a:solidFill>
              </a:rPr>
              <a:t>(“…“)</a:t>
            </a:r>
          </a:p>
          <a:p>
            <a:pPr lvl="3"/>
            <a:r>
              <a:rPr lang="de-DE" dirty="0" err="1">
                <a:solidFill>
                  <a:schemeClr val="accent1"/>
                </a:solidFill>
              </a:rPr>
              <a:t>upper</a:t>
            </a:r>
            <a:r>
              <a:rPr lang="de-DE" dirty="0">
                <a:solidFill>
                  <a:schemeClr val="accent1"/>
                </a:solidFill>
              </a:rPr>
              <a:t>( )</a:t>
            </a:r>
          </a:p>
          <a:p>
            <a:pPr lvl="3"/>
            <a:r>
              <a:rPr lang="de-DE" dirty="0" err="1">
                <a:solidFill>
                  <a:schemeClr val="accent1"/>
                </a:solidFill>
              </a:rPr>
              <a:t>lower</a:t>
            </a:r>
            <a:r>
              <a:rPr lang="de-DE" dirty="0">
                <a:solidFill>
                  <a:schemeClr val="accent1"/>
                </a:solidFill>
              </a:rPr>
              <a:t>( )</a:t>
            </a:r>
          </a:p>
          <a:p>
            <a:pPr lvl="3"/>
            <a:r>
              <a:rPr lang="de-DE" dirty="0">
                <a:solidFill>
                  <a:schemeClr val="accent1"/>
                </a:solidFill>
              </a:rPr>
              <a:t>…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688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9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4638F2-44F9-0387-35BC-AA6733952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Einfache Datenstrukturen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B47C2560-812F-375E-9734-FDB4B9C265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6873194"/>
              </p:ext>
            </p:extLst>
          </p:nvPr>
        </p:nvGraphicFramePr>
        <p:xfrm>
          <a:off x="810000" y="2574470"/>
          <a:ext cx="10553700" cy="3452258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110740">
                  <a:extLst>
                    <a:ext uri="{9D8B030D-6E8A-4147-A177-3AD203B41FA5}">
                      <a16:colId xmlns:a16="http://schemas.microsoft.com/office/drawing/2014/main" val="3154879884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2768790688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632190215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981659422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727473629"/>
                    </a:ext>
                  </a:extLst>
                </a:gridCol>
              </a:tblGrid>
              <a:tr h="410476">
                <a:tc>
                  <a:txBody>
                    <a:bodyPr/>
                    <a:lstStyle/>
                    <a:p>
                      <a:pPr algn="l"/>
                      <a:endParaRPr lang="de-DE" dirty="0"/>
                    </a:p>
                  </a:txBody>
                  <a:tcPr anchor="ctr">
                    <a:lnL w="9525" cap="rnd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Liste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2875342"/>
                  </a:ext>
                </a:extLst>
              </a:tr>
              <a:tr h="53122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Änderbar?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13786660"/>
                  </a:ext>
                </a:extLst>
              </a:tr>
              <a:tr h="53122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Duplikate?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51897338"/>
                  </a:ext>
                </a:extLst>
              </a:tr>
              <a:tr h="916902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Geordnet?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55583047"/>
                  </a:ext>
                </a:extLst>
              </a:tr>
              <a:tr h="53122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Keys?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36793035"/>
                  </a:ext>
                </a:extLst>
              </a:tr>
              <a:tr h="531220">
                <a:tc>
                  <a:txBody>
                    <a:bodyPr/>
                    <a:lstStyle/>
                    <a:p>
                      <a:pPr algn="l"/>
                      <a:endParaRPr lang="de-DE" dirty="0"/>
                    </a:p>
                  </a:txBody>
                  <a:tcPr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list</a:t>
                      </a:r>
                      <a:r>
                        <a:rPr lang="de-DE" dirty="0"/>
                        <a:t> = [ 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15062303"/>
                  </a:ext>
                </a:extLst>
              </a:tr>
            </a:tbl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20601477-582D-99CA-04F3-33BE9D56C467}"/>
              </a:ext>
            </a:extLst>
          </p:cNvPr>
          <p:cNvSpPr txBox="1"/>
          <p:nvPr/>
        </p:nvSpPr>
        <p:spPr>
          <a:xfrm>
            <a:off x="2867892" y="3025269"/>
            <a:ext cx="8514106" cy="3168000"/>
          </a:xfrm>
          <a:prstGeom prst="rect">
            <a:avLst/>
          </a:prstGeom>
          <a:solidFill>
            <a:schemeClr val="bg2"/>
          </a:solidFill>
        </p:spPr>
        <p:txBody>
          <a:bodyPr wrap="square" numCol="2" rtlCol="0">
            <a:spAutoFit/>
          </a:bodyPr>
          <a:lstStyle/>
          <a:p>
            <a:pPr lvl="3"/>
            <a:endParaRPr lang="de-DE" dirty="0"/>
          </a:p>
          <a:p>
            <a:r>
              <a:rPr lang="de-DE" dirty="0">
                <a:solidFill>
                  <a:schemeClr val="accent1"/>
                </a:solidFill>
              </a:rPr>
              <a:t>  </a:t>
            </a:r>
            <a:r>
              <a:rPr lang="de-DE" dirty="0" err="1">
                <a:solidFill>
                  <a:schemeClr val="accent1"/>
                </a:solidFill>
              </a:rPr>
              <a:t>append</a:t>
            </a:r>
            <a:r>
              <a:rPr lang="de-DE" dirty="0">
                <a:solidFill>
                  <a:schemeClr val="accent1"/>
                </a:solidFill>
              </a:rPr>
              <a:t>( </a:t>
            </a:r>
            <a:r>
              <a:rPr lang="de-DE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element</a:t>
            </a:r>
            <a:r>
              <a:rPr lang="de-DE" dirty="0">
                <a:solidFill>
                  <a:schemeClr val="accent1"/>
                </a:solidFill>
              </a:rPr>
              <a:t> )</a:t>
            </a:r>
          </a:p>
          <a:p>
            <a:endParaRPr lang="de-DE" dirty="0">
              <a:solidFill>
                <a:schemeClr val="accent1"/>
              </a:solidFill>
            </a:endParaRPr>
          </a:p>
          <a:p>
            <a:r>
              <a:rPr lang="de-DE" dirty="0">
                <a:solidFill>
                  <a:schemeClr val="accent1"/>
                </a:solidFill>
              </a:rPr>
              <a:t>  </a:t>
            </a:r>
            <a:r>
              <a:rPr lang="de-DE" dirty="0" err="1">
                <a:solidFill>
                  <a:schemeClr val="accent1"/>
                </a:solidFill>
              </a:rPr>
              <a:t>insert</a:t>
            </a:r>
            <a:r>
              <a:rPr lang="de-DE" dirty="0">
                <a:solidFill>
                  <a:schemeClr val="accent1"/>
                </a:solidFill>
              </a:rPr>
              <a:t>( </a:t>
            </a:r>
            <a:r>
              <a:rPr lang="de-DE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index</a:t>
            </a:r>
            <a:r>
              <a:rPr lang="de-DE" dirty="0">
                <a:solidFill>
                  <a:schemeClr val="bg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element</a:t>
            </a:r>
            <a:r>
              <a:rPr lang="de-DE" dirty="0">
                <a:solidFill>
                  <a:schemeClr val="accent1"/>
                </a:solidFill>
              </a:rPr>
              <a:t>)</a:t>
            </a:r>
          </a:p>
          <a:p>
            <a:endParaRPr lang="de-DE" dirty="0">
              <a:solidFill>
                <a:schemeClr val="accent1"/>
              </a:solidFill>
            </a:endParaRPr>
          </a:p>
          <a:p>
            <a:r>
              <a:rPr lang="de-DE" dirty="0">
                <a:solidFill>
                  <a:schemeClr val="accent1"/>
                </a:solidFill>
              </a:rPr>
              <a:t>  </a:t>
            </a:r>
            <a:r>
              <a:rPr lang="de-DE" dirty="0" err="1">
                <a:solidFill>
                  <a:schemeClr val="accent1"/>
                </a:solidFill>
              </a:rPr>
              <a:t>extend</a:t>
            </a:r>
            <a:r>
              <a:rPr lang="de-DE" dirty="0">
                <a:solidFill>
                  <a:schemeClr val="accent1"/>
                </a:solidFill>
              </a:rPr>
              <a:t>( </a:t>
            </a:r>
            <a:r>
              <a:rPr lang="de-DE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iterable</a:t>
            </a:r>
            <a:r>
              <a:rPr lang="de-DE" dirty="0">
                <a:solidFill>
                  <a:schemeClr val="accent1"/>
                </a:solidFill>
              </a:rPr>
              <a:t> )</a:t>
            </a:r>
          </a:p>
          <a:p>
            <a:endParaRPr lang="de-DE" dirty="0">
              <a:solidFill>
                <a:schemeClr val="accent1"/>
              </a:solidFill>
            </a:endParaRPr>
          </a:p>
          <a:p>
            <a:r>
              <a:rPr lang="de-DE" dirty="0">
                <a:solidFill>
                  <a:schemeClr val="accent1"/>
                </a:solidFill>
              </a:rPr>
              <a:t>  </a:t>
            </a:r>
            <a:r>
              <a:rPr lang="de-DE" dirty="0" err="1">
                <a:solidFill>
                  <a:schemeClr val="accent1"/>
                </a:solidFill>
              </a:rPr>
              <a:t>remove</a:t>
            </a:r>
            <a:r>
              <a:rPr lang="de-DE" dirty="0">
                <a:solidFill>
                  <a:schemeClr val="accent1"/>
                </a:solidFill>
              </a:rPr>
              <a:t>( </a:t>
            </a:r>
            <a:r>
              <a:rPr lang="de-DE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element</a:t>
            </a:r>
            <a:r>
              <a:rPr lang="de-DE" dirty="0">
                <a:solidFill>
                  <a:schemeClr val="accent1"/>
                </a:solidFill>
              </a:rPr>
              <a:t> )</a:t>
            </a:r>
          </a:p>
          <a:p>
            <a:r>
              <a:rPr lang="de-DE" dirty="0">
                <a:solidFill>
                  <a:schemeClr val="accent1"/>
                </a:solidFill>
              </a:rPr>
              <a:t> </a:t>
            </a:r>
          </a:p>
          <a:p>
            <a:r>
              <a:rPr lang="de-DE" dirty="0">
                <a:solidFill>
                  <a:schemeClr val="accent1"/>
                </a:solidFill>
              </a:rPr>
              <a:t>  </a:t>
            </a:r>
            <a:r>
              <a:rPr lang="de-DE" dirty="0" err="1">
                <a:solidFill>
                  <a:schemeClr val="accent1"/>
                </a:solidFill>
              </a:rPr>
              <a:t>pop</a:t>
            </a:r>
            <a:r>
              <a:rPr lang="de-DE" dirty="0">
                <a:solidFill>
                  <a:schemeClr val="accent1"/>
                </a:solidFill>
              </a:rPr>
              <a:t>( </a:t>
            </a:r>
            <a:r>
              <a:rPr lang="de-DE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index</a:t>
            </a:r>
            <a:r>
              <a:rPr lang="de-DE" dirty="0">
                <a:solidFill>
                  <a:schemeClr val="accent1"/>
                </a:solidFill>
              </a:rPr>
              <a:t> )</a:t>
            </a:r>
          </a:p>
          <a:p>
            <a:endParaRPr lang="de-DE" dirty="0"/>
          </a:p>
          <a:p>
            <a:endParaRPr lang="de-DE" dirty="0">
              <a:solidFill>
                <a:schemeClr val="accent1"/>
              </a:solidFill>
            </a:endParaRPr>
          </a:p>
          <a:p>
            <a:endParaRPr lang="de-DE" dirty="0">
              <a:solidFill>
                <a:schemeClr val="accent1"/>
              </a:solidFill>
            </a:endParaRPr>
          </a:p>
          <a:p>
            <a:r>
              <a:rPr lang="de-DE" dirty="0" err="1">
                <a:solidFill>
                  <a:schemeClr val="accent1"/>
                </a:solidFill>
              </a:rPr>
              <a:t>count</a:t>
            </a:r>
            <a:r>
              <a:rPr lang="de-DE" dirty="0">
                <a:solidFill>
                  <a:schemeClr val="accent1"/>
                </a:solidFill>
              </a:rPr>
              <a:t>( </a:t>
            </a:r>
            <a:r>
              <a:rPr lang="de-DE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element</a:t>
            </a:r>
            <a:r>
              <a:rPr lang="de-DE" dirty="0">
                <a:solidFill>
                  <a:schemeClr val="accent1"/>
                </a:solidFill>
              </a:rPr>
              <a:t> )</a:t>
            </a:r>
          </a:p>
          <a:p>
            <a:endParaRPr lang="de-DE" dirty="0">
              <a:solidFill>
                <a:schemeClr val="accent1"/>
              </a:solidFill>
            </a:endParaRPr>
          </a:p>
          <a:p>
            <a:r>
              <a:rPr lang="de-DE" dirty="0" err="1">
                <a:solidFill>
                  <a:schemeClr val="accent1"/>
                </a:solidFill>
              </a:rPr>
              <a:t>clear</a:t>
            </a:r>
            <a:r>
              <a:rPr lang="de-DE" dirty="0">
                <a:solidFill>
                  <a:schemeClr val="accent1"/>
                </a:solidFill>
              </a:rPr>
              <a:t>()</a:t>
            </a:r>
          </a:p>
          <a:p>
            <a:endParaRPr lang="de-DE" dirty="0">
              <a:solidFill>
                <a:schemeClr val="accent1"/>
              </a:solidFill>
            </a:endParaRPr>
          </a:p>
          <a:p>
            <a:r>
              <a:rPr lang="de-DE" dirty="0">
                <a:solidFill>
                  <a:schemeClr val="accent1"/>
                </a:solidFill>
              </a:rPr>
              <a:t>reverse()</a:t>
            </a:r>
          </a:p>
          <a:p>
            <a:endParaRPr lang="de-DE" dirty="0">
              <a:solidFill>
                <a:schemeClr val="accent1"/>
              </a:solidFill>
            </a:endParaRPr>
          </a:p>
          <a:p>
            <a:r>
              <a:rPr lang="de-DE" dirty="0" err="1">
                <a:solidFill>
                  <a:schemeClr val="accent1"/>
                </a:solidFill>
              </a:rPr>
              <a:t>sort</a:t>
            </a:r>
            <a:r>
              <a:rPr lang="de-DE" dirty="0">
                <a:solidFill>
                  <a:schemeClr val="accent1"/>
                </a:solidFill>
              </a:rPr>
              <a:t>()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9660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4638F2-44F9-0387-35BC-AA6733952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Einfache Datenstrukturen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B47C2560-812F-375E-9734-FDB4B9C265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7929446"/>
              </p:ext>
            </p:extLst>
          </p:nvPr>
        </p:nvGraphicFramePr>
        <p:xfrm>
          <a:off x="810000" y="2574470"/>
          <a:ext cx="10553700" cy="3452258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110740">
                  <a:extLst>
                    <a:ext uri="{9D8B030D-6E8A-4147-A177-3AD203B41FA5}">
                      <a16:colId xmlns:a16="http://schemas.microsoft.com/office/drawing/2014/main" val="3154879884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2768790688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632190215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981659422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727473629"/>
                    </a:ext>
                  </a:extLst>
                </a:gridCol>
              </a:tblGrid>
              <a:tr h="410476">
                <a:tc>
                  <a:txBody>
                    <a:bodyPr/>
                    <a:lstStyle/>
                    <a:p>
                      <a:pPr algn="l"/>
                      <a:endParaRPr lang="de-DE" dirty="0"/>
                    </a:p>
                  </a:txBody>
                  <a:tcPr anchor="ctr">
                    <a:lnL w="9525" cap="rnd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Liste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Tupel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2875342"/>
                  </a:ext>
                </a:extLst>
              </a:tr>
              <a:tr h="53122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Änderbar?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13786660"/>
                  </a:ext>
                </a:extLst>
              </a:tr>
              <a:tr h="53122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Duplikate?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51897338"/>
                  </a:ext>
                </a:extLst>
              </a:tr>
              <a:tr h="916902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Geordnet?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55583047"/>
                  </a:ext>
                </a:extLst>
              </a:tr>
              <a:tr h="53122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Keys?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36793035"/>
                  </a:ext>
                </a:extLst>
              </a:tr>
              <a:tr h="531220">
                <a:tc>
                  <a:txBody>
                    <a:bodyPr/>
                    <a:lstStyle/>
                    <a:p>
                      <a:pPr algn="l"/>
                      <a:endParaRPr lang="de-DE" dirty="0"/>
                    </a:p>
                  </a:txBody>
                  <a:tcPr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list</a:t>
                      </a:r>
                      <a:r>
                        <a:rPr lang="de-DE" dirty="0"/>
                        <a:t> = [ 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tuple</a:t>
                      </a:r>
                      <a:r>
                        <a:rPr lang="de-DE" dirty="0"/>
                        <a:t> = ( 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15062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7868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4638F2-44F9-0387-35BC-AA6733952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Einfache Datenstrukturen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B47C2560-812F-375E-9734-FDB4B9C265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3153576"/>
              </p:ext>
            </p:extLst>
          </p:nvPr>
        </p:nvGraphicFramePr>
        <p:xfrm>
          <a:off x="810000" y="2574470"/>
          <a:ext cx="10553700" cy="3452258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110740">
                  <a:extLst>
                    <a:ext uri="{9D8B030D-6E8A-4147-A177-3AD203B41FA5}">
                      <a16:colId xmlns:a16="http://schemas.microsoft.com/office/drawing/2014/main" val="3154879884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2768790688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632190215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981659422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727473629"/>
                    </a:ext>
                  </a:extLst>
                </a:gridCol>
              </a:tblGrid>
              <a:tr h="410476">
                <a:tc>
                  <a:txBody>
                    <a:bodyPr/>
                    <a:lstStyle/>
                    <a:p>
                      <a:pPr algn="l"/>
                      <a:endParaRPr lang="de-DE" dirty="0"/>
                    </a:p>
                  </a:txBody>
                  <a:tcPr anchor="ctr">
                    <a:lnL w="9525" cap="rnd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Liste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Tupel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2875342"/>
                  </a:ext>
                </a:extLst>
              </a:tr>
              <a:tr h="53122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Änderbar?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13786660"/>
                  </a:ext>
                </a:extLst>
              </a:tr>
              <a:tr h="53122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Duplikate?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51897338"/>
                  </a:ext>
                </a:extLst>
              </a:tr>
              <a:tr h="916902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Geordnet?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55583047"/>
                  </a:ext>
                </a:extLst>
              </a:tr>
              <a:tr h="53122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Keys?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36793035"/>
                  </a:ext>
                </a:extLst>
              </a:tr>
              <a:tr h="531220">
                <a:tc>
                  <a:txBody>
                    <a:bodyPr/>
                    <a:lstStyle/>
                    <a:p>
                      <a:pPr algn="l"/>
                      <a:endParaRPr lang="de-DE" dirty="0"/>
                    </a:p>
                  </a:txBody>
                  <a:tcPr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list</a:t>
                      </a:r>
                      <a:r>
                        <a:rPr lang="de-DE" dirty="0"/>
                        <a:t> = [ 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tuple</a:t>
                      </a:r>
                      <a:r>
                        <a:rPr lang="de-DE" dirty="0"/>
                        <a:t> = ( 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set</a:t>
                      </a:r>
                      <a:r>
                        <a:rPr lang="de-DE" dirty="0"/>
                        <a:t> = { 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15062303"/>
                  </a:ext>
                </a:extLst>
              </a:tr>
            </a:tbl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B3BED04A-FFC8-3256-E1F6-604F2E4091EB}"/>
              </a:ext>
            </a:extLst>
          </p:cNvPr>
          <p:cNvSpPr txBox="1"/>
          <p:nvPr/>
        </p:nvSpPr>
        <p:spPr>
          <a:xfrm>
            <a:off x="2867892" y="3025269"/>
            <a:ext cx="8514106" cy="3168000"/>
          </a:xfrm>
          <a:prstGeom prst="rect">
            <a:avLst/>
          </a:prstGeom>
          <a:solidFill>
            <a:schemeClr val="bg2"/>
          </a:solidFill>
        </p:spPr>
        <p:txBody>
          <a:bodyPr wrap="square" numCol="2" rtlCol="0">
            <a:spAutoFit/>
          </a:bodyPr>
          <a:lstStyle/>
          <a:p>
            <a:pPr lvl="3"/>
            <a:endParaRPr lang="de-DE" dirty="0"/>
          </a:p>
          <a:p>
            <a:r>
              <a:rPr lang="de-DE" dirty="0">
                <a:solidFill>
                  <a:schemeClr val="accent1"/>
                </a:solidFill>
              </a:rPr>
              <a:t>  </a:t>
            </a:r>
          </a:p>
          <a:p>
            <a:r>
              <a:rPr lang="de-DE" dirty="0">
                <a:solidFill>
                  <a:schemeClr val="accent1"/>
                </a:solidFill>
              </a:rPr>
              <a:t>  </a:t>
            </a:r>
            <a:r>
              <a:rPr lang="de-DE" dirty="0" err="1">
                <a:solidFill>
                  <a:schemeClr val="accent1"/>
                </a:solidFill>
              </a:rPr>
              <a:t>add</a:t>
            </a:r>
            <a:r>
              <a:rPr lang="de-DE" dirty="0">
                <a:solidFill>
                  <a:schemeClr val="accent1"/>
                </a:solidFill>
              </a:rPr>
              <a:t>( </a:t>
            </a:r>
            <a:r>
              <a:rPr lang="de-DE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element</a:t>
            </a:r>
            <a:r>
              <a:rPr lang="de-DE" dirty="0">
                <a:solidFill>
                  <a:schemeClr val="accent1"/>
                </a:solidFill>
              </a:rPr>
              <a:t> )</a:t>
            </a:r>
          </a:p>
          <a:p>
            <a:endParaRPr lang="de-DE" dirty="0">
              <a:solidFill>
                <a:schemeClr val="accent1"/>
              </a:solidFill>
            </a:endParaRPr>
          </a:p>
          <a:p>
            <a:r>
              <a:rPr lang="de-DE" dirty="0">
                <a:solidFill>
                  <a:schemeClr val="accent1"/>
                </a:solidFill>
              </a:rPr>
              <a:t>  </a:t>
            </a:r>
            <a:r>
              <a:rPr lang="de-DE" dirty="0" err="1">
                <a:solidFill>
                  <a:schemeClr val="accent1"/>
                </a:solidFill>
              </a:rPr>
              <a:t>remove</a:t>
            </a:r>
            <a:r>
              <a:rPr lang="de-DE" dirty="0">
                <a:solidFill>
                  <a:schemeClr val="accent1"/>
                </a:solidFill>
              </a:rPr>
              <a:t>(</a:t>
            </a:r>
            <a:r>
              <a:rPr lang="de-DE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element</a:t>
            </a:r>
            <a:r>
              <a:rPr lang="de-DE" dirty="0">
                <a:solidFill>
                  <a:schemeClr val="accent1"/>
                </a:solidFill>
              </a:rPr>
              <a:t>)</a:t>
            </a:r>
          </a:p>
          <a:p>
            <a:r>
              <a:rPr lang="de-DE" dirty="0">
                <a:solidFill>
                  <a:schemeClr val="accent1"/>
                </a:solidFill>
              </a:rPr>
              <a:t>  </a:t>
            </a:r>
          </a:p>
          <a:p>
            <a:r>
              <a:rPr lang="de-DE" dirty="0">
                <a:solidFill>
                  <a:schemeClr val="accent1"/>
                </a:solidFill>
              </a:rPr>
              <a:t>  </a:t>
            </a:r>
            <a:r>
              <a:rPr lang="de-DE" dirty="0" err="1">
                <a:solidFill>
                  <a:schemeClr val="accent1"/>
                </a:solidFill>
              </a:rPr>
              <a:t>discard</a:t>
            </a:r>
            <a:r>
              <a:rPr lang="de-DE" dirty="0">
                <a:solidFill>
                  <a:schemeClr val="accent1"/>
                </a:solidFill>
              </a:rPr>
              <a:t>( </a:t>
            </a:r>
            <a:r>
              <a:rPr lang="de-DE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element</a:t>
            </a:r>
            <a:r>
              <a:rPr lang="de-DE" dirty="0">
                <a:solidFill>
                  <a:schemeClr val="accent1"/>
                </a:solidFill>
              </a:rPr>
              <a:t> )</a:t>
            </a:r>
          </a:p>
          <a:p>
            <a:r>
              <a:rPr lang="de-DE" dirty="0">
                <a:solidFill>
                  <a:schemeClr val="accent1"/>
                </a:solidFill>
              </a:rPr>
              <a:t> </a:t>
            </a:r>
          </a:p>
          <a:p>
            <a:r>
              <a:rPr lang="de-DE" dirty="0">
                <a:solidFill>
                  <a:schemeClr val="accent1"/>
                </a:solidFill>
              </a:rPr>
              <a:t>  </a:t>
            </a:r>
            <a:r>
              <a:rPr lang="de-DE" dirty="0" err="1">
                <a:solidFill>
                  <a:schemeClr val="accent1"/>
                </a:solidFill>
              </a:rPr>
              <a:t>pop</a:t>
            </a:r>
            <a:r>
              <a:rPr lang="de-DE" dirty="0">
                <a:solidFill>
                  <a:schemeClr val="accent1"/>
                </a:solidFill>
              </a:rPr>
              <a:t>( </a:t>
            </a:r>
            <a:r>
              <a:rPr lang="de-DE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index</a:t>
            </a:r>
            <a:r>
              <a:rPr lang="de-DE" dirty="0">
                <a:solidFill>
                  <a:schemeClr val="accent1"/>
                </a:solidFill>
              </a:rPr>
              <a:t> )</a:t>
            </a:r>
          </a:p>
          <a:p>
            <a:endParaRPr lang="de-DE" dirty="0"/>
          </a:p>
          <a:p>
            <a:endParaRPr lang="de-DE" dirty="0">
              <a:solidFill>
                <a:schemeClr val="accent1"/>
              </a:solidFill>
            </a:endParaRPr>
          </a:p>
          <a:p>
            <a:endParaRPr lang="de-DE" dirty="0">
              <a:solidFill>
                <a:schemeClr val="accent1"/>
              </a:solidFill>
            </a:endParaRPr>
          </a:p>
          <a:p>
            <a:endParaRPr lang="de-DE" dirty="0">
              <a:solidFill>
                <a:schemeClr val="accent1"/>
              </a:solidFill>
            </a:endParaRPr>
          </a:p>
          <a:p>
            <a:endParaRPr lang="de-DE" dirty="0">
              <a:solidFill>
                <a:schemeClr val="accent1"/>
              </a:solidFill>
            </a:endParaRPr>
          </a:p>
          <a:p>
            <a:r>
              <a:rPr lang="de-DE" dirty="0" err="1">
                <a:solidFill>
                  <a:schemeClr val="accent1"/>
                </a:solidFill>
              </a:rPr>
              <a:t>diference</a:t>
            </a:r>
            <a:r>
              <a:rPr lang="de-DE" dirty="0">
                <a:solidFill>
                  <a:schemeClr val="accent1"/>
                </a:solidFill>
              </a:rPr>
              <a:t>( </a:t>
            </a:r>
            <a:r>
              <a:rPr lang="de-DE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set</a:t>
            </a:r>
            <a:r>
              <a:rPr lang="de-DE" dirty="0">
                <a:solidFill>
                  <a:schemeClr val="accent1"/>
                </a:solidFill>
              </a:rPr>
              <a:t> )</a:t>
            </a:r>
          </a:p>
          <a:p>
            <a:endParaRPr lang="de-DE" dirty="0">
              <a:solidFill>
                <a:schemeClr val="accent1"/>
              </a:solidFill>
            </a:endParaRPr>
          </a:p>
          <a:p>
            <a:r>
              <a:rPr lang="de-DE" dirty="0" err="1">
                <a:solidFill>
                  <a:schemeClr val="accent1"/>
                </a:solidFill>
              </a:rPr>
              <a:t>clear</a:t>
            </a:r>
            <a:r>
              <a:rPr lang="de-DE" dirty="0">
                <a:solidFill>
                  <a:schemeClr val="accent1"/>
                </a:solidFill>
              </a:rPr>
              <a:t>()</a:t>
            </a:r>
          </a:p>
          <a:p>
            <a:endParaRPr lang="de-DE" dirty="0">
              <a:solidFill>
                <a:schemeClr val="accent1"/>
              </a:solidFill>
            </a:endParaRPr>
          </a:p>
          <a:p>
            <a:r>
              <a:rPr lang="de-DE" dirty="0">
                <a:solidFill>
                  <a:schemeClr val="accent1"/>
                </a:solidFill>
              </a:rPr>
              <a:t>update( </a:t>
            </a:r>
            <a:r>
              <a:rPr lang="de-DE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set</a:t>
            </a:r>
            <a:r>
              <a:rPr lang="de-DE" dirty="0">
                <a:solidFill>
                  <a:schemeClr val="accent1"/>
                </a:solidFill>
              </a:rPr>
              <a:t> )</a:t>
            </a:r>
          </a:p>
          <a:p>
            <a:endParaRPr lang="de-DE" dirty="0">
              <a:solidFill>
                <a:schemeClr val="accent1"/>
              </a:solidFill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1711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4638F2-44F9-0387-35BC-AA6733952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Einfache Datenstrukturen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B47C2560-812F-375E-9734-FDB4B9C265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8365229"/>
              </p:ext>
            </p:extLst>
          </p:nvPr>
        </p:nvGraphicFramePr>
        <p:xfrm>
          <a:off x="810000" y="2574470"/>
          <a:ext cx="10553700" cy="3452258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110740">
                  <a:extLst>
                    <a:ext uri="{9D8B030D-6E8A-4147-A177-3AD203B41FA5}">
                      <a16:colId xmlns:a16="http://schemas.microsoft.com/office/drawing/2014/main" val="3154879884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2768790688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632190215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981659422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727473629"/>
                    </a:ext>
                  </a:extLst>
                </a:gridCol>
              </a:tblGrid>
              <a:tr h="410476">
                <a:tc>
                  <a:txBody>
                    <a:bodyPr/>
                    <a:lstStyle/>
                    <a:p>
                      <a:pPr algn="l"/>
                      <a:endParaRPr lang="de-DE" dirty="0"/>
                    </a:p>
                  </a:txBody>
                  <a:tcPr anchor="ctr">
                    <a:lnL w="9525" cap="rnd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Liste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Tupel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Dictionairy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2875342"/>
                  </a:ext>
                </a:extLst>
              </a:tr>
              <a:tr h="53122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Änderbar?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13786660"/>
                  </a:ext>
                </a:extLst>
              </a:tr>
              <a:tr h="53122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Duplikate?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51897338"/>
                  </a:ext>
                </a:extLst>
              </a:tr>
              <a:tr h="916902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Geordnet?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✅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(seit 3.7)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55583047"/>
                  </a:ext>
                </a:extLst>
              </a:tr>
              <a:tr h="53122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Keys?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36793035"/>
                  </a:ext>
                </a:extLst>
              </a:tr>
              <a:tr h="531220">
                <a:tc>
                  <a:txBody>
                    <a:bodyPr/>
                    <a:lstStyle/>
                    <a:p>
                      <a:pPr algn="l"/>
                      <a:endParaRPr lang="de-DE" dirty="0"/>
                    </a:p>
                  </a:txBody>
                  <a:tcPr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list</a:t>
                      </a:r>
                      <a:r>
                        <a:rPr lang="de-DE" dirty="0"/>
                        <a:t> = [ 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tuple</a:t>
                      </a:r>
                      <a:r>
                        <a:rPr lang="de-DE" dirty="0"/>
                        <a:t> = ( 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set</a:t>
                      </a:r>
                      <a:r>
                        <a:rPr lang="de-DE" dirty="0"/>
                        <a:t> = { 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dict</a:t>
                      </a:r>
                      <a:r>
                        <a:rPr lang="de-DE" dirty="0"/>
                        <a:t> = {</a:t>
                      </a:r>
                      <a:r>
                        <a:rPr lang="de-DE" dirty="0" err="1"/>
                        <a:t>a:b</a:t>
                      </a:r>
                      <a:r>
                        <a:rPr lang="de-DE" dirty="0"/>
                        <a:t>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15062303"/>
                  </a:ext>
                </a:extLst>
              </a:tr>
            </a:tbl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69750D4A-DCF1-F60B-C99E-E5F28F70F328}"/>
              </a:ext>
            </a:extLst>
          </p:cNvPr>
          <p:cNvSpPr txBox="1"/>
          <p:nvPr/>
        </p:nvSpPr>
        <p:spPr>
          <a:xfrm>
            <a:off x="2867892" y="3025269"/>
            <a:ext cx="8514106" cy="3168000"/>
          </a:xfrm>
          <a:prstGeom prst="rect">
            <a:avLst/>
          </a:prstGeom>
          <a:solidFill>
            <a:schemeClr val="bg2"/>
          </a:solidFill>
        </p:spPr>
        <p:txBody>
          <a:bodyPr wrap="square" numCol="2" rtlCol="0">
            <a:spAutoFit/>
          </a:bodyPr>
          <a:lstStyle/>
          <a:p>
            <a:pPr lvl="3"/>
            <a:endParaRPr lang="de-DE" dirty="0"/>
          </a:p>
          <a:p>
            <a:r>
              <a:rPr lang="de-DE" dirty="0">
                <a:solidFill>
                  <a:schemeClr val="accent1"/>
                </a:solidFill>
              </a:rPr>
              <a:t>  </a:t>
            </a:r>
          </a:p>
          <a:p>
            <a:r>
              <a:rPr lang="de-DE" dirty="0">
                <a:solidFill>
                  <a:schemeClr val="accent1"/>
                </a:solidFill>
              </a:rPr>
              <a:t>  </a:t>
            </a:r>
            <a:r>
              <a:rPr lang="de-DE" dirty="0" err="1">
                <a:solidFill>
                  <a:schemeClr val="accent1"/>
                </a:solidFill>
              </a:rPr>
              <a:t>get</a:t>
            </a:r>
            <a:r>
              <a:rPr lang="de-DE" dirty="0">
                <a:solidFill>
                  <a:schemeClr val="accent1"/>
                </a:solidFill>
              </a:rPr>
              <a:t>( </a:t>
            </a:r>
            <a:r>
              <a:rPr lang="de-DE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key</a:t>
            </a:r>
            <a:r>
              <a:rPr lang="de-DE" dirty="0">
                <a:solidFill>
                  <a:schemeClr val="accent1"/>
                </a:solidFill>
              </a:rPr>
              <a:t> )</a:t>
            </a:r>
          </a:p>
          <a:p>
            <a:endParaRPr lang="de-DE" dirty="0">
              <a:solidFill>
                <a:schemeClr val="accent1"/>
              </a:solidFill>
            </a:endParaRPr>
          </a:p>
          <a:p>
            <a:r>
              <a:rPr lang="de-DE" dirty="0">
                <a:solidFill>
                  <a:schemeClr val="accent1"/>
                </a:solidFill>
              </a:rPr>
              <a:t>  </a:t>
            </a:r>
            <a:r>
              <a:rPr lang="de-DE" dirty="0" err="1">
                <a:solidFill>
                  <a:schemeClr val="accent1"/>
                </a:solidFill>
              </a:rPr>
              <a:t>keys</a:t>
            </a:r>
            <a:r>
              <a:rPr lang="de-DE" dirty="0">
                <a:solidFill>
                  <a:schemeClr val="accent1"/>
                </a:solidFill>
              </a:rPr>
              <a:t>()</a:t>
            </a:r>
          </a:p>
          <a:p>
            <a:r>
              <a:rPr lang="de-DE" dirty="0">
                <a:solidFill>
                  <a:schemeClr val="accent1"/>
                </a:solidFill>
              </a:rPr>
              <a:t>  </a:t>
            </a:r>
          </a:p>
          <a:p>
            <a:r>
              <a:rPr lang="de-DE" dirty="0">
                <a:solidFill>
                  <a:schemeClr val="accent1"/>
                </a:solidFill>
              </a:rPr>
              <a:t>  update( {</a:t>
            </a:r>
            <a:r>
              <a:rPr lang="de-DE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key</a:t>
            </a:r>
            <a:r>
              <a:rPr lang="de-DE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>
                <a:solidFill>
                  <a:schemeClr val="accent1"/>
                </a:solidFill>
              </a:rPr>
              <a:t>: </a:t>
            </a:r>
            <a:r>
              <a:rPr lang="de-DE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value</a:t>
            </a:r>
            <a:r>
              <a:rPr lang="de-DE" dirty="0">
                <a:solidFill>
                  <a:schemeClr val="accent1"/>
                </a:solidFill>
              </a:rPr>
              <a:t>} )</a:t>
            </a:r>
          </a:p>
          <a:p>
            <a:r>
              <a:rPr lang="de-DE" dirty="0">
                <a:solidFill>
                  <a:schemeClr val="accent1"/>
                </a:solidFill>
              </a:rPr>
              <a:t> </a:t>
            </a:r>
          </a:p>
          <a:p>
            <a:r>
              <a:rPr lang="de-DE" dirty="0">
                <a:solidFill>
                  <a:schemeClr val="accent1"/>
                </a:solidFill>
              </a:rPr>
              <a:t>  </a:t>
            </a:r>
            <a:r>
              <a:rPr lang="de-DE" dirty="0" err="1">
                <a:solidFill>
                  <a:schemeClr val="accent1"/>
                </a:solidFill>
              </a:rPr>
              <a:t>pop</a:t>
            </a:r>
            <a:r>
              <a:rPr lang="de-DE" dirty="0">
                <a:solidFill>
                  <a:schemeClr val="accent1"/>
                </a:solidFill>
              </a:rPr>
              <a:t>( </a:t>
            </a:r>
            <a:r>
              <a:rPr lang="de-DE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key</a:t>
            </a:r>
            <a:r>
              <a:rPr lang="de-DE" dirty="0">
                <a:solidFill>
                  <a:schemeClr val="accent1"/>
                </a:solidFill>
              </a:rPr>
              <a:t> )</a:t>
            </a:r>
          </a:p>
          <a:p>
            <a:endParaRPr lang="de-DE" dirty="0"/>
          </a:p>
          <a:p>
            <a:endParaRPr lang="de-DE" dirty="0">
              <a:solidFill>
                <a:schemeClr val="accent1"/>
              </a:solidFill>
            </a:endParaRPr>
          </a:p>
          <a:p>
            <a:endParaRPr lang="de-DE" dirty="0">
              <a:solidFill>
                <a:schemeClr val="accent1"/>
              </a:solidFill>
            </a:endParaRPr>
          </a:p>
          <a:p>
            <a:endParaRPr lang="de-DE" dirty="0">
              <a:solidFill>
                <a:schemeClr val="accent1"/>
              </a:solidFill>
            </a:endParaRPr>
          </a:p>
          <a:p>
            <a:endParaRPr lang="de-DE" dirty="0">
              <a:solidFill>
                <a:schemeClr val="accent1"/>
              </a:solidFill>
            </a:endParaRPr>
          </a:p>
          <a:p>
            <a:r>
              <a:rPr lang="de-DE" dirty="0" err="1">
                <a:solidFill>
                  <a:schemeClr val="accent1"/>
                </a:solidFill>
              </a:rPr>
              <a:t>items</a:t>
            </a:r>
            <a:r>
              <a:rPr lang="de-DE" dirty="0">
                <a:solidFill>
                  <a:schemeClr val="accent1"/>
                </a:solidFill>
              </a:rPr>
              <a:t>( )</a:t>
            </a:r>
          </a:p>
          <a:p>
            <a:endParaRPr lang="de-DE" dirty="0">
              <a:solidFill>
                <a:schemeClr val="accent1"/>
              </a:solidFill>
            </a:endParaRPr>
          </a:p>
          <a:p>
            <a:r>
              <a:rPr lang="de-DE" dirty="0" err="1">
                <a:solidFill>
                  <a:schemeClr val="accent1"/>
                </a:solidFill>
              </a:rPr>
              <a:t>clear</a:t>
            </a:r>
            <a:r>
              <a:rPr lang="de-DE" dirty="0">
                <a:solidFill>
                  <a:schemeClr val="accent1"/>
                </a:solidFill>
              </a:rPr>
              <a:t>( )</a:t>
            </a:r>
          </a:p>
          <a:p>
            <a:endParaRPr lang="de-DE" dirty="0">
              <a:solidFill>
                <a:schemeClr val="accent1"/>
              </a:solidFill>
            </a:endParaRPr>
          </a:p>
          <a:p>
            <a:r>
              <a:rPr lang="de-DE" dirty="0" err="1">
                <a:solidFill>
                  <a:schemeClr val="accent1"/>
                </a:solidFill>
              </a:rPr>
              <a:t>values</a:t>
            </a:r>
            <a:r>
              <a:rPr lang="de-DE" dirty="0">
                <a:solidFill>
                  <a:schemeClr val="accent1"/>
                </a:solidFill>
              </a:rPr>
              <a:t>( )</a:t>
            </a:r>
          </a:p>
          <a:p>
            <a:endParaRPr lang="de-DE" dirty="0">
              <a:solidFill>
                <a:schemeClr val="accent1"/>
              </a:solidFill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194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4638F2-44F9-0387-35BC-AA6733952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Einfache Datenstrukturen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B47C2560-812F-375E-9734-FDB4B9C2658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10000" y="2574470"/>
          <a:ext cx="10553700" cy="3452258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110740">
                  <a:extLst>
                    <a:ext uri="{9D8B030D-6E8A-4147-A177-3AD203B41FA5}">
                      <a16:colId xmlns:a16="http://schemas.microsoft.com/office/drawing/2014/main" val="3154879884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2768790688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632190215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981659422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727473629"/>
                    </a:ext>
                  </a:extLst>
                </a:gridCol>
              </a:tblGrid>
              <a:tr h="410476">
                <a:tc>
                  <a:txBody>
                    <a:bodyPr/>
                    <a:lstStyle/>
                    <a:p>
                      <a:pPr algn="l"/>
                      <a:endParaRPr lang="de-DE" dirty="0"/>
                    </a:p>
                  </a:txBody>
                  <a:tcPr anchor="ctr">
                    <a:lnL w="9525" cap="rnd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Liste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Tupel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Dictionairy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2875342"/>
                  </a:ext>
                </a:extLst>
              </a:tr>
              <a:tr h="53122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Änderbar?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13786660"/>
                  </a:ext>
                </a:extLst>
              </a:tr>
              <a:tr h="53122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Duplikate?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51897338"/>
                  </a:ext>
                </a:extLst>
              </a:tr>
              <a:tr h="916902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Geordnet?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✅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(seit 3.7)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55583047"/>
                  </a:ext>
                </a:extLst>
              </a:tr>
              <a:tr h="53122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Keys?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36793035"/>
                  </a:ext>
                </a:extLst>
              </a:tr>
              <a:tr h="531220">
                <a:tc>
                  <a:txBody>
                    <a:bodyPr/>
                    <a:lstStyle/>
                    <a:p>
                      <a:pPr algn="l"/>
                      <a:endParaRPr lang="de-DE" dirty="0"/>
                    </a:p>
                  </a:txBody>
                  <a:tcPr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list</a:t>
                      </a:r>
                      <a:r>
                        <a:rPr lang="de-DE" dirty="0"/>
                        <a:t> = [ 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tuple</a:t>
                      </a:r>
                      <a:r>
                        <a:rPr lang="de-DE" dirty="0"/>
                        <a:t> = ( 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set</a:t>
                      </a:r>
                      <a:r>
                        <a:rPr lang="de-DE" dirty="0"/>
                        <a:t> = { 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dict</a:t>
                      </a:r>
                      <a:r>
                        <a:rPr lang="de-DE" dirty="0"/>
                        <a:t> = {</a:t>
                      </a:r>
                      <a:r>
                        <a:rPr lang="de-DE" dirty="0" err="1"/>
                        <a:t>a:b</a:t>
                      </a:r>
                      <a:r>
                        <a:rPr lang="de-DE" dirty="0"/>
                        <a:t>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15062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6030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FB258F-243E-052E-55F7-F143C0297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First </a:t>
            </a:r>
            <a:r>
              <a:rPr lang="de-DE" dirty="0" err="1"/>
              <a:t>things</a:t>
            </a:r>
            <a:r>
              <a:rPr lang="de-DE" dirty="0"/>
              <a:t> </a:t>
            </a:r>
            <a:r>
              <a:rPr lang="de-DE" dirty="0" err="1"/>
              <a:t>first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763E77-7B36-F275-90A2-C0A979AB2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Kontakt:</a:t>
            </a:r>
          </a:p>
          <a:p>
            <a:pPr lvl="1"/>
            <a:r>
              <a:rPr lang="de-DE" dirty="0"/>
              <a:t>Anna: </a:t>
            </a:r>
            <a:r>
              <a:rPr lang="de-DE" dirty="0">
                <a:hlinkClick r:id="rId2"/>
              </a:rPr>
              <a:t>anna-maria.bothin@mailbox.tu-dresden.de</a:t>
            </a:r>
            <a:endParaRPr lang="de-DE" dirty="0"/>
          </a:p>
          <a:p>
            <a:pPr lvl="1"/>
            <a:r>
              <a:rPr lang="de-DE" dirty="0"/>
              <a:t>Elia: </a:t>
            </a:r>
            <a:r>
              <a:rPr lang="de-DE" dirty="0">
                <a:hlinkClick r:id="rId3"/>
              </a:rPr>
              <a:t>elia.ruehle@mailbox.tu-dresden.de</a:t>
            </a:r>
            <a:endParaRPr lang="de-DE" dirty="0"/>
          </a:p>
          <a:p>
            <a:r>
              <a:rPr lang="de-DE" dirty="0"/>
              <a:t>Wir haben ein paar Fragen an euch:</a:t>
            </a:r>
          </a:p>
          <a:p>
            <a:pPr lvl="1"/>
            <a:r>
              <a:rPr lang="de-DE" dirty="0">
                <a:hlinkClick r:id="rId4"/>
              </a:rPr>
              <a:t>https://www.mentimeter.com/app/presentation/algx5rq91hss9y5j4b7pz8zv6opxeysw/bxf2n4qwufvb/edit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0276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3E6ADE-0D13-18B2-2D9E-45D6C222C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Kontrollfluss - Statements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9B2317-FA6A-29E9-5D4F-26430E451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309" y="2222286"/>
            <a:ext cx="10735977" cy="46357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>
                <a:solidFill>
                  <a:schemeClr val="accent1"/>
                </a:solidFill>
              </a:rPr>
              <a:t>IF-Statement</a:t>
            </a:r>
          </a:p>
          <a:p>
            <a:pPr lvl="1"/>
            <a:r>
              <a:rPr lang="de-DE" dirty="0"/>
              <a:t>Bedingte Codeausführung</a:t>
            </a:r>
          </a:p>
          <a:p>
            <a:pPr lvl="1"/>
            <a:r>
              <a:rPr lang="de-DE" dirty="0"/>
              <a:t>alternativer Code möglich</a:t>
            </a:r>
          </a:p>
          <a:p>
            <a:pPr lvl="1"/>
            <a:r>
              <a:rPr lang="de-DE"/>
              <a:t>„pass“ </a:t>
            </a:r>
            <a:r>
              <a:rPr lang="de-DE" dirty="0"/>
              <a:t>falls </a:t>
            </a:r>
            <a:r>
              <a:rPr lang="de-DE"/>
              <a:t>nichts passieren soll</a:t>
            </a: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746426E-D46E-EC29-03F8-7BBFF95F8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618" y="4135582"/>
            <a:ext cx="3098800" cy="21336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BAFCC14C-32BF-313D-D667-514B14AF5624}"/>
              </a:ext>
            </a:extLst>
          </p:cNvPr>
          <p:cNvSpPr txBox="1"/>
          <p:nvPr/>
        </p:nvSpPr>
        <p:spPr>
          <a:xfrm>
            <a:off x="6636328" y="2869338"/>
            <a:ext cx="3816000" cy="280190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>
                <a:solidFill>
                  <a:schemeClr val="accent1"/>
                </a:solidFill>
              </a:rPr>
              <a:t>if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i="1" dirty="0" err="1">
                <a:solidFill>
                  <a:schemeClr val="tx1">
                    <a:lumMod val="65000"/>
                  </a:schemeClr>
                </a:solidFill>
              </a:rPr>
              <a:t>condition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b="1" dirty="0">
                <a:solidFill>
                  <a:schemeClr val="accent1"/>
                </a:solidFill>
              </a:rPr>
              <a:t>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de-DE" i="1" dirty="0">
                <a:solidFill>
                  <a:schemeClr val="accent1"/>
                </a:solidFill>
              </a:rPr>
              <a:t>   	             </a:t>
            </a:r>
            <a:r>
              <a:rPr lang="de-DE" i="1" dirty="0" err="1">
                <a:solidFill>
                  <a:schemeClr val="tx1">
                    <a:lumMod val="65000"/>
                  </a:schemeClr>
                </a:solidFill>
              </a:rPr>
              <a:t>statement</a:t>
            </a:r>
            <a:endParaRPr lang="de-DE" i="1" dirty="0">
              <a:solidFill>
                <a:schemeClr val="tx1">
                  <a:lumMod val="65000"/>
                </a:schemeClr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de-DE" b="1" dirty="0">
                <a:solidFill>
                  <a:schemeClr val="accent1"/>
                </a:solidFill>
              </a:rPr>
              <a:t>            </a:t>
            </a:r>
            <a:r>
              <a:rPr lang="de-DE" b="1" dirty="0" err="1">
                <a:solidFill>
                  <a:schemeClr val="accent1"/>
                </a:solidFill>
              </a:rPr>
              <a:t>elif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i="1" dirty="0" err="1">
                <a:solidFill>
                  <a:schemeClr val="tx1">
                    <a:lumMod val="65000"/>
                  </a:schemeClr>
                </a:solidFill>
              </a:rPr>
              <a:t>condition</a:t>
            </a:r>
            <a:r>
              <a:rPr lang="de-DE" b="1" dirty="0">
                <a:solidFill>
                  <a:schemeClr val="accent1"/>
                </a:solidFill>
              </a:rPr>
              <a:t> 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de-DE" b="1" dirty="0">
                <a:solidFill>
                  <a:schemeClr val="accent1"/>
                </a:solidFill>
              </a:rPr>
              <a:t>	            </a:t>
            </a:r>
            <a:r>
              <a:rPr lang="de-DE" i="1" dirty="0" err="1">
                <a:solidFill>
                  <a:schemeClr val="tx1">
                    <a:lumMod val="65000"/>
                  </a:schemeClr>
                </a:solidFill>
              </a:rPr>
              <a:t>statement</a:t>
            </a:r>
            <a:endParaRPr lang="de-DE" i="1" dirty="0">
              <a:solidFill>
                <a:schemeClr val="tx1">
                  <a:lumMod val="65000"/>
                </a:schemeClr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de-DE" b="1" dirty="0">
                <a:solidFill>
                  <a:schemeClr val="accent1"/>
                </a:solidFill>
              </a:rPr>
              <a:t>            </a:t>
            </a:r>
            <a:r>
              <a:rPr lang="de-DE" b="1" dirty="0" err="1">
                <a:solidFill>
                  <a:schemeClr val="accent1"/>
                </a:solidFill>
              </a:rPr>
              <a:t>else</a:t>
            </a:r>
            <a:r>
              <a:rPr lang="de-DE" b="1" dirty="0">
                <a:solidFill>
                  <a:schemeClr val="accent1"/>
                </a:solidFill>
              </a:rPr>
              <a:t> :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de-DE" b="1" dirty="0">
                <a:solidFill>
                  <a:schemeClr val="accent1"/>
                </a:solidFill>
              </a:rPr>
              <a:t>	            </a:t>
            </a:r>
            <a:r>
              <a:rPr lang="de-DE" i="1" dirty="0" err="1">
                <a:solidFill>
                  <a:schemeClr val="tx1">
                    <a:lumMod val="65000"/>
                  </a:schemeClr>
                </a:solidFill>
              </a:rPr>
              <a:t>statement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1840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3E6ADE-0D13-18B2-2D9E-45D6C222C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Kontrollfluss - Statements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9B2317-FA6A-29E9-5D4F-26430E451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021" y="2582504"/>
            <a:ext cx="10735977" cy="463571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de-DE" sz="2000" dirty="0">
                <a:solidFill>
                  <a:schemeClr val="accent1"/>
                </a:solidFill>
              </a:rPr>
              <a:t>WHILE-Statement</a:t>
            </a:r>
          </a:p>
          <a:p>
            <a:pPr lvl="1"/>
            <a:r>
              <a:rPr lang="de-DE" dirty="0"/>
              <a:t>wiederholte Codeausführung</a:t>
            </a:r>
          </a:p>
          <a:p>
            <a:pPr lvl="1"/>
            <a:r>
              <a:rPr lang="de-DE" dirty="0"/>
              <a:t>an Bedingung geknüpft</a:t>
            </a:r>
          </a:p>
          <a:p>
            <a:pPr lvl="1"/>
            <a:r>
              <a:rPr lang="de-DE" dirty="0"/>
              <a:t>break</a:t>
            </a:r>
          </a:p>
          <a:p>
            <a:pPr lvl="2"/>
            <a:r>
              <a:rPr lang="de-DE" dirty="0"/>
              <a:t>beendet gesamten loop</a:t>
            </a:r>
          </a:p>
          <a:p>
            <a:pPr lvl="1"/>
            <a:r>
              <a:rPr lang="de-DE" dirty="0" err="1"/>
              <a:t>continue</a:t>
            </a:r>
            <a:endParaRPr lang="de-DE" dirty="0"/>
          </a:p>
          <a:p>
            <a:pPr lvl="2"/>
            <a:r>
              <a:rPr lang="de-DE" dirty="0"/>
              <a:t>beendet momentanen Schleifendurchlauf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AFCC14C-32BF-313D-D667-514B14AF5624}"/>
              </a:ext>
            </a:extLst>
          </p:cNvPr>
          <p:cNvSpPr txBox="1"/>
          <p:nvPr/>
        </p:nvSpPr>
        <p:spPr>
          <a:xfrm>
            <a:off x="6636328" y="2869338"/>
            <a:ext cx="3816000" cy="119997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>
                <a:solidFill>
                  <a:schemeClr val="accent1"/>
                </a:solidFill>
              </a:rPr>
              <a:t>while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i="1" dirty="0" err="1">
                <a:solidFill>
                  <a:schemeClr val="tx1">
                    <a:lumMod val="65000"/>
                  </a:schemeClr>
                </a:solidFill>
              </a:rPr>
              <a:t>condition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b="1" dirty="0">
                <a:solidFill>
                  <a:schemeClr val="accent1"/>
                </a:solidFill>
              </a:rPr>
              <a:t>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de-DE" i="1" dirty="0">
                <a:solidFill>
                  <a:schemeClr val="accent1"/>
                </a:solidFill>
              </a:rPr>
              <a:t>   	             </a:t>
            </a:r>
            <a:r>
              <a:rPr lang="de-DE" i="1" dirty="0" err="1">
                <a:solidFill>
                  <a:schemeClr val="tx1">
                    <a:lumMod val="65000"/>
                  </a:schemeClr>
                </a:solidFill>
              </a:rPr>
              <a:t>statement</a:t>
            </a:r>
            <a:endParaRPr lang="de-DE" i="1" dirty="0">
              <a:solidFill>
                <a:schemeClr val="tx1">
                  <a:lumMod val="65000"/>
                </a:schemeClr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de-DE" sz="800" i="1" dirty="0">
              <a:solidFill>
                <a:schemeClr val="tx1">
                  <a:lumMod val="65000"/>
                </a:schemeClr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0C1666D-159C-6B8C-78CB-C6B9E101B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1890" y="4540142"/>
            <a:ext cx="25400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549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3E6ADE-0D13-18B2-2D9E-45D6C222C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Kontrollfluss - Statements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9B2317-FA6A-29E9-5D4F-26430E451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309" y="2222286"/>
            <a:ext cx="10735977" cy="46357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>
                <a:solidFill>
                  <a:schemeClr val="accent1"/>
                </a:solidFill>
              </a:rPr>
              <a:t>FOR-Statement</a:t>
            </a:r>
          </a:p>
          <a:p>
            <a:pPr lvl="1"/>
            <a:r>
              <a:rPr lang="de-DE" dirty="0"/>
              <a:t>Iteration über Datenstrukturen</a:t>
            </a:r>
          </a:p>
          <a:p>
            <a:pPr lvl="1"/>
            <a:r>
              <a:rPr lang="de-DE" dirty="0"/>
              <a:t>break</a:t>
            </a:r>
          </a:p>
          <a:p>
            <a:pPr lvl="2"/>
            <a:r>
              <a:rPr lang="de-DE" dirty="0"/>
              <a:t>beendet gesamten loop</a:t>
            </a:r>
          </a:p>
          <a:p>
            <a:pPr lvl="1"/>
            <a:r>
              <a:rPr lang="de-DE" dirty="0" err="1"/>
              <a:t>continue</a:t>
            </a:r>
            <a:endParaRPr lang="de-DE" dirty="0"/>
          </a:p>
          <a:p>
            <a:pPr lvl="2"/>
            <a:r>
              <a:rPr lang="de-DE" dirty="0"/>
              <a:t>beendet momentanen Iteration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b="1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AFCC14C-32BF-313D-D667-514B14AF5624}"/>
              </a:ext>
            </a:extLst>
          </p:cNvPr>
          <p:cNvSpPr txBox="1"/>
          <p:nvPr/>
        </p:nvSpPr>
        <p:spPr>
          <a:xfrm>
            <a:off x="6636328" y="2869338"/>
            <a:ext cx="3816000" cy="119990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>
                <a:solidFill>
                  <a:schemeClr val="accent1"/>
                </a:solidFill>
              </a:rPr>
              <a:t>for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i="1" dirty="0">
                <a:solidFill>
                  <a:schemeClr val="tx1">
                    <a:lumMod val="65000"/>
                  </a:schemeClr>
                </a:solidFill>
              </a:rPr>
              <a:t>x </a:t>
            </a:r>
            <a:r>
              <a:rPr lang="de-DE" b="1" dirty="0">
                <a:solidFill>
                  <a:schemeClr val="accent1"/>
                </a:solidFill>
              </a:rPr>
              <a:t>in </a:t>
            </a:r>
            <a:r>
              <a:rPr lang="de-DE" i="1" dirty="0" err="1">
                <a:solidFill>
                  <a:schemeClr val="tx1">
                    <a:lumMod val="65000"/>
                  </a:schemeClr>
                </a:solidFill>
              </a:rPr>
              <a:t>iterable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b="1" dirty="0">
                <a:solidFill>
                  <a:schemeClr val="accent1"/>
                </a:solidFill>
              </a:rPr>
              <a:t>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de-DE" i="1" dirty="0">
                <a:solidFill>
                  <a:schemeClr val="accent1"/>
                </a:solidFill>
              </a:rPr>
              <a:t>   	             </a:t>
            </a:r>
            <a:r>
              <a:rPr lang="de-DE" i="1" dirty="0" err="1">
                <a:solidFill>
                  <a:schemeClr val="tx1">
                    <a:lumMod val="65000"/>
                  </a:schemeClr>
                </a:solidFill>
              </a:rPr>
              <a:t>statement</a:t>
            </a:r>
            <a:endParaRPr lang="de-DE" i="1" dirty="0">
              <a:solidFill>
                <a:schemeClr val="tx1">
                  <a:lumMod val="65000"/>
                </a:schemeClr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de-DE" sz="800" b="1" dirty="0">
                <a:solidFill>
                  <a:schemeClr val="accent1"/>
                </a:solidFill>
              </a:rPr>
              <a:t>      </a:t>
            </a:r>
            <a:endParaRPr lang="de-DE" sz="8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8D44755-B2F6-F3B3-946C-076D98BF6F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51" t="50196" r="71480" b="42929"/>
          <a:stretch/>
        </p:blipFill>
        <p:spPr>
          <a:xfrm>
            <a:off x="7121237" y="4610176"/>
            <a:ext cx="2369127" cy="109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433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3E6ADE-0D13-18B2-2D9E-45D6C222C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Kontrollfluss - Statements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9B2317-FA6A-29E9-5D4F-26430E451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309" y="2222286"/>
            <a:ext cx="10735977" cy="46357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>
                <a:solidFill>
                  <a:schemeClr val="accent1"/>
                </a:solidFill>
              </a:rPr>
              <a:t>MATCH-Statement</a:t>
            </a:r>
          </a:p>
          <a:p>
            <a:pPr lvl="1"/>
            <a:r>
              <a:rPr lang="de-DE" dirty="0"/>
              <a:t>Vereinfacht </a:t>
            </a:r>
            <a:r>
              <a:rPr lang="de-DE" dirty="0" err="1"/>
              <a:t>Fallunterschiedungen</a:t>
            </a:r>
            <a:endParaRPr lang="de-DE" dirty="0"/>
          </a:p>
          <a:p>
            <a:pPr lvl="1"/>
            <a:r>
              <a:rPr lang="de-DE" dirty="0"/>
              <a:t>keine </a:t>
            </a:r>
            <a:r>
              <a:rPr lang="de-DE" dirty="0" err="1"/>
              <a:t>Notwemdigkeit</a:t>
            </a:r>
            <a:r>
              <a:rPr lang="de-DE" dirty="0"/>
              <a:t> mehr für viele </a:t>
            </a:r>
            <a:br>
              <a:rPr lang="de-DE" dirty="0"/>
            </a:br>
            <a:r>
              <a:rPr lang="de-DE" dirty="0" err="1"/>
              <a:t>if</a:t>
            </a:r>
            <a:r>
              <a:rPr lang="de-DE" dirty="0"/>
              <a:t> und </a:t>
            </a:r>
            <a:r>
              <a:rPr lang="de-DE" dirty="0" err="1"/>
              <a:t>elif</a:t>
            </a:r>
            <a:r>
              <a:rPr lang="de-DE" dirty="0"/>
              <a:t> –Abfragen</a:t>
            </a:r>
          </a:p>
          <a:p>
            <a:pPr lvl="1"/>
            <a:r>
              <a:rPr lang="de-DE" dirty="0"/>
              <a:t>seit Python 3.10 nutzbar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b="1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AFCC14C-32BF-313D-D667-514B14AF5624}"/>
              </a:ext>
            </a:extLst>
          </p:cNvPr>
          <p:cNvSpPr txBox="1"/>
          <p:nvPr/>
        </p:nvSpPr>
        <p:spPr>
          <a:xfrm>
            <a:off x="6636328" y="2869338"/>
            <a:ext cx="3816000" cy="119990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de-DE" b="1" dirty="0">
                <a:solidFill>
                  <a:schemeClr val="accent1"/>
                </a:solidFill>
              </a:rPr>
              <a:t> match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i="1" dirty="0" err="1">
                <a:solidFill>
                  <a:schemeClr val="tx1">
                    <a:lumMod val="65000"/>
                  </a:schemeClr>
                </a:solidFill>
              </a:rPr>
              <a:t>var</a:t>
            </a:r>
            <a:r>
              <a:rPr lang="de-DE" b="1" dirty="0">
                <a:solidFill>
                  <a:schemeClr val="accent1"/>
                </a:solidFill>
              </a:rPr>
              <a:t>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de-DE" i="1" dirty="0">
                <a:solidFill>
                  <a:schemeClr val="accent1"/>
                </a:solidFill>
              </a:rPr>
              <a:t>   	 </a:t>
            </a:r>
            <a:r>
              <a:rPr lang="de-DE" b="1" dirty="0" err="1">
                <a:solidFill>
                  <a:schemeClr val="accent1"/>
                </a:solidFill>
              </a:rPr>
              <a:t>case</a:t>
            </a:r>
            <a:r>
              <a:rPr lang="de-DE" b="1" dirty="0"/>
              <a:t> ... :</a:t>
            </a:r>
            <a:r>
              <a:rPr lang="de-DE" i="1" dirty="0">
                <a:solidFill>
                  <a:schemeClr val="accent1"/>
                </a:solidFill>
              </a:rPr>
              <a:t>   </a:t>
            </a:r>
            <a:endParaRPr lang="de-DE" i="1" dirty="0">
              <a:solidFill>
                <a:schemeClr val="tx1">
                  <a:lumMod val="65000"/>
                </a:schemeClr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de-DE" sz="800" b="1" dirty="0">
                <a:solidFill>
                  <a:schemeClr val="accent1"/>
                </a:solidFill>
              </a:rPr>
              <a:t>      </a:t>
            </a:r>
            <a:endParaRPr lang="de-DE" sz="800" dirty="0"/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C9B3AD2C-FDB1-6DC7-DCA6-9F11DD69E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245" y="4468821"/>
            <a:ext cx="4348165" cy="194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6673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64B2AB-580A-8693-5F3B-5F9DD6CC9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D539BC-350F-DEC1-E8B6-F96BBE7F3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893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A5AF5B-C73D-2E0F-604F-716FB96D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wollen wir hier machen?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B0532D-6EF3-E675-DCB2-E8042A006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Interaktives Lernen</a:t>
            </a:r>
          </a:p>
          <a:p>
            <a:r>
              <a:rPr lang="de-DE" dirty="0"/>
              <a:t>Aufbau:</a:t>
            </a:r>
          </a:p>
          <a:p>
            <a:pPr lvl="1"/>
            <a:r>
              <a:rPr lang="de-DE" dirty="0"/>
              <a:t>Wir erklären/ zeigen</a:t>
            </a:r>
          </a:p>
          <a:p>
            <a:pPr lvl="1"/>
            <a:r>
              <a:rPr lang="de-DE" dirty="0"/>
              <a:t>Aufgaben für euch zum Ausprobieren</a:t>
            </a:r>
          </a:p>
        </p:txBody>
      </p:sp>
    </p:spTree>
    <p:extLst>
      <p:ext uri="{BB962C8B-B14F-4D97-AF65-F5344CB8AC3E}">
        <p14:creationId xmlns:p14="http://schemas.microsoft.com/office/powerpoint/2010/main" val="226625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4D306B-67A6-898B-F34C-82012E621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Python - allgemein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75A107-BE41-6709-8DEB-DB2427745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Weit verbreitet in: Webentwicklung, </a:t>
            </a:r>
            <a:r>
              <a:rPr lang="de-DE" dirty="0" err="1"/>
              <a:t>DataScience</a:t>
            </a:r>
            <a:r>
              <a:rPr lang="de-DE" dirty="0"/>
              <a:t>, </a:t>
            </a:r>
            <a:r>
              <a:rPr lang="de-DE" dirty="0" err="1"/>
              <a:t>Machine</a:t>
            </a:r>
            <a:r>
              <a:rPr lang="de-DE" dirty="0"/>
              <a:t> Learning, …</a:t>
            </a:r>
          </a:p>
          <a:p>
            <a:pPr lvl="1"/>
            <a:r>
              <a:rPr lang="de-DE" dirty="0"/>
              <a:t>Z.B: Netflix, Spotify, </a:t>
            </a:r>
            <a:r>
              <a:rPr lang="de-DE" dirty="0" err="1"/>
              <a:t>Tensorflow</a:t>
            </a:r>
            <a:r>
              <a:rPr lang="de-DE" dirty="0"/>
              <a:t>, Instagram, …</a:t>
            </a:r>
          </a:p>
          <a:p>
            <a:r>
              <a:rPr lang="de-DE" dirty="0"/>
              <a:t>Scriptsprache</a:t>
            </a:r>
          </a:p>
          <a:p>
            <a:pPr lvl="1"/>
            <a:r>
              <a:rPr lang="de-DE" dirty="0"/>
              <a:t>Interpreter</a:t>
            </a:r>
          </a:p>
          <a:p>
            <a:pPr lvl="1"/>
            <a:r>
              <a:rPr lang="de-DE" dirty="0"/>
              <a:t>langsamer</a:t>
            </a:r>
          </a:p>
          <a:p>
            <a:pPr lvl="1"/>
            <a:r>
              <a:rPr lang="de-DE" dirty="0"/>
              <a:t>Dynamische Typisierung</a:t>
            </a:r>
          </a:p>
        </p:txBody>
      </p:sp>
    </p:spTree>
    <p:extLst>
      <p:ext uri="{BB962C8B-B14F-4D97-AF65-F5344CB8AC3E}">
        <p14:creationId xmlns:p14="http://schemas.microsoft.com/office/powerpoint/2010/main" val="698893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341BD1-8825-6B3B-89D5-D83C7E7CC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also Python?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1B7BD8-3A69-7E3E-E92A-2F6BE04FB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Direkt, unkompliziert</a:t>
            </a:r>
          </a:p>
          <a:p>
            <a:pPr lvl="1"/>
            <a:r>
              <a:rPr lang="de-DE" dirty="0"/>
              <a:t>Schnelles </a:t>
            </a:r>
            <a:r>
              <a:rPr lang="de-DE" dirty="0" err="1"/>
              <a:t>Prototyping</a:t>
            </a:r>
            <a:endParaRPr lang="de-DE" dirty="0"/>
          </a:p>
          <a:p>
            <a:r>
              <a:rPr lang="de-DE" dirty="0"/>
              <a:t>Für Einsteiger geeignet</a:t>
            </a:r>
          </a:p>
          <a:p>
            <a:r>
              <a:rPr lang="de-DE" dirty="0"/>
              <a:t>Einfach aber mächtig</a:t>
            </a:r>
          </a:p>
        </p:txBody>
      </p:sp>
    </p:spTree>
    <p:extLst>
      <p:ext uri="{BB962C8B-B14F-4D97-AF65-F5344CB8AC3E}">
        <p14:creationId xmlns:p14="http://schemas.microsoft.com/office/powerpoint/2010/main" val="1227239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0E20B6-FB2A-D28D-CF10-3468EECBD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Installation - Windows</a:t>
            </a:r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06111613-7DBC-C86D-0585-4C17328FB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230" y="2396288"/>
            <a:ext cx="7385538" cy="412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812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78FEB7-0611-CB60-2754-1D2C044E6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Installation - MacOS</a:t>
            </a:r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2F994D0B-C739-1B7D-2240-EE3ED8009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973" y="2321169"/>
            <a:ext cx="7292052" cy="443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098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6E1275-0755-9CD5-2B92-30E63B13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Installation – Linux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2AA7274-9B9D-7957-802D-2F44A3C32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799" y="2960198"/>
            <a:ext cx="7772400" cy="294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821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B6CE22-6A8C-E2D1-4080-1958BC60F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 mit Python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C574DE-B214-80AD-F25E-4190690C7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358474"/>
            <a:ext cx="10554574" cy="3636511"/>
          </a:xfrm>
        </p:spPr>
        <p:txBody>
          <a:bodyPr/>
          <a:lstStyle/>
          <a:p>
            <a:r>
              <a:rPr lang="de-DE" dirty="0"/>
              <a:t>Code schreiben &amp; Ausführen</a:t>
            </a:r>
          </a:p>
          <a:p>
            <a:pPr lvl="1"/>
            <a:r>
              <a:rPr lang="de-DE" dirty="0"/>
              <a:t>Interaktiver Modus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sz="3600" dirty="0"/>
          </a:p>
          <a:p>
            <a:pPr lvl="1"/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D7980C8-9B54-C32B-988D-317F1BF50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968" y="2718745"/>
            <a:ext cx="4610100" cy="2120900"/>
          </a:xfrm>
          <a:prstGeom prst="rect">
            <a:avLst/>
          </a:prstGeom>
        </p:spPr>
      </p:pic>
      <p:graphicFrame>
        <p:nvGraphicFramePr>
          <p:cNvPr id="8" name="Tabelle 8">
            <a:extLst>
              <a:ext uri="{FF2B5EF4-FFF2-40B4-BE49-F238E27FC236}">
                <a16:creationId xmlns:a16="http://schemas.microsoft.com/office/drawing/2014/main" id="{B9388A00-8014-B185-A559-4236B9FE25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596461"/>
              </p:ext>
            </p:extLst>
          </p:nvPr>
        </p:nvGraphicFramePr>
        <p:xfrm>
          <a:off x="810002" y="5253305"/>
          <a:ext cx="10415718" cy="10109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471906">
                  <a:extLst>
                    <a:ext uri="{9D8B030D-6E8A-4147-A177-3AD203B41FA5}">
                      <a16:colId xmlns:a16="http://schemas.microsoft.com/office/drawing/2014/main" val="2111167543"/>
                    </a:ext>
                  </a:extLst>
                </a:gridCol>
                <a:gridCol w="3471906">
                  <a:extLst>
                    <a:ext uri="{9D8B030D-6E8A-4147-A177-3AD203B41FA5}">
                      <a16:colId xmlns:a16="http://schemas.microsoft.com/office/drawing/2014/main" val="1043798258"/>
                    </a:ext>
                  </a:extLst>
                </a:gridCol>
                <a:gridCol w="3471906">
                  <a:extLst>
                    <a:ext uri="{9D8B030D-6E8A-4147-A177-3AD203B41FA5}">
                      <a16:colId xmlns:a16="http://schemas.microsoft.com/office/drawing/2014/main" val="312277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starten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nutzen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beenden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36492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accent1"/>
                          </a:solidFill>
                        </a:rPr>
                        <a:t>python</a:t>
                      </a:r>
                      <a:r>
                        <a:rPr lang="de-DE" dirty="0"/>
                        <a:t> oder </a:t>
                      </a:r>
                      <a:r>
                        <a:rPr lang="de-DE" dirty="0">
                          <a:solidFill>
                            <a:schemeClr val="accent1"/>
                          </a:solidFill>
                        </a:rPr>
                        <a:t>python3</a:t>
                      </a:r>
                      <a:r>
                        <a:rPr lang="de-DE" dirty="0"/>
                        <a:t> im Terminal ausführen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Code schreiben + Enter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accent1"/>
                          </a:solidFill>
                        </a:rPr>
                        <a:t>exit</a:t>
                      </a:r>
                      <a:r>
                        <a:rPr lang="de-DE" dirty="0">
                          <a:solidFill>
                            <a:schemeClr val="accent1"/>
                          </a:solidFill>
                        </a:rPr>
                        <a:t>() </a:t>
                      </a:r>
                      <a:r>
                        <a:rPr lang="de-DE" dirty="0"/>
                        <a:t>+ Enter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3104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0825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itierfähig">
  <a:themeElements>
    <a:clrScheme name="Blaugrü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Zitierfähig</Template>
  <TotalTime>0</TotalTime>
  <Words>722</Words>
  <Application>Microsoft Macintosh PowerPoint</Application>
  <PresentationFormat>Breitbild</PresentationFormat>
  <Paragraphs>309</Paragraphs>
  <Slides>24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8" baseType="lpstr">
      <vt:lpstr>Calibri</vt:lpstr>
      <vt:lpstr>Century Gothic</vt:lpstr>
      <vt:lpstr>Wingdings 2</vt:lpstr>
      <vt:lpstr>Zitierfähig</vt:lpstr>
      <vt:lpstr>Programmierkurs Python</vt:lpstr>
      <vt:lpstr>First things first</vt:lpstr>
      <vt:lpstr>Was wollen wir hier machen?</vt:lpstr>
      <vt:lpstr>Python - allgemein</vt:lpstr>
      <vt:lpstr>Warum also Python?</vt:lpstr>
      <vt:lpstr>Installation - Windows</vt:lpstr>
      <vt:lpstr>Installation - MacOS</vt:lpstr>
      <vt:lpstr>Installation – Linux</vt:lpstr>
      <vt:lpstr>Arbeit mit Python</vt:lpstr>
      <vt:lpstr>Arbeit mit Python</vt:lpstr>
      <vt:lpstr>Arbeit mit Python</vt:lpstr>
      <vt:lpstr>Arbeit mit Python</vt:lpstr>
      <vt:lpstr>Arbeit mit Python</vt:lpstr>
      <vt:lpstr>Einfache Datentypen</vt:lpstr>
      <vt:lpstr>Einfache Datenstrukturen</vt:lpstr>
      <vt:lpstr>Einfache Datenstrukturen</vt:lpstr>
      <vt:lpstr>Einfache Datenstrukturen</vt:lpstr>
      <vt:lpstr>Einfache Datenstrukturen</vt:lpstr>
      <vt:lpstr>Einfache Datenstrukturen</vt:lpstr>
      <vt:lpstr>Kontrollfluss - Statements</vt:lpstr>
      <vt:lpstr>Kontrollfluss - Statements</vt:lpstr>
      <vt:lpstr>Kontrollfluss - Statements</vt:lpstr>
      <vt:lpstr>Kontrollfluss - Statements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Programmierkurs Python</dc:title>
  <dc:creator>Elia Rühle</dc:creator>
  <cp:lastModifiedBy>Elia Rühle</cp:lastModifiedBy>
  <cp:revision>7</cp:revision>
  <dcterms:created xsi:type="dcterms:W3CDTF">2023-04-14T06:52:25Z</dcterms:created>
  <dcterms:modified xsi:type="dcterms:W3CDTF">2023-04-14T10:11:51Z</dcterms:modified>
</cp:coreProperties>
</file>