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43"/>
    <p:restoredTop sz="96405"/>
  </p:normalViewPr>
  <p:slideViewPr>
    <p:cSldViewPr snapToGrid="0">
      <p:cViewPr varScale="1">
        <p:scale>
          <a:sx n="112" d="100"/>
          <a:sy n="112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4/27/23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99C93-B666-CB58-735C-F20CA891E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Course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1A42A6-377E-ADD4-EEBC-C1F6AFCFD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23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F61BF-1B68-0794-762E-5BFBA1BD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C6F8D-DF17-A424-2FA4-B30A45C8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/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342934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6BA04-C603-218D-4FB5-3FADAE3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87C69-C65E-31F1-3147-714D7644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https://docs.python.org/3/tutorial/controlflow.html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49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4D814-EBD5-BC0C-E0CE-95F9EF5E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33AA7-7B56-9C95-646F-E0A8DE9E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41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072CF-B8B0-D123-2159-5C0267A5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800" dirty="0"/>
              <a:t>Unit 3 – Control Flow: Statements &amp; </a:t>
            </a:r>
            <a:r>
              <a:rPr lang="de-DE" sz="3800" dirty="0" err="1"/>
              <a:t>Functions</a:t>
            </a:r>
            <a:endParaRPr lang="de-DE" sz="3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F9CF5-CF2F-4EC1-BCC0-E9C64D6C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Statements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IF – Statements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Loops:</a:t>
            </a:r>
          </a:p>
          <a:p>
            <a:pPr lvl="2">
              <a:buFont typeface="+mj-lt"/>
              <a:buAutoNum type="arabicPeriod"/>
            </a:pPr>
            <a:r>
              <a:rPr lang="de-DE" dirty="0"/>
              <a:t>WHILE- Statement</a:t>
            </a:r>
          </a:p>
          <a:p>
            <a:pPr lvl="2">
              <a:buFont typeface="+mj-lt"/>
              <a:buAutoNum type="arabicPeriod"/>
            </a:pPr>
            <a:r>
              <a:rPr lang="de-DE" dirty="0"/>
              <a:t>FOR- Statement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MATCH- Statement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799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3386A-EF07-F931-0077-2DEA38E7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IF-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9E074-5546-95CD-8936-C82B56A0F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549613"/>
          </a:xfrm>
        </p:spPr>
        <p:txBody>
          <a:bodyPr/>
          <a:lstStyle/>
          <a:p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  <a:p>
            <a:r>
              <a:rPr lang="de-DE" dirty="0"/>
              <a:t>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alternate</a:t>
            </a:r>
            <a:r>
              <a:rPr lang="de-DE" dirty="0"/>
              <a:t>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F3E55C-901A-DEAB-2602-8FB16A3089C0}"/>
              </a:ext>
            </a:extLst>
          </p:cNvPr>
          <p:cNvSpPr txBox="1"/>
          <p:nvPr/>
        </p:nvSpPr>
        <p:spPr>
          <a:xfrm>
            <a:off x="6727768" y="2663598"/>
            <a:ext cx="3816000" cy="280190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if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elif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b="1" dirty="0">
                <a:solidFill>
                  <a:schemeClr val="accent1"/>
                </a:solidFill>
              </a:rPr>
              <a:t>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else</a:t>
            </a:r>
            <a:r>
              <a:rPr lang="de-DE" b="1" dirty="0">
                <a:solidFill>
                  <a:schemeClr val="accent1"/>
                </a:solidFill>
              </a:rPr>
              <a:t> 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641F0B-970E-A096-58AF-62CC020A3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3771900"/>
            <a:ext cx="30988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187C0-A4A1-5561-93C8-7CC6432F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LOOPS – WHILE-Statement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29D90-F233-B4A0-434F-0EEE692C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repeated</a:t>
            </a:r>
            <a:r>
              <a:rPr lang="de-DE" dirty="0"/>
              <a:t> code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a </a:t>
            </a:r>
            <a:r>
              <a:rPr lang="de-DE" dirty="0" err="1"/>
              <a:t>condition</a:t>
            </a:r>
            <a:endParaRPr lang="de-DE" dirty="0"/>
          </a:p>
          <a:p>
            <a:endParaRPr lang="de-DE" dirty="0"/>
          </a:p>
          <a:p>
            <a:r>
              <a:rPr lang="de-DE" b="1" dirty="0">
                <a:solidFill>
                  <a:schemeClr val="accent1"/>
                </a:solidFill>
              </a:rPr>
              <a:t>break</a:t>
            </a:r>
          </a:p>
          <a:p>
            <a:pPr lvl="1"/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-loop</a:t>
            </a:r>
          </a:p>
          <a:p>
            <a:r>
              <a:rPr lang="de-DE" b="1" dirty="0" err="1">
                <a:solidFill>
                  <a:schemeClr val="accent1"/>
                </a:solidFill>
              </a:rPr>
              <a:t>continue</a:t>
            </a:r>
            <a:endParaRPr lang="de-DE" b="1" dirty="0">
              <a:solidFill>
                <a:schemeClr val="accent1"/>
              </a:solidFill>
            </a:endParaRPr>
          </a:p>
          <a:p>
            <a:pPr lvl="1"/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loop </a:t>
            </a:r>
            <a:r>
              <a:rPr lang="de-DE" dirty="0" err="1"/>
              <a:t>run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5D66ED-F03D-9E97-0A71-98B8C464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328" y="4372291"/>
            <a:ext cx="2540000" cy="15875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B3253F7-52C2-7C71-80D3-2D273BF2DE91}"/>
              </a:ext>
            </a:extLst>
          </p:cNvPr>
          <p:cNvSpPr txBox="1"/>
          <p:nvPr/>
        </p:nvSpPr>
        <p:spPr>
          <a:xfrm>
            <a:off x="6636328" y="2869338"/>
            <a:ext cx="3816000" cy="11999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while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de-DE" sz="800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923A2-D1F6-E13A-2A72-76813332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LOOPS – FOR-Statement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2651F-F166-75E3-47AD-6596ABE9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endParaRPr lang="de-DE" dirty="0"/>
          </a:p>
          <a:p>
            <a:endParaRPr lang="de-DE" dirty="0"/>
          </a:p>
          <a:p>
            <a:r>
              <a:rPr lang="de-DE" b="1" dirty="0">
                <a:solidFill>
                  <a:schemeClr val="accent1"/>
                </a:solidFill>
              </a:rPr>
              <a:t>break</a:t>
            </a:r>
          </a:p>
          <a:p>
            <a:pPr lvl="1"/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-loop</a:t>
            </a:r>
          </a:p>
          <a:p>
            <a:r>
              <a:rPr lang="de-DE" b="1" dirty="0" err="1">
                <a:solidFill>
                  <a:schemeClr val="accent1"/>
                </a:solidFill>
              </a:rPr>
              <a:t>continue</a:t>
            </a:r>
            <a:endParaRPr lang="de-DE" b="1" dirty="0">
              <a:solidFill>
                <a:schemeClr val="accent1"/>
              </a:solidFill>
            </a:endParaRPr>
          </a:p>
          <a:p>
            <a:pPr lvl="1"/>
            <a:r>
              <a:rPr lang="de-DE" dirty="0" err="1"/>
              <a:t>ends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loop </a:t>
            </a:r>
            <a:r>
              <a:rPr lang="de-DE" dirty="0" err="1"/>
              <a:t>run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8246F3-B375-23DF-6043-B6A580E60EA6}"/>
              </a:ext>
            </a:extLst>
          </p:cNvPr>
          <p:cNvSpPr txBox="1"/>
          <p:nvPr/>
        </p:nvSpPr>
        <p:spPr>
          <a:xfrm>
            <a:off x="6636328" y="2869338"/>
            <a:ext cx="3816000" cy="1199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x </a:t>
            </a:r>
            <a:r>
              <a:rPr lang="de-DE" b="1" dirty="0">
                <a:solidFill>
                  <a:schemeClr val="accent1"/>
                </a:solidFill>
              </a:rPr>
              <a:t>in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iterable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800" b="1" dirty="0">
                <a:solidFill>
                  <a:schemeClr val="accent1"/>
                </a:solidFill>
              </a:rPr>
              <a:t>      </a:t>
            </a:r>
            <a:endParaRPr lang="de-DE" sz="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2692DD-9B45-FC61-2037-CEAB7B029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1" t="50196" r="71480" b="42929"/>
          <a:stretch/>
        </p:blipFill>
        <p:spPr>
          <a:xfrm>
            <a:off x="7359764" y="4414918"/>
            <a:ext cx="2369127" cy="10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0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45A4F-11E2-5B07-258D-A8DCFFD6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MATCH-Statement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EA6276-5B83-F644-3BDC-69BBA7F7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235413"/>
          </a:xfrm>
        </p:spPr>
        <p:txBody>
          <a:bodyPr/>
          <a:lstStyle/>
          <a:p>
            <a:r>
              <a:rPr lang="de-DE" dirty="0" err="1"/>
              <a:t>selective</a:t>
            </a:r>
            <a:r>
              <a:rPr lang="de-DE" dirty="0"/>
              <a:t> code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variable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266C52-719D-E3F2-111C-F57B1EAE2515}"/>
              </a:ext>
            </a:extLst>
          </p:cNvPr>
          <p:cNvSpPr txBox="1"/>
          <p:nvPr/>
        </p:nvSpPr>
        <p:spPr>
          <a:xfrm>
            <a:off x="7015108" y="2803205"/>
            <a:ext cx="3816000" cy="280204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/>
              <a:t>match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variable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/>
              <a:t>: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case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case1</a:t>
            </a:r>
            <a:r>
              <a:rPr lang="de-DE" b="1" dirty="0">
                <a:solidFill>
                  <a:schemeClr val="accent1"/>
                </a:solidFill>
              </a:rPr>
              <a:t>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statement1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/>
              <a:t>cas</a:t>
            </a:r>
            <a:r>
              <a:rPr lang="de-DE" b="1" dirty="0" err="1">
                <a:solidFill>
                  <a:schemeClr val="accent1"/>
                </a:solidFill>
              </a:rPr>
              <a:t>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case2</a:t>
            </a:r>
            <a:r>
              <a:rPr lang="de-DE" b="1" dirty="0">
                <a:solidFill>
                  <a:schemeClr val="accent1"/>
                </a:solidFill>
              </a:rPr>
              <a:t> 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statement2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	     </a:t>
            </a:r>
            <a:r>
              <a:rPr lang="de-DE" b="1" dirty="0"/>
              <a:t>…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8C77D1-974B-F803-01A9-FBCB978B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755371"/>
            <a:ext cx="5662930" cy="26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6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92FD8-6EF5-11A0-9E6F-69F3C641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20285-2B30-0658-B50B-5AA54430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outsourcing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reuse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called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32AD94-4F48-C82C-57F3-BE3FC1D174E5}"/>
              </a:ext>
            </a:extLst>
          </p:cNvPr>
          <p:cNvSpPr txBox="1"/>
          <p:nvPr/>
        </p:nvSpPr>
        <p:spPr>
          <a:xfrm>
            <a:off x="5692140" y="2891790"/>
            <a:ext cx="5173258" cy="142280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/>
              <a:t>def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function_name</a:t>
            </a:r>
            <a:r>
              <a:rPr lang="de-DE" b="1" dirty="0"/>
              <a:t>(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parameter1,… </a:t>
            </a:r>
            <a:r>
              <a:rPr lang="de-DE" b="1" i="1" dirty="0"/>
              <a:t>)</a:t>
            </a:r>
            <a:r>
              <a:rPr lang="de-DE" b="1" dirty="0"/>
              <a:t> :</a:t>
            </a:r>
            <a:endParaRPr lang="de-DE" b="1" i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statements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/>
              <a:t>return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39D4B3-FBBF-6541-441A-B10CA4A744D4}"/>
              </a:ext>
            </a:extLst>
          </p:cNvPr>
          <p:cNvSpPr txBox="1"/>
          <p:nvPr/>
        </p:nvSpPr>
        <p:spPr>
          <a:xfrm>
            <a:off x="5692140" y="4732394"/>
            <a:ext cx="5173258" cy="5034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function_name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ym typeface="Wingdings" pitchFamily="2" charset="2"/>
              </a:rPr>
              <a:t>(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argument1,…</a:t>
            </a:r>
            <a:r>
              <a:rPr lang="de-DE" b="1" dirty="0">
                <a:sym typeface="Wingdings" pitchFamily="2" charset="2"/>
              </a:rPr>
              <a:t>)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2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48CB2-C8AC-180A-00FD-C4708EA5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53D02A9-4061-3F23-B97F-7DD5CA799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497929"/>
              </p:ext>
            </p:extLst>
          </p:nvPr>
        </p:nvGraphicFramePr>
        <p:xfrm>
          <a:off x="810000" y="2427140"/>
          <a:ext cx="10553696" cy="40651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58730">
                  <a:extLst>
                    <a:ext uri="{9D8B030D-6E8A-4147-A177-3AD203B41FA5}">
                      <a16:colId xmlns:a16="http://schemas.microsoft.com/office/drawing/2014/main" val="3204108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36942154"/>
                    </a:ext>
                  </a:extLst>
                </a:gridCol>
                <a:gridCol w="4796023">
                  <a:extLst>
                    <a:ext uri="{9D8B030D-6E8A-4147-A177-3AD203B41FA5}">
                      <a16:colId xmlns:a16="http://schemas.microsoft.com/office/drawing/2014/main" val="4167290614"/>
                    </a:ext>
                  </a:extLst>
                </a:gridCol>
                <a:gridCol w="4796023">
                  <a:extLst>
                    <a:ext uri="{9D8B030D-6E8A-4147-A177-3AD203B41FA5}">
                      <a16:colId xmlns:a16="http://schemas.microsoft.com/office/drawing/2014/main" val="2375853857"/>
                    </a:ext>
                  </a:extLst>
                </a:gridCol>
              </a:tblGrid>
              <a:tr h="383540">
                <a:tc rowSpan="2" gridSpan="2"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Identifikation der Parameter durch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5744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41010"/>
                  </a:ext>
                </a:extLst>
              </a:tr>
              <a:tr h="1544150">
                <a:tc rowSpan="2">
                  <a:txBody>
                    <a:bodyPr/>
                    <a:lstStyle/>
                    <a:p>
                      <a:pPr algn="ctr"/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Parameters</a:t>
                      </a:r>
                    </a:p>
                  </a:txBody>
                  <a:tcPr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known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460841"/>
                  </a:ext>
                </a:extLst>
              </a:tr>
              <a:tr h="177165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unknown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tuple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de-D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               =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dictionary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</a:rPr>
                        <a:t>parameters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385277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9E091D56-C51B-CFDD-8956-8ABE14EB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057" y="3429000"/>
            <a:ext cx="3652520" cy="11785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4ABC65-F422-B9F2-A27B-09D0C7EA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154" y="4840382"/>
            <a:ext cx="3362325" cy="12652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3377564-02E3-3C1E-69A2-F4CD3073A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400" y="3527081"/>
            <a:ext cx="4065905" cy="102332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BAA703A-7B61-2D20-CE65-CDBB085B0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400" y="4983266"/>
            <a:ext cx="4065905" cy="97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68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225</Words>
  <Application>Microsoft Macintosh PowerPoint</Application>
  <PresentationFormat>Breitbild</PresentationFormat>
  <Paragraphs>79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Zitierfähig</vt:lpstr>
      <vt:lpstr>Programming Course Python</vt:lpstr>
      <vt:lpstr>Contact</vt:lpstr>
      <vt:lpstr>Unit 3 – Control Flow: Statements &amp; Functions</vt:lpstr>
      <vt:lpstr>IF- Statement</vt:lpstr>
      <vt:lpstr>LOOPS – WHILE-Statement</vt:lpstr>
      <vt:lpstr>LOOPS – FOR-Statement</vt:lpstr>
      <vt:lpstr>MATCH-Statement</vt:lpstr>
      <vt:lpstr>Functions</vt:lpstr>
      <vt:lpstr>Functions</vt:lpstr>
      <vt:lpstr>Exercises</vt:lpstr>
      <vt:lpstr>Python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Course Python</dc:title>
  <dc:creator>Elia Rühle</dc:creator>
  <cp:lastModifiedBy>Elia Rühle</cp:lastModifiedBy>
  <cp:revision>5</cp:revision>
  <dcterms:created xsi:type="dcterms:W3CDTF">2023-04-25T05:59:33Z</dcterms:created>
  <dcterms:modified xsi:type="dcterms:W3CDTF">2023-04-27T07:39:42Z</dcterms:modified>
</cp:coreProperties>
</file>