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4" r:id="rId9"/>
    <p:sldId id="266" r:id="rId10"/>
    <p:sldId id="263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794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6/23/23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lia.ruehle@mailbox.tu-dresden.de" TargetMode="External"/><Relationship Id="rId2" Type="http://schemas.openxmlformats.org/officeDocument/2006/relationships/hyperlink" Target="mailto:anna-maria.bothin@mailbox.tu-dresden.d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10C421-16B1-E6A0-E5B4-1F72B9CE1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Course Python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A6DCF1-498E-3710-7629-73BF959E6C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Elia Rühle &amp; Anna </a:t>
            </a:r>
            <a:r>
              <a:rPr lang="de-DE" dirty="0" err="1"/>
              <a:t>Bothin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2185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106A9-F8FA-B9DB-8DD4-2A2054DA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Interacting</a:t>
            </a:r>
            <a:r>
              <a:rPr lang="de-DE" dirty="0"/>
              <a:t> Classes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7F6980-48EE-A168-8A8A-1CD8331D7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b="0" dirty="0">
              <a:solidFill>
                <a:srgbClr val="CCCCCC"/>
              </a:solidFill>
              <a:effectLst/>
              <a:latin typeface="Fira Code" panose="020B0809050000020004" pitchFamily="49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6361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D4E3C5-91BC-00BF-93DB-448FE82D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Inheritance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94106C-AC8D-3A61-5902-32FFBA696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defining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blueprint</a:t>
            </a:r>
            <a:endParaRPr lang="de-DE" dirty="0"/>
          </a:p>
          <a:p>
            <a:pPr lvl="1"/>
            <a:r>
              <a:rPr lang="de-DE" dirty="0"/>
              <a:t>Parent Class </a:t>
            </a:r>
          </a:p>
          <a:p>
            <a:pPr lvl="2"/>
            <a:r>
              <a:rPr lang="de-DE" dirty="0"/>
              <a:t>like a </a:t>
            </a:r>
            <a:r>
              <a:rPr lang="de-DE" dirty="0" err="1"/>
              <a:t>blueprint</a:t>
            </a:r>
            <a:endParaRPr lang="de-DE" dirty="0"/>
          </a:p>
          <a:p>
            <a:pPr lvl="2"/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defined</a:t>
            </a:r>
            <a:endParaRPr lang="de-DE" dirty="0"/>
          </a:p>
          <a:p>
            <a:pPr lvl="1"/>
            <a:r>
              <a:rPr lang="de-DE" dirty="0"/>
              <a:t>Child Class </a:t>
            </a:r>
          </a:p>
          <a:p>
            <a:pPr lvl="2"/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  <a:p>
            <a:pPr lvl="2"/>
            <a:r>
              <a:rPr lang="de-DE" dirty="0" err="1"/>
              <a:t>inherits</a:t>
            </a:r>
            <a:r>
              <a:rPr lang="de-DE" dirty="0"/>
              <a:t> all </a:t>
            </a:r>
            <a:r>
              <a:rPr lang="de-DE" dirty="0" err="1"/>
              <a:t>methods</a:t>
            </a:r>
            <a:r>
              <a:rPr lang="de-DE" dirty="0"/>
              <a:t> and </a:t>
            </a:r>
            <a:r>
              <a:rPr lang="de-DE" dirty="0" err="1"/>
              <a:t>attributes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parent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399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503AD7-7CFC-5659-190A-97DB4092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Inheritance</a:t>
            </a:r>
            <a:r>
              <a:rPr lang="de-DE" dirty="0"/>
              <a:t>-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D871B2-3644-6F2C-634D-98003DE67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continue</a:t>
            </a:r>
            <a:r>
              <a:rPr lang="de-DE" dirty="0"/>
              <a:t> </a:t>
            </a:r>
            <a:r>
              <a:rPr lang="de-DE" dirty="0" err="1"/>
              <a:t>former</a:t>
            </a:r>
            <a:r>
              <a:rPr lang="de-DE" dirty="0"/>
              <a:t> road-</a:t>
            </a:r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r>
              <a:rPr lang="de-DE" dirty="0" err="1"/>
              <a:t>taxi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car</a:t>
            </a:r>
            <a:endParaRPr lang="de-DE" dirty="0"/>
          </a:p>
          <a:p>
            <a:pPr lvl="1"/>
            <a:r>
              <a:rPr lang="de-DE" dirty="0"/>
              <a:t>all </a:t>
            </a:r>
            <a:r>
              <a:rPr lang="de-DE" dirty="0" err="1"/>
              <a:t>attributes</a:t>
            </a:r>
            <a:r>
              <a:rPr lang="de-DE" dirty="0"/>
              <a:t> and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cars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got</a:t>
            </a:r>
            <a:endParaRPr lang="de-DE" dirty="0"/>
          </a:p>
          <a:p>
            <a:pPr lvl="1"/>
            <a:r>
              <a:rPr lang="de-DE" dirty="0"/>
              <a:t>still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specified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mor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, </a:t>
            </a:r>
            <a:r>
              <a:rPr lang="de-DE" dirty="0" err="1"/>
              <a:t>attributes</a:t>
            </a:r>
            <a:r>
              <a:rPr lang="de-DE" dirty="0"/>
              <a:t>,…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7855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EE2D0-4399-950C-61E8-B38C2EE9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Inheritance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442E94-5D3F-C4E0-D0F7-C56035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85261"/>
            <a:ext cx="10554574" cy="4225551"/>
          </a:xfrm>
        </p:spPr>
        <p:txBody>
          <a:bodyPr>
            <a:normAutofit/>
          </a:bodyPr>
          <a:lstStyle/>
          <a:p>
            <a:r>
              <a:rPr lang="de-DE" dirty="0" err="1"/>
              <a:t>Defining</a:t>
            </a:r>
            <a:r>
              <a:rPr lang="de-DE" dirty="0"/>
              <a:t> a </a:t>
            </a:r>
            <a:r>
              <a:rPr lang="de-DE" dirty="0" err="1"/>
              <a:t>parent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.</a:t>
            </a:r>
          </a:p>
          <a:p>
            <a:r>
              <a:rPr lang="de-DE" dirty="0" err="1"/>
              <a:t>Defining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child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  <a:p>
            <a:r>
              <a:rPr lang="de-DE" b="1" i="1" dirty="0" err="1">
                <a:solidFill>
                  <a:schemeClr val="accent1"/>
                </a:solidFill>
              </a:rPr>
              <a:t>init</a:t>
            </a:r>
            <a:r>
              <a:rPr lang="de-DE" b="1" i="1" dirty="0">
                <a:solidFill>
                  <a:schemeClr val="accent1"/>
                </a:solidFill>
              </a:rPr>
              <a:t>()-</a:t>
            </a:r>
            <a:r>
              <a:rPr lang="de-DE" dirty="0" err="1"/>
              <a:t>function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overrides</a:t>
            </a:r>
            <a:r>
              <a:rPr lang="de-DE" dirty="0"/>
              <a:t> </a:t>
            </a:r>
            <a:r>
              <a:rPr lang="de-DE" dirty="0" err="1"/>
              <a:t>parent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init</a:t>
            </a:r>
            <a:r>
              <a:rPr lang="de-DE" dirty="0"/>
              <a:t>()- </a:t>
            </a:r>
            <a:r>
              <a:rPr lang="de-DE" dirty="0" err="1"/>
              <a:t>function</a:t>
            </a:r>
            <a:endParaRPr lang="de-DE" dirty="0"/>
          </a:p>
          <a:p>
            <a:pPr lvl="1"/>
            <a:r>
              <a:rPr lang="de-DE" dirty="0"/>
              <a:t>still </a:t>
            </a:r>
            <a:r>
              <a:rPr lang="de-DE" dirty="0" err="1"/>
              <a:t>inherit</a:t>
            </a:r>
            <a:r>
              <a:rPr lang="de-DE" dirty="0"/>
              <a:t>:</a:t>
            </a:r>
          </a:p>
          <a:p>
            <a:pPr lvl="2"/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parent´s</a:t>
            </a:r>
            <a:r>
              <a:rPr lang="de-DE" dirty="0"/>
              <a:t> </a:t>
            </a:r>
            <a:r>
              <a:rPr lang="de-DE" dirty="0" err="1"/>
              <a:t>init</a:t>
            </a:r>
            <a:r>
              <a:rPr lang="de-DE" dirty="0"/>
              <a:t>()-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still </a:t>
            </a:r>
            <a:r>
              <a:rPr lang="de-DE" dirty="0" err="1"/>
              <a:t>inherit</a:t>
            </a:r>
            <a:r>
              <a:rPr lang="de-DE" dirty="0"/>
              <a:t> </a:t>
            </a:r>
            <a:r>
              <a:rPr lang="de-DE" dirty="0" err="1"/>
              <a:t>attributes</a:t>
            </a:r>
            <a:endParaRPr lang="de-DE" dirty="0"/>
          </a:p>
          <a:p>
            <a:pPr marL="914400" lvl="2" indent="0">
              <a:buNone/>
            </a:pPr>
            <a:r>
              <a:rPr lang="de-DE" dirty="0" err="1"/>
              <a:t>or</a:t>
            </a:r>
            <a:endParaRPr lang="de-DE" dirty="0"/>
          </a:p>
          <a:p>
            <a:pPr lvl="2"/>
            <a:r>
              <a:rPr lang="de-DE" b="1" dirty="0">
                <a:solidFill>
                  <a:schemeClr val="accent1"/>
                </a:solidFill>
              </a:rPr>
              <a:t>super()</a:t>
            </a:r>
            <a:r>
              <a:rPr lang="de-DE" dirty="0"/>
              <a:t>.__</a:t>
            </a:r>
            <a:r>
              <a:rPr lang="de-DE" dirty="0" err="1"/>
              <a:t>init</a:t>
            </a:r>
            <a:r>
              <a:rPr lang="de-DE" dirty="0"/>
              <a:t>__(attribute1, attribute2,…)</a:t>
            </a:r>
          </a:p>
          <a:p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attributes</a:t>
            </a:r>
            <a:endParaRPr lang="de-DE" dirty="0"/>
          </a:p>
          <a:p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62CC6C5-629A-8256-9984-0F7B3EDACE63}"/>
              </a:ext>
            </a:extLst>
          </p:cNvPr>
          <p:cNvSpPr txBox="1"/>
          <p:nvPr/>
        </p:nvSpPr>
        <p:spPr>
          <a:xfrm>
            <a:off x="6385300" y="2075725"/>
            <a:ext cx="522000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b="1" dirty="0" err="1"/>
              <a:t>class</a:t>
            </a:r>
            <a:r>
              <a:rPr lang="de-DE" dirty="0"/>
              <a:t> </a:t>
            </a:r>
            <a:r>
              <a:rPr lang="de-DE" dirty="0" err="1"/>
              <a:t>ChildClassName</a:t>
            </a:r>
            <a:r>
              <a:rPr lang="de-DE" dirty="0"/>
              <a:t> </a:t>
            </a:r>
            <a:r>
              <a:rPr lang="de-DE" b="1" dirty="0"/>
              <a:t>(</a:t>
            </a:r>
            <a:r>
              <a:rPr lang="de-DE" dirty="0"/>
              <a:t> </a:t>
            </a:r>
            <a:r>
              <a:rPr lang="de-DE" dirty="0" err="1"/>
              <a:t>ParentClassName</a:t>
            </a:r>
            <a:r>
              <a:rPr lang="de-DE" dirty="0"/>
              <a:t> </a:t>
            </a:r>
            <a:r>
              <a:rPr lang="de-DE" b="1" dirty="0"/>
              <a:t>):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C99BD15-AF8E-3C08-81AC-02AC84E5B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033" y="2912821"/>
            <a:ext cx="3278537" cy="156988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F31B4E1-51CD-F767-E093-943ECBB9B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823" y="2624170"/>
            <a:ext cx="5150923" cy="3965755"/>
          </a:xfrm>
          <a:prstGeom prst="rect">
            <a:avLst/>
          </a:prstGeom>
        </p:spPr>
      </p:pic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77615D38-AC4A-621B-8E88-2DBCD9BFED57}"/>
              </a:ext>
            </a:extLst>
          </p:cNvPr>
          <p:cNvCxnSpPr>
            <a:cxnSpLocks/>
          </p:cNvCxnSpPr>
          <p:nvPr/>
        </p:nvCxnSpPr>
        <p:spPr>
          <a:xfrm flipV="1">
            <a:off x="4014061" y="2798800"/>
            <a:ext cx="2611968" cy="2388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536B6DC6-EA09-79D5-BA46-E3D9619A51A9}"/>
              </a:ext>
            </a:extLst>
          </p:cNvPr>
          <p:cNvCxnSpPr>
            <a:cxnSpLocks/>
          </p:cNvCxnSpPr>
          <p:nvPr/>
        </p:nvCxnSpPr>
        <p:spPr>
          <a:xfrm flipV="1">
            <a:off x="4048600" y="3400516"/>
            <a:ext cx="2910138" cy="564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3C82314C-027A-1D2B-90C3-FAA72A786D9D}"/>
              </a:ext>
            </a:extLst>
          </p:cNvPr>
          <p:cNvCxnSpPr>
            <a:cxnSpLocks/>
          </p:cNvCxnSpPr>
          <p:nvPr/>
        </p:nvCxnSpPr>
        <p:spPr>
          <a:xfrm>
            <a:off x="6385300" y="4607048"/>
            <a:ext cx="1146876" cy="2167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40A7EA3D-5E85-75BF-D680-3741DE10298B}"/>
              </a:ext>
            </a:extLst>
          </p:cNvPr>
          <p:cNvCxnSpPr>
            <a:cxnSpLocks/>
          </p:cNvCxnSpPr>
          <p:nvPr/>
        </p:nvCxnSpPr>
        <p:spPr>
          <a:xfrm flipV="1">
            <a:off x="3132430" y="5284922"/>
            <a:ext cx="4399746" cy="263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5A15C53B-4125-21AA-AA59-1BB2CFF1D1B0}"/>
              </a:ext>
            </a:extLst>
          </p:cNvPr>
          <p:cNvCxnSpPr>
            <a:cxnSpLocks/>
          </p:cNvCxnSpPr>
          <p:nvPr/>
        </p:nvCxnSpPr>
        <p:spPr>
          <a:xfrm>
            <a:off x="3132430" y="5973819"/>
            <a:ext cx="3829059" cy="243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53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AE514-771F-7DE7-AE33-59F9EB1F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Contact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401F1E24-D74C-096B-3BCA-B4C00938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Contact</a:t>
            </a:r>
          </a:p>
          <a:p>
            <a:pPr lvl="1"/>
            <a:r>
              <a:rPr lang="de-DE" dirty="0"/>
              <a:t>Anna: </a:t>
            </a:r>
            <a:r>
              <a:rPr lang="de-DE" dirty="0">
                <a:hlinkClick r:id="rId2"/>
              </a:rPr>
              <a:t>anna-maria.bothin@mailbox.tu-dresden.de</a:t>
            </a:r>
            <a:endParaRPr lang="de-DE" dirty="0"/>
          </a:p>
          <a:p>
            <a:pPr lvl="1"/>
            <a:r>
              <a:rPr lang="de-DE" dirty="0"/>
              <a:t>Elia: </a:t>
            </a:r>
            <a:r>
              <a:rPr lang="de-DE" dirty="0">
                <a:hlinkClick r:id="rId3"/>
              </a:rPr>
              <a:t>elia.ruehle@mailbox.tu-dresden.de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203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FB843E-3EBF-C201-B97A-C9FFC6CC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4: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Oriented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2C1FE9-05BE-9956-2D47-8208B2864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oriented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?</a:t>
            </a:r>
          </a:p>
          <a:p>
            <a:pPr>
              <a:buFont typeface="+mj-lt"/>
              <a:buAutoNum type="arabicPeriod"/>
            </a:pPr>
            <a:r>
              <a:rPr lang="de-DE" dirty="0"/>
              <a:t>Basic </a:t>
            </a:r>
            <a:r>
              <a:rPr lang="de-DE" dirty="0" err="1"/>
              <a:t>Concepts</a:t>
            </a:r>
            <a:endParaRPr lang="de-DE" dirty="0"/>
          </a:p>
          <a:p>
            <a:pPr lvl="1">
              <a:buFont typeface="+mj-lt"/>
              <a:buAutoNum type="arabicPeriod"/>
            </a:pPr>
            <a:r>
              <a:rPr lang="de-DE" dirty="0"/>
              <a:t>Classes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Objects</a:t>
            </a:r>
          </a:p>
          <a:p>
            <a:pPr lvl="1">
              <a:buFont typeface="+mj-lt"/>
              <a:buAutoNum type="arabicPeriod"/>
            </a:pPr>
            <a:r>
              <a:rPr lang="de-DE" dirty="0" err="1"/>
              <a:t>Interacting</a:t>
            </a:r>
            <a:r>
              <a:rPr lang="de-DE"/>
              <a:t> Classes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 err="1"/>
              <a:t>Inheritance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 err="1"/>
              <a:t>Exercises</a:t>
            </a:r>
            <a:endParaRPr lang="de-DE" dirty="0"/>
          </a:p>
          <a:p>
            <a:pPr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165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106A9-F8FA-B9DB-8DD4-2A2054DA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276" y="447188"/>
            <a:ext cx="11504140" cy="970450"/>
          </a:xfr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oriented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(OOP)?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7F6980-48EE-A168-8A8A-1CD8331D7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paradigm</a:t>
            </a:r>
            <a:r>
              <a:rPr lang="de-DE" dirty="0"/>
              <a:t> </a:t>
            </a:r>
          </a:p>
          <a:p>
            <a:r>
              <a:rPr lang="de-DE" dirty="0" err="1"/>
              <a:t>interpretation</a:t>
            </a:r>
            <a:r>
              <a:rPr lang="de-DE" dirty="0"/>
              <a:t>/ </a:t>
            </a:r>
            <a:r>
              <a:rPr lang="de-DE" dirty="0" err="1"/>
              <a:t>abstraction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world</a:t>
            </a:r>
            <a:endParaRPr lang="de-DE" dirty="0"/>
          </a:p>
          <a:p>
            <a:pPr lvl="1"/>
            <a:r>
              <a:rPr lang="de-DE" dirty="0" err="1"/>
              <a:t>interacting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Almost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in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object</a:t>
            </a:r>
            <a:r>
              <a:rPr lang="de-DE" dirty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272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01C05F-2E51-74B0-C834-B6756B45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OOP-</a:t>
            </a:r>
            <a:r>
              <a:rPr lang="de-DE" dirty="0" err="1"/>
              <a:t>Example</a:t>
            </a:r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C030828E-EAA1-A5BF-E7DD-78557F692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6294" y="2631324"/>
            <a:ext cx="4098539" cy="3227474"/>
          </a:xfr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FDA1FA17-24CA-D536-1859-A811AD9D65BF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road</a:t>
            </a:r>
            <a:r>
              <a:rPr lang="de-DE" dirty="0"/>
              <a:t> </a:t>
            </a:r>
            <a:r>
              <a:rPr lang="de-DE" dirty="0" err="1"/>
              <a:t>traffic</a:t>
            </a:r>
            <a:r>
              <a:rPr lang="de-DE" dirty="0"/>
              <a:t>:</a:t>
            </a:r>
          </a:p>
          <a:p>
            <a:r>
              <a:rPr lang="de-DE" dirty="0"/>
              <a:t>different </a:t>
            </a:r>
            <a:r>
              <a:rPr lang="de-DE" dirty="0" err="1"/>
              <a:t>persons</a:t>
            </a:r>
            <a:r>
              <a:rPr lang="de-DE" dirty="0"/>
              <a:t>, </a:t>
            </a:r>
            <a:r>
              <a:rPr lang="de-DE" dirty="0" err="1"/>
              <a:t>cars</a:t>
            </a:r>
            <a:r>
              <a:rPr lang="de-DE" dirty="0"/>
              <a:t>, </a:t>
            </a:r>
            <a:r>
              <a:rPr lang="de-DE" dirty="0" err="1"/>
              <a:t>cyclists</a:t>
            </a:r>
            <a:r>
              <a:rPr lang="de-DE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059282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AA21D-94FC-3E76-1EB4-26A32B2A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Concepts</a:t>
            </a:r>
            <a:r>
              <a:rPr lang="de-DE" dirty="0"/>
              <a:t> - Classes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2B3AE3-ABDE-2CCC-890F-D2D80A55F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blueprints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de-DE" dirty="0"/>
          </a:p>
          <a:p>
            <a:pPr lvl="1"/>
            <a:r>
              <a:rPr lang="de-DE" dirty="0" err="1"/>
              <a:t>attributes</a:t>
            </a:r>
            <a:r>
              <a:rPr lang="de-DE" dirty="0"/>
              <a:t> = </a:t>
            </a:r>
            <a:r>
              <a:rPr lang="de-DE" dirty="0" err="1"/>
              <a:t>state</a:t>
            </a:r>
            <a:endParaRPr lang="de-DE" dirty="0"/>
          </a:p>
          <a:p>
            <a:pPr lvl="1"/>
            <a:r>
              <a:rPr lang="de-DE" dirty="0" err="1"/>
              <a:t>methods</a:t>
            </a:r>
            <a:r>
              <a:rPr lang="de-DE" dirty="0"/>
              <a:t> = </a:t>
            </a:r>
            <a:r>
              <a:rPr lang="de-DE" dirty="0" err="1"/>
              <a:t>behaviour</a:t>
            </a:r>
            <a:endParaRPr lang="de-DE" dirty="0"/>
          </a:p>
          <a:p>
            <a:pPr lvl="1"/>
            <a:endParaRPr lang="de-DE" dirty="0"/>
          </a:p>
        </p:txBody>
      </p:sp>
      <p:pic>
        <p:nvPicPr>
          <p:cNvPr id="4" name="Inhaltsplatzhalter 8">
            <a:extLst>
              <a:ext uri="{FF2B5EF4-FFF2-40B4-BE49-F238E27FC236}">
                <a16:creationId xmlns:a16="http://schemas.microsoft.com/office/drawing/2014/main" id="{A467B98B-7D68-E8CB-4454-8EDB3570D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168" y="2862770"/>
            <a:ext cx="3657018" cy="287979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3406EB61-E84F-294C-BEC6-B3CA4A6B04D6}"/>
              </a:ext>
            </a:extLst>
          </p:cNvPr>
          <p:cNvGrpSpPr/>
          <p:nvPr/>
        </p:nvGrpSpPr>
        <p:grpSpPr>
          <a:xfrm>
            <a:off x="4139455" y="2537254"/>
            <a:ext cx="8004100" cy="2984635"/>
            <a:chOff x="4139455" y="2537254"/>
            <a:chExt cx="8004100" cy="2984635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AA1245AE-5515-6B4E-DD9C-53EDA0D0BC78}"/>
                </a:ext>
              </a:extLst>
            </p:cNvPr>
            <p:cNvGrpSpPr/>
            <p:nvPr/>
          </p:nvGrpSpPr>
          <p:grpSpPr>
            <a:xfrm>
              <a:off x="5547863" y="3121232"/>
              <a:ext cx="4880919" cy="1853514"/>
              <a:chOff x="5869459" y="3237470"/>
              <a:chExt cx="4880919" cy="1853514"/>
            </a:xfrm>
          </p:grpSpPr>
          <p:grpSp>
            <p:nvGrpSpPr>
              <p:cNvPr id="26" name="Gruppieren 25">
                <a:extLst>
                  <a:ext uri="{FF2B5EF4-FFF2-40B4-BE49-F238E27FC236}">
                    <a16:creationId xmlns:a16="http://schemas.microsoft.com/office/drawing/2014/main" id="{EF9AF541-84E6-E062-5F91-5AE22AB16A40}"/>
                  </a:ext>
                </a:extLst>
              </p:cNvPr>
              <p:cNvGrpSpPr/>
              <p:nvPr/>
            </p:nvGrpSpPr>
            <p:grpSpPr>
              <a:xfrm>
                <a:off x="5869459" y="3521676"/>
                <a:ext cx="2137981" cy="1569308"/>
                <a:chOff x="5869459" y="3521676"/>
                <a:chExt cx="2137981" cy="1569308"/>
              </a:xfrm>
            </p:grpSpPr>
            <p:cxnSp>
              <p:nvCxnSpPr>
                <p:cNvPr id="8" name="Gerade Verbindung 7">
                  <a:extLst>
                    <a:ext uri="{FF2B5EF4-FFF2-40B4-BE49-F238E27FC236}">
                      <a16:creationId xmlns:a16="http://schemas.microsoft.com/office/drawing/2014/main" id="{8AD7F517-A7CE-4D61-0B1E-FC0DE1BEDD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9459" y="3521676"/>
                  <a:ext cx="1223319" cy="1569308"/>
                </a:xfrm>
                <a:prstGeom prst="line">
                  <a:avLst/>
                </a:prstGeom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Gerade Verbindung 12">
                  <a:extLst>
                    <a:ext uri="{FF2B5EF4-FFF2-40B4-BE49-F238E27FC236}">
                      <a16:creationId xmlns:a16="http://schemas.microsoft.com/office/drawing/2014/main" id="{C7276B02-4582-EA17-2E13-2B9D270034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9459" y="3521676"/>
                  <a:ext cx="2137981" cy="897227"/>
                </a:xfrm>
                <a:prstGeom prst="line">
                  <a:avLst/>
                </a:prstGeom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uppieren 26">
                <a:extLst>
                  <a:ext uri="{FF2B5EF4-FFF2-40B4-BE49-F238E27FC236}">
                    <a16:creationId xmlns:a16="http://schemas.microsoft.com/office/drawing/2014/main" id="{48727D29-0E54-7CB0-B1E2-6B0857CB01F6}"/>
                  </a:ext>
                </a:extLst>
              </p:cNvPr>
              <p:cNvGrpSpPr/>
              <p:nvPr/>
            </p:nvGrpSpPr>
            <p:grpSpPr>
              <a:xfrm>
                <a:off x="7562335" y="3237470"/>
                <a:ext cx="3188043" cy="1452767"/>
                <a:chOff x="7562335" y="3237470"/>
                <a:chExt cx="3188043" cy="1452767"/>
              </a:xfrm>
            </p:grpSpPr>
            <p:cxnSp>
              <p:nvCxnSpPr>
                <p:cNvPr id="18" name="Gerade Verbindung 17">
                  <a:extLst>
                    <a:ext uri="{FF2B5EF4-FFF2-40B4-BE49-F238E27FC236}">
                      <a16:creationId xmlns:a16="http://schemas.microsoft.com/office/drawing/2014/main" id="{42045660-51E3-C5A7-E64B-6A620668FF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62335" y="3237470"/>
                  <a:ext cx="3188043" cy="1225279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Gerade Verbindung 21">
                  <a:extLst>
                    <a:ext uri="{FF2B5EF4-FFF2-40B4-BE49-F238E27FC236}">
                      <a16:creationId xmlns:a16="http://schemas.microsoft.com/office/drawing/2014/main" id="{2CA804B2-D03C-E0E8-8127-B7CB56BBAB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415849" y="3237470"/>
                  <a:ext cx="1334529" cy="1452767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1922CD5E-41E7-480F-E0D1-9072721D3E67}"/>
                </a:ext>
              </a:extLst>
            </p:cNvPr>
            <p:cNvSpPr txBox="1"/>
            <p:nvPr/>
          </p:nvSpPr>
          <p:spPr>
            <a:xfrm>
              <a:off x="4139455" y="3121232"/>
              <a:ext cx="1366210" cy="2400657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rtlCol="0">
              <a:spAutoFit/>
            </a:bodyPr>
            <a:lstStyle/>
            <a:p>
              <a:r>
                <a:rPr lang="de-DE" sz="2000" b="1" i="1" dirty="0" err="1">
                  <a:solidFill>
                    <a:schemeClr val="accent3"/>
                  </a:solidFill>
                </a:rPr>
                <a:t>Persons</a:t>
              </a:r>
              <a:endParaRPr lang="de-DE" b="1" i="1" dirty="0">
                <a:solidFill>
                  <a:schemeClr val="accent3"/>
                </a:solidFill>
              </a:endParaRPr>
            </a:p>
            <a:p>
              <a:endParaRPr lang="de-DE" sz="1400" dirty="0"/>
            </a:p>
            <a:p>
              <a:r>
                <a:rPr lang="de-DE" sz="1400" dirty="0" err="1">
                  <a:solidFill>
                    <a:schemeClr val="tx1"/>
                  </a:solidFill>
                </a:rPr>
                <a:t>attributes</a:t>
              </a:r>
              <a:r>
                <a:rPr lang="de-DE" sz="14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 dirty="0" err="1">
                  <a:solidFill>
                    <a:schemeClr val="tx1"/>
                  </a:solidFill>
                </a:rPr>
                <a:t>hair</a:t>
              </a:r>
              <a:r>
                <a:rPr lang="de-DE" sz="1400" dirty="0">
                  <a:solidFill>
                    <a:schemeClr val="tx1"/>
                  </a:solidFill>
                </a:rPr>
                <a:t>-color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 dirty="0" err="1">
                  <a:solidFill>
                    <a:schemeClr val="tx1"/>
                  </a:solidFill>
                </a:rPr>
                <a:t>height</a:t>
              </a:r>
              <a:endParaRPr lang="de-DE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400" dirty="0">
                <a:solidFill>
                  <a:schemeClr val="tx1"/>
                </a:solidFill>
              </a:endParaRPr>
            </a:p>
            <a:p>
              <a:r>
                <a:rPr lang="de-DE" sz="1400" dirty="0" err="1">
                  <a:solidFill>
                    <a:schemeClr val="tx1"/>
                  </a:solidFill>
                </a:rPr>
                <a:t>behaviour</a:t>
              </a:r>
              <a:r>
                <a:rPr lang="de-DE" sz="14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 dirty="0">
                  <a:solidFill>
                    <a:schemeClr val="tx1"/>
                  </a:solidFill>
                </a:rPr>
                <a:t> </a:t>
              </a:r>
              <a:r>
                <a:rPr lang="de-DE" sz="1400" dirty="0" err="1">
                  <a:solidFill>
                    <a:schemeClr val="tx1"/>
                  </a:solidFill>
                </a:rPr>
                <a:t>walk</a:t>
              </a:r>
              <a:endParaRPr lang="de-DE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 dirty="0" err="1">
                  <a:solidFill>
                    <a:schemeClr val="tx1"/>
                  </a:solidFill>
                </a:rPr>
                <a:t>talk</a:t>
              </a:r>
              <a:endParaRPr lang="de-DE" sz="1400" dirty="0">
                <a:solidFill>
                  <a:schemeClr val="tx1"/>
                </a:solidFill>
              </a:endParaRPr>
            </a:p>
            <a:p>
              <a:endParaRPr lang="de-DE" dirty="0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D672D1E3-869B-D926-4050-3552F0CF35DF}"/>
                </a:ext>
              </a:extLst>
            </p:cNvPr>
            <p:cNvSpPr txBox="1"/>
            <p:nvPr/>
          </p:nvSpPr>
          <p:spPr>
            <a:xfrm>
              <a:off x="10428782" y="2537254"/>
              <a:ext cx="1714773" cy="2400657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rtlCol="0">
              <a:spAutoFit/>
            </a:bodyPr>
            <a:lstStyle/>
            <a:p>
              <a:r>
                <a:rPr lang="de-DE" sz="2000" b="1" i="1" dirty="0">
                  <a:solidFill>
                    <a:schemeClr val="accent1"/>
                  </a:solidFill>
                </a:rPr>
                <a:t>Cars</a:t>
              </a:r>
              <a:endParaRPr lang="de-DE" b="1" i="1" dirty="0">
                <a:solidFill>
                  <a:schemeClr val="accent1"/>
                </a:solidFill>
              </a:endParaRPr>
            </a:p>
            <a:p>
              <a:endParaRPr lang="de-DE" sz="1400" dirty="0"/>
            </a:p>
            <a:p>
              <a:r>
                <a:rPr lang="de-DE" sz="1400" dirty="0" err="1">
                  <a:solidFill>
                    <a:schemeClr val="tx1"/>
                  </a:solidFill>
                </a:rPr>
                <a:t>attributes</a:t>
              </a:r>
              <a:r>
                <a:rPr lang="de-DE" sz="14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 dirty="0" err="1">
                  <a:solidFill>
                    <a:schemeClr val="tx1"/>
                  </a:solidFill>
                </a:rPr>
                <a:t>color</a:t>
              </a:r>
              <a:endParaRPr lang="de-DE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 dirty="0" err="1">
                  <a:solidFill>
                    <a:schemeClr val="tx1"/>
                  </a:solidFill>
                </a:rPr>
                <a:t>performance</a:t>
              </a:r>
              <a:endParaRPr lang="de-DE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400" dirty="0">
                <a:solidFill>
                  <a:schemeClr val="tx1"/>
                </a:solidFill>
              </a:endParaRPr>
            </a:p>
            <a:p>
              <a:r>
                <a:rPr lang="de-DE" sz="1400" dirty="0" err="1">
                  <a:solidFill>
                    <a:schemeClr val="tx1"/>
                  </a:solidFill>
                </a:rPr>
                <a:t>behaviour</a:t>
              </a:r>
              <a:r>
                <a:rPr lang="de-DE" sz="14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 dirty="0" err="1">
                  <a:solidFill>
                    <a:schemeClr val="tx1"/>
                  </a:solidFill>
                </a:rPr>
                <a:t>drive</a:t>
              </a:r>
              <a:endParaRPr lang="de-DE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 dirty="0" err="1">
                  <a:solidFill>
                    <a:schemeClr val="tx1"/>
                  </a:solidFill>
                </a:rPr>
                <a:t>hoop</a:t>
              </a:r>
              <a:endParaRPr lang="de-DE" sz="1400" dirty="0">
                <a:solidFill>
                  <a:schemeClr val="tx1"/>
                </a:solidFill>
              </a:endParaRPr>
            </a:p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69769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AA21D-94FC-3E76-1EB4-26A32B2A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Concepts</a:t>
            </a:r>
            <a:r>
              <a:rPr lang="de-DE" dirty="0"/>
              <a:t> - Classes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2B3AE3-ABDE-2CCC-890F-D2D80A55F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327625"/>
            <a:ext cx="10554574" cy="3636511"/>
          </a:xfrm>
        </p:spPr>
        <p:txBody>
          <a:bodyPr/>
          <a:lstStyle/>
          <a:p>
            <a:pPr lvl="1"/>
            <a:r>
              <a:rPr lang="de-DE" dirty="0" err="1"/>
              <a:t>keyword</a:t>
            </a:r>
            <a:r>
              <a:rPr lang="de-DE" dirty="0"/>
              <a:t> </a:t>
            </a:r>
            <a:r>
              <a:rPr lang="de-DE" b="1" i="1" dirty="0" err="1">
                <a:solidFill>
                  <a:schemeClr val="accent1"/>
                </a:solidFill>
              </a:rPr>
              <a:t>class</a:t>
            </a:r>
            <a:r>
              <a:rPr lang="de-DE" b="1" i="1" dirty="0">
                <a:solidFill>
                  <a:schemeClr val="accent1"/>
                </a:solidFill>
              </a:rPr>
              <a:t> </a:t>
            </a:r>
            <a:r>
              <a:rPr lang="de-DE" dirty="0"/>
              <a:t>+ </a:t>
            </a:r>
            <a:r>
              <a:rPr lang="de-DE" i="1" dirty="0" err="1"/>
              <a:t>ClassName</a:t>
            </a:r>
            <a:r>
              <a:rPr lang="de-DE" i="1" dirty="0"/>
              <a:t> </a:t>
            </a:r>
            <a:r>
              <a:rPr lang="de-DE" b="1" i="1" dirty="0"/>
              <a:t>:</a:t>
            </a:r>
            <a:endParaRPr lang="de-DE" b="1" i="1" dirty="0">
              <a:solidFill>
                <a:schemeClr val="accent1"/>
              </a:solidFill>
            </a:endParaRPr>
          </a:p>
          <a:p>
            <a:pPr lvl="1"/>
            <a:r>
              <a:rPr lang="de-DE" b="1" i="1" dirty="0">
                <a:solidFill>
                  <a:schemeClr val="accent1"/>
                </a:solidFill>
              </a:rPr>
              <a:t>__</a:t>
            </a:r>
            <a:r>
              <a:rPr lang="de-DE" b="1" i="1" dirty="0" err="1">
                <a:solidFill>
                  <a:schemeClr val="accent1"/>
                </a:solidFill>
              </a:rPr>
              <a:t>init</a:t>
            </a:r>
            <a:r>
              <a:rPr lang="de-DE" b="1" i="1" dirty="0">
                <a:solidFill>
                  <a:schemeClr val="accent1"/>
                </a:solidFill>
              </a:rPr>
              <a:t>__() </a:t>
            </a:r>
            <a:r>
              <a:rPr lang="de-DE" dirty="0"/>
              <a:t>– </a:t>
            </a:r>
            <a:r>
              <a:rPr lang="de-DE" dirty="0" err="1"/>
              <a:t>function</a:t>
            </a:r>
            <a:r>
              <a:rPr lang="de-DE" dirty="0"/>
              <a:t>:</a:t>
            </a:r>
          </a:p>
          <a:p>
            <a:pPr lvl="2"/>
            <a:r>
              <a:rPr lang="de-DE" dirty="0" err="1"/>
              <a:t>defining</a:t>
            </a:r>
            <a:r>
              <a:rPr lang="de-DE" dirty="0"/>
              <a:t> </a:t>
            </a:r>
            <a:r>
              <a:rPr lang="de-DE" dirty="0" err="1"/>
              <a:t>attributes</a:t>
            </a:r>
            <a:endParaRPr lang="de-DE" dirty="0"/>
          </a:p>
          <a:p>
            <a:pPr lvl="2"/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an </a:t>
            </a:r>
            <a:r>
              <a:rPr lang="de-DE" dirty="0" err="1"/>
              <a:t>object</a:t>
            </a:r>
            <a:endParaRPr lang="de-DE" dirty="0"/>
          </a:p>
          <a:p>
            <a:pPr lvl="3"/>
            <a:r>
              <a:rPr lang="de-DE" dirty="0" err="1"/>
              <a:t>assigning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attributes</a:t>
            </a:r>
            <a:endParaRPr lang="de-DE" dirty="0"/>
          </a:p>
          <a:p>
            <a:pPr lvl="3"/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necessary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an </a:t>
            </a:r>
            <a:r>
              <a:rPr lang="de-DE" dirty="0" err="1"/>
              <a:t>object</a:t>
            </a:r>
            <a:endParaRPr lang="de-DE" dirty="0"/>
          </a:p>
          <a:p>
            <a:pPr lvl="1"/>
            <a:r>
              <a:rPr lang="de-DE" dirty="0" err="1"/>
              <a:t>behaviour</a:t>
            </a:r>
            <a:endParaRPr lang="de-DE" dirty="0"/>
          </a:p>
          <a:p>
            <a:pPr lvl="2"/>
            <a:r>
              <a:rPr lang="de-DE" dirty="0" err="1"/>
              <a:t>defining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Classes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own </a:t>
            </a:r>
            <a:r>
              <a:rPr lang="de-DE" dirty="0" err="1"/>
              <a:t>scopes</a:t>
            </a:r>
            <a:r>
              <a:rPr lang="de-DE" dirty="0"/>
              <a:t>!</a:t>
            </a:r>
          </a:p>
          <a:p>
            <a:pPr lvl="3"/>
            <a:endParaRPr lang="de-DE" b="1" i="1" dirty="0">
              <a:solidFill>
                <a:schemeClr val="accent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5E722E4-7FC8-5D6A-10C0-BB739771A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279" y="2432965"/>
            <a:ext cx="4748084" cy="3425833"/>
          </a:xfrm>
          <a:prstGeom prst="rect">
            <a:avLst/>
          </a:prstGeom>
        </p:spPr>
      </p:pic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D7339AEE-42A7-003E-DFD0-6E8A79D609A5}"/>
              </a:ext>
            </a:extLst>
          </p:cNvPr>
          <p:cNvCxnSpPr/>
          <p:nvPr/>
        </p:nvCxnSpPr>
        <p:spPr>
          <a:xfrm>
            <a:off x="3299254" y="2432965"/>
            <a:ext cx="3222025" cy="1125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4BE623F9-32FC-5B57-135C-F2805B57B75B}"/>
              </a:ext>
            </a:extLst>
          </p:cNvPr>
          <p:cNvCxnSpPr/>
          <p:nvPr/>
        </p:nvCxnSpPr>
        <p:spPr>
          <a:xfrm>
            <a:off x="3711146" y="2905500"/>
            <a:ext cx="3222025" cy="1125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27DFB4C9-0264-02B8-F96A-A5920DD50BFF}"/>
              </a:ext>
            </a:extLst>
          </p:cNvPr>
          <p:cNvCxnSpPr>
            <a:cxnSpLocks/>
          </p:cNvCxnSpPr>
          <p:nvPr/>
        </p:nvCxnSpPr>
        <p:spPr>
          <a:xfrm flipV="1">
            <a:off x="4910266" y="4145880"/>
            <a:ext cx="2109402" cy="5496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303345FD-E3C4-9AC9-0EB7-CF89CFE1CA51}"/>
              </a:ext>
            </a:extLst>
          </p:cNvPr>
          <p:cNvCxnSpPr>
            <a:cxnSpLocks/>
          </p:cNvCxnSpPr>
          <p:nvPr/>
        </p:nvCxnSpPr>
        <p:spPr>
          <a:xfrm>
            <a:off x="5041557" y="4826363"/>
            <a:ext cx="1978111" cy="3062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AA21D-94FC-3E76-1EB4-26A32B2A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Concepts</a:t>
            </a:r>
            <a:r>
              <a:rPr lang="de-DE" dirty="0"/>
              <a:t> - Objects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2B3AE3-ABDE-2CCC-890F-D2D80A55F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instances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pPr lvl="1"/>
            <a:r>
              <a:rPr lang="de-DE" dirty="0" err="1"/>
              <a:t>attributes</a:t>
            </a:r>
            <a:r>
              <a:rPr lang="de-DE" dirty="0"/>
              <a:t> -&gt; </a:t>
            </a: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pPr lvl="1"/>
            <a:r>
              <a:rPr lang="de-DE" dirty="0" err="1"/>
              <a:t>created</a:t>
            </a:r>
            <a:r>
              <a:rPr lang="de-DE" dirty="0"/>
              <a:t> at </a:t>
            </a:r>
            <a:r>
              <a:rPr lang="de-DE" dirty="0" err="1"/>
              <a:t>runtime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B520CB7B-F3EC-1B52-493A-D077057F2C17}"/>
              </a:ext>
            </a:extLst>
          </p:cNvPr>
          <p:cNvGrpSpPr/>
          <p:nvPr/>
        </p:nvGrpSpPr>
        <p:grpSpPr>
          <a:xfrm>
            <a:off x="5020961" y="2638105"/>
            <a:ext cx="2150076" cy="3341406"/>
            <a:chOff x="7463481" y="2613392"/>
            <a:chExt cx="2150076" cy="3341406"/>
          </a:xfrm>
        </p:grpSpPr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5EE5F93-6C08-EEB7-234A-356466B1D797}"/>
                </a:ext>
              </a:extLst>
            </p:cNvPr>
            <p:cNvSpPr txBox="1"/>
            <p:nvPr/>
          </p:nvSpPr>
          <p:spPr>
            <a:xfrm>
              <a:off x="7463481" y="4323582"/>
              <a:ext cx="2150076" cy="1631216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rtlCol="0">
              <a:spAutoFit/>
            </a:bodyPr>
            <a:lstStyle/>
            <a:p>
              <a:r>
                <a:rPr lang="de-DE" dirty="0"/>
                <a:t>Person B</a:t>
              </a:r>
            </a:p>
            <a:p>
              <a:endParaRPr lang="de-DE" dirty="0"/>
            </a:p>
            <a:p>
              <a:r>
                <a:rPr lang="de-DE" sz="1600" dirty="0" err="1">
                  <a:solidFill>
                    <a:schemeClr val="tx1"/>
                  </a:solidFill>
                </a:rPr>
                <a:t>attributes</a:t>
              </a:r>
              <a:r>
                <a:rPr lang="de-DE" sz="16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err="1">
                  <a:solidFill>
                    <a:schemeClr val="tx1"/>
                  </a:solidFill>
                </a:rPr>
                <a:t>hair</a:t>
              </a:r>
              <a:r>
                <a:rPr lang="de-DE" sz="1600" dirty="0">
                  <a:solidFill>
                    <a:schemeClr val="tx1"/>
                  </a:solidFill>
                </a:rPr>
                <a:t>-color: blonde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err="1">
                  <a:solidFill>
                    <a:schemeClr val="tx1"/>
                  </a:solidFill>
                </a:rPr>
                <a:t>height</a:t>
              </a:r>
              <a:r>
                <a:rPr lang="de-DE" sz="1600" dirty="0">
                  <a:solidFill>
                    <a:schemeClr val="tx1"/>
                  </a:solidFill>
                </a:rPr>
                <a:t>: 1.71 m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9BDD0F09-F417-34AC-9185-E4173EA65175}"/>
                </a:ext>
              </a:extLst>
            </p:cNvPr>
            <p:cNvSpPr txBox="1"/>
            <p:nvPr/>
          </p:nvSpPr>
          <p:spPr>
            <a:xfrm>
              <a:off x="7463481" y="2613392"/>
              <a:ext cx="2150076" cy="1384995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rtlCol="0">
              <a:spAutoFit/>
            </a:bodyPr>
            <a:lstStyle/>
            <a:p>
              <a:r>
                <a:rPr lang="de-DE" dirty="0"/>
                <a:t>Person A</a:t>
              </a:r>
            </a:p>
            <a:p>
              <a:endParaRPr lang="de-DE" dirty="0"/>
            </a:p>
            <a:p>
              <a:r>
                <a:rPr lang="de-DE" sz="1600" dirty="0" err="1">
                  <a:solidFill>
                    <a:schemeClr val="tx1"/>
                  </a:solidFill>
                </a:rPr>
                <a:t>attributes</a:t>
              </a:r>
              <a:r>
                <a:rPr lang="de-DE" sz="16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err="1">
                  <a:solidFill>
                    <a:schemeClr val="tx1"/>
                  </a:solidFill>
                </a:rPr>
                <a:t>hair</a:t>
              </a:r>
              <a:r>
                <a:rPr lang="de-DE" sz="1600" dirty="0">
                  <a:solidFill>
                    <a:schemeClr val="tx1"/>
                  </a:solidFill>
                </a:rPr>
                <a:t>-color: </a:t>
              </a:r>
              <a:r>
                <a:rPr lang="de-DE" sz="1600" dirty="0" err="1">
                  <a:solidFill>
                    <a:schemeClr val="tx1"/>
                  </a:solidFill>
                </a:rPr>
                <a:t>graye</a:t>
              </a: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err="1">
                  <a:solidFill>
                    <a:schemeClr val="tx1"/>
                  </a:solidFill>
                </a:rPr>
                <a:t>height</a:t>
              </a:r>
              <a:r>
                <a:rPr lang="de-DE" sz="1600" dirty="0">
                  <a:solidFill>
                    <a:schemeClr val="tx1"/>
                  </a:solidFill>
                </a:rPr>
                <a:t>: 1.89 m</a:t>
              </a:r>
            </a:p>
          </p:txBody>
        </p:sp>
      </p:grpSp>
      <p:pic>
        <p:nvPicPr>
          <p:cNvPr id="23" name="Grafik 22">
            <a:extLst>
              <a:ext uri="{FF2B5EF4-FFF2-40B4-BE49-F238E27FC236}">
                <a16:creationId xmlns:a16="http://schemas.microsoft.com/office/drawing/2014/main" id="{B00C550A-1146-7CE9-6997-16DB16EC4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304" y="2535631"/>
            <a:ext cx="4140003" cy="3379748"/>
          </a:xfrm>
          <a:prstGeom prst="rect">
            <a:avLst/>
          </a:prstGeom>
        </p:spPr>
      </p:pic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691F431B-0B90-370B-650B-D2BFF1EA06A7}"/>
              </a:ext>
            </a:extLst>
          </p:cNvPr>
          <p:cNvCxnSpPr>
            <a:stCxn id="19" idx="3"/>
          </p:cNvCxnSpPr>
          <p:nvPr/>
        </p:nvCxnSpPr>
        <p:spPr>
          <a:xfrm>
            <a:off x="7171037" y="3330603"/>
            <a:ext cx="1738185" cy="90776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Gerade Verbindung 39">
            <a:extLst>
              <a:ext uri="{FF2B5EF4-FFF2-40B4-BE49-F238E27FC236}">
                <a16:creationId xmlns:a16="http://schemas.microsoft.com/office/drawing/2014/main" id="{E1BEB5B7-E0E9-5BD6-A033-15D7E9D97A8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171037" y="4994557"/>
            <a:ext cx="663147" cy="16934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618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AA21D-94FC-3E76-1EB4-26A32B2A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Concepts</a:t>
            </a:r>
            <a:r>
              <a:rPr lang="de-DE" dirty="0"/>
              <a:t> - Objects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2B3AE3-ABDE-2CCC-890F-D2D80A55F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67302"/>
          </a:xfrm>
        </p:spPr>
        <p:txBody>
          <a:bodyPr>
            <a:normAutofit/>
          </a:bodyPr>
          <a:lstStyle/>
          <a:p>
            <a:r>
              <a:rPr lang="de-DE" i="1" dirty="0" err="1"/>
              <a:t>creating</a:t>
            </a:r>
            <a:r>
              <a:rPr lang="de-DE" i="1" dirty="0"/>
              <a:t> an </a:t>
            </a:r>
            <a:r>
              <a:rPr lang="de-DE" i="1" dirty="0" err="1"/>
              <a:t>object</a:t>
            </a:r>
            <a:endParaRPr lang="de-DE" i="1" dirty="0"/>
          </a:p>
          <a:p>
            <a:pPr lvl="1">
              <a:buClr>
                <a:srgbClr val="AB7942"/>
              </a:buClr>
            </a:pPr>
            <a:r>
              <a:rPr lang="de-DE" i="1" dirty="0" err="1"/>
              <a:t>name</a:t>
            </a:r>
            <a:r>
              <a:rPr lang="de-DE" i="1" dirty="0"/>
              <a:t> </a:t>
            </a:r>
            <a:r>
              <a:rPr lang="de-DE" i="1" dirty="0" err="1"/>
              <a:t>object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i="1" dirty="0" err="1"/>
              <a:t>access</a:t>
            </a:r>
            <a:r>
              <a:rPr lang="de-DE" i="1" dirty="0"/>
              <a:t> </a:t>
            </a:r>
            <a:r>
              <a:rPr lang="de-DE" i="1" dirty="0" err="1"/>
              <a:t>it</a:t>
            </a:r>
            <a:r>
              <a:rPr lang="de-DE" i="1" dirty="0"/>
              <a:t> </a:t>
            </a:r>
            <a:r>
              <a:rPr lang="de-DE" i="1" dirty="0" err="1"/>
              <a:t>later</a:t>
            </a:r>
            <a:endParaRPr lang="de-DE" i="1" dirty="0"/>
          </a:p>
          <a:p>
            <a:pPr lvl="1">
              <a:buClr>
                <a:srgbClr val="92D050"/>
              </a:buClr>
            </a:pPr>
            <a:r>
              <a:rPr lang="de-DE" dirty="0" err="1"/>
              <a:t>creating</a:t>
            </a:r>
            <a:r>
              <a:rPr lang="de-DE" dirty="0"/>
              <a:t> an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class</a:t>
            </a:r>
            <a:endParaRPr lang="de-DE" dirty="0"/>
          </a:p>
          <a:p>
            <a:pPr lvl="1">
              <a:buClr>
                <a:schemeClr val="accent2"/>
              </a:buClr>
            </a:pP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properties</a:t>
            </a:r>
            <a:endParaRPr lang="de-DE" i="1" dirty="0"/>
          </a:p>
          <a:p>
            <a:pPr lvl="1"/>
            <a:endParaRPr lang="de-DE" i="1" dirty="0"/>
          </a:p>
          <a:p>
            <a:r>
              <a:rPr lang="de-DE" i="1" dirty="0" err="1"/>
              <a:t>calling</a:t>
            </a:r>
            <a:r>
              <a:rPr lang="de-DE" i="1" dirty="0"/>
              <a:t> a </a:t>
            </a:r>
            <a:r>
              <a:rPr lang="de-DE" i="1" dirty="0" err="1"/>
              <a:t>method</a:t>
            </a:r>
            <a:endParaRPr lang="de-DE" i="1" dirty="0"/>
          </a:p>
          <a:p>
            <a:pPr lvl="1">
              <a:buClr>
                <a:srgbClr val="AB7942"/>
              </a:buClr>
            </a:pPr>
            <a:r>
              <a:rPr lang="de-DE" i="1" dirty="0" err="1"/>
              <a:t>object</a:t>
            </a:r>
            <a:r>
              <a:rPr lang="de-DE" i="1" dirty="0"/>
              <a:t>, </a:t>
            </a:r>
            <a:r>
              <a:rPr lang="de-DE" i="1" dirty="0" err="1"/>
              <a:t>that</a:t>
            </a:r>
            <a:r>
              <a:rPr lang="de-DE" i="1" dirty="0"/>
              <a:t> </a:t>
            </a:r>
            <a:r>
              <a:rPr lang="de-DE" i="1" dirty="0" err="1"/>
              <a:t>should</a:t>
            </a:r>
            <a:r>
              <a:rPr lang="de-DE" i="1" dirty="0"/>
              <a:t> do </a:t>
            </a:r>
            <a:r>
              <a:rPr lang="de-DE" i="1" dirty="0" err="1"/>
              <a:t>sth</a:t>
            </a:r>
            <a:endParaRPr lang="de-DE" i="1" dirty="0"/>
          </a:p>
          <a:p>
            <a:pPr lvl="1">
              <a:buClr>
                <a:srgbClr val="92D050"/>
              </a:buClr>
            </a:pPr>
            <a:r>
              <a:rPr lang="de-DE" i="1" dirty="0" err="1"/>
              <a:t>executed</a:t>
            </a:r>
            <a:r>
              <a:rPr lang="de-DE" i="1" dirty="0"/>
              <a:t> </a:t>
            </a:r>
            <a:r>
              <a:rPr lang="de-DE" i="1" dirty="0" err="1"/>
              <a:t>method</a:t>
            </a:r>
            <a:endParaRPr lang="de-DE" i="1" dirty="0"/>
          </a:p>
          <a:p>
            <a:pPr lvl="1">
              <a:buClr>
                <a:schemeClr val="accent2"/>
              </a:buClr>
            </a:pPr>
            <a:r>
              <a:rPr lang="de-DE" i="1" dirty="0" err="1"/>
              <a:t>arguments</a:t>
            </a:r>
            <a:r>
              <a:rPr lang="de-DE" i="1" dirty="0"/>
              <a:t> </a:t>
            </a:r>
          </a:p>
          <a:p>
            <a:pPr lvl="2">
              <a:buClr>
                <a:schemeClr val="accent2"/>
              </a:buClr>
            </a:pPr>
            <a:r>
              <a:rPr lang="de-DE" i="1" dirty="0" err="1"/>
              <a:t>depending</a:t>
            </a:r>
            <a:r>
              <a:rPr lang="de-DE" i="1" dirty="0"/>
              <a:t> on </a:t>
            </a:r>
            <a:r>
              <a:rPr lang="de-DE" i="1" dirty="0" err="1"/>
              <a:t>method</a:t>
            </a:r>
            <a:r>
              <a:rPr lang="de-DE" i="1" dirty="0"/>
              <a:t> </a:t>
            </a:r>
            <a:r>
              <a:rPr lang="de-DE" i="1" dirty="0" err="1"/>
              <a:t>definiton</a:t>
            </a:r>
            <a:endParaRPr lang="de-DE" i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5683887-EA8F-424D-1611-ED1180C49E60}"/>
              </a:ext>
            </a:extLst>
          </p:cNvPr>
          <p:cNvSpPr txBox="1"/>
          <p:nvPr/>
        </p:nvSpPr>
        <p:spPr>
          <a:xfrm>
            <a:off x="5857103" y="2522084"/>
            <a:ext cx="5671751" cy="33855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spAutoFit/>
          </a:bodyPr>
          <a:lstStyle/>
          <a:p>
            <a:r>
              <a:rPr lang="de-DE" sz="1600" i="1" dirty="0" err="1">
                <a:solidFill>
                  <a:srgbClr val="AB7942"/>
                </a:solidFill>
              </a:rPr>
              <a:t>object_name</a:t>
            </a:r>
            <a:r>
              <a:rPr lang="de-DE" sz="1600" dirty="0">
                <a:solidFill>
                  <a:srgbClr val="AB7942"/>
                </a:solidFill>
              </a:rPr>
              <a:t> </a:t>
            </a:r>
            <a:r>
              <a:rPr lang="de-DE" sz="1600" dirty="0">
                <a:solidFill>
                  <a:schemeClr val="tx1"/>
                </a:solidFill>
              </a:rPr>
              <a:t>= </a:t>
            </a:r>
            <a:r>
              <a:rPr lang="de-DE" sz="1600" b="1" dirty="0" err="1">
                <a:solidFill>
                  <a:srgbClr val="92D050"/>
                </a:solidFill>
              </a:rPr>
              <a:t>ClassName</a:t>
            </a:r>
            <a:r>
              <a:rPr lang="de-DE" sz="1600" dirty="0">
                <a:solidFill>
                  <a:schemeClr val="tx1"/>
                </a:solidFill>
              </a:rPr>
              <a:t>( </a:t>
            </a:r>
            <a:r>
              <a:rPr lang="de-DE" sz="1600" dirty="0">
                <a:solidFill>
                  <a:schemeClr val="accent2"/>
                </a:solidFill>
              </a:rPr>
              <a:t>attribute1, attribute2</a:t>
            </a:r>
            <a:r>
              <a:rPr lang="de-DE" sz="1600" dirty="0">
                <a:solidFill>
                  <a:schemeClr val="tx1"/>
                </a:solidFill>
              </a:rPr>
              <a:t> ,…)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BCF620F-FFD1-8FFF-0707-B765B6C22023}"/>
              </a:ext>
            </a:extLst>
          </p:cNvPr>
          <p:cNvSpPr txBox="1"/>
          <p:nvPr/>
        </p:nvSpPr>
        <p:spPr>
          <a:xfrm>
            <a:off x="5857103" y="5482975"/>
            <a:ext cx="5894173" cy="33855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spAutoFit/>
          </a:bodyPr>
          <a:lstStyle/>
          <a:p>
            <a:r>
              <a:rPr lang="de-DE" sz="1600" i="1" dirty="0" err="1">
                <a:solidFill>
                  <a:srgbClr val="AB7942"/>
                </a:solidFill>
              </a:rPr>
              <a:t>object_name</a:t>
            </a:r>
            <a:r>
              <a:rPr lang="de-DE" sz="1600" i="1" dirty="0" err="1">
                <a:solidFill>
                  <a:schemeClr val="tx1"/>
                </a:solidFill>
              </a:rPr>
              <a:t>.</a:t>
            </a:r>
            <a:r>
              <a:rPr lang="de-DE" sz="1600" i="1" dirty="0" err="1">
                <a:solidFill>
                  <a:srgbClr val="92D050"/>
                </a:solidFill>
              </a:rPr>
              <a:t>method</a:t>
            </a:r>
            <a:r>
              <a:rPr lang="de-DE" sz="1600" b="1" i="1" dirty="0" err="1">
                <a:solidFill>
                  <a:srgbClr val="92D050"/>
                </a:solidFill>
              </a:rPr>
              <a:t>_</a:t>
            </a:r>
            <a:r>
              <a:rPr lang="de-DE" sz="1600" i="1" dirty="0" err="1">
                <a:solidFill>
                  <a:srgbClr val="92D050"/>
                </a:solidFill>
              </a:rPr>
              <a:t>name</a:t>
            </a:r>
            <a:r>
              <a:rPr lang="de-DE" sz="1600" dirty="0">
                <a:solidFill>
                  <a:schemeClr val="tx1"/>
                </a:solidFill>
              </a:rPr>
              <a:t>(</a:t>
            </a:r>
            <a:r>
              <a:rPr lang="de-DE" sz="1600" dirty="0">
                <a:solidFill>
                  <a:schemeClr val="accent2"/>
                </a:solidFill>
              </a:rPr>
              <a:t>argument1, argument2</a:t>
            </a:r>
            <a:r>
              <a:rPr lang="de-DE" sz="1600" dirty="0">
                <a:solidFill>
                  <a:schemeClr val="tx1"/>
                </a:solidFill>
              </a:rPr>
              <a:t>, …)</a:t>
            </a:r>
            <a:endParaRPr lang="de-DE" sz="1600" b="1" dirty="0">
              <a:solidFill>
                <a:schemeClr val="tx1"/>
              </a:solidFill>
            </a:endParaRP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93A1D7D-27C0-BEE5-9377-253F45670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577" y="3331159"/>
            <a:ext cx="3746672" cy="1496605"/>
          </a:xfrm>
          <a:prstGeom prst="rect">
            <a:avLst/>
          </a:prstGeom>
        </p:spPr>
      </p:pic>
      <p:cxnSp>
        <p:nvCxnSpPr>
          <p:cNvPr id="53" name="Gerade Verbindung 52">
            <a:extLst>
              <a:ext uri="{FF2B5EF4-FFF2-40B4-BE49-F238E27FC236}">
                <a16:creationId xmlns:a16="http://schemas.microsoft.com/office/drawing/2014/main" id="{F18641B5-C59E-0350-1DD0-0F31D4883531}"/>
              </a:ext>
            </a:extLst>
          </p:cNvPr>
          <p:cNvCxnSpPr/>
          <p:nvPr/>
        </p:nvCxnSpPr>
        <p:spPr>
          <a:xfrm>
            <a:off x="6697362" y="2860638"/>
            <a:ext cx="370703" cy="5683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>
            <a:extLst>
              <a:ext uri="{FF2B5EF4-FFF2-40B4-BE49-F238E27FC236}">
                <a16:creationId xmlns:a16="http://schemas.microsoft.com/office/drawing/2014/main" id="{F7C78F77-C5AB-785B-B961-8DDD7B7A14A6}"/>
              </a:ext>
            </a:extLst>
          </p:cNvPr>
          <p:cNvCxnSpPr>
            <a:cxnSpLocks/>
          </p:cNvCxnSpPr>
          <p:nvPr/>
        </p:nvCxnSpPr>
        <p:spPr>
          <a:xfrm>
            <a:off x="7784756" y="4774185"/>
            <a:ext cx="86498" cy="7087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>
            <a:extLst>
              <a:ext uri="{FF2B5EF4-FFF2-40B4-BE49-F238E27FC236}">
                <a16:creationId xmlns:a16="http://schemas.microsoft.com/office/drawing/2014/main" id="{6FD72E19-BB72-B83F-C564-8D02D0083781}"/>
              </a:ext>
            </a:extLst>
          </p:cNvPr>
          <p:cNvCxnSpPr>
            <a:cxnSpLocks/>
          </p:cNvCxnSpPr>
          <p:nvPr/>
        </p:nvCxnSpPr>
        <p:spPr>
          <a:xfrm>
            <a:off x="9366422" y="2860638"/>
            <a:ext cx="0" cy="4705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>
            <a:extLst>
              <a:ext uri="{FF2B5EF4-FFF2-40B4-BE49-F238E27FC236}">
                <a16:creationId xmlns:a16="http://schemas.microsoft.com/office/drawing/2014/main" id="{FE7347FF-F52E-C760-9759-36B01BBFE752}"/>
              </a:ext>
            </a:extLst>
          </p:cNvPr>
          <p:cNvCxnSpPr>
            <a:cxnSpLocks/>
          </p:cNvCxnSpPr>
          <p:nvPr/>
        </p:nvCxnSpPr>
        <p:spPr>
          <a:xfrm>
            <a:off x="8056605" y="2860638"/>
            <a:ext cx="98854" cy="4705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>
            <a:extLst>
              <a:ext uri="{FF2B5EF4-FFF2-40B4-BE49-F238E27FC236}">
                <a16:creationId xmlns:a16="http://schemas.microsoft.com/office/drawing/2014/main" id="{50A749D1-511F-F285-4533-EAACD401CABD}"/>
              </a:ext>
            </a:extLst>
          </p:cNvPr>
          <p:cNvCxnSpPr>
            <a:cxnSpLocks/>
          </p:cNvCxnSpPr>
          <p:nvPr/>
        </p:nvCxnSpPr>
        <p:spPr>
          <a:xfrm flipH="1">
            <a:off x="6697362" y="4774185"/>
            <a:ext cx="370703" cy="6962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>
            <a:extLst>
              <a:ext uri="{FF2B5EF4-FFF2-40B4-BE49-F238E27FC236}">
                <a16:creationId xmlns:a16="http://schemas.microsoft.com/office/drawing/2014/main" id="{939BDFE4-234D-7CC7-B9B5-5836D5067490}"/>
              </a:ext>
            </a:extLst>
          </p:cNvPr>
          <p:cNvCxnSpPr>
            <a:cxnSpLocks/>
          </p:cNvCxnSpPr>
          <p:nvPr/>
        </p:nvCxnSpPr>
        <p:spPr>
          <a:xfrm>
            <a:off x="8155459" y="4774185"/>
            <a:ext cx="1581666" cy="7213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82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Zitierfähig</Template>
  <TotalTime>0</TotalTime>
  <Words>386</Words>
  <Application>Microsoft Macintosh PowerPoint</Application>
  <PresentationFormat>Breitbild</PresentationFormat>
  <Paragraphs>111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Fira Code</vt:lpstr>
      <vt:lpstr>Wingdings 2</vt:lpstr>
      <vt:lpstr>Zitierfähig</vt:lpstr>
      <vt:lpstr>Programming Course Python</vt:lpstr>
      <vt:lpstr>Contact</vt:lpstr>
      <vt:lpstr>Unit 4: Object Oriented Programming</vt:lpstr>
      <vt:lpstr>What is object oriented programming (OOP)?</vt:lpstr>
      <vt:lpstr>OOP-Example</vt:lpstr>
      <vt:lpstr>Basic Concepts - Classes</vt:lpstr>
      <vt:lpstr>Basic Concepts - Classes</vt:lpstr>
      <vt:lpstr>Basic Concepts - Objects</vt:lpstr>
      <vt:lpstr>Basic Concepts - Objects</vt:lpstr>
      <vt:lpstr>Interacting Classes</vt:lpstr>
      <vt:lpstr>Inheritance</vt:lpstr>
      <vt:lpstr>Inheritance- Example</vt:lpstr>
      <vt:lpstr>Inheritance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Course Python</dc:title>
  <dc:creator>Elia Rühle</dc:creator>
  <cp:lastModifiedBy>Elia Rühle</cp:lastModifiedBy>
  <cp:revision>3</cp:revision>
  <dcterms:created xsi:type="dcterms:W3CDTF">2023-06-23T07:40:51Z</dcterms:created>
  <dcterms:modified xsi:type="dcterms:W3CDTF">2023-06-23T11:09:45Z</dcterms:modified>
</cp:coreProperties>
</file>