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3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0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8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06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6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6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F799-C0B4-44A4-8229-682C568DFB27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CB1F20-2CE8-4159-994A-FC7FAD17E96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4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2.statcan.gc.ca/census-recensement/2016/dp-pd/hlt-fst/pd-pl/Table.cfm?Lang=Eng&amp;T=1201&amp;SR=1&amp;S=22&amp;O=A&amp;RPP=9999&amp;PR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1BA1-1BD8-4048-8E42-99082E434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Barbershop in </a:t>
            </a:r>
            <a:r>
              <a:rPr lang="en-CA" dirty="0" err="1"/>
              <a:t>toronto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17974-F27A-4840-AEE9-09DAD7E45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CA" sz="1100" dirty="0"/>
              <a:t>Coursera IBM Data Science Certification</a:t>
            </a:r>
          </a:p>
          <a:p>
            <a:r>
              <a:rPr lang="en-CA" sz="1100" dirty="0"/>
              <a:t>The Battle of Neighborhoods</a:t>
            </a:r>
          </a:p>
          <a:p>
            <a:r>
              <a:rPr lang="en-CA" sz="1100" dirty="0"/>
              <a:t>Oct 01, 2019</a:t>
            </a:r>
          </a:p>
          <a:p>
            <a:r>
              <a:rPr lang="en-CA" sz="1100" dirty="0"/>
              <a:t>By Elias </a:t>
            </a:r>
            <a:r>
              <a:rPr lang="en-CA" sz="1100" dirty="0" err="1"/>
              <a:t>abou</a:t>
            </a:r>
            <a:r>
              <a:rPr lang="en-CA" sz="1100" dirty="0"/>
              <a:t> </a:t>
            </a:r>
            <a:r>
              <a:rPr lang="en-CA" sz="1100" dirty="0" err="1"/>
              <a:t>charanek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1180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32F-3C0A-4064-A86D-2208916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D80E-42D8-4262-BC36-5E85E636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new comer to Toronto wants to open a new barbershop, preferably in a populated postal code, with no or little competition. For this reason, the new investor is only interested in checking a score that reflects the ratio of population to competitor per postal code, to identify the top 5 postal codes to consider.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240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32F-3C0A-4064-A86D-2208916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D80E-42D8-4262-BC36-5E85E636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Load the required libraries</a:t>
            </a:r>
          </a:p>
          <a:p>
            <a:pPr lvl="0"/>
            <a:r>
              <a:rPr lang="en-CA" dirty="0"/>
              <a:t>Data Acquisition</a:t>
            </a:r>
          </a:p>
          <a:p>
            <a:pPr lvl="1"/>
            <a:r>
              <a:rPr lang="en-CA" dirty="0"/>
              <a:t>Population per postal code</a:t>
            </a:r>
          </a:p>
          <a:p>
            <a:pPr lvl="1"/>
            <a:r>
              <a:rPr lang="en-CA" dirty="0"/>
              <a:t>Coordinates of postal Code</a:t>
            </a:r>
          </a:p>
          <a:p>
            <a:pPr lvl="1"/>
            <a:r>
              <a:rPr lang="en-CA" dirty="0"/>
              <a:t>Foursquare businesses</a:t>
            </a:r>
          </a:p>
          <a:p>
            <a:pPr lvl="0"/>
            <a:r>
              <a:rPr lang="en-CA" dirty="0"/>
              <a:t>Data Cleaning and Aggregation</a:t>
            </a:r>
          </a:p>
          <a:p>
            <a:pPr lvl="0"/>
            <a:r>
              <a:rPr lang="en-CA" dirty="0"/>
              <a:t>Data manipulation</a:t>
            </a:r>
          </a:p>
          <a:p>
            <a:pPr lvl="0"/>
            <a:r>
              <a:rPr lang="en-CA" dirty="0"/>
              <a:t>Results Display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703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32F-3C0A-4064-A86D-2208916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1F29C8-FF2B-4A5B-A8A4-C37586EAB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919344"/>
              </p:ext>
            </p:extLst>
          </p:nvPr>
        </p:nvGraphicFramePr>
        <p:xfrm>
          <a:off x="424289" y="4796523"/>
          <a:ext cx="4846319" cy="173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400">
                  <a:extLst>
                    <a:ext uri="{9D8B030D-6E8A-4147-A177-3AD203B41FA5}">
                      <a16:colId xmlns:a16="http://schemas.microsoft.com/office/drawing/2014/main" val="1010505815"/>
                    </a:ext>
                  </a:extLst>
                </a:gridCol>
                <a:gridCol w="956510">
                  <a:extLst>
                    <a:ext uri="{9D8B030D-6E8A-4147-A177-3AD203B41FA5}">
                      <a16:colId xmlns:a16="http://schemas.microsoft.com/office/drawing/2014/main" val="1211799082"/>
                    </a:ext>
                  </a:extLst>
                </a:gridCol>
                <a:gridCol w="901060">
                  <a:extLst>
                    <a:ext uri="{9D8B030D-6E8A-4147-A177-3AD203B41FA5}">
                      <a16:colId xmlns:a16="http://schemas.microsoft.com/office/drawing/2014/main" val="3516058875"/>
                    </a:ext>
                  </a:extLst>
                </a:gridCol>
                <a:gridCol w="984235">
                  <a:extLst>
                    <a:ext uri="{9D8B030D-6E8A-4147-A177-3AD203B41FA5}">
                      <a16:colId xmlns:a16="http://schemas.microsoft.com/office/drawing/2014/main" val="736469465"/>
                    </a:ext>
                  </a:extLst>
                </a:gridCol>
                <a:gridCol w="1339114">
                  <a:extLst>
                    <a:ext uri="{9D8B030D-6E8A-4147-A177-3AD203B41FA5}">
                      <a16:colId xmlns:a16="http://schemas.microsoft.com/office/drawing/2014/main" val="1759797372"/>
                    </a:ext>
                  </a:extLst>
                </a:gridCol>
              </a:tblGrid>
              <a:tr h="505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Rank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Postal Code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Population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Competitors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Normalized Score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174757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M1B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66,108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100.0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9315260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M2J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58,293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88.2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1483846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M9V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55,959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84.7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9969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M1V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54,680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82.7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3858267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M1W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48,471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73.3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4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D7244C3-A1D2-4982-8863-92154734E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3" y="2187426"/>
            <a:ext cx="5945351" cy="434645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B9F229-98C1-4F2E-A504-DF1260294F28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Top 5 show highly populated postal </a:t>
            </a:r>
            <a:br>
              <a:rPr lang="en-CA" dirty="0"/>
            </a:br>
            <a:r>
              <a:rPr lang="en-CA" dirty="0"/>
              <a:t>codes, with no competitors</a:t>
            </a:r>
          </a:p>
          <a:p>
            <a:r>
              <a:rPr lang="en-CA" dirty="0"/>
              <a:t>Top 5 are all located in the suburbs</a:t>
            </a:r>
            <a:br>
              <a:rPr lang="en-CA" dirty="0"/>
            </a:br>
            <a:r>
              <a:rPr lang="en-CA" dirty="0"/>
              <a:t>of Toronto</a:t>
            </a:r>
          </a:p>
        </p:txBody>
      </p:sp>
    </p:spTree>
    <p:extLst>
      <p:ext uri="{BB962C8B-B14F-4D97-AF65-F5344CB8AC3E}">
        <p14:creationId xmlns:p14="http://schemas.microsoft.com/office/powerpoint/2010/main" val="380217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32F-3C0A-4064-A86D-2208916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B9F229-98C1-4F2E-A504-DF1260294F28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limitations of this work stem mainly from:</a:t>
            </a:r>
          </a:p>
          <a:p>
            <a:pPr lvl="1"/>
            <a:r>
              <a:rPr lang="en-CA" dirty="0"/>
              <a:t>The assumption that population and number of competitors per postal code, suffice to make a business decision or start a business plan</a:t>
            </a:r>
          </a:p>
          <a:p>
            <a:pPr lvl="1"/>
            <a:r>
              <a:rPr lang="en-CA" dirty="0"/>
              <a:t>Accuracy of the data provided by the sources:</a:t>
            </a:r>
          </a:p>
          <a:p>
            <a:pPr lvl="2"/>
            <a:r>
              <a:rPr lang="en-CA" dirty="0"/>
              <a:t>Population 2016 figures</a:t>
            </a:r>
          </a:p>
          <a:p>
            <a:pPr lvl="2"/>
            <a:r>
              <a:rPr lang="en-CA" dirty="0"/>
              <a:t>Coordinates accuracy depends on </a:t>
            </a:r>
            <a:r>
              <a:rPr lang="en-CA" dirty="0" err="1"/>
              <a:t>geopy</a:t>
            </a:r>
            <a:endParaRPr lang="en-CA" dirty="0"/>
          </a:p>
          <a:p>
            <a:pPr lvl="2"/>
            <a:r>
              <a:rPr lang="en-CA" dirty="0"/>
              <a:t>Competitors data depends on the accuracy and limitations of Foursquare API)</a:t>
            </a:r>
          </a:p>
        </p:txBody>
      </p:sp>
    </p:spTree>
    <p:extLst>
      <p:ext uri="{BB962C8B-B14F-4D97-AF65-F5344CB8AC3E}">
        <p14:creationId xmlns:p14="http://schemas.microsoft.com/office/powerpoint/2010/main" val="31584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32F-3C0A-4064-A86D-2208916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B9F229-98C1-4F2E-A504-DF1260294F28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Data Sources:</a:t>
            </a:r>
          </a:p>
          <a:p>
            <a:pPr lvl="1"/>
            <a:r>
              <a:rPr lang="en-CA" dirty="0"/>
              <a:t>Population Data: </a:t>
            </a:r>
            <a:r>
              <a:rPr lang="en-CA" u="sng" dirty="0">
                <a:hlinkClick r:id="rId2"/>
              </a:rPr>
              <a:t>Link</a:t>
            </a:r>
            <a:endParaRPr lang="en-CA" dirty="0"/>
          </a:p>
          <a:p>
            <a:pPr lvl="1"/>
            <a:r>
              <a:rPr lang="en-CA" dirty="0"/>
              <a:t>Postal Codes Coordinates: https://cocl.us/Geospatial_data</a:t>
            </a:r>
          </a:p>
          <a:p>
            <a:pPr lvl="1"/>
            <a:r>
              <a:rPr lang="en-CA" dirty="0"/>
              <a:t>Foursquare API Category 4bf58dd8d48988d110951735 (Salon/Barbershop)</a:t>
            </a:r>
          </a:p>
        </p:txBody>
      </p:sp>
    </p:spTree>
    <p:extLst>
      <p:ext uri="{BB962C8B-B14F-4D97-AF65-F5344CB8AC3E}">
        <p14:creationId xmlns:p14="http://schemas.microsoft.com/office/powerpoint/2010/main" val="31569453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241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New Barbershop in toronto</vt:lpstr>
      <vt:lpstr>PROBLEM</vt:lpstr>
      <vt:lpstr>Technical work</vt:lpstr>
      <vt:lpstr>findings</vt:lpstr>
      <vt:lpstr>limitations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Barbershop in toronto</dc:title>
  <dc:creator>Elias Abou Charanek</dc:creator>
  <cp:lastModifiedBy>Elias Abou Charanek</cp:lastModifiedBy>
  <cp:revision>2</cp:revision>
  <dcterms:created xsi:type="dcterms:W3CDTF">2019-10-01T17:10:28Z</dcterms:created>
  <dcterms:modified xsi:type="dcterms:W3CDTF">2019-10-01T17:18:33Z</dcterms:modified>
</cp:coreProperties>
</file>