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257" r:id="rId3"/>
    <p:sldId id="258" r:id="rId4"/>
    <p:sldId id="306" r:id="rId5"/>
    <p:sldId id="310" r:id="rId6"/>
    <p:sldId id="309" r:id="rId7"/>
    <p:sldId id="312" r:id="rId8"/>
    <p:sldId id="328" r:id="rId9"/>
    <p:sldId id="329" r:id="rId10"/>
    <p:sldId id="327" r:id="rId11"/>
    <p:sldId id="326" r:id="rId12"/>
    <p:sldId id="325" r:id="rId13"/>
    <p:sldId id="313" r:id="rId14"/>
    <p:sldId id="331" r:id="rId15"/>
    <p:sldId id="307" r:id="rId16"/>
    <p:sldId id="314" r:id="rId17"/>
    <p:sldId id="315" r:id="rId18"/>
    <p:sldId id="316" r:id="rId19"/>
    <p:sldId id="317" r:id="rId20"/>
    <p:sldId id="318" r:id="rId21"/>
    <p:sldId id="330" r:id="rId22"/>
    <p:sldId id="320" r:id="rId23"/>
    <p:sldId id="308" r:id="rId24"/>
    <p:sldId id="322" r:id="rId25"/>
    <p:sldId id="286" r:id="rId26"/>
    <p:sldId id="284" r:id="rId2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9"/>
      <p:bold r:id="rId30"/>
      <p:italic r:id="rId31"/>
      <p:boldItalic r:id="rId32"/>
    </p:embeddedFont>
    <p:embeddedFont>
      <p:font typeface="Barlow Semi Condensed Medium" panose="00000606000000000000" pitchFamily="2" charset="0"/>
      <p:regular r:id="rId33"/>
      <p:bold r:id="rId34"/>
      <p:italic r:id="rId35"/>
      <p:boldItalic r:id="rId36"/>
    </p:embeddedFont>
    <p:embeddedFont>
      <p:font typeface="Fjalla One" panose="02000506040000020004" pitchFamily="2" charset="0"/>
      <p:regular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E7EAC6-0034-4CEE-9452-FA1912C85DDF}">
  <a:tblStyle styleId="{9BE7EAC6-0034-4CEE-9452-FA1912C85D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4" r:id="rId7"/>
    <p:sldLayoutId id="2147483665" r:id="rId8"/>
    <p:sldLayoutId id="2147483669" r:id="rId9"/>
    <p:sldLayoutId id="2147483673" r:id="rId10"/>
    <p:sldLayoutId id="2147483674" r:id="rId11"/>
    <p:sldLayoutId id="2147483675" r:id="rId12"/>
    <p:sldLayoutId id="2147483676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571515" y="1661899"/>
            <a:ext cx="417908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Segundo</a:t>
            </a:r>
            <a:r>
              <a:rPr lang="en" sz="5000" dirty="0">
                <a:solidFill>
                  <a:schemeClr val="dk2"/>
                </a:solidFill>
              </a:rPr>
              <a:t> Examén Parcial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76030" y="3010039"/>
            <a:ext cx="3341506" cy="1279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Y"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300" dirty="0"/>
              <a:t>D.O.O: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300" dirty="0"/>
              <a:t> Sistema Web Banking</a:t>
            </a: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52E37928-98B6-A2C0-0216-5C2CE102F39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-103330" y="19900"/>
            <a:ext cx="1315603" cy="98455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355477" y="687246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Formulario de Pago de Servicios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F1AADC-C1AA-CE74-F557-7DE6D66B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63" y="1861558"/>
            <a:ext cx="3913074" cy="29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55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304800" y="659537"/>
            <a:ext cx="3604736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Menú Principal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E23186-CDA1-7331-C38F-3A497CCC3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67" y="1383002"/>
            <a:ext cx="6515665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58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318655" y="595435"/>
            <a:ext cx="3101231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2800" dirty="0"/>
              <a:t>Inicio de Sesión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51E4E7-7A89-D973-0682-EC78F5EC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30" y="1189735"/>
            <a:ext cx="6532590" cy="27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5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3904612D-28A3-8C4F-9476-31425C2909CD}"/>
              </a:ext>
            </a:extLst>
          </p:cNvPr>
          <p:cNvSpPr txBox="1">
            <a:spLocks/>
          </p:cNvSpPr>
          <p:nvPr/>
        </p:nvSpPr>
        <p:spPr>
          <a:xfrm>
            <a:off x="348551" y="692621"/>
            <a:ext cx="483305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Formulario de Depósito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5A466B-4A8F-51D3-7281-572744FD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686" y="2161590"/>
            <a:ext cx="5696628" cy="304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41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3904612D-28A3-8C4F-9476-31425C2909CD}"/>
              </a:ext>
            </a:extLst>
          </p:cNvPr>
          <p:cNvSpPr txBox="1">
            <a:spLocks/>
          </p:cNvSpPr>
          <p:nvPr/>
        </p:nvSpPr>
        <p:spPr>
          <a:xfrm>
            <a:off x="348551" y="692621"/>
            <a:ext cx="5608904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Secuencia de las Pantallas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FEB891-DF7A-EACB-9145-40F7BFB7CD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6"/>
          <a:stretch/>
        </p:blipFill>
        <p:spPr>
          <a:xfrm>
            <a:off x="692727" y="1420091"/>
            <a:ext cx="7432963" cy="36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633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0580C-0715-53CC-6236-CFB7E28C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Diagramas de Secuencia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A5D8306-13E0-A33A-DCCF-8C579DFE66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21775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C4A7C-2682-5715-384C-1F420DF1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Depósito en Cuenta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C64A69-2E57-E346-B2F4-38E6B0AF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887028"/>
            <a:ext cx="7500937" cy="41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05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B2D75-ABF7-22D1-3728-2CF7CD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Transferencia entre Cuentas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9EE23C-5275-6F4B-9783-FB32EE03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27" y="981904"/>
            <a:ext cx="6970946" cy="39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73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FC891-A91B-32B5-8E4A-EC678332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Obtener Saldo de Cuenta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F9FD17-033C-D96D-F8FB-86DE39A0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57" y="1003800"/>
            <a:ext cx="6209686" cy="38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07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8FAB6-D686-BCDE-CAAB-3D07C669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Pago de Servicios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4095C2D-F61D-97D4-18FF-13913624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03" y="887028"/>
            <a:ext cx="7238194" cy="41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2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17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Integrantes: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Abel Moisés Díaz Barrios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Elías Sebastián Gill Quintana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Oswald Rodrigo Alvarenga Coronel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Andrés Moisés Román Medina</a:t>
            </a:r>
          </a:p>
          <a:p>
            <a:pPr marL="0" lvl="0" indent="0">
              <a:lnSpc>
                <a:spcPct val="115000"/>
              </a:lnSpc>
              <a:buNone/>
            </a:pPr>
            <a:endParaRPr lang="es-PY" sz="1800" dirty="0">
              <a:effectLst/>
              <a:latin typeface="Arial" panose="020B0604020202020204" pitchFamily="34" charset="0"/>
              <a:ea typeface="Liberation Serif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pt-BR" sz="1800" dirty="0"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Docente:</a:t>
            </a: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pt-BR" sz="1800" dirty="0"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 Lic. Rodrigo Manuel Velázquez Galeano</a:t>
            </a:r>
          </a:p>
          <a:p>
            <a:pPr marL="0" lvl="0" indent="0">
              <a:lnSpc>
                <a:spcPct val="115000"/>
              </a:lnSpc>
              <a:buNone/>
            </a:pPr>
            <a:endParaRPr lang="es-PY" sz="1800" dirty="0">
              <a:latin typeface="Arial" panose="020B0604020202020204" pitchFamily="34" charset="0"/>
              <a:ea typeface="Liberation Serif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s-PY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9BDB-7F7A-A7D9-02DC-8EADC398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Validación de Pin de Cuenta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F172D3-7025-CBC8-B11A-C4FE1316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65" y="1055238"/>
            <a:ext cx="7033870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97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9BDB-7F7A-A7D9-02DC-8EADC398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Validación de Pin de Transacción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BFF9D2-5FF1-287A-6962-7C4D105D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13" y="1047613"/>
            <a:ext cx="7071973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40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510AC17-0887-3907-52FF-F742B39D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7" y="887028"/>
            <a:ext cx="7537226" cy="41845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47F84D-BCAE-F8BA-94A5-7A4AFB45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Pago de Tarjetas de Crédito</a:t>
            </a:r>
          </a:p>
        </p:txBody>
      </p:sp>
    </p:spTree>
    <p:extLst>
      <p:ext uri="{BB962C8B-B14F-4D97-AF65-F5344CB8AC3E}">
        <p14:creationId xmlns:p14="http://schemas.microsoft.com/office/powerpoint/2010/main" val="1453759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B399F-B188-FEF6-3B63-F0393EAD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Esquema de la Base de Datos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6CC305D-054B-1A79-239B-8E6B6257FF4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637660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AB99-390E-6DF3-0DC2-8D48F82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Esquema de la 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4B96E0-67C1-F64C-5135-B83AD6B15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" t="408"/>
          <a:stretch/>
        </p:blipFill>
        <p:spPr>
          <a:xfrm>
            <a:off x="2230582" y="911028"/>
            <a:ext cx="4731136" cy="376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90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1" name="Google Shape;4951;p65"/>
          <p:cNvSpPr txBox="1">
            <a:spLocks noGrp="1"/>
          </p:cNvSpPr>
          <p:nvPr>
            <p:ph type="body" idx="2"/>
          </p:nvPr>
        </p:nvSpPr>
        <p:spPr>
          <a:xfrm>
            <a:off x="1198418" y="1280772"/>
            <a:ext cx="4923532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PowerPoint: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Para la </a:t>
            </a:r>
            <a:r>
              <a:rPr lang="es-PY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presentación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.</a:t>
            </a:r>
            <a:endParaRPr lang="es-PY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000" dirty="0">
                <a:solidFill>
                  <a:schemeClr val="accent2">
                    <a:lumMod val="75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Word: </a:t>
            </a:r>
            <a:r>
              <a:rPr lang="es-PY" sz="1600" dirty="0">
                <a:solidFill>
                  <a:schemeClr val="accent2">
                    <a:lumMod val="75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Para el informe.</a:t>
            </a:r>
            <a:endParaRPr lang="es-PY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indent="0">
              <a:buNone/>
            </a:pPr>
            <a:r>
              <a:rPr lang="es-PY" sz="2000" dirty="0">
                <a:solidFill>
                  <a:schemeClr val="accent2">
                    <a:lumMod val="75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Lucidchart: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Para la realización de los diagramas de </a:t>
            </a:r>
            <a:r>
              <a:rPr lang="es-PY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secuencia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.</a:t>
            </a:r>
            <a:endParaRPr lang="es-PY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000" dirty="0">
                <a:solidFill>
                  <a:schemeClr val="accent2">
                    <a:lumMod val="75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StarUML</a:t>
            </a: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Para la </a:t>
            </a:r>
            <a:r>
              <a:rPr lang="es-PY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realización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del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esquema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 la base de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datos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.</a:t>
            </a: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Para la </a:t>
            </a:r>
            <a:r>
              <a:rPr lang="es-PY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realización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del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diagrama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clases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.</a:t>
            </a: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endParaRPr lang="en-US" sz="1600" dirty="0">
              <a:solidFill>
                <a:schemeClr val="accent2">
                  <a:lumMod val="75000"/>
                </a:schemeClr>
              </a:solidFill>
              <a:uFill>
                <a:noFill/>
              </a:u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139700" marR="508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Moqups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: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Para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el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diseño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 las interfaces.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45720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 Utilizadas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14580" y="193548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05CB7F7-2DA8-EE4E-C4B0-BAF09B852AF3}"/>
              </a:ext>
            </a:extLst>
          </p:cNvPr>
          <p:cNvSpPr/>
          <p:nvPr/>
        </p:nvSpPr>
        <p:spPr>
          <a:xfrm>
            <a:off x="2354580" y="3208020"/>
            <a:ext cx="4457700" cy="1551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465568" y="356616"/>
            <a:ext cx="305655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Ilustra c</a:t>
            </a:r>
            <a:r>
              <a:rPr lang="es-PY" dirty="0"/>
              <a:t>omo las clases interactúan entre si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/>
              <a:t>D</a:t>
            </a:r>
            <a:r>
              <a:rPr lang="en" dirty="0"/>
              <a:t>iagrama de clases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/>
              <a:t>D</a:t>
            </a:r>
            <a:r>
              <a:rPr lang="en" dirty="0"/>
              <a:t>ise</a:t>
            </a:r>
            <a:r>
              <a:rPr lang="es-PY" dirty="0"/>
              <a:t>ño de la interfaz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/>
              <a:t>Se muestra como será nuestra interfaz con la que el usuario interactuara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Diagramas de secuencia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/>
              <a:t>Muestran los diagramas de secuencia de cada caso de uso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77376" y="381911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Y" dirty="0"/>
              <a:t>E</a:t>
            </a:r>
            <a:r>
              <a:rPr lang="en" dirty="0"/>
              <a:t>squema de la base de datos</a:t>
            </a:r>
            <a:r>
              <a:rPr lang="es-PY" dirty="0"/>
              <a:t> 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F6906-BFC6-1621-D6BA-C540370A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Diagrama de Clases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1294164-36CA-10B9-6E8A-3531558E604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1853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C86C4A1F-CD2D-2EAD-D2E9-32825810A69E}"/>
              </a:ext>
            </a:extLst>
          </p:cNvPr>
          <p:cNvSpPr txBox="1">
            <a:spLocks/>
          </p:cNvSpPr>
          <p:nvPr/>
        </p:nvSpPr>
        <p:spPr>
          <a:xfrm>
            <a:off x="-706582" y="133064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F774473-6A7A-092A-2C7A-8D6E88F2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65" y="869279"/>
            <a:ext cx="8538670" cy="414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25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4F415-F823-64AD-4CF0-C6F2AAAE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Diseño de la Interfaz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B22DA35-8B09-23A4-A9FB-EB6D2862439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96787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69273" y="486667"/>
            <a:ext cx="3791772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Comprobante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3B281D-A064-92AA-AE8D-D8A12754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38" y="1544809"/>
            <a:ext cx="3734124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58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0" y="583650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Formulario de Pago de Tarjeta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397E98-6AF5-1F08-F04F-47E637D2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67" y="1520998"/>
            <a:ext cx="4458086" cy="3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90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135243" y="742977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Formulario de Transferencia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536F84-EA8B-BF15-022C-7394120C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80" y="1528609"/>
            <a:ext cx="7834039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3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237</Words>
  <Application>Microsoft Office PowerPoint</Application>
  <PresentationFormat>Presentación en pantalla (16:9)</PresentationFormat>
  <Paragraphs>62</Paragraphs>
  <Slides>26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Barlow Semi Condensed</vt:lpstr>
      <vt:lpstr>Barlow Semi Condensed Medium</vt:lpstr>
      <vt:lpstr>Liberation Serif</vt:lpstr>
      <vt:lpstr>Fjalla One</vt:lpstr>
      <vt:lpstr>Roboto Condensed Light</vt:lpstr>
      <vt:lpstr>Wingdings</vt:lpstr>
      <vt:lpstr>Technology Consulting by Slidesgo</vt:lpstr>
      <vt:lpstr>Segundo Examén Parcial</vt:lpstr>
      <vt:lpstr>Grupo 17</vt:lpstr>
      <vt:lpstr>Tabla de Contenidos</vt:lpstr>
      <vt:lpstr>Diagrama de Clases</vt:lpstr>
      <vt:lpstr>Presentación de PowerPoint</vt:lpstr>
      <vt:lpstr>Diseño de la Interfaz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Diagramas de Secuencia</vt:lpstr>
      <vt:lpstr>Depósito en Cuenta</vt:lpstr>
      <vt:lpstr>Transferencia entre Cuentas</vt:lpstr>
      <vt:lpstr>Obtener Saldo de Cuenta</vt:lpstr>
      <vt:lpstr>Pago de Servicios</vt:lpstr>
      <vt:lpstr>Validación de Pin de Cuenta</vt:lpstr>
      <vt:lpstr>Validación de Pin de Transacción</vt:lpstr>
      <vt:lpstr>Pago de Tarjetas de Crédito</vt:lpstr>
      <vt:lpstr>Esquema de la Base de Datos</vt:lpstr>
      <vt:lpstr>Esquema de la Base de Datos</vt:lpstr>
      <vt:lpstr>Plataformas Utilizadas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Examén Parcial</dc:title>
  <dc:creator>Abel Diaz</dc:creator>
  <cp:lastModifiedBy>Abel Díaz</cp:lastModifiedBy>
  <cp:revision>21</cp:revision>
  <dcterms:modified xsi:type="dcterms:W3CDTF">2022-11-07T18:07:59Z</dcterms:modified>
</cp:coreProperties>
</file>