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2" r:id="rId3"/>
    <p:sldId id="321" r:id="rId4"/>
    <p:sldId id="323" r:id="rId5"/>
    <p:sldId id="326" r:id="rId6"/>
    <p:sldId id="327" r:id="rId7"/>
    <p:sldId id="304" r:id="rId8"/>
    <p:sldId id="305" r:id="rId9"/>
    <p:sldId id="277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242854"/>
    <a:srgbClr val="FFFFFF"/>
    <a:srgbClr val="1EE2F4"/>
    <a:srgbClr val="238BC1"/>
    <a:srgbClr val="FAFAFA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0653" autoAdjust="0"/>
  </p:normalViewPr>
  <p:slideViewPr>
    <p:cSldViewPr snapToGrid="0">
      <p:cViewPr varScale="1">
        <p:scale>
          <a:sx n="60" d="100"/>
          <a:sy n="60" d="100"/>
        </p:scale>
        <p:origin x="1048" y="24"/>
      </p:cViewPr>
      <p:guideLst>
        <p:guide orient="horz" pos="2172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2022/11/12</a:t>
            </a:fld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‹#›</a:t>
            </a:fld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052512" y="41872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  <a:ea typeface="SimSun" panose="02010600030101010101" pitchFamily="2" charset="-122"/>
              </a:rPr>
              <a:t> </a:t>
            </a:r>
            <a:endParaRPr lang="zh-CN" altLang="en-US" sz="100" dirty="0">
              <a:solidFill>
                <a:schemeClr val="accent5">
                  <a:lumMod val="50000"/>
                </a:schemeClr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字魂59号-创粗黑" panose="00000500000000000000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www.freepptbackgrounds.net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字魂59号-创粗黑" panose="00000500000000000000" pitchFamily="2" charset="-122"/>
                <a:cs typeface="+mj-cs"/>
                <a:sym typeface="+mn-ea"/>
              </a:defRPr>
            </a:lvl1pPr>
          </a:lstStyle>
          <a:p>
            <a:pPr lvl="0"/>
            <a:r>
              <a:rPr lang="tr-TR" dirty="0">
                <a:sym typeface="+mn-ea"/>
              </a:rPr>
              <a:t>Freepptbackgrounds.net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字魂59号-创粗黑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075" y="610748"/>
            <a:ext cx="4596782" cy="4590686"/>
          </a:xfrm>
          <a:prstGeom prst="rect">
            <a:avLst/>
          </a:prstGeom>
        </p:spPr>
      </p:pic>
      <p:pic>
        <p:nvPicPr>
          <p:cNvPr id="7" name="图片 6" descr="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47188"/>
            <a:ext cx="10556875" cy="1889375"/>
          </a:xfrm>
          <a:prstGeom prst="rect">
            <a:avLst/>
          </a:prstGeom>
        </p:spPr>
      </p:pic>
      <p:pic>
        <p:nvPicPr>
          <p:cNvPr id="8" name="图片 7" descr="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699260" y="-139700"/>
            <a:ext cx="10556875" cy="2132965"/>
          </a:xfrm>
          <a:prstGeom prst="rect">
            <a:avLst/>
          </a:prstGeom>
        </p:spPr>
      </p:pic>
      <p:pic>
        <p:nvPicPr>
          <p:cNvPr id="10" name="图片 9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360" y="3412490"/>
            <a:ext cx="1653540" cy="1953260"/>
          </a:xfrm>
          <a:prstGeom prst="rect">
            <a:avLst/>
          </a:prstGeom>
        </p:spPr>
      </p:pic>
      <p:pic>
        <p:nvPicPr>
          <p:cNvPr id="11" name="图片 10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3403600" y="1727835"/>
            <a:ext cx="722630" cy="854075"/>
          </a:xfrm>
          <a:prstGeom prst="rect">
            <a:avLst/>
          </a:prstGeom>
        </p:spPr>
      </p:pic>
      <p:pic>
        <p:nvPicPr>
          <p:cNvPr id="12" name="图片 11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00000">
            <a:off x="2809875" y="1777365"/>
            <a:ext cx="391795" cy="4635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-31115" y="2417542"/>
            <a:ext cx="121570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ala" panose="02000504070300020003" charset="0"/>
                <a:ea typeface="字魂59号-创粗黑" panose="00000500000000000000" pitchFamily="2" charset="-122"/>
                <a:cs typeface="Nyala" panose="02000504070300020003" charset="0"/>
              </a:rPr>
              <a:t>BEER SALES AND DISTRIBUTION SYSTEM FOR BGI ETHIOPIA</a:t>
            </a:r>
            <a:endParaRPr lang="zh-CN" altLang="en-US" sz="48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yala" panose="02000504070300020003" charset="0"/>
              <a:ea typeface="字魂59号-创粗黑" panose="00000500000000000000" pitchFamily="2" charset="-122"/>
              <a:cs typeface="Nyala" panose="02000504070300020003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213360"/>
            <a:ext cx="4027805" cy="6477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 Black" panose="020B0A04020102020204" pitchFamily="34" charset="0"/>
                <a:sym typeface="+mn-ea"/>
              </a:rPr>
              <a:t>Introduction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25" y="968375"/>
            <a:ext cx="10852150" cy="5368925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Ethiopia’s beer market has been steadily growing for the past decade. Beer companies have their way of distribution mechanism for the high demand from customers.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Among them, BGI Ethiopia is one of the beer companies in Ethiopia that have four bottle beer products namely St. George, castle, Doppel, and </a:t>
            </a:r>
            <a:r>
              <a:rPr lang="en-GB" sz="24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Senq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 along with other products. BGI Ethiopia does not sell its products directly to end-users. Mass production, consumption, and distribution rely on agents, representatives, retailers, brokers, or some combination of these intermediaries to distribute their products. </a:t>
            </a:r>
            <a:endParaRPr lang="en-GB" sz="24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project, we will try to solve the problems faced in the distribution and sales process by developing a web-based beer sales and distribution system.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5" y="250190"/>
            <a:ext cx="10852150" cy="635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 Black" panose="020B0A04020102020204" pitchFamily="34" charset="0"/>
                <a:sym typeface="+mn-ea"/>
              </a:rPr>
              <a:t>THE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25" y="1041400"/>
            <a:ext cx="10852150" cy="5683885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THE GENERAL OBJECTIVE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Developing a beer sales and distribution system for BGI Ethiopia.</a:t>
            </a:r>
            <a:endParaRPr lang="en-US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chemeClr val="bg1"/>
                </a:solidFill>
                <a:sym typeface="+mn-ea"/>
              </a:rPr>
              <a:t>SPECIFIC OBJECTIVES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Gathering the required data about how the current system works from agents and promoters of BGI Ethiopia located at Adama district.</a:t>
            </a:r>
            <a:endParaRPr lang="en-US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Understanding the current system based on the acquired data.</a:t>
            </a:r>
            <a:endParaRPr lang="en-US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Selecting a way to improve the current system.</a:t>
            </a:r>
            <a:endParaRPr lang="en-US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Identifying the main role player of the improved system(proposed system).</a:t>
            </a:r>
            <a:endParaRPr lang="en-US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Selecting the appropriate tools.</a:t>
            </a:r>
            <a:endParaRPr lang="en-US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 database and UI using the selected tools.</a:t>
            </a:r>
            <a:endParaRPr lang="en-US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Implement, test, validate and deploy the system</a:t>
            </a:r>
            <a:endParaRPr lang="en-US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62" y="273885"/>
            <a:ext cx="10852237" cy="6480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+mn-ea"/>
              </a:rPr>
              <a:t>STATEMENT OF THE PROBLEM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82" y="921985"/>
            <a:ext cx="10852237" cy="50413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sym typeface="+mn-ea"/>
              </a:rPr>
              <a:t>❖Absence of a well-integrated and comprehensive approach to product availability and distribution coverage.</a:t>
            </a:r>
            <a:endParaRPr lang="en-US" sz="2400" dirty="0">
              <a:solidFill>
                <a:srgbClr val="DCDCDC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sym typeface="+mn-ea"/>
              </a:rPr>
              <a:t>❖Time delay because of the queues at the company #time consuming </a:t>
            </a:r>
            <a:endParaRPr lang="en-US" sz="2400" dirty="0">
              <a:solidFill>
                <a:srgbClr val="DCDCDC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sym typeface="+mn-ea"/>
              </a:rPr>
              <a:t>❖Paper-based and unorganized report generation  #energy consuming </a:t>
            </a:r>
            <a:endParaRPr lang="en-US" sz="2400" dirty="0">
              <a:solidFill>
                <a:srgbClr val="DCDCDC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sym typeface="+mn-ea"/>
              </a:rPr>
              <a:t>❖Manual payment system #teft </a:t>
            </a:r>
            <a:r>
              <a:rPr lang="en-US" sz="2400" dirty="0" err="1">
                <a:solidFill>
                  <a:srgbClr val="DCDCDC"/>
                </a:solidFill>
                <a:sym typeface="+mn-ea"/>
              </a:rPr>
              <a:t>volnurebility</a:t>
            </a:r>
            <a:r>
              <a:rPr lang="en-US" sz="2400" dirty="0">
                <a:solidFill>
                  <a:srgbClr val="DCDCDC"/>
                </a:solidFill>
                <a:sym typeface="+mn-ea"/>
              </a:rPr>
              <a:t> </a:t>
            </a:r>
            <a:endParaRPr lang="en-US" sz="2400" dirty="0">
              <a:solidFill>
                <a:srgbClr val="DCDCDC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sym typeface="+mn-ea"/>
              </a:rPr>
              <a:t>❖Ineffective communication between agent and customer </a:t>
            </a:r>
            <a:endParaRPr lang="en-US" sz="2400" dirty="0">
              <a:solidFill>
                <a:srgbClr val="DCDCDC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DC"/>
                </a:solidFill>
                <a:sym typeface="+mn-ea"/>
              </a:rPr>
              <a:t>❖Improper management of sales and distribution mechanisms.</a:t>
            </a:r>
            <a:endParaRPr lang="en-US" sz="2400" dirty="0">
              <a:solidFill>
                <a:srgbClr val="DCDCDC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 Black" panose="020B0A04020102020204" pitchFamily="34" charset="0"/>
                <a:sym typeface="+mn-ea"/>
              </a:rPr>
              <a:t>SIGNIFICANCE OF THE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current growing beer sales and distribution environment is becoming more complex and dynamic. Our project somehow minimizes the complexity in the following ways.</a:t>
            </a:r>
            <a:endParaRPr lang="en-GB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➢The company can get their products faster to the customers</a:t>
            </a:r>
            <a:endParaRPr lang="en-GB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 schedule will avoid the queue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Minimize hard currency transaction 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Higher volume of sale and customer satisfaction </a:t>
            </a:r>
            <a:endParaRPr lang="en-GB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➢Provide more controls over the agents</a:t>
            </a:r>
            <a:endParaRPr lang="en-GB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➢Build a strong relationship between beer company and agent</a:t>
            </a:r>
            <a:endParaRPr lang="en-GB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 Black" panose="020B0A04020102020204" pitchFamily="34" charset="0"/>
                <a:sym typeface="+mn-ea"/>
              </a:rPr>
              <a:t>BENEFICIARIES OF THE PROJECT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9925" y="2394585"/>
            <a:ext cx="2771775" cy="141033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99965" y="2394585"/>
            <a:ext cx="258572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220" y="2394585"/>
            <a:ext cx="2441575" cy="13138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24865" y="1758950"/>
            <a:ext cx="188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Company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799965" y="1758950"/>
            <a:ext cx="2637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Agents(distributors)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168130" y="1758950"/>
            <a:ext cx="1694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24865" y="4102735"/>
            <a:ext cx="1408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BGI Ethiopia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09845" y="4102735"/>
            <a:ext cx="1279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Agents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229600" y="4102735"/>
            <a:ext cx="3742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Restaurant, grocery, cafe, hotel, shop...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311275" y="4576445"/>
            <a:ext cx="170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company Admin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284605" y="4944745"/>
            <a:ext cx="1421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finace Admin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311275" y="5313045"/>
            <a:ext cx="1535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Store Manager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109845" y="4576445"/>
            <a:ext cx="1433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Agents driver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969" y="1010869"/>
            <a:ext cx="846916" cy="6501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</a:rPr>
              <a:t>1</a:t>
            </a:r>
            <a:endParaRPr lang="en-GB" sz="66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8255" y="-5715"/>
            <a:ext cx="12200255" cy="2325370"/>
            <a:chOff x="-13" y="-9"/>
            <a:chExt cx="19213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7380" y="465"/>
              <a:ext cx="1182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b="1" dirty="0">
                  <a:solidFill>
                    <a:schemeClr val="bg1"/>
                  </a:solidFill>
                  <a:latin typeface="Arial Black" panose="020B0A04020102020204" pitchFamily="34" charset="0"/>
                  <a:ea typeface="字魂59号-创粗黑" panose="00000500000000000000" pitchFamily="2" charset="-122"/>
                </a:rPr>
                <a:t>FUNCTIONAL REQUIREMENT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5486400"/>
            <a:ext cx="12212955" cy="1376680"/>
          </a:xfrm>
          <a:prstGeom prst="rect">
            <a:avLst/>
          </a:prstGeom>
        </p:spPr>
      </p:pic>
      <p:pic>
        <p:nvPicPr>
          <p:cNvPr id="9" name="图片 8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795" y="6010275"/>
            <a:ext cx="12212955" cy="8528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08504" y="1213039"/>
            <a:ext cx="860107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GB" sz="28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manage their personal accounts.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432396" y="6151580"/>
            <a:ext cx="864770" cy="647602"/>
            <a:chOff x="11156171" y="6170083"/>
            <a:chExt cx="864770" cy="647602"/>
          </a:xfrm>
        </p:grpSpPr>
        <p:sp>
          <p:nvSpPr>
            <p:cNvPr id="10" name="Oval 9"/>
            <p:cNvSpPr/>
            <p:nvPr/>
          </p:nvSpPr>
          <p:spPr>
            <a:xfrm>
              <a:off x="11156171" y="6170083"/>
              <a:ext cx="707923" cy="6476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11156171" y="6201496"/>
              <a:ext cx="8647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242854"/>
                  </a:solidFill>
                  <a:latin typeface="Arial Black" panose="020B0A04020102020204" pitchFamily="34" charset="0"/>
                </a:rPr>
                <a:t>15</a:t>
              </a:r>
            </a:p>
          </p:txBody>
        </p:sp>
      </p:grpSp>
      <p:sp>
        <p:nvSpPr>
          <p:cNvPr id="12" name="文本框 15"/>
          <p:cNvSpPr txBox="1"/>
          <p:nvPr/>
        </p:nvSpPr>
        <p:spPr>
          <a:xfrm>
            <a:off x="2138780" y="2158898"/>
            <a:ext cx="8601075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GB" sz="28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admin can manage agents: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agents,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agent contracts,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Deactivate agents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Remove agents permanently</a:t>
            </a:r>
            <a:r>
              <a:rPr lang="en-US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9817" y="4050318"/>
            <a:ext cx="8250236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can manage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products.</a:t>
            </a:r>
            <a:r>
              <a:rPr lang="en-US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 post advertisement.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Adis</a:t>
            </a:r>
            <a:endParaRPr lang="en-GB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schedules the agent orders.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61395" y="2158896"/>
            <a:ext cx="846916" cy="6501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</a:rPr>
              <a:t>2</a:t>
            </a:r>
            <a:endParaRPr lang="en-GB" sz="66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91447" y="3783183"/>
            <a:ext cx="846916" cy="6501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</a:rPr>
              <a:t>3</a:t>
            </a:r>
            <a:endParaRPr lang="en-GB" sz="66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9196" y="941705"/>
            <a:ext cx="876301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</a:rPr>
              <a:t>4</a:t>
            </a:r>
            <a:endParaRPr lang="en-GB" sz="66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8255" y="-5715"/>
            <a:ext cx="12200255" cy="2325370"/>
            <a:chOff x="-13" y="-9"/>
            <a:chExt cx="19213" cy="3662"/>
          </a:xfrm>
        </p:grpSpPr>
        <p:sp>
          <p:nvSpPr>
            <p:cNvPr id="15" name="文本框 14"/>
            <p:cNvSpPr txBox="1"/>
            <p:nvPr/>
          </p:nvSpPr>
          <p:spPr>
            <a:xfrm>
              <a:off x="7380" y="465"/>
              <a:ext cx="1182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b="1" dirty="0">
                  <a:solidFill>
                    <a:schemeClr val="bg1"/>
                  </a:solidFill>
                  <a:latin typeface="Arial Black" panose="020B0A04020102020204" pitchFamily="34" charset="0"/>
                  <a:ea typeface="字魂59号-创粗黑" panose="00000500000000000000" pitchFamily="2" charset="-122"/>
                </a:rPr>
                <a:t>FUNCTIONAL REQUIREMENT</a:t>
              </a:r>
            </a:p>
          </p:txBody>
        </p:sp>
        <p:pic>
          <p:nvPicPr>
            <p:cNvPr id="5" name="图片 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-856" y="834"/>
              <a:ext cx="3662" cy="1975"/>
            </a:xfrm>
            <a:prstGeom prst="rect">
              <a:avLst/>
            </a:prstGeom>
          </p:spPr>
        </p:pic>
      </p:grpSp>
      <p:pic>
        <p:nvPicPr>
          <p:cNvPr id="4" name="图片 3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5486400"/>
            <a:ext cx="12212955" cy="1376680"/>
          </a:xfrm>
          <a:prstGeom prst="rect">
            <a:avLst/>
          </a:prstGeom>
        </p:spPr>
      </p:pic>
      <p:pic>
        <p:nvPicPr>
          <p:cNvPr id="9" name="图片 8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795" y="6010275"/>
            <a:ext cx="12212955" cy="8528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85819" y="3846088"/>
            <a:ext cx="8601075" cy="21852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DCDC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online payments.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order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delivery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 of transactions.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432396" y="6151580"/>
            <a:ext cx="864770" cy="647602"/>
            <a:chOff x="11156171" y="6170083"/>
            <a:chExt cx="864770" cy="647602"/>
          </a:xfrm>
        </p:grpSpPr>
        <p:sp>
          <p:nvSpPr>
            <p:cNvPr id="10" name="Oval 9"/>
            <p:cNvSpPr/>
            <p:nvPr/>
          </p:nvSpPr>
          <p:spPr>
            <a:xfrm>
              <a:off x="11156171" y="6170083"/>
              <a:ext cx="707923" cy="6476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11156171" y="6201496"/>
              <a:ext cx="8647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242854"/>
                  </a:solidFill>
                  <a:latin typeface="Arial Black" panose="020B0A04020102020204" pitchFamily="34" charset="0"/>
                </a:rPr>
                <a:t>16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963539" y="4063283"/>
            <a:ext cx="822817" cy="66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字魂59号-创粗黑" panose="00000500000000000000" pitchFamily="2" charset="-122"/>
              </a:rPr>
              <a:t>5</a:t>
            </a:r>
            <a:endParaRPr lang="en-GB" sz="6600" b="1" dirty="0">
              <a:solidFill>
                <a:schemeClr val="bg1"/>
              </a:solidFill>
              <a:latin typeface="Arial Black" panose="020B0A04020102020204" pitchFamily="34" charset="0"/>
              <a:ea typeface="字魂59号-创粗黑" panose="00000500000000000000" pitchFamily="2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>
            <a:off x="2008504" y="884555"/>
            <a:ext cx="8601075" cy="298543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GB" sz="28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 can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orders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drivers to respective orders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orders from company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online payments via </a:t>
            </a:r>
            <a:r>
              <a:rPr lang="en-GB" sz="2000" dirty="0" err="1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Yenepay</a:t>
            </a: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gateway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their customers and drivers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list of transactions they have committed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messages to the company admin.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 of transactions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570" y="4722495"/>
            <a:ext cx="10556875" cy="2132965"/>
          </a:xfrm>
          <a:prstGeom prst="rect">
            <a:avLst/>
          </a:prstGeom>
        </p:spPr>
      </p:pic>
      <p:pic>
        <p:nvPicPr>
          <p:cNvPr id="17" name="图片 7" descr="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99260" y="-139700"/>
            <a:ext cx="10556875" cy="2132965"/>
          </a:xfrm>
          <a:prstGeom prst="rect">
            <a:avLst/>
          </a:prstGeom>
        </p:spPr>
      </p:pic>
      <p:pic>
        <p:nvPicPr>
          <p:cNvPr id="24" name="图片 8" descr="0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7742" y="-344898"/>
            <a:ext cx="4967605" cy="6011545"/>
          </a:xfrm>
          <a:prstGeom prst="rect">
            <a:avLst/>
          </a:prstGeom>
        </p:spPr>
      </p:pic>
      <p:pic>
        <p:nvPicPr>
          <p:cNvPr id="26" name="图片 9" descr="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4360" y="3412490"/>
            <a:ext cx="1653540" cy="1953260"/>
          </a:xfrm>
          <a:prstGeom prst="rect">
            <a:avLst/>
          </a:prstGeom>
        </p:spPr>
      </p:pic>
      <p:pic>
        <p:nvPicPr>
          <p:cNvPr id="27" name="图片 10" descr="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900000">
            <a:off x="3403600" y="1727835"/>
            <a:ext cx="722630" cy="854075"/>
          </a:xfrm>
          <a:prstGeom prst="rect">
            <a:avLst/>
          </a:prstGeom>
        </p:spPr>
      </p:pic>
      <p:pic>
        <p:nvPicPr>
          <p:cNvPr id="28" name="图片 11" descr="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900000">
            <a:off x="2809875" y="1777365"/>
            <a:ext cx="391795" cy="463550"/>
          </a:xfrm>
          <a:prstGeom prst="rect">
            <a:avLst/>
          </a:prstGeom>
        </p:spPr>
      </p:pic>
      <p:sp>
        <p:nvSpPr>
          <p:cNvPr id="30" name="文本框 24"/>
          <p:cNvSpPr txBox="1"/>
          <p:nvPr/>
        </p:nvSpPr>
        <p:spPr>
          <a:xfrm>
            <a:off x="0" y="1840865"/>
            <a:ext cx="121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7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59号-创粗黑" panose="00000500000000000000" pitchFamily="2" charset="-122"/>
              </a:rPr>
              <a:t>THANK YOU !</a:t>
            </a:r>
            <a:endParaRPr lang="zh-CN" altLang="en-US" sz="7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字魂59号-创粗黑" panose="00000500000000000000" pitchFamily="2" charset="-122"/>
            </a:endParaRPr>
          </a:p>
        </p:txBody>
      </p:sp>
      <p:sp>
        <p:nvSpPr>
          <p:cNvPr id="12" name="文本框 24"/>
          <p:cNvSpPr txBox="1"/>
          <p:nvPr/>
        </p:nvSpPr>
        <p:spPr>
          <a:xfrm>
            <a:off x="236855" y="3324622"/>
            <a:ext cx="1215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字魂59号-创粗黑" panose="00000500000000000000" pitchFamily="2" charset="-122"/>
              </a:rPr>
              <a:t>BEER SALES AND DISTRIBUTION SYSTEM FOR BGI ETHIOPIA</a:t>
            </a:r>
            <a:endParaRPr lang="zh-CN" altLang="en-US" sz="28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字魂59号-创粗黑" panose="000005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G来了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G Technology Speed Template，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545</Words>
  <Application>Microsoft Office PowerPoint</Application>
  <PresentationFormat>Widescreen</PresentationFormat>
  <Paragraphs>86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Nyala</vt:lpstr>
      <vt:lpstr>Times New Roman</vt:lpstr>
      <vt:lpstr>Wingdings</vt:lpstr>
      <vt:lpstr>字魂59号-创粗黑</vt:lpstr>
      <vt:lpstr>5G Technology Speed Template，Freepptbackgrounds.net</vt:lpstr>
      <vt:lpstr>PowerPoint Presentation</vt:lpstr>
      <vt:lpstr>Introduction </vt:lpstr>
      <vt:lpstr>THE OBJECTIVE</vt:lpstr>
      <vt:lpstr>STATEMENT OF THE PROBLEM </vt:lpstr>
      <vt:lpstr>SIGNIFICANCE OF THE PROJECT</vt:lpstr>
      <vt:lpstr>BENEFICIARIES OF THE PROJECT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Technology Speed Template</dc:title>
  <dc:subject>Freepptbackgrounds.net</dc:subject>
  <dc:creator>Powerpoint Template</dc:creator>
  <cp:keywords>5G Technology Speed Template</cp:keywords>
  <dc:description>5G Technology Speed Template_x000d_
www.freepptbackgrounds.net</dc:description>
  <cp:lastModifiedBy>Efrem</cp:lastModifiedBy>
  <cp:revision>88</cp:revision>
  <dcterms:created xsi:type="dcterms:W3CDTF">2019-04-30T15:06:00Z</dcterms:created>
  <dcterms:modified xsi:type="dcterms:W3CDTF">2022-11-12T06:26:35Z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FBDA6246D8A246A2B1C30043CDBCDA0A</vt:lpwstr>
  </property>
</Properties>
</file>