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1" r:id="rId6"/>
    <p:sldId id="260" r:id="rId7"/>
    <p:sldId id="262" r:id="rId8"/>
    <p:sldId id="263" r:id="rId9"/>
    <p:sldId id="259" r:id="rId10"/>
  </p:sldIdLst>
  <p:sldSz cx="6858000" cy="9144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724B9D-2585-489D-8F2D-DCDC763069FE}">
          <p14:sldIdLst>
            <p14:sldId id="256"/>
            <p14:sldId id="257"/>
            <p14:sldId id="258"/>
            <p14:sldId id="264"/>
            <p14:sldId id="261"/>
            <p14:sldId id="260"/>
          </p14:sldIdLst>
        </p14:section>
        <p14:section name="farm" id="{24D24D36-3349-4F91-8F86-E5EECE96849D}">
          <p14:sldIdLst>
            <p14:sldId id="262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442"/>
    <a:srgbClr val="009E73"/>
    <a:srgbClr val="D55E00"/>
    <a:srgbClr val="ECDC06"/>
    <a:srgbClr val="56B4E9"/>
    <a:srgbClr val="999999"/>
    <a:srgbClr val="0072B2"/>
    <a:srgbClr val="E69F00"/>
    <a:srgbClr val="CC79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-1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99C71-00C9-40C8-8106-0452D7E2CB3D}" type="datetimeFigureOut">
              <a:rPr lang="en-CA" smtClean="0"/>
              <a:t>2025-04-09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C350C-DCDE-40E3-9643-3E97330CBA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39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9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8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10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17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85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24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50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9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49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39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0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D353E-3238-46AF-BF6A-481106EABA78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0A04F-06D2-4707-A5E6-740A869953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04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B872D5-F1D0-2136-7A85-022573109183}"/>
              </a:ext>
            </a:extLst>
          </p:cNvPr>
          <p:cNvSpPr txBox="1"/>
          <p:nvPr/>
        </p:nvSpPr>
        <p:spPr>
          <a:xfrm>
            <a:off x="0" y="0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X1: Conceptual Diagram</a:t>
            </a:r>
          </a:p>
        </p:txBody>
      </p:sp>
    </p:spTree>
    <p:extLst>
      <p:ext uri="{BB962C8B-B14F-4D97-AF65-F5344CB8AC3E}">
        <p14:creationId xmlns:p14="http://schemas.microsoft.com/office/powerpoint/2010/main" val="169082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D7DDB-02EE-C09B-C563-C473BF262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C712A-D492-74FE-8777-4795546ED785}"/>
              </a:ext>
            </a:extLst>
          </p:cNvPr>
          <p:cNvSpPr txBox="1"/>
          <p:nvPr/>
        </p:nvSpPr>
        <p:spPr>
          <a:xfrm>
            <a:off x="-1" y="0"/>
            <a:ext cx="6531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X2: Breeding Bird Survey and Variables Site Map</a:t>
            </a:r>
          </a:p>
          <a:p>
            <a:r>
              <a:rPr lang="en-CA" dirty="0"/>
              <a:t>Map of North Slope (coastline length annotated)</a:t>
            </a:r>
          </a:p>
          <a:p>
            <a:r>
              <a:rPr lang="en-CA" dirty="0"/>
              <a:t>Breeding Bird Survey Drawn Out (coastline length annotated)</a:t>
            </a:r>
          </a:p>
          <a:p>
            <a:r>
              <a:rPr lang="en-CA" dirty="0" err="1"/>
              <a:t>Icemelt</a:t>
            </a:r>
            <a:r>
              <a:rPr lang="en-CA" dirty="0"/>
              <a:t> drop region polygon</a:t>
            </a:r>
          </a:p>
          <a:p>
            <a:r>
              <a:rPr lang="en-CA" dirty="0"/>
              <a:t>Location of snowmelt and plant phenology transects</a:t>
            </a:r>
          </a:p>
          <a:p>
            <a:r>
              <a:rPr lang="en-CA" dirty="0" err="1"/>
              <a:t>Komakuk</a:t>
            </a:r>
            <a:r>
              <a:rPr lang="en-CA" dirty="0"/>
              <a:t> breeding temperature site</a:t>
            </a:r>
          </a:p>
        </p:txBody>
      </p:sp>
    </p:spTree>
    <p:extLst>
      <p:ext uri="{BB962C8B-B14F-4D97-AF65-F5344CB8AC3E}">
        <p14:creationId xmlns:p14="http://schemas.microsoft.com/office/powerpoint/2010/main" val="48832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D517-05BA-A6AC-A72F-265C01F9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6B95D0-7DC0-C4AD-613E-B759B45F4F92}"/>
              </a:ext>
            </a:extLst>
          </p:cNvPr>
          <p:cNvSpPr txBox="1"/>
          <p:nvPr/>
        </p:nvSpPr>
        <p:spPr>
          <a:xfrm>
            <a:off x="-1" y="0"/>
            <a:ext cx="6667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X3: ARU site map</a:t>
            </a:r>
          </a:p>
          <a:p>
            <a:r>
              <a:rPr lang="en-CA" dirty="0"/>
              <a:t>Localization in the world</a:t>
            </a:r>
          </a:p>
          <a:p>
            <a:r>
              <a:rPr lang="en-CA" dirty="0"/>
              <a:t>Map of ARU sites (dots and maybe rings of estimated catchment)</a:t>
            </a:r>
          </a:p>
          <a:p>
            <a:r>
              <a:rPr lang="en-CA" dirty="0"/>
              <a:t>TOMST drawn with dashed lines connecting to ARUs?</a:t>
            </a:r>
          </a:p>
          <a:p>
            <a:r>
              <a:rPr lang="en-CA" dirty="0"/>
              <a:t>Picture of ARU setups</a:t>
            </a:r>
          </a:p>
          <a:p>
            <a:r>
              <a:rPr lang="en-CA" dirty="0"/>
              <a:t>Figure of ARU coverage (</a:t>
            </a:r>
            <a:r>
              <a:rPr lang="en-CA" dirty="0" err="1"/>
              <a:t>ie</a:t>
            </a:r>
            <a:r>
              <a:rPr lang="en-CA" dirty="0"/>
              <a:t> when recording)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853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23A04-D0A2-8368-9383-B58EDE954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AF2C953-DF88-749D-157A-F09C0924A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557" y="282475"/>
            <a:ext cx="6334885" cy="52790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D8FE84-B5AD-4D02-BBDB-AE82F81F68ED}"/>
              </a:ext>
            </a:extLst>
          </p:cNvPr>
          <p:cNvSpPr txBox="1"/>
          <p:nvPr/>
        </p:nvSpPr>
        <p:spPr>
          <a:xfrm>
            <a:off x="-2917372" y="0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X4: SEM</a:t>
            </a:r>
          </a:p>
          <a:p>
            <a:r>
              <a:rPr lang="en-CA" dirty="0"/>
              <a:t>SEM plot</a:t>
            </a:r>
          </a:p>
          <a:p>
            <a:r>
              <a:rPr lang="en-CA" dirty="0"/>
              <a:t>Predictions for each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FDAEF-5B94-177F-2795-A7C1C99A2115}"/>
              </a:ext>
            </a:extLst>
          </p:cNvPr>
          <p:cNvSpPr/>
          <p:nvPr/>
        </p:nvSpPr>
        <p:spPr>
          <a:xfrm>
            <a:off x="1516661" y="6675118"/>
            <a:ext cx="1078897" cy="324459"/>
          </a:xfrm>
          <a:prstGeom prst="rect">
            <a:avLst/>
          </a:prstGeom>
          <a:solidFill>
            <a:srgbClr val="56B4E9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2A019F-54AA-FA9B-04BD-F886DFCA069E}"/>
              </a:ext>
            </a:extLst>
          </p:cNvPr>
          <p:cNvSpPr/>
          <p:nvPr/>
        </p:nvSpPr>
        <p:spPr>
          <a:xfrm>
            <a:off x="1516661" y="8511585"/>
            <a:ext cx="1078897" cy="324458"/>
          </a:xfrm>
          <a:prstGeom prst="rect">
            <a:avLst/>
          </a:prstGeom>
          <a:solidFill>
            <a:srgbClr val="D55E00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623CA5-DC0F-E077-189E-4BA15B241FF2}"/>
              </a:ext>
            </a:extLst>
          </p:cNvPr>
          <p:cNvSpPr/>
          <p:nvPr/>
        </p:nvSpPr>
        <p:spPr>
          <a:xfrm>
            <a:off x="4595475" y="8511585"/>
            <a:ext cx="1078897" cy="324458"/>
          </a:xfrm>
          <a:prstGeom prst="rect">
            <a:avLst/>
          </a:prstGeom>
          <a:solidFill>
            <a:srgbClr val="009E73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79CC529-0CC1-D0BD-8FDD-23DED4B46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739" y="4856952"/>
            <a:ext cx="3508675" cy="27730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D03500-B60F-06DC-91DE-2C1C2281A0E9}"/>
              </a:ext>
            </a:extLst>
          </p:cNvPr>
          <p:cNvSpPr/>
          <p:nvPr/>
        </p:nvSpPr>
        <p:spPr>
          <a:xfrm>
            <a:off x="4595475" y="6675119"/>
            <a:ext cx="1078897" cy="324459"/>
          </a:xfrm>
          <a:prstGeom prst="rect">
            <a:avLst/>
          </a:prstGeom>
          <a:solidFill>
            <a:srgbClr val="F0E442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08B5A1D-EAB6-7AD0-0AA2-41AC72F14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337"/>
          <a:stretch/>
        </p:blipFill>
        <p:spPr>
          <a:xfrm>
            <a:off x="244111" y="5162888"/>
            <a:ext cx="6369778" cy="36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1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4D21-7B7E-628A-1BE1-D97C373E6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A5075-5DC7-4F9E-6663-3DAFAF184A95}"/>
              </a:ext>
            </a:extLst>
          </p:cNvPr>
          <p:cNvSpPr txBox="1"/>
          <p:nvPr/>
        </p:nvSpPr>
        <p:spPr>
          <a:xfrm>
            <a:off x="0" y="0"/>
            <a:ext cx="538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X5: ARU calling</a:t>
            </a:r>
          </a:p>
          <a:p>
            <a:r>
              <a:rPr lang="en-CA" dirty="0"/>
              <a:t>Calling temp split plot</a:t>
            </a:r>
          </a:p>
          <a:p>
            <a:r>
              <a:rPr lang="en-CA" dirty="0"/>
              <a:t>Regression</a:t>
            </a:r>
          </a:p>
          <a:p>
            <a:r>
              <a:rPr lang="en-CA" dirty="0"/>
              <a:t>Colour coded picture of each bird</a:t>
            </a:r>
          </a:p>
        </p:txBody>
      </p:sp>
    </p:spTree>
    <p:extLst>
      <p:ext uri="{BB962C8B-B14F-4D97-AF65-F5344CB8AC3E}">
        <p14:creationId xmlns:p14="http://schemas.microsoft.com/office/powerpoint/2010/main" val="87939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15E4-470C-0E57-16A1-1DA7A3339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43526-AD6A-CF74-1705-DA4AB04758D8}"/>
              </a:ext>
            </a:extLst>
          </p:cNvPr>
          <p:cNvSpPr txBox="1"/>
          <p:nvPr/>
        </p:nvSpPr>
        <p:spPr>
          <a:xfrm>
            <a:off x="0" y="0"/>
            <a:ext cx="53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X6: Variables</a:t>
            </a:r>
          </a:p>
          <a:p>
            <a:r>
              <a:rPr lang="en-CA" dirty="0"/>
              <a:t>Regression plots for each of the variables over time</a:t>
            </a:r>
          </a:p>
        </p:txBody>
      </p:sp>
    </p:spTree>
    <p:extLst>
      <p:ext uri="{BB962C8B-B14F-4D97-AF65-F5344CB8AC3E}">
        <p14:creationId xmlns:p14="http://schemas.microsoft.com/office/powerpoint/2010/main" val="202595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29DBA-F486-7722-9711-3F513E86C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47226-6DF9-DCB3-5638-9340B9A21FA9}"/>
              </a:ext>
            </a:extLst>
          </p:cNvPr>
          <p:cNvSpPr txBox="1"/>
          <p:nvPr/>
        </p:nvSpPr>
        <p:spPr>
          <a:xfrm>
            <a:off x="0" y="0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X4: SEM</a:t>
            </a:r>
          </a:p>
          <a:p>
            <a:r>
              <a:rPr lang="en-CA" dirty="0"/>
              <a:t>SEM plot</a:t>
            </a:r>
          </a:p>
          <a:p>
            <a:r>
              <a:rPr lang="en-CA" dirty="0"/>
              <a:t>Predictions for each graph</a:t>
            </a: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EC424C7E-0397-F4A5-99E9-B6EFF938E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1665"/>
            <a:ext cx="6848373" cy="570697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72D33A-9547-3871-162B-2F1B4F6D7B44}"/>
              </a:ext>
            </a:extLst>
          </p:cNvPr>
          <p:cNvGrpSpPr/>
          <p:nvPr/>
        </p:nvGrpSpPr>
        <p:grpSpPr>
          <a:xfrm>
            <a:off x="705271" y="8245916"/>
            <a:ext cx="5753100" cy="287128"/>
            <a:chOff x="705271" y="8245916"/>
            <a:chExt cx="5753100" cy="2871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7CDE7F-A5A5-154E-2EFC-0FE90010C843}"/>
                </a:ext>
              </a:extLst>
            </p:cNvPr>
            <p:cNvSpPr/>
            <p:nvPr/>
          </p:nvSpPr>
          <p:spPr>
            <a:xfrm>
              <a:off x="705271" y="8248650"/>
              <a:ext cx="825079" cy="284394"/>
            </a:xfrm>
            <a:prstGeom prst="rect">
              <a:avLst/>
            </a:prstGeom>
            <a:solidFill>
              <a:srgbClr val="56B4E9">
                <a:alpha val="4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51B766-FA3A-655B-5B02-C36980B52F7D}"/>
                </a:ext>
              </a:extLst>
            </p:cNvPr>
            <p:cNvSpPr/>
            <p:nvPr/>
          </p:nvSpPr>
          <p:spPr>
            <a:xfrm>
              <a:off x="2248321" y="8248650"/>
              <a:ext cx="990179" cy="281660"/>
            </a:xfrm>
            <a:prstGeom prst="rect">
              <a:avLst/>
            </a:prstGeom>
            <a:solidFill>
              <a:srgbClr val="F0E442">
                <a:alpha val="4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AABB57-F1ED-AA64-DDAE-E89FC6297B8E}"/>
                </a:ext>
              </a:extLst>
            </p:cNvPr>
            <p:cNvSpPr/>
            <p:nvPr/>
          </p:nvSpPr>
          <p:spPr>
            <a:xfrm>
              <a:off x="3975521" y="8245916"/>
              <a:ext cx="825079" cy="284394"/>
            </a:xfrm>
            <a:prstGeom prst="rect">
              <a:avLst/>
            </a:prstGeom>
            <a:solidFill>
              <a:srgbClr val="D55E00">
                <a:alpha val="4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A12E1F-5881-4C52-D982-83A33917992E}"/>
                </a:ext>
              </a:extLst>
            </p:cNvPr>
            <p:cNvSpPr/>
            <p:nvPr/>
          </p:nvSpPr>
          <p:spPr>
            <a:xfrm>
              <a:off x="5633292" y="8248650"/>
              <a:ext cx="825079" cy="281660"/>
            </a:xfrm>
            <a:prstGeom prst="rect">
              <a:avLst/>
            </a:prstGeom>
            <a:solidFill>
              <a:srgbClr val="009E73">
                <a:alpha val="4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A8EEDD6-1BA0-2494-D995-62CF129DE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400800"/>
            <a:ext cx="6858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A2437-B6CC-C6B3-6D19-B90FC870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BA855-9158-41E1-4BB3-29428D9B7E39}"/>
              </a:ext>
            </a:extLst>
          </p:cNvPr>
          <p:cNvSpPr txBox="1"/>
          <p:nvPr/>
        </p:nvSpPr>
        <p:spPr>
          <a:xfrm>
            <a:off x="-2917372" y="0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X4: SEM</a:t>
            </a:r>
          </a:p>
          <a:p>
            <a:r>
              <a:rPr lang="en-CA" dirty="0"/>
              <a:t>SEM plot</a:t>
            </a:r>
          </a:p>
          <a:p>
            <a:r>
              <a:rPr lang="en-CA" dirty="0"/>
              <a:t>Predictions for each graph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39FF9-AE8A-EC19-EFD5-F17816024A90}"/>
              </a:ext>
            </a:extLst>
          </p:cNvPr>
          <p:cNvGrpSpPr/>
          <p:nvPr/>
        </p:nvGrpSpPr>
        <p:grpSpPr>
          <a:xfrm>
            <a:off x="7124700" y="6803703"/>
            <a:ext cx="5753100" cy="287128"/>
            <a:chOff x="705271" y="8245916"/>
            <a:chExt cx="5753100" cy="2871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72E2D9-7FA6-B139-9986-7CF1A4ECC829}"/>
                </a:ext>
              </a:extLst>
            </p:cNvPr>
            <p:cNvSpPr/>
            <p:nvPr/>
          </p:nvSpPr>
          <p:spPr>
            <a:xfrm>
              <a:off x="705271" y="8248650"/>
              <a:ext cx="825079" cy="284394"/>
            </a:xfrm>
            <a:prstGeom prst="rect">
              <a:avLst/>
            </a:prstGeom>
            <a:solidFill>
              <a:srgbClr val="56B4E9">
                <a:alpha val="4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B695C3-CC48-06E7-D02F-9E0684A39049}"/>
                </a:ext>
              </a:extLst>
            </p:cNvPr>
            <p:cNvSpPr/>
            <p:nvPr/>
          </p:nvSpPr>
          <p:spPr>
            <a:xfrm>
              <a:off x="2248321" y="8248650"/>
              <a:ext cx="990179" cy="281660"/>
            </a:xfrm>
            <a:prstGeom prst="rect">
              <a:avLst/>
            </a:prstGeom>
            <a:solidFill>
              <a:srgbClr val="F0E442">
                <a:alpha val="4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352B0D-34C3-44D9-C887-B7B25D22E91F}"/>
                </a:ext>
              </a:extLst>
            </p:cNvPr>
            <p:cNvSpPr/>
            <p:nvPr/>
          </p:nvSpPr>
          <p:spPr>
            <a:xfrm>
              <a:off x="3975521" y="8245916"/>
              <a:ext cx="825079" cy="284394"/>
            </a:xfrm>
            <a:prstGeom prst="rect">
              <a:avLst/>
            </a:prstGeom>
            <a:solidFill>
              <a:srgbClr val="D55E00">
                <a:alpha val="4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7C48BF-B623-FE9F-595E-57B62DACE39C}"/>
                </a:ext>
              </a:extLst>
            </p:cNvPr>
            <p:cNvSpPr/>
            <p:nvPr/>
          </p:nvSpPr>
          <p:spPr>
            <a:xfrm>
              <a:off x="5633292" y="8248650"/>
              <a:ext cx="825079" cy="281660"/>
            </a:xfrm>
            <a:prstGeom prst="rect">
              <a:avLst/>
            </a:prstGeom>
            <a:solidFill>
              <a:srgbClr val="009E73">
                <a:alpha val="4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3" name="Picture 1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F545A86-7686-AA26-33EF-39DD0BC53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1100" y="6359379"/>
            <a:ext cx="4354286" cy="28439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1184D07-E1F3-71C0-EFAC-0A2E4707E9D1}"/>
              </a:ext>
            </a:extLst>
          </p:cNvPr>
          <p:cNvGrpSpPr/>
          <p:nvPr/>
        </p:nvGrpSpPr>
        <p:grpSpPr>
          <a:xfrm>
            <a:off x="243925" y="4620015"/>
            <a:ext cx="4109988" cy="3701087"/>
            <a:chOff x="243925" y="5154723"/>
            <a:chExt cx="4109988" cy="3701087"/>
          </a:xfrm>
        </p:grpSpPr>
        <p:pic>
          <p:nvPicPr>
            <p:cNvPr id="11" name="Picture 10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DEF7AACF-A6AC-0FBF-3652-918CDC3A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6863" y="6959599"/>
              <a:ext cx="3887049" cy="1896211"/>
            </a:xfrm>
            <a:prstGeom prst="rect">
              <a:avLst/>
            </a:prstGeom>
          </p:spPr>
        </p:pic>
        <p:pic>
          <p:nvPicPr>
            <p:cNvPr id="14" name="Picture 13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7B04BDA5-230F-8192-DB62-36A81FF12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6864" y="5154723"/>
              <a:ext cx="3887049" cy="1933374"/>
            </a:xfrm>
            <a:prstGeom prst="rect">
              <a:avLst/>
            </a:prstGeom>
          </p:spPr>
        </p:pic>
        <p:pic>
          <p:nvPicPr>
            <p:cNvPr id="15" name="Picture 14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6105C07A-7A78-C10C-650B-838CC6B2B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43925" y="5767107"/>
              <a:ext cx="266391" cy="1933374"/>
            </a:xfrm>
            <a:prstGeom prst="rect">
              <a:avLst/>
            </a:prstGeom>
          </p:spPr>
        </p:pic>
      </p:grpSp>
      <p:pic>
        <p:nvPicPr>
          <p:cNvPr id="20" name="Picture 19" descr="A diagram of a network&#10;&#10;AI-generated content may be incorrect.">
            <a:extLst>
              <a:ext uri="{FF2B5EF4-FFF2-40B4-BE49-F238E27FC236}">
                <a16:creationId xmlns:a16="http://schemas.microsoft.com/office/drawing/2014/main" id="{76AA95B1-ED54-3869-9B85-0C83C7A9F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925" y="310400"/>
            <a:ext cx="6369778" cy="53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6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3A526-F51E-3E85-4714-CAF462EA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a network&#10;&#10;AI-generated content may be incorrect.">
            <a:extLst>
              <a:ext uri="{FF2B5EF4-FFF2-40B4-BE49-F238E27FC236}">
                <a16:creationId xmlns:a16="http://schemas.microsoft.com/office/drawing/2014/main" id="{82F35E89-BA86-B145-61E0-766EA7BFC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3" y="1132417"/>
            <a:ext cx="6878320" cy="57319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CDF90C-A668-BFA4-8C99-66ACE4153A1A}"/>
              </a:ext>
            </a:extLst>
          </p:cNvPr>
          <p:cNvSpPr txBox="1"/>
          <p:nvPr/>
        </p:nvSpPr>
        <p:spPr>
          <a:xfrm>
            <a:off x="0" y="0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Figure X4: SEM</a:t>
            </a:r>
          </a:p>
          <a:p>
            <a:r>
              <a:rPr lang="en-CA" dirty="0"/>
              <a:t>SEM plot</a:t>
            </a:r>
          </a:p>
          <a:p>
            <a:r>
              <a:rPr lang="en-CA" dirty="0"/>
              <a:t>Predictions for each graph</a:t>
            </a: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F530D0D-1399-B9B4-2755-9A3AA3440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7" y="6743700"/>
            <a:ext cx="6858000" cy="2400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C1DB41-E19C-CB92-D826-0C3DD69BEFAC}"/>
              </a:ext>
            </a:extLst>
          </p:cNvPr>
          <p:cNvSpPr/>
          <p:nvPr/>
        </p:nvSpPr>
        <p:spPr>
          <a:xfrm>
            <a:off x="3162300" y="5378449"/>
            <a:ext cx="539750" cy="533401"/>
          </a:xfrm>
          <a:prstGeom prst="rect">
            <a:avLst/>
          </a:prstGeom>
          <a:solidFill>
            <a:srgbClr val="E69F00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719895-87B4-0727-C45E-4EADB8D98D3D}"/>
              </a:ext>
            </a:extLst>
          </p:cNvPr>
          <p:cNvSpPr/>
          <p:nvPr/>
        </p:nvSpPr>
        <p:spPr>
          <a:xfrm>
            <a:off x="114201" y="4491999"/>
            <a:ext cx="534610" cy="528321"/>
          </a:xfrm>
          <a:prstGeom prst="rect">
            <a:avLst/>
          </a:prstGeom>
          <a:solidFill>
            <a:srgbClr val="CC79A7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17C8D8-8C94-6BC7-E7AB-3CE8793CF9EE}"/>
              </a:ext>
            </a:extLst>
          </p:cNvPr>
          <p:cNvSpPr/>
          <p:nvPr/>
        </p:nvSpPr>
        <p:spPr>
          <a:xfrm>
            <a:off x="6223857" y="6275290"/>
            <a:ext cx="534610" cy="528321"/>
          </a:xfrm>
          <a:prstGeom prst="rect">
            <a:avLst/>
          </a:prstGeom>
          <a:solidFill>
            <a:srgbClr val="0072B2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127403-A88F-DAE9-20A6-2FC4CC14F1EF}"/>
              </a:ext>
            </a:extLst>
          </p:cNvPr>
          <p:cNvSpPr txBox="1"/>
          <p:nvPr/>
        </p:nvSpPr>
        <p:spPr>
          <a:xfrm>
            <a:off x="-3752850" y="2401212"/>
            <a:ext cx="30797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"</a:t>
            </a:r>
            <a:r>
              <a:rPr lang="en-CA" dirty="0" err="1"/>
              <a:t>regional_temp</a:t>
            </a:r>
            <a:r>
              <a:rPr lang="en-CA" dirty="0"/>
              <a:t>" = "#999999",  # Regional Temperature  "</a:t>
            </a:r>
            <a:r>
              <a:rPr lang="en-CA" dirty="0" err="1"/>
              <a:t>breeding_temp</a:t>
            </a:r>
            <a:r>
              <a:rPr lang="en-CA" dirty="0"/>
              <a:t>" = "#ECDC06",  # Breeding Temperature  "</a:t>
            </a:r>
            <a:r>
              <a:rPr lang="en-CA" dirty="0" err="1"/>
              <a:t>icemelt</a:t>
            </a:r>
            <a:r>
              <a:rPr lang="en-CA" dirty="0"/>
              <a:t>" = "#56B4E9",        # </a:t>
            </a:r>
            <a:r>
              <a:rPr lang="en-CA" dirty="0" err="1"/>
              <a:t>Icemelt</a:t>
            </a:r>
            <a:r>
              <a:rPr lang="en-CA" dirty="0"/>
              <a:t>  "snowmelt" = "#D55E00",       # Snowmelt  "budburst" = "#009E73",       # Budburst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48D229-014C-5B25-0B4F-07CE6E5FADE3}"/>
              </a:ext>
            </a:extLst>
          </p:cNvPr>
          <p:cNvSpPr/>
          <p:nvPr/>
        </p:nvSpPr>
        <p:spPr>
          <a:xfrm>
            <a:off x="114201" y="3152149"/>
            <a:ext cx="534610" cy="528321"/>
          </a:xfrm>
          <a:prstGeom prst="rect">
            <a:avLst/>
          </a:prstGeom>
          <a:solidFill>
            <a:srgbClr val="56B4E9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4D8746-1C8C-7EDA-1606-9CCDAFF0F9ED}"/>
              </a:ext>
            </a:extLst>
          </p:cNvPr>
          <p:cNvSpPr/>
          <p:nvPr/>
        </p:nvSpPr>
        <p:spPr>
          <a:xfrm>
            <a:off x="2145780" y="3151524"/>
            <a:ext cx="534610" cy="523241"/>
          </a:xfrm>
          <a:prstGeom prst="rect">
            <a:avLst/>
          </a:prstGeom>
          <a:solidFill>
            <a:srgbClr val="F0E442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9CF894-F12D-0E15-C6A3-A883E5D53F14}"/>
              </a:ext>
            </a:extLst>
          </p:cNvPr>
          <p:cNvSpPr/>
          <p:nvPr/>
        </p:nvSpPr>
        <p:spPr>
          <a:xfrm>
            <a:off x="4187519" y="3152149"/>
            <a:ext cx="534610" cy="528321"/>
          </a:xfrm>
          <a:prstGeom prst="rect">
            <a:avLst/>
          </a:prstGeom>
          <a:solidFill>
            <a:srgbClr val="D55E00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961462-6B62-F606-A644-C4993A4D3AB8}"/>
              </a:ext>
            </a:extLst>
          </p:cNvPr>
          <p:cNvSpPr/>
          <p:nvPr/>
        </p:nvSpPr>
        <p:spPr>
          <a:xfrm>
            <a:off x="6223857" y="3157874"/>
            <a:ext cx="534610" cy="523241"/>
          </a:xfrm>
          <a:prstGeom prst="rect">
            <a:avLst/>
          </a:prstGeom>
          <a:solidFill>
            <a:srgbClr val="009E73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CD44CC-8F88-C17E-8C61-31AD9DCA48C9}"/>
              </a:ext>
            </a:extLst>
          </p:cNvPr>
          <p:cNvSpPr/>
          <p:nvPr/>
        </p:nvSpPr>
        <p:spPr>
          <a:xfrm>
            <a:off x="3168025" y="1184082"/>
            <a:ext cx="534610" cy="523241"/>
          </a:xfrm>
          <a:prstGeom prst="rect">
            <a:avLst/>
          </a:prstGeom>
          <a:solidFill>
            <a:srgbClr val="999999">
              <a:alpha val="4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01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</TotalTime>
  <Words>214</Words>
  <Application>Microsoft Office PowerPoint</Application>
  <PresentationFormat>Letter Paper (8.5x11 in)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Bowman</dc:creator>
  <cp:lastModifiedBy>Elias Bowman</cp:lastModifiedBy>
  <cp:revision>3</cp:revision>
  <cp:lastPrinted>2025-04-09T21:46:10Z</cp:lastPrinted>
  <dcterms:created xsi:type="dcterms:W3CDTF">2025-04-09T00:19:58Z</dcterms:created>
  <dcterms:modified xsi:type="dcterms:W3CDTF">2025-04-09T21:52:16Z</dcterms:modified>
</cp:coreProperties>
</file>