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A95-B41B-4841-B30F-CB78A2DA7F84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2AB6-5FF4-40CE-999E-2739B190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54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A95-B41B-4841-B30F-CB78A2DA7F84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2AB6-5FF4-40CE-999E-2739B190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75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A95-B41B-4841-B30F-CB78A2DA7F84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2AB6-5FF4-40CE-999E-2739B190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1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A95-B41B-4841-B30F-CB78A2DA7F84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2AB6-5FF4-40CE-999E-2739B190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52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A95-B41B-4841-B30F-CB78A2DA7F84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2AB6-5FF4-40CE-999E-2739B190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7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A95-B41B-4841-B30F-CB78A2DA7F84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2AB6-5FF4-40CE-999E-2739B190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71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A95-B41B-4841-B30F-CB78A2DA7F84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2AB6-5FF4-40CE-999E-2739B190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A95-B41B-4841-B30F-CB78A2DA7F84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2AB6-5FF4-40CE-999E-2739B190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16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A95-B41B-4841-B30F-CB78A2DA7F84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2AB6-5FF4-40CE-999E-2739B190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4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A95-B41B-4841-B30F-CB78A2DA7F84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2AB6-5FF4-40CE-999E-2739B190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89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A95-B41B-4841-B30F-CB78A2DA7F84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2AB6-5FF4-40CE-999E-2739B190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49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3A95-B41B-4841-B30F-CB78A2DA7F84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E2AB6-5FF4-40CE-999E-2739B190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68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ySQL (@MySQL) | Twit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3970" r="11665" b="35881"/>
          <a:stretch/>
        </p:blipFill>
        <p:spPr bwMode="auto">
          <a:xfrm>
            <a:off x="1173707" y="3954268"/>
            <a:ext cx="2893325" cy="191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as the time finally come for PostgreSQL? | ZD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69" y="3807726"/>
            <a:ext cx="2699460" cy="20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SQL Server Logo Download - AI - All Vector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7594" r="22658" b="7582"/>
          <a:stretch/>
        </p:blipFill>
        <p:spPr bwMode="auto">
          <a:xfrm>
            <a:off x="8243984" y="3722256"/>
            <a:ext cx="2483155" cy="20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0" y="1173707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/>
              <a:t>RDBMS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42361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41911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Relational Database Management Systems</a:t>
            </a:r>
            <a:endParaRPr lang="fr-FR" sz="48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008" y="2504949"/>
            <a:ext cx="4556098" cy="330025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8490" y="1945391"/>
            <a:ext cx="6605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RDBMs are software systems </a:t>
            </a:r>
            <a:r>
              <a:rPr lang="en-US" sz="2400" dirty="0"/>
              <a:t>that </a:t>
            </a:r>
            <a:r>
              <a:rPr lang="en-US" sz="2400" dirty="0" smtClean="0"/>
              <a:t>enable </a:t>
            </a:r>
            <a:r>
              <a:rPr lang="en-US" sz="2400" dirty="0"/>
              <a:t>users to define, create, maintain and control access </a:t>
            </a:r>
            <a:r>
              <a:rPr lang="en-US" sz="2400" dirty="0" smtClean="0"/>
              <a:t>to relational databases.</a:t>
            </a:r>
          </a:p>
          <a:p>
            <a:endParaRPr lang="en-US" sz="2400" dirty="0" smtClean="0"/>
          </a:p>
          <a:p>
            <a:r>
              <a:rPr lang="en-US" sz="2400" dirty="0" smtClean="0"/>
              <a:t>Relational, because the databases’ tables are inter-jointed / inter-connected with a specific hierarchy (one-to-one, one-to-many and many-to-many).</a:t>
            </a:r>
          </a:p>
          <a:p>
            <a:endParaRPr lang="en-US" sz="2400" dirty="0" smtClean="0"/>
          </a:p>
          <a:p>
            <a:r>
              <a:rPr lang="en-US" sz="2400" dirty="0" smtClean="0"/>
              <a:t>So instead of having one gigantic table with multiple columns and rows we can divide this main table into inter-linked sub-tables. Making it easier to access data, to understand the database and to handle complex data configuration.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8280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3886257" y="0"/>
            <a:ext cx="8501" cy="683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MySQL (@MySQL) | Twit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3970" r="11665" b="35881"/>
          <a:stretch/>
        </p:blipFill>
        <p:spPr bwMode="auto">
          <a:xfrm>
            <a:off x="1201003" y="233299"/>
            <a:ext cx="1651379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s the time finally come for PostgreSQL? | ZD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680" y="255651"/>
            <a:ext cx="1540730" cy="11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icrosoft SQL Server Logo Download - AI - All Vector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7594" r="22658" b="7582"/>
          <a:stretch/>
        </p:blipFill>
        <p:spPr bwMode="auto">
          <a:xfrm>
            <a:off x="9025819" y="233299"/>
            <a:ext cx="1417273" cy="119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9"/>
          <p:cNvCxnSpPr/>
          <p:nvPr/>
        </p:nvCxnSpPr>
        <p:spPr>
          <a:xfrm flipH="1">
            <a:off x="7813950" y="0"/>
            <a:ext cx="34638" cy="683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201002" y="1856095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Open-source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155497" y="1856095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Open-source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00750" y="2272773"/>
            <a:ext cx="204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Owned by Oracle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9014726" y="2302088"/>
            <a:ext cx="222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Owned by Microsoft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403528" y="1856937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Licensed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900750" y="2784983"/>
            <a:ext cx="204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Scalable buffer pool to pull cache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8900613" y="2784983"/>
            <a:ext cx="257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Isolate processes as separate OS processes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4981421" y="2784982"/>
            <a:ext cx="204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Scalable buffer pool to pull cache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272955" y="3536452"/>
            <a:ext cx="3233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Limited functionality regarding temporary tables to deal with complex processes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3908405" y="3495508"/>
            <a:ext cx="3919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functionality regarding temporary tables (divide tables into local and global). Better with complex processes.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21384" y="4516731"/>
            <a:ext cx="3441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Organizes indexes into clusters and tables (not very flexible search)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7950417" y="3495508"/>
            <a:ext cx="3919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functionality regarding temporary tables (divide tables into local and global). Better with complex processes.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8189411" y="4639563"/>
            <a:ext cx="344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Flexible search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050704" y="4519263"/>
            <a:ext cx="3441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Rich automated functionality for index management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234784" y="5190361"/>
            <a:ext cx="3441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Belongs to the Oracle ecosystem (very large community)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8406258" y="5840920"/>
            <a:ext cx="344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Targeted to large companies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8289256" y="5192633"/>
            <a:ext cx="3441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Smaller community but Microsoft support team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4290455" y="5192633"/>
            <a:ext cx="3441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Belongs to the Oracle ecosystem (very large community)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87594" y="5836692"/>
            <a:ext cx="344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Targeted to all sizes of companies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4167635" y="5836611"/>
            <a:ext cx="344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Targeted to all sizes of companies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193531" y="6257416"/>
            <a:ext cx="364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Flexible, cost efficient and innovative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>
            <a:off x="4045277" y="6257416"/>
            <a:ext cx="364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Flexible, cost efficient and innovative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8220699" y="6204763"/>
            <a:ext cx="364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Professional management tools for big businesses</a:t>
            </a:r>
            <a:endParaRPr lang="en-US" dirty="0"/>
          </a:p>
        </p:txBody>
      </p:sp>
      <p:cxnSp>
        <p:nvCxnSpPr>
          <p:cNvPr id="35" name="Connecteur droit 34"/>
          <p:cNvCxnSpPr/>
          <p:nvPr/>
        </p:nvCxnSpPr>
        <p:spPr>
          <a:xfrm flipH="1">
            <a:off x="0" y="22045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0" y="277647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0" y="34313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0" y="448294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0" y="517258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0" y="58366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0" y="62047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0" y="184328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054532" y="2177237"/>
            <a:ext cx="3827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Owned by PostgreSQL </a:t>
            </a:r>
            <a:r>
              <a:rPr lang="fr-FR" dirty="0"/>
              <a:t>Global Development Group</a:t>
            </a:r>
          </a:p>
        </p:txBody>
      </p:sp>
    </p:spTree>
    <p:extLst>
      <p:ext uri="{BB962C8B-B14F-4D97-AF65-F5344CB8AC3E}">
        <p14:creationId xmlns:p14="http://schemas.microsoft.com/office/powerpoint/2010/main" val="43452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QL (@MySQL) | Twit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3970" r="11665" b="35881"/>
          <a:stretch/>
        </p:blipFill>
        <p:spPr bwMode="auto">
          <a:xfrm>
            <a:off x="4312692" y="0"/>
            <a:ext cx="2893325" cy="191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146412" y="2361063"/>
            <a:ext cx="98809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MySQL </a:t>
            </a:r>
            <a:r>
              <a:rPr lang="fr-FR" sz="2000" dirty="0" err="1" smtClean="0"/>
              <a:t>is</a:t>
            </a:r>
            <a:r>
              <a:rPr lang="fr-FR" sz="2000" dirty="0" smtClean="0"/>
              <a:t> the </a:t>
            </a:r>
            <a:r>
              <a:rPr lang="fr-FR" sz="2000" dirty="0" err="1" smtClean="0"/>
              <a:t>most</a:t>
            </a:r>
            <a:r>
              <a:rPr lang="fr-FR" sz="2000" dirty="0" smtClean="0"/>
              <a:t> </a:t>
            </a:r>
            <a:r>
              <a:rPr lang="fr-FR" sz="2000" dirty="0" err="1" smtClean="0"/>
              <a:t>popular</a:t>
            </a:r>
            <a:r>
              <a:rPr lang="fr-FR" sz="2000" dirty="0" smtClean="0"/>
              <a:t> RDBMS. It </a:t>
            </a:r>
            <a:r>
              <a:rPr lang="fr-FR" sz="2000" dirty="0" err="1" smtClean="0"/>
              <a:t>was</a:t>
            </a:r>
            <a:r>
              <a:rPr lang="fr-FR" sz="2000" dirty="0" smtClean="0"/>
              <a:t> </a:t>
            </a:r>
            <a:r>
              <a:rPr lang="fr-FR" sz="2000" dirty="0" err="1" smtClean="0"/>
              <a:t>initially</a:t>
            </a:r>
            <a:r>
              <a:rPr lang="fr-FR" sz="2000" dirty="0" smtClean="0"/>
              <a:t> </a:t>
            </a:r>
            <a:r>
              <a:rPr lang="fr-FR" sz="2000" dirty="0" err="1" smtClean="0"/>
              <a:t>released</a:t>
            </a:r>
            <a:r>
              <a:rPr lang="fr-FR" sz="2000" dirty="0"/>
              <a:t> the 23 May </a:t>
            </a:r>
            <a:r>
              <a:rPr lang="fr-FR" sz="2000" dirty="0" smtClean="0"/>
              <a:t>1995 and </a:t>
            </a:r>
            <a:r>
              <a:rPr lang="fr-FR" sz="2000" dirty="0" err="1" smtClean="0"/>
              <a:t>written</a:t>
            </a:r>
            <a:r>
              <a:rPr lang="fr-FR" sz="2000" dirty="0" smtClean="0"/>
              <a:t> in C/C++. It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 smtClean="0"/>
              <a:t>owned</a:t>
            </a:r>
            <a:r>
              <a:rPr lang="fr-FR" sz="2000" dirty="0" smtClean="0"/>
              <a:t> by Oracle Corporation.</a:t>
            </a:r>
          </a:p>
          <a:p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many</a:t>
            </a:r>
            <a:r>
              <a:rPr lang="fr-FR" sz="2000" dirty="0" smtClean="0"/>
              <a:t> </a:t>
            </a:r>
            <a:r>
              <a:rPr lang="fr-FR" sz="2000" dirty="0" err="1" smtClean="0"/>
              <a:t>popular</a:t>
            </a:r>
            <a:r>
              <a:rPr lang="fr-FR" sz="2000" dirty="0" smtClean="0"/>
              <a:t> </a:t>
            </a:r>
            <a:r>
              <a:rPr lang="fr-FR" sz="2000" dirty="0" err="1" smtClean="0"/>
              <a:t>companies</a:t>
            </a:r>
            <a:r>
              <a:rPr lang="fr-FR" sz="2000" dirty="0" smtClean="0"/>
              <a:t>: Google, LinkedIn, Amazon, </a:t>
            </a:r>
            <a:r>
              <a:rPr lang="fr-FR" sz="2000" dirty="0" err="1" smtClean="0"/>
              <a:t>Netflix</a:t>
            </a:r>
            <a:r>
              <a:rPr lang="fr-FR" sz="2000" dirty="0" smtClean="0"/>
              <a:t>, Facebook, </a:t>
            </a:r>
            <a:r>
              <a:rPr lang="fr-FR" sz="2000" dirty="0" err="1" smtClean="0"/>
              <a:t>Twitter</a:t>
            </a:r>
            <a:r>
              <a:rPr lang="fr-FR" sz="2000" dirty="0" smtClean="0"/>
              <a:t>, </a:t>
            </a:r>
            <a:r>
              <a:rPr lang="fr-FR" sz="2000" dirty="0" err="1" smtClean="0"/>
              <a:t>Youtube</a:t>
            </a:r>
            <a:r>
              <a:rPr lang="fr-FR" sz="2000" dirty="0" smtClean="0"/>
              <a:t>…</a:t>
            </a:r>
          </a:p>
          <a:p>
            <a:r>
              <a:rPr lang="fr-FR" sz="2000" dirty="0" smtClean="0"/>
              <a:t>MySQL </a:t>
            </a:r>
            <a:r>
              <a:rPr lang="fr-FR" sz="2000" dirty="0" err="1" smtClean="0"/>
              <a:t>is</a:t>
            </a:r>
            <a:r>
              <a:rPr lang="fr-FR" sz="2000" dirty="0" smtClean="0"/>
              <a:t> open-source and </a:t>
            </a:r>
            <a:r>
              <a:rPr lang="fr-FR" sz="2000" dirty="0" err="1" smtClean="0"/>
              <a:t>benefits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a </a:t>
            </a:r>
            <a:r>
              <a:rPr lang="fr-FR" sz="2000" dirty="0" err="1" smtClean="0"/>
              <a:t>very</a:t>
            </a:r>
            <a:r>
              <a:rPr lang="fr-FR" sz="2000" dirty="0" smtClean="0"/>
              <a:t> </a:t>
            </a:r>
            <a:r>
              <a:rPr lang="fr-FR" sz="2000" dirty="0" err="1" smtClean="0"/>
              <a:t>big</a:t>
            </a:r>
            <a:r>
              <a:rPr lang="fr-FR" sz="2000" dirty="0" smtClean="0"/>
              <a:t> </a:t>
            </a:r>
            <a:r>
              <a:rPr lang="fr-FR" sz="2000" dirty="0" err="1" smtClean="0"/>
              <a:t>community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As a RDBMS </a:t>
            </a:r>
            <a:r>
              <a:rPr lang="fr-FR" sz="2000" dirty="0" err="1" smtClean="0"/>
              <a:t>it</a:t>
            </a:r>
            <a:r>
              <a:rPr lang="fr-FR" sz="2000" dirty="0" smtClean="0"/>
              <a:t> uses a strict </a:t>
            </a:r>
            <a:r>
              <a:rPr lang="fr-FR" sz="2000" dirty="0" err="1" smtClean="0"/>
              <a:t>schema</a:t>
            </a:r>
            <a:r>
              <a:rPr lang="fr-FR" sz="2000" dirty="0" smtClean="0"/>
              <a:t> model (data inputs must </a:t>
            </a:r>
            <a:r>
              <a:rPr lang="fr-FR" sz="2000" dirty="0" err="1" smtClean="0"/>
              <a:t>strictly</a:t>
            </a:r>
            <a:r>
              <a:rPr lang="fr-FR" sz="2000" dirty="0" smtClean="0"/>
              <a:t> respect a certain </a:t>
            </a:r>
            <a:r>
              <a:rPr lang="fr-FR" sz="2000" dirty="0" err="1" smtClean="0"/>
              <a:t>schema</a:t>
            </a:r>
            <a:r>
              <a:rPr lang="fr-FR" sz="2000" dirty="0" smtClean="0"/>
              <a:t> </a:t>
            </a:r>
            <a:r>
              <a:rPr lang="fr-FR" sz="2000" dirty="0" err="1" smtClean="0"/>
              <a:t>without</a:t>
            </a:r>
            <a:r>
              <a:rPr lang="fr-FR" sz="2000" dirty="0" smtClean="0"/>
              <a:t> </a:t>
            </a:r>
            <a:r>
              <a:rPr lang="fr-FR" sz="2000" dirty="0" err="1" smtClean="0"/>
              <a:t>flexibility</a:t>
            </a:r>
            <a:r>
              <a:rPr lang="fr-FR" sz="2000" dirty="0" smtClean="0"/>
              <a:t> as in </a:t>
            </a:r>
            <a:r>
              <a:rPr lang="fr-FR" sz="2000" dirty="0" err="1" smtClean="0"/>
              <a:t>NoSQL</a:t>
            </a:r>
            <a:r>
              <a:rPr lang="fr-FR" sz="2000" dirty="0" smtClean="0"/>
              <a:t>) and </a:t>
            </a:r>
            <a:r>
              <a:rPr lang="fr-FR" sz="2000" dirty="0" err="1" smtClean="0"/>
              <a:t>relational</a:t>
            </a:r>
            <a:r>
              <a:rPr lang="fr-FR" sz="2000" dirty="0" smtClean="0"/>
              <a:t> nature of </a:t>
            </a:r>
            <a:r>
              <a:rPr lang="fr-FR" sz="2000" dirty="0" err="1" smtClean="0"/>
              <a:t>its</a:t>
            </a:r>
            <a:r>
              <a:rPr lang="fr-FR" sz="2000" dirty="0" smtClean="0"/>
              <a:t> data.</a:t>
            </a:r>
          </a:p>
          <a:p>
            <a:r>
              <a:rPr lang="fr-FR" sz="2000" dirty="0" smtClean="0"/>
              <a:t>As a SQL (</a:t>
            </a:r>
            <a:r>
              <a:rPr lang="fr-FR" sz="2000" dirty="0" err="1" smtClean="0"/>
              <a:t>structured</a:t>
            </a:r>
            <a:r>
              <a:rPr lang="fr-FR" sz="2000" dirty="0" smtClean="0"/>
              <a:t> </a:t>
            </a:r>
            <a:r>
              <a:rPr lang="fr-FR" sz="2000" dirty="0" err="1" smtClean="0"/>
              <a:t>query</a:t>
            </a:r>
            <a:r>
              <a:rPr lang="fr-FR" sz="2000" dirty="0" smtClean="0"/>
              <a:t> </a:t>
            </a:r>
            <a:r>
              <a:rPr lang="fr-FR" sz="2000" dirty="0" err="1" smtClean="0"/>
              <a:t>language</a:t>
            </a:r>
            <a:r>
              <a:rPr lang="fr-FR" sz="2000" dirty="0" smtClean="0"/>
              <a:t>) </a:t>
            </a:r>
            <a:r>
              <a:rPr lang="fr-FR" sz="2000" dirty="0" err="1" smtClean="0"/>
              <a:t>it</a:t>
            </a:r>
            <a:r>
              <a:rPr lang="fr-FR" sz="2000" dirty="0" smtClean="0"/>
              <a:t> uses </a:t>
            </a:r>
            <a:r>
              <a:rPr lang="fr-FR" sz="2000" dirty="0" err="1" smtClean="0"/>
              <a:t>queries</a:t>
            </a:r>
            <a:r>
              <a:rPr lang="fr-FR" sz="2000" dirty="0" smtClean="0"/>
              <a:t> to </a:t>
            </a:r>
            <a:r>
              <a:rPr lang="fr-FR" sz="2000" dirty="0" err="1" smtClean="0"/>
              <a:t>obtain</a:t>
            </a:r>
            <a:r>
              <a:rPr lang="fr-FR" sz="2000" dirty="0" smtClean="0"/>
              <a:t> data via JOINS to </a:t>
            </a:r>
            <a:r>
              <a:rPr lang="fr-FR" sz="2000" dirty="0" err="1" smtClean="0"/>
              <a:t>join</a:t>
            </a:r>
            <a:r>
              <a:rPr lang="fr-FR" sz="2000" dirty="0" smtClean="0"/>
              <a:t> / </a:t>
            </a:r>
            <a:r>
              <a:rPr lang="fr-FR" sz="2000" dirty="0" err="1" smtClean="0"/>
              <a:t>connect</a:t>
            </a:r>
            <a:r>
              <a:rPr lang="fr-FR" sz="2000" dirty="0" smtClean="0"/>
              <a:t> tables </a:t>
            </a:r>
            <a:r>
              <a:rPr lang="fr-FR" sz="2000" dirty="0" err="1" smtClean="0"/>
              <a:t>together</a:t>
            </a:r>
            <a:r>
              <a:rPr lang="fr-FR" sz="2000" dirty="0" smtClean="0"/>
              <a:t>.</a:t>
            </a:r>
          </a:p>
          <a:p>
            <a:r>
              <a:rPr lang="fr-FR" sz="2000" dirty="0" err="1" smtClean="0"/>
              <a:t>Compared</a:t>
            </a:r>
            <a:r>
              <a:rPr lang="fr-FR" sz="2000" dirty="0" smtClean="0"/>
              <a:t> to </a:t>
            </a:r>
            <a:r>
              <a:rPr lang="fr-FR" sz="2000" dirty="0" err="1" smtClean="0"/>
              <a:t>NoSQL</a:t>
            </a:r>
            <a:r>
              <a:rPr lang="fr-FR" sz="2000" dirty="0" smtClean="0"/>
              <a:t>, SQL </a:t>
            </a:r>
            <a:r>
              <a:rPr lang="fr-FR" sz="2000" dirty="0" err="1" smtClean="0"/>
              <a:t>allows</a:t>
            </a:r>
            <a:r>
              <a:rPr lang="fr-FR" sz="2000" dirty="0" smtClean="0"/>
              <a:t> to </a:t>
            </a:r>
            <a:r>
              <a:rPr lang="fr-FR" sz="2000" dirty="0" err="1" smtClean="0"/>
              <a:t>automatically</a:t>
            </a:r>
            <a:r>
              <a:rPr lang="fr-FR" sz="2000" dirty="0" smtClean="0"/>
              <a:t> update data </a:t>
            </a:r>
            <a:r>
              <a:rPr lang="fr-FR" sz="2000" dirty="0" err="1" smtClean="0"/>
              <a:t>redundant</a:t>
            </a:r>
            <a:r>
              <a:rPr lang="fr-FR" sz="2000" dirty="0" smtClean="0"/>
              <a:t> in </a:t>
            </a:r>
            <a:r>
              <a:rPr lang="fr-FR" sz="2000" dirty="0" err="1" smtClean="0"/>
              <a:t>different</a:t>
            </a:r>
            <a:r>
              <a:rPr lang="fr-FR" sz="2000" dirty="0" smtClean="0"/>
              <a:t> parts of the </a:t>
            </a:r>
            <a:r>
              <a:rPr lang="fr-FR" sz="2000" dirty="0" err="1" smtClean="0"/>
              <a:t>databases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3928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as the time finally come for PostgreSQL? | ZD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974" y="0"/>
            <a:ext cx="2699460" cy="20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146412" y="2442951"/>
            <a:ext cx="98809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Postgre</a:t>
            </a:r>
            <a:r>
              <a:rPr lang="fr-FR" sz="2000" dirty="0" smtClean="0"/>
              <a:t> SQL </a:t>
            </a:r>
            <a:r>
              <a:rPr lang="fr-FR" sz="2000" dirty="0" err="1" smtClean="0"/>
              <a:t>is</a:t>
            </a:r>
            <a:r>
              <a:rPr lang="fr-FR" sz="2000" dirty="0" smtClean="0"/>
              <a:t> the second </a:t>
            </a:r>
            <a:r>
              <a:rPr lang="fr-FR" sz="2000" dirty="0" err="1" smtClean="0"/>
              <a:t>most</a:t>
            </a:r>
            <a:r>
              <a:rPr lang="fr-FR" sz="2000" dirty="0" smtClean="0"/>
              <a:t> </a:t>
            </a:r>
            <a:r>
              <a:rPr lang="fr-FR" sz="2000" dirty="0" err="1" smtClean="0"/>
              <a:t>popular</a:t>
            </a:r>
            <a:r>
              <a:rPr lang="fr-FR" sz="2000" dirty="0" smtClean="0"/>
              <a:t> RDBMS. It </a:t>
            </a:r>
            <a:r>
              <a:rPr lang="fr-FR" sz="2000" dirty="0" err="1" smtClean="0"/>
              <a:t>was</a:t>
            </a:r>
            <a:r>
              <a:rPr lang="fr-FR" sz="2000" dirty="0" smtClean="0"/>
              <a:t> </a:t>
            </a:r>
            <a:r>
              <a:rPr lang="fr-FR" sz="2000" dirty="0" err="1" smtClean="0"/>
              <a:t>initially</a:t>
            </a:r>
            <a:r>
              <a:rPr lang="fr-FR" sz="2000" dirty="0" smtClean="0"/>
              <a:t> </a:t>
            </a:r>
            <a:r>
              <a:rPr lang="fr-FR" sz="2000" dirty="0" err="1" smtClean="0"/>
              <a:t>released</a:t>
            </a:r>
            <a:r>
              <a:rPr lang="fr-FR" sz="2000" dirty="0"/>
              <a:t> the 8 July 1996 and </a:t>
            </a:r>
            <a:r>
              <a:rPr lang="fr-FR" sz="2000" dirty="0" err="1" smtClean="0"/>
              <a:t>written</a:t>
            </a:r>
            <a:r>
              <a:rPr lang="fr-FR" sz="2000" dirty="0" smtClean="0"/>
              <a:t> in C. It </a:t>
            </a:r>
            <a:r>
              <a:rPr lang="fr-FR" sz="2000" dirty="0" err="1" smtClean="0"/>
              <a:t>is</a:t>
            </a:r>
            <a:r>
              <a:rPr lang="fr-FR" sz="2000" dirty="0"/>
              <a:t> </a:t>
            </a:r>
            <a:r>
              <a:rPr lang="fr-FR" sz="2000" dirty="0" err="1" smtClean="0"/>
              <a:t>developped</a:t>
            </a:r>
            <a:r>
              <a:rPr lang="fr-FR" sz="2000" dirty="0" smtClean="0"/>
              <a:t> and </a:t>
            </a:r>
            <a:r>
              <a:rPr lang="fr-FR" sz="2000" dirty="0" err="1" smtClean="0"/>
              <a:t>owned</a:t>
            </a:r>
            <a:r>
              <a:rPr lang="fr-FR" sz="2000" dirty="0" smtClean="0"/>
              <a:t> by </a:t>
            </a:r>
            <a:r>
              <a:rPr lang="fr-FR" sz="2000" dirty="0"/>
              <a:t>Owned by PostgreSQL Global Development </a:t>
            </a:r>
            <a:r>
              <a:rPr lang="fr-FR" sz="2000" dirty="0" smtClean="0"/>
              <a:t>Group.</a:t>
            </a:r>
          </a:p>
          <a:p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many</a:t>
            </a:r>
            <a:r>
              <a:rPr lang="fr-FR" sz="2000" dirty="0" smtClean="0"/>
              <a:t> </a:t>
            </a:r>
            <a:r>
              <a:rPr lang="fr-FR" sz="2000" dirty="0" err="1" smtClean="0"/>
              <a:t>popular</a:t>
            </a:r>
            <a:r>
              <a:rPr lang="fr-FR" sz="2000" dirty="0" smtClean="0"/>
              <a:t> </a:t>
            </a:r>
            <a:r>
              <a:rPr lang="fr-FR" sz="2000" dirty="0" err="1" smtClean="0"/>
              <a:t>companies</a:t>
            </a:r>
            <a:r>
              <a:rPr lang="fr-FR" sz="2000" dirty="0" smtClean="0"/>
              <a:t>: Cisco, Apple, Skype…</a:t>
            </a:r>
          </a:p>
          <a:p>
            <a:r>
              <a:rPr lang="fr-FR" sz="2000" dirty="0" smtClean="0"/>
              <a:t>MySQL </a:t>
            </a:r>
            <a:r>
              <a:rPr lang="fr-FR" sz="2000" dirty="0" err="1" smtClean="0"/>
              <a:t>is</a:t>
            </a:r>
            <a:r>
              <a:rPr lang="fr-FR" sz="2000" dirty="0" smtClean="0"/>
              <a:t> open-source and </a:t>
            </a:r>
            <a:r>
              <a:rPr lang="fr-FR" sz="2000" dirty="0" err="1" smtClean="0"/>
              <a:t>benefits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a </a:t>
            </a:r>
            <a:r>
              <a:rPr lang="fr-FR" sz="2000" dirty="0" err="1" smtClean="0"/>
              <a:t>very</a:t>
            </a:r>
            <a:r>
              <a:rPr lang="fr-FR" sz="2000" dirty="0" smtClean="0"/>
              <a:t> </a:t>
            </a:r>
            <a:r>
              <a:rPr lang="fr-FR" sz="2000" dirty="0" err="1" smtClean="0"/>
              <a:t>big</a:t>
            </a:r>
            <a:r>
              <a:rPr lang="fr-FR" sz="2000" dirty="0" smtClean="0"/>
              <a:t> </a:t>
            </a:r>
            <a:r>
              <a:rPr lang="fr-FR" sz="2000" dirty="0" err="1" smtClean="0"/>
              <a:t>community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As a RDBMS </a:t>
            </a:r>
            <a:r>
              <a:rPr lang="fr-FR" sz="2000" dirty="0" err="1" smtClean="0"/>
              <a:t>it</a:t>
            </a:r>
            <a:r>
              <a:rPr lang="fr-FR" sz="2000" dirty="0" smtClean="0"/>
              <a:t> uses a strict </a:t>
            </a:r>
            <a:r>
              <a:rPr lang="fr-FR" sz="2000" dirty="0" err="1" smtClean="0"/>
              <a:t>schema</a:t>
            </a:r>
            <a:r>
              <a:rPr lang="fr-FR" sz="2000" dirty="0" smtClean="0"/>
              <a:t> model (data inputs must </a:t>
            </a:r>
            <a:r>
              <a:rPr lang="fr-FR" sz="2000" dirty="0" err="1" smtClean="0"/>
              <a:t>strictly</a:t>
            </a:r>
            <a:r>
              <a:rPr lang="fr-FR" sz="2000" dirty="0" smtClean="0"/>
              <a:t> respect a certain </a:t>
            </a:r>
            <a:r>
              <a:rPr lang="fr-FR" sz="2000" dirty="0" err="1" smtClean="0"/>
              <a:t>schema</a:t>
            </a:r>
            <a:r>
              <a:rPr lang="fr-FR" sz="2000" dirty="0" smtClean="0"/>
              <a:t> </a:t>
            </a:r>
            <a:r>
              <a:rPr lang="fr-FR" sz="2000" dirty="0" err="1" smtClean="0"/>
              <a:t>without</a:t>
            </a:r>
            <a:r>
              <a:rPr lang="fr-FR" sz="2000" dirty="0" smtClean="0"/>
              <a:t> </a:t>
            </a:r>
            <a:r>
              <a:rPr lang="fr-FR" sz="2000" dirty="0" err="1" smtClean="0"/>
              <a:t>flexibility</a:t>
            </a:r>
            <a:r>
              <a:rPr lang="fr-FR" sz="2000" dirty="0" smtClean="0"/>
              <a:t> as in </a:t>
            </a:r>
            <a:r>
              <a:rPr lang="fr-FR" sz="2000" dirty="0" err="1" smtClean="0"/>
              <a:t>NoSQL</a:t>
            </a:r>
            <a:r>
              <a:rPr lang="fr-FR" sz="2000" dirty="0" smtClean="0"/>
              <a:t>) and </a:t>
            </a:r>
            <a:r>
              <a:rPr lang="fr-FR" sz="2000" dirty="0" err="1" smtClean="0"/>
              <a:t>relational</a:t>
            </a:r>
            <a:r>
              <a:rPr lang="fr-FR" sz="2000" dirty="0" smtClean="0"/>
              <a:t> nature of </a:t>
            </a:r>
            <a:r>
              <a:rPr lang="fr-FR" sz="2000" dirty="0" err="1" smtClean="0"/>
              <a:t>its</a:t>
            </a:r>
            <a:r>
              <a:rPr lang="fr-FR" sz="2000" dirty="0" smtClean="0"/>
              <a:t> data.</a:t>
            </a:r>
          </a:p>
          <a:p>
            <a:r>
              <a:rPr lang="fr-FR" sz="2000" dirty="0" smtClean="0"/>
              <a:t>As a SQL (</a:t>
            </a:r>
            <a:r>
              <a:rPr lang="fr-FR" sz="2000" dirty="0" err="1" smtClean="0"/>
              <a:t>structured</a:t>
            </a:r>
            <a:r>
              <a:rPr lang="fr-FR" sz="2000" dirty="0" smtClean="0"/>
              <a:t> </a:t>
            </a:r>
            <a:r>
              <a:rPr lang="fr-FR" sz="2000" dirty="0" err="1" smtClean="0"/>
              <a:t>query</a:t>
            </a:r>
            <a:r>
              <a:rPr lang="fr-FR" sz="2000" dirty="0" smtClean="0"/>
              <a:t> </a:t>
            </a:r>
            <a:r>
              <a:rPr lang="fr-FR" sz="2000" dirty="0" err="1" smtClean="0"/>
              <a:t>language</a:t>
            </a:r>
            <a:r>
              <a:rPr lang="fr-FR" sz="2000" dirty="0" smtClean="0"/>
              <a:t>) </a:t>
            </a:r>
            <a:r>
              <a:rPr lang="fr-FR" sz="2000" dirty="0" err="1" smtClean="0"/>
              <a:t>it</a:t>
            </a:r>
            <a:r>
              <a:rPr lang="fr-FR" sz="2000" dirty="0" smtClean="0"/>
              <a:t> uses </a:t>
            </a:r>
            <a:r>
              <a:rPr lang="fr-FR" sz="2000" dirty="0" err="1" smtClean="0"/>
              <a:t>queries</a:t>
            </a:r>
            <a:r>
              <a:rPr lang="fr-FR" sz="2000" dirty="0" smtClean="0"/>
              <a:t> to </a:t>
            </a:r>
            <a:r>
              <a:rPr lang="fr-FR" sz="2000" dirty="0" err="1" smtClean="0"/>
              <a:t>obtain</a:t>
            </a:r>
            <a:r>
              <a:rPr lang="fr-FR" sz="2000" dirty="0" smtClean="0"/>
              <a:t> data via JOINS to </a:t>
            </a:r>
            <a:r>
              <a:rPr lang="fr-FR" sz="2000" dirty="0" err="1" smtClean="0"/>
              <a:t>join</a:t>
            </a:r>
            <a:r>
              <a:rPr lang="fr-FR" sz="2000" dirty="0" smtClean="0"/>
              <a:t> / </a:t>
            </a:r>
            <a:r>
              <a:rPr lang="fr-FR" sz="2000" dirty="0" err="1" smtClean="0"/>
              <a:t>connect</a:t>
            </a:r>
            <a:r>
              <a:rPr lang="fr-FR" sz="2000" dirty="0" smtClean="0"/>
              <a:t> tables </a:t>
            </a:r>
            <a:r>
              <a:rPr lang="fr-FR" sz="2000" dirty="0" err="1" smtClean="0"/>
              <a:t>together</a:t>
            </a:r>
            <a:r>
              <a:rPr lang="fr-FR" sz="2000" dirty="0" smtClean="0"/>
              <a:t>.</a:t>
            </a:r>
          </a:p>
          <a:p>
            <a:r>
              <a:rPr lang="fr-FR" sz="2000" dirty="0" err="1" smtClean="0"/>
              <a:t>Compared</a:t>
            </a:r>
            <a:r>
              <a:rPr lang="fr-FR" sz="2000" dirty="0" smtClean="0"/>
              <a:t> to </a:t>
            </a:r>
            <a:r>
              <a:rPr lang="fr-FR" sz="2000" dirty="0" err="1" smtClean="0"/>
              <a:t>NoSQL</a:t>
            </a:r>
            <a:r>
              <a:rPr lang="fr-FR" sz="2000" dirty="0" smtClean="0"/>
              <a:t>, SQL </a:t>
            </a:r>
            <a:r>
              <a:rPr lang="fr-FR" sz="2000" dirty="0" err="1" smtClean="0"/>
              <a:t>allows</a:t>
            </a:r>
            <a:r>
              <a:rPr lang="fr-FR" sz="2000" dirty="0" smtClean="0"/>
              <a:t> to </a:t>
            </a:r>
            <a:r>
              <a:rPr lang="fr-FR" sz="2000" dirty="0" err="1" smtClean="0"/>
              <a:t>automatically</a:t>
            </a:r>
            <a:r>
              <a:rPr lang="fr-FR" sz="2000" dirty="0" smtClean="0"/>
              <a:t> update data </a:t>
            </a:r>
            <a:r>
              <a:rPr lang="fr-FR" sz="2000" dirty="0" err="1" smtClean="0"/>
              <a:t>redundant</a:t>
            </a:r>
            <a:r>
              <a:rPr lang="fr-FR" sz="2000" dirty="0" smtClean="0"/>
              <a:t> in </a:t>
            </a:r>
            <a:r>
              <a:rPr lang="fr-FR" sz="2000" dirty="0" err="1" smtClean="0"/>
              <a:t>different</a:t>
            </a:r>
            <a:r>
              <a:rPr lang="fr-FR" sz="2000" dirty="0" smtClean="0"/>
              <a:t> parts of the </a:t>
            </a:r>
            <a:r>
              <a:rPr lang="fr-FR" sz="2000" dirty="0" err="1" smtClean="0"/>
              <a:t>databases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7079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icrosoft SQL Server Logo Download - AI - All Vector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7594" r="22658" b="7582"/>
          <a:stretch/>
        </p:blipFill>
        <p:spPr bwMode="auto">
          <a:xfrm>
            <a:off x="4668271" y="0"/>
            <a:ext cx="2483155" cy="20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146412" y="2361063"/>
            <a:ext cx="98809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SQL Server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also</a:t>
            </a:r>
            <a:r>
              <a:rPr lang="fr-FR" sz="2000" dirty="0" smtClean="0"/>
              <a:t> a RDBMS. It </a:t>
            </a:r>
            <a:r>
              <a:rPr lang="fr-FR" sz="2000" dirty="0" err="1" smtClean="0"/>
              <a:t>was</a:t>
            </a:r>
            <a:r>
              <a:rPr lang="fr-FR" sz="2000" dirty="0" smtClean="0"/>
              <a:t> </a:t>
            </a:r>
            <a:r>
              <a:rPr lang="fr-FR" sz="2000" dirty="0" err="1" smtClean="0"/>
              <a:t>initially</a:t>
            </a:r>
            <a:r>
              <a:rPr lang="fr-FR" sz="2000" dirty="0" smtClean="0"/>
              <a:t> </a:t>
            </a:r>
            <a:r>
              <a:rPr lang="fr-FR" sz="2000" dirty="0" err="1" smtClean="0"/>
              <a:t>released</a:t>
            </a:r>
            <a:r>
              <a:rPr lang="fr-FR" sz="2000" dirty="0"/>
              <a:t> the </a:t>
            </a:r>
            <a:r>
              <a:rPr lang="fr-FR" sz="2000" dirty="0" smtClean="0"/>
              <a:t>2 April 1989 and </a:t>
            </a:r>
            <a:r>
              <a:rPr lang="fr-FR" sz="2000" dirty="0" err="1" smtClean="0"/>
              <a:t>written</a:t>
            </a:r>
            <a:r>
              <a:rPr lang="fr-FR" sz="2000" dirty="0" smtClean="0"/>
              <a:t> in C,C++ and C#. It </a:t>
            </a:r>
            <a:r>
              <a:rPr lang="fr-FR" sz="2000" dirty="0" err="1" smtClean="0"/>
              <a:t>was</a:t>
            </a:r>
            <a:r>
              <a:rPr lang="fr-FR" sz="2000" dirty="0" smtClean="0"/>
              <a:t> </a:t>
            </a:r>
            <a:r>
              <a:rPr lang="fr-FR" sz="2000" dirty="0" err="1" smtClean="0"/>
              <a:t>developped</a:t>
            </a:r>
            <a:r>
              <a:rPr lang="fr-FR" sz="2000" dirty="0" smtClean="0"/>
              <a:t> and </a:t>
            </a:r>
            <a:r>
              <a:rPr lang="fr-FR" sz="2000" dirty="0" err="1" smtClean="0"/>
              <a:t>owned</a:t>
            </a:r>
            <a:r>
              <a:rPr lang="fr-FR" sz="2000" dirty="0" smtClean="0"/>
              <a:t> by Microsoft.</a:t>
            </a:r>
          </a:p>
          <a:p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many</a:t>
            </a:r>
            <a:r>
              <a:rPr lang="fr-FR" sz="2000" dirty="0" smtClean="0"/>
              <a:t> </a:t>
            </a:r>
            <a:r>
              <a:rPr lang="fr-FR" sz="2000" dirty="0" err="1" smtClean="0"/>
              <a:t>popular</a:t>
            </a:r>
            <a:r>
              <a:rPr lang="fr-FR" sz="2000" dirty="0" smtClean="0"/>
              <a:t> </a:t>
            </a:r>
            <a:r>
              <a:rPr lang="fr-FR" sz="2000" dirty="0" err="1" smtClean="0"/>
              <a:t>companies</a:t>
            </a:r>
            <a:r>
              <a:rPr lang="fr-FR" sz="2000" dirty="0" smtClean="0"/>
              <a:t>: </a:t>
            </a:r>
            <a:r>
              <a:rPr lang="fr-FR" sz="2000" dirty="0" err="1" smtClean="0"/>
              <a:t>EdgeWood</a:t>
            </a:r>
            <a:r>
              <a:rPr lang="fr-FR" sz="2000" dirty="0" smtClean="0"/>
              <a:t> </a:t>
            </a:r>
            <a:r>
              <a:rPr lang="fr-FR" sz="2000" dirty="0" err="1" smtClean="0"/>
              <a:t>College</a:t>
            </a:r>
            <a:r>
              <a:rPr lang="fr-FR" sz="2000" dirty="0" smtClean="0"/>
              <a:t>, </a:t>
            </a:r>
            <a:r>
              <a:rPr lang="fr-FR" sz="2000" dirty="0" err="1" smtClean="0"/>
              <a:t>Palo</a:t>
            </a:r>
            <a:r>
              <a:rPr lang="fr-FR" sz="2000" dirty="0" smtClean="0"/>
              <a:t> Alto </a:t>
            </a:r>
            <a:r>
              <a:rPr lang="fr-FR" sz="2000" dirty="0" err="1" smtClean="0"/>
              <a:t>University</a:t>
            </a:r>
            <a:r>
              <a:rPr lang="fr-FR" sz="2000" dirty="0" smtClean="0"/>
              <a:t>, </a:t>
            </a:r>
            <a:r>
              <a:rPr lang="fr-FR" sz="2000" dirty="0" err="1" smtClean="0"/>
              <a:t>Palo</a:t>
            </a:r>
            <a:r>
              <a:rPr lang="fr-FR" sz="2000" dirty="0" smtClean="0"/>
              <a:t> Alto </a:t>
            </a:r>
            <a:r>
              <a:rPr lang="fr-FR" sz="2000" dirty="0" err="1" smtClean="0"/>
              <a:t>University</a:t>
            </a:r>
            <a:r>
              <a:rPr lang="fr-FR" sz="2000" dirty="0" smtClean="0"/>
              <a:t>…</a:t>
            </a:r>
          </a:p>
          <a:p>
            <a:r>
              <a:rPr lang="fr-FR" sz="2000" dirty="0" smtClean="0"/>
              <a:t>MySQL </a:t>
            </a:r>
            <a:r>
              <a:rPr lang="fr-FR" sz="2000" dirty="0" err="1" smtClean="0"/>
              <a:t>is</a:t>
            </a:r>
            <a:r>
              <a:rPr lang="fr-FR" sz="2000" dirty="0" smtClean="0"/>
              <a:t> a commercial solution (</a:t>
            </a:r>
            <a:r>
              <a:rPr lang="fr-FR" sz="2000" dirty="0" err="1" smtClean="0"/>
              <a:t>everything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licensed</a:t>
            </a:r>
            <a:r>
              <a:rPr lang="fr-FR" sz="2000" dirty="0" smtClean="0"/>
              <a:t> </a:t>
            </a:r>
            <a:r>
              <a:rPr lang="fr-FR" sz="2000" dirty="0" err="1" smtClean="0"/>
              <a:t>so</a:t>
            </a:r>
            <a:r>
              <a:rPr lang="fr-FR" sz="2000" dirty="0" smtClean="0"/>
              <a:t> must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purchased</a:t>
            </a:r>
            <a:r>
              <a:rPr lang="fr-FR" sz="2000" dirty="0" smtClean="0"/>
              <a:t>).</a:t>
            </a:r>
          </a:p>
          <a:p>
            <a:r>
              <a:rPr lang="fr-FR" sz="2000" dirty="0" smtClean="0"/>
              <a:t>As a RDBMS </a:t>
            </a:r>
            <a:r>
              <a:rPr lang="fr-FR" sz="2000" dirty="0" err="1" smtClean="0"/>
              <a:t>it</a:t>
            </a:r>
            <a:r>
              <a:rPr lang="fr-FR" sz="2000" dirty="0" smtClean="0"/>
              <a:t> uses a strict </a:t>
            </a:r>
            <a:r>
              <a:rPr lang="fr-FR" sz="2000" dirty="0" err="1" smtClean="0"/>
              <a:t>schema</a:t>
            </a:r>
            <a:r>
              <a:rPr lang="fr-FR" sz="2000" dirty="0" smtClean="0"/>
              <a:t> model (data inputs must </a:t>
            </a:r>
            <a:r>
              <a:rPr lang="fr-FR" sz="2000" dirty="0" err="1" smtClean="0"/>
              <a:t>strictly</a:t>
            </a:r>
            <a:r>
              <a:rPr lang="fr-FR" sz="2000" dirty="0" smtClean="0"/>
              <a:t> respect a certain </a:t>
            </a:r>
            <a:r>
              <a:rPr lang="fr-FR" sz="2000" dirty="0" err="1" smtClean="0"/>
              <a:t>schema</a:t>
            </a:r>
            <a:r>
              <a:rPr lang="fr-FR" sz="2000" dirty="0" smtClean="0"/>
              <a:t> </a:t>
            </a:r>
            <a:r>
              <a:rPr lang="fr-FR" sz="2000" dirty="0" err="1" smtClean="0"/>
              <a:t>without</a:t>
            </a:r>
            <a:r>
              <a:rPr lang="fr-FR" sz="2000" dirty="0" smtClean="0"/>
              <a:t> </a:t>
            </a:r>
            <a:r>
              <a:rPr lang="fr-FR" sz="2000" dirty="0" err="1" smtClean="0"/>
              <a:t>flexibility</a:t>
            </a:r>
            <a:r>
              <a:rPr lang="fr-FR" sz="2000" dirty="0" smtClean="0"/>
              <a:t> as in </a:t>
            </a:r>
            <a:r>
              <a:rPr lang="fr-FR" sz="2000" dirty="0" err="1" smtClean="0"/>
              <a:t>NoSQL</a:t>
            </a:r>
            <a:r>
              <a:rPr lang="fr-FR" sz="2000" dirty="0" smtClean="0"/>
              <a:t>) and </a:t>
            </a:r>
            <a:r>
              <a:rPr lang="fr-FR" sz="2000" dirty="0" err="1" smtClean="0"/>
              <a:t>relational</a:t>
            </a:r>
            <a:r>
              <a:rPr lang="fr-FR" sz="2000" dirty="0" smtClean="0"/>
              <a:t> nature of </a:t>
            </a:r>
            <a:r>
              <a:rPr lang="fr-FR" sz="2000" dirty="0" err="1" smtClean="0"/>
              <a:t>its</a:t>
            </a:r>
            <a:r>
              <a:rPr lang="fr-FR" sz="2000" dirty="0" smtClean="0"/>
              <a:t> data.</a:t>
            </a:r>
          </a:p>
          <a:p>
            <a:r>
              <a:rPr lang="fr-FR" sz="2000" dirty="0" smtClean="0"/>
              <a:t>As a SQL (</a:t>
            </a:r>
            <a:r>
              <a:rPr lang="fr-FR" sz="2000" dirty="0" err="1" smtClean="0"/>
              <a:t>structured</a:t>
            </a:r>
            <a:r>
              <a:rPr lang="fr-FR" sz="2000" dirty="0" smtClean="0"/>
              <a:t> </a:t>
            </a:r>
            <a:r>
              <a:rPr lang="fr-FR" sz="2000" dirty="0" err="1" smtClean="0"/>
              <a:t>query</a:t>
            </a:r>
            <a:r>
              <a:rPr lang="fr-FR" sz="2000" dirty="0" smtClean="0"/>
              <a:t> </a:t>
            </a:r>
            <a:r>
              <a:rPr lang="fr-FR" sz="2000" dirty="0" err="1" smtClean="0"/>
              <a:t>language</a:t>
            </a:r>
            <a:r>
              <a:rPr lang="fr-FR" sz="2000" dirty="0" smtClean="0"/>
              <a:t>) </a:t>
            </a:r>
            <a:r>
              <a:rPr lang="fr-FR" sz="2000" dirty="0" err="1" smtClean="0"/>
              <a:t>it</a:t>
            </a:r>
            <a:r>
              <a:rPr lang="fr-FR" sz="2000" dirty="0" smtClean="0"/>
              <a:t> uses </a:t>
            </a:r>
            <a:r>
              <a:rPr lang="fr-FR" sz="2000" dirty="0" err="1" smtClean="0"/>
              <a:t>queries</a:t>
            </a:r>
            <a:r>
              <a:rPr lang="fr-FR" sz="2000" dirty="0" smtClean="0"/>
              <a:t> to </a:t>
            </a:r>
            <a:r>
              <a:rPr lang="fr-FR" sz="2000" dirty="0" err="1" smtClean="0"/>
              <a:t>obtain</a:t>
            </a:r>
            <a:r>
              <a:rPr lang="fr-FR" sz="2000" dirty="0" smtClean="0"/>
              <a:t> data via JOINS to </a:t>
            </a:r>
            <a:r>
              <a:rPr lang="fr-FR" sz="2000" dirty="0" err="1" smtClean="0"/>
              <a:t>join</a:t>
            </a:r>
            <a:r>
              <a:rPr lang="fr-FR" sz="2000" dirty="0" smtClean="0"/>
              <a:t> / </a:t>
            </a:r>
            <a:r>
              <a:rPr lang="fr-FR" sz="2000" dirty="0" err="1" smtClean="0"/>
              <a:t>connect</a:t>
            </a:r>
            <a:r>
              <a:rPr lang="fr-FR" sz="2000" dirty="0" smtClean="0"/>
              <a:t> tables </a:t>
            </a:r>
            <a:r>
              <a:rPr lang="fr-FR" sz="2000" dirty="0" err="1" smtClean="0"/>
              <a:t>together</a:t>
            </a:r>
            <a:r>
              <a:rPr lang="fr-FR" sz="2000" dirty="0" smtClean="0"/>
              <a:t>.</a:t>
            </a:r>
          </a:p>
          <a:p>
            <a:r>
              <a:rPr lang="fr-FR" sz="2000" dirty="0" err="1" smtClean="0"/>
              <a:t>Compared</a:t>
            </a:r>
            <a:r>
              <a:rPr lang="fr-FR" sz="2000" dirty="0" smtClean="0"/>
              <a:t> to </a:t>
            </a:r>
            <a:r>
              <a:rPr lang="fr-FR" sz="2000" dirty="0" err="1" smtClean="0"/>
              <a:t>NoSQL</a:t>
            </a:r>
            <a:r>
              <a:rPr lang="fr-FR" sz="2000" dirty="0" smtClean="0"/>
              <a:t>, SQL </a:t>
            </a:r>
            <a:r>
              <a:rPr lang="fr-FR" sz="2000" dirty="0" err="1" smtClean="0"/>
              <a:t>allows</a:t>
            </a:r>
            <a:r>
              <a:rPr lang="fr-FR" sz="2000" dirty="0" smtClean="0"/>
              <a:t> to </a:t>
            </a:r>
            <a:r>
              <a:rPr lang="fr-FR" sz="2000" dirty="0" err="1" smtClean="0"/>
              <a:t>automatically</a:t>
            </a:r>
            <a:r>
              <a:rPr lang="fr-FR" sz="2000" dirty="0" smtClean="0"/>
              <a:t> update data </a:t>
            </a:r>
            <a:r>
              <a:rPr lang="fr-FR" sz="2000" dirty="0" err="1" smtClean="0"/>
              <a:t>redundant</a:t>
            </a:r>
            <a:r>
              <a:rPr lang="fr-FR" sz="2000" dirty="0" smtClean="0"/>
              <a:t> in </a:t>
            </a:r>
            <a:r>
              <a:rPr lang="fr-FR" sz="2000" dirty="0" err="1" smtClean="0"/>
              <a:t>different</a:t>
            </a:r>
            <a:r>
              <a:rPr lang="fr-FR" sz="2000" dirty="0" smtClean="0"/>
              <a:t> parts of the </a:t>
            </a:r>
            <a:r>
              <a:rPr lang="fr-FR" sz="2000" dirty="0" err="1" smtClean="0"/>
              <a:t>databases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87335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647</Words>
  <Application>Microsoft Office PowerPoint</Application>
  <PresentationFormat>Grand écran</PresentationFormat>
  <Paragraphs>49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TOUSHIBA</dc:creator>
  <cp:lastModifiedBy>TOUSHIBA</cp:lastModifiedBy>
  <cp:revision>24</cp:revision>
  <dcterms:created xsi:type="dcterms:W3CDTF">2020-10-27T21:15:54Z</dcterms:created>
  <dcterms:modified xsi:type="dcterms:W3CDTF">2020-10-28T10:58:02Z</dcterms:modified>
</cp:coreProperties>
</file>