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56" r:id="rId3"/>
    <p:sldId id="258" r:id="rId4"/>
    <p:sldId id="269" r:id="rId5"/>
    <p:sldId id="260" r:id="rId6"/>
    <p:sldId id="272" r:id="rId7"/>
    <p:sldId id="264" r:id="rId8"/>
    <p:sldId id="261" r:id="rId9"/>
    <p:sldId id="275" r:id="rId10"/>
    <p:sldId id="276" r:id="rId11"/>
    <p:sldId id="284" r:id="rId12"/>
    <p:sldId id="278" r:id="rId13"/>
    <p:sldId id="282" r:id="rId14"/>
    <p:sldId id="283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0301D52-5085-4825-9D9D-C3D5125DDE01}">
          <p14:sldIdLst>
            <p14:sldId id="259"/>
            <p14:sldId id="256"/>
            <p14:sldId id="258"/>
            <p14:sldId id="269"/>
            <p14:sldId id="260"/>
            <p14:sldId id="272"/>
            <p14:sldId id="264"/>
            <p14:sldId id="261"/>
            <p14:sldId id="275"/>
            <p14:sldId id="276"/>
            <p14:sldId id="284"/>
            <p14:sldId id="278"/>
            <p14:sldId id="282"/>
            <p14:sldId id="28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76337" autoAdjust="0"/>
  </p:normalViewPr>
  <p:slideViewPr>
    <p:cSldViewPr snapToGrid="0">
      <p:cViewPr varScale="1">
        <p:scale>
          <a:sx n="118" d="100"/>
          <a:sy n="118" d="100"/>
        </p:scale>
        <p:origin x="3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1E3D-E22A-495E-BA4B-2DE6C40C90B6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B8055-EC70-43DF-A42B-2D783E610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11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B8055-EC70-43DF-A42B-2D783E61047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12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23C5-F69F-4B60-ADA9-6B071B3660F5}" type="datetime1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34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8C4F-A5D4-4F4F-B200-8E7FB6D67101}" type="datetime1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6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00C6-9CBA-43AB-9EB6-8B5D256B12BE}" type="datetime1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8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07C0-D3BC-4CBF-A9F9-EBBFAE77CE02}" type="datetime1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0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BF8A-B313-4ABC-A7EB-018FCDD773BD}" type="datetime1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26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0517-87D8-4B4A-B363-9DFD0F09A0C6}" type="datetime1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33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B40-1237-4A03-AA8A-6EE57B7FDA8D}" type="datetime1">
              <a:rPr lang="de-DE" smtClean="0"/>
              <a:t>16.11.2023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31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163D-D2D0-4C96-8B82-41B0456D579A}" type="datetime1">
              <a:rPr lang="de-DE" smtClean="0"/>
              <a:t>16.11.2023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3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91DE-EEDB-4AE3-943C-2EEEFB3F8484}" type="datetime1">
              <a:rPr lang="de-DE" smtClean="0"/>
              <a:t>16.11.2023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57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7367-274A-4DE5-B133-01D39FB0621F}" type="datetime1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EBA-5BB5-4327-BD68-681468402027}" type="datetime1">
              <a:rPr lang="de-DE" smtClean="0"/>
              <a:t>16.11.2023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D08A-93DE-4C0D-AF39-3954113FFD64}" type="datetime1">
              <a:rPr lang="de-DE" smtClean="0"/>
              <a:t>16.11.2023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4C77-2CFD-4A45-BA11-A7CD3382A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1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S 16.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44" y="2282359"/>
            <a:ext cx="1761733" cy="17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S 16.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30" y="2282360"/>
            <a:ext cx="1761733" cy="17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OS 16.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216" y="2282359"/>
            <a:ext cx="1761733" cy="17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xmlns="" id="{A6E840FA-F835-F7FE-A2F1-74BA767A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54" y="2985961"/>
            <a:ext cx="6792920" cy="91192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269182" y="347958"/>
            <a:ext cx="542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Importieren der Bibliothek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1376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45" y="3241410"/>
            <a:ext cx="4286848" cy="352474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11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269182" y="347958"/>
            <a:ext cx="542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Erstellen eines </a:t>
            </a:r>
            <a:r>
              <a:rPr lang="de-DE" sz="3600" dirty="0" err="1" smtClean="0"/>
              <a:t>Canvas</a:t>
            </a:r>
            <a:endParaRPr lang="de-DE" sz="36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5081" t="2883" r="3922" b="2626"/>
          <a:stretch/>
        </p:blipFill>
        <p:spPr>
          <a:xfrm>
            <a:off x="7889734" y="1286634"/>
            <a:ext cx="3382471" cy="479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652" y="1742100"/>
            <a:ext cx="1047896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12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269182" y="347958"/>
            <a:ext cx="542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Hinzufügen eines Texts</a:t>
            </a:r>
            <a:endParaRPr lang="de-DE" sz="36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24" y="3255700"/>
            <a:ext cx="4048690" cy="3238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5081" t="2883" r="3922" b="2626"/>
          <a:stretch/>
        </p:blipFill>
        <p:spPr>
          <a:xfrm>
            <a:off x="7889734" y="1286634"/>
            <a:ext cx="3382471" cy="479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7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7" y="3266219"/>
            <a:ext cx="7193542" cy="35140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4693" t="3422" r="5767" b="3716"/>
          <a:stretch/>
        </p:blipFill>
        <p:spPr>
          <a:xfrm>
            <a:off x="7889733" y="1287987"/>
            <a:ext cx="3382472" cy="4787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13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269182" y="347958"/>
            <a:ext cx="542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Hinzufügen eines Bildes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5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6" y="3252770"/>
            <a:ext cx="6220693" cy="3620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4175" t="3068" r="4620" b="5840"/>
          <a:stretch/>
        </p:blipFill>
        <p:spPr>
          <a:xfrm>
            <a:off x="7916683" y="1277491"/>
            <a:ext cx="3382472" cy="4782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14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269182" y="347958"/>
            <a:ext cx="542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Hinzufügen eines </a:t>
            </a:r>
            <a:r>
              <a:rPr lang="de-DE" sz="3600" dirty="0" err="1" smtClean="0"/>
              <a:t>Textfields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588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1400" y="2701482"/>
            <a:ext cx="5029200" cy="1325563"/>
          </a:xfrm>
        </p:spPr>
        <p:txBody>
          <a:bodyPr/>
          <a:lstStyle/>
          <a:p>
            <a:pPr algn="ctr"/>
            <a:r>
              <a:rPr lang="de-DE" dirty="0"/>
              <a:t>Jetzt </a:t>
            </a:r>
            <a:r>
              <a:rPr lang="de-DE" dirty="0" smtClean="0"/>
              <a:t>bist du dran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BC85127-6729-4652-D1B6-0D65E53A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255838"/>
            <a:ext cx="9144000" cy="2387600"/>
          </a:xfrm>
        </p:spPr>
        <p:txBody>
          <a:bodyPr/>
          <a:lstStyle/>
          <a:p>
            <a:r>
              <a:rPr lang="de-DE" dirty="0"/>
              <a:t>PDF Erzeugung mit Python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735513"/>
            <a:ext cx="9144000" cy="1655762"/>
          </a:xfrm>
        </p:spPr>
        <p:txBody>
          <a:bodyPr/>
          <a:lstStyle/>
          <a:p>
            <a:r>
              <a:rPr lang="de-DE" dirty="0"/>
              <a:t>Von Elias²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99" y="1619249"/>
            <a:ext cx="1263741" cy="1552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2"/>
          <a:stretch/>
        </p:blipFill>
        <p:spPr>
          <a:xfrm>
            <a:off x="3664902" y="1619250"/>
            <a:ext cx="1577529" cy="15525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642481" y="1532563"/>
            <a:ext cx="13869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/>
              <a:t>x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3D78673-2504-3DE4-1AB8-4DC27B0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Powereinstieg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PDF </a:t>
            </a:r>
            <a:r>
              <a:rPr lang="de-DE" dirty="0"/>
              <a:t>Bootcamp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Warum PDFs in Python erzeugen?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Manuell vs. Automatisierte Generierung</a:t>
            </a:r>
          </a:p>
          <a:p>
            <a:pPr marL="457200" lvl="1" indent="0">
              <a:buNone/>
            </a:pPr>
            <a:endParaRPr lang="de-DE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Einsatz: code-generierter PDFs</a:t>
            </a:r>
            <a:endParaRPr lang="de-DE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Reportlab – Alternative Optionen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Vorstellung anhand Anwendungsfall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AB442FB-7D45-9FDE-E6CB-9070B7C2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1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PDF </a:t>
            </a:r>
            <a:r>
              <a:rPr lang="de-DE" dirty="0" err="1"/>
              <a:t>Bootcamp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Eigentschaften</a:t>
            </a:r>
            <a:endParaRPr lang="de-DE" dirty="0"/>
          </a:p>
          <a:p>
            <a:r>
              <a:rPr lang="de-DE" sz="2000" dirty="0" smtClean="0"/>
              <a:t>Plattformunabhängigkeit</a:t>
            </a:r>
            <a:endParaRPr lang="de-DE" sz="2000" dirty="0"/>
          </a:p>
          <a:p>
            <a:r>
              <a:rPr lang="de-DE" sz="2000" dirty="0" smtClean="0"/>
              <a:t>Konsistenz</a:t>
            </a:r>
            <a:endParaRPr lang="de-DE" sz="2000" dirty="0"/>
          </a:p>
          <a:p>
            <a:r>
              <a:rPr lang="de-DE" sz="2000" dirty="0" smtClean="0"/>
              <a:t>Unveränderbarkeit</a:t>
            </a:r>
            <a:endParaRPr lang="de-DE" sz="2000" dirty="0"/>
          </a:p>
          <a:p>
            <a:r>
              <a:rPr lang="de-DE" sz="2000" dirty="0" smtClean="0"/>
              <a:t>Unterstützung </a:t>
            </a:r>
            <a:r>
              <a:rPr lang="de-DE" sz="2000" dirty="0"/>
              <a:t>für </a:t>
            </a:r>
            <a:r>
              <a:rPr lang="de-DE" sz="2000" dirty="0" smtClean="0"/>
              <a:t>Multimedia</a:t>
            </a:r>
            <a:endParaRPr lang="de-DE" sz="2000" dirty="0"/>
          </a:p>
          <a:p>
            <a:r>
              <a:rPr lang="de-DE" sz="2000" dirty="0" smtClean="0"/>
              <a:t>Sicherheit</a:t>
            </a:r>
            <a:endParaRPr lang="de-DE" sz="2000" dirty="0"/>
          </a:p>
          <a:p>
            <a:r>
              <a:rPr lang="de-DE" sz="2000" dirty="0" smtClean="0"/>
              <a:t>Druckfähigkeit</a:t>
            </a:r>
            <a:endParaRPr lang="de-DE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Aufbau</a:t>
            </a:r>
            <a:endParaRPr lang="de-DE" dirty="0"/>
          </a:p>
          <a:p>
            <a:r>
              <a:rPr lang="de-DE" sz="2000" dirty="0" smtClean="0"/>
              <a:t>Header </a:t>
            </a:r>
            <a:r>
              <a:rPr lang="de-DE" sz="2000" dirty="0"/>
              <a:t>(Kopfzeile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de-DE" sz="2000" dirty="0" smtClean="0"/>
              <a:t>Body </a:t>
            </a:r>
            <a:r>
              <a:rPr lang="de-DE" sz="2000" dirty="0"/>
              <a:t>(Rumpf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de-DE" sz="2000" dirty="0" smtClean="0"/>
              <a:t>Cross-Reference </a:t>
            </a:r>
            <a:r>
              <a:rPr lang="de-DE" sz="2000" dirty="0"/>
              <a:t>Table (Querverweis-Tabelle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de-DE" sz="2000" dirty="0" smtClean="0"/>
              <a:t>Trailer </a:t>
            </a:r>
            <a:r>
              <a:rPr lang="de-DE" sz="2000" dirty="0"/>
              <a:t>(Anhängsel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de-DE" sz="2000" dirty="0" err="1" smtClean="0"/>
              <a:t>Startxref</a:t>
            </a:r>
            <a:r>
              <a:rPr lang="de-DE" sz="2000" dirty="0" smtClean="0"/>
              <a:t> </a:t>
            </a:r>
            <a:r>
              <a:rPr lang="de-DE" sz="2000" dirty="0"/>
              <a:t>(Start Querverweis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de-DE" sz="2000" dirty="0" smtClean="0"/>
              <a:t>End </a:t>
            </a:r>
            <a:r>
              <a:rPr lang="de-DE" sz="2000" dirty="0" err="1"/>
              <a:t>of</a:t>
            </a:r>
            <a:r>
              <a:rPr lang="de-DE" sz="2000" dirty="0"/>
              <a:t> File (Ende der Datei)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A59C9CE8-05DC-2CD4-B7BD-767A1A36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4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PDFs in Python erzeugen?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de-DE" sz="6000" dirty="0">
                <a:solidFill>
                  <a:srgbClr val="92D050"/>
                </a:solidFill>
              </a:rPr>
              <a:t>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FontTx/>
              <a:buChar char="-"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Anpassungsfähig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Plattformunabhängig</a:t>
            </a:r>
          </a:p>
          <a:p>
            <a:pPr algn="ctr">
              <a:buFontTx/>
              <a:buChar char="-"/>
            </a:pPr>
            <a:endParaRPr lang="de-DE" dirty="0"/>
          </a:p>
          <a:p>
            <a:pPr algn="ctr">
              <a:buFontTx/>
              <a:buChar char="-"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Kostenfrei und Open Source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de-DE" sz="6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FontTx/>
              <a:buChar char="-"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Lernkurve</a:t>
            </a:r>
          </a:p>
          <a:p>
            <a:pPr algn="ctr">
              <a:buFontTx/>
              <a:buChar char="-"/>
            </a:pPr>
            <a:endParaRPr lang="de-DE" dirty="0"/>
          </a:p>
          <a:p>
            <a:pPr algn="ctr">
              <a:buFontTx/>
              <a:buChar char="-"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Komplexität</a:t>
            </a:r>
          </a:p>
          <a:p>
            <a:pPr algn="ctr">
              <a:buFontTx/>
              <a:buChar char="-"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Abhänigkeiten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7FB6F16-92B0-D737-7B35-3D107B51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Manuell vs. Automatisiere Generierung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850356"/>
            <a:ext cx="5157787" cy="320790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smtClean="0"/>
              <a:t>Fehleranfällig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Zeitaufwändig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Begrenzte </a:t>
            </a:r>
            <a:r>
              <a:rPr lang="de-DE" dirty="0" smtClean="0"/>
              <a:t>Skalierbarkeit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Schwierige Aktualisierung</a:t>
            </a:r>
          </a:p>
          <a:p>
            <a:pPr algn="ctr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850356"/>
            <a:ext cx="5183188" cy="320790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smtClean="0"/>
              <a:t>Effizienz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Flexibilität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Konsistenz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Datenquellenintegration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2" y="1523348"/>
            <a:ext cx="1153158" cy="115315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15" y="1521303"/>
            <a:ext cx="1153158" cy="115315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810622D4-A001-D8E1-C848-2BE11558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6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Einsatz: code-generierter PDFs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2057399"/>
            <a:ext cx="6172200" cy="39990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Formulare und Anträge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Dokumentation und Handbücher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Berichterstellung für Unternehmen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E-Rechnungen und Dokumentenerstellung</a:t>
            </a:r>
          </a:p>
          <a:p>
            <a:pPr marL="0" indent="0" algn="ctr">
              <a:buNone/>
            </a:pP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5181600" y="695325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Bereiche</a:t>
            </a:r>
          </a:p>
        </p:txBody>
      </p:sp>
      <p:pic>
        <p:nvPicPr>
          <p:cNvPr id="2050" name="Picture 2" descr="Edeka logo-big - snackconne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171949"/>
            <a:ext cx="1260112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ei:Logo Markant.svg – Wikiped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1" r="76576"/>
          <a:stretch/>
        </p:blipFill>
        <p:spPr bwMode="auto">
          <a:xfrm>
            <a:off x="1059475" y="2506899"/>
            <a:ext cx="1465262" cy="135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RI AG Automobile (@triagautomobile) / 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29" y="4265230"/>
            <a:ext cx="1310450" cy="131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mazon-Logo png 19017437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00" y="2407320"/>
            <a:ext cx="1693050" cy="169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CAB116F-2E95-85B1-A491-8F4247E3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25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Reportlab – Alternative Optionen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Reife und Stabilität</a:t>
            </a:r>
          </a:p>
          <a:p>
            <a:endParaRPr lang="de-DE" dirty="0"/>
          </a:p>
          <a:p>
            <a:r>
              <a:rPr lang="de-DE" dirty="0"/>
              <a:t>Umfangreiche Funktionen</a:t>
            </a:r>
          </a:p>
          <a:p>
            <a:endParaRPr lang="de-DE" dirty="0"/>
          </a:p>
          <a:p>
            <a:r>
              <a:rPr lang="de-DE" dirty="0"/>
              <a:t>Anpassbarkeit</a:t>
            </a:r>
          </a:p>
          <a:p>
            <a:endParaRPr lang="de-DE" dirty="0"/>
          </a:p>
          <a:p>
            <a:r>
              <a:rPr lang="de-DE" dirty="0" smtClean="0"/>
              <a:t>Dokumentenvorlagen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009767" y="1874177"/>
            <a:ext cx="2768824" cy="3519600"/>
          </a:xfrm>
          <a:ln w="38100">
            <a:solidFill>
              <a:schemeClr val="bg1">
                <a:lumMod val="6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u="sng" dirty="0" smtClean="0"/>
              <a:t>Alternativen</a:t>
            </a:r>
            <a:endParaRPr lang="de-DE" dirty="0"/>
          </a:p>
          <a:p>
            <a:pPr marL="0" indent="0" algn="ctr">
              <a:buNone/>
            </a:pPr>
            <a:r>
              <a:rPr lang="de-DE" dirty="0" err="1"/>
              <a:t>aspose</a:t>
            </a:r>
            <a:endParaRPr lang="de-DE" dirty="0"/>
          </a:p>
          <a:p>
            <a:pPr marL="0" indent="0" algn="ctr">
              <a:buNone/>
            </a:pPr>
            <a:r>
              <a:rPr lang="de-DE" dirty="0" err="1"/>
              <a:t>PyFPDF</a:t>
            </a:r>
            <a:endParaRPr lang="de-DE" dirty="0"/>
          </a:p>
          <a:p>
            <a:pPr marL="0" indent="0" algn="ctr">
              <a:buNone/>
            </a:pPr>
            <a:r>
              <a:rPr lang="de-DE" dirty="0"/>
              <a:t>PyPDF2</a:t>
            </a:r>
          </a:p>
          <a:p>
            <a:pPr marL="0" indent="0" algn="ctr">
              <a:buNone/>
            </a:pPr>
            <a:r>
              <a:rPr lang="de-DE" dirty="0"/>
              <a:t>Xhtml2pdf</a:t>
            </a:r>
          </a:p>
          <a:p>
            <a:pPr marL="0" indent="0" algn="ctr">
              <a:buNone/>
            </a:pPr>
            <a:r>
              <a:rPr lang="de-DE" dirty="0" err="1"/>
              <a:t>WeasyPrint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A32B3BFD-7A8E-8E4D-E762-CCE9A280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3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533790"/>
            <a:ext cx="10515600" cy="1325563"/>
          </a:xfrm>
        </p:spPr>
        <p:txBody>
          <a:bodyPr/>
          <a:lstStyle/>
          <a:p>
            <a:r>
              <a:rPr lang="de-DE" dirty="0"/>
              <a:t>Vorstellung anhand von Anwendungsbeispiel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F4C77-2CFD-4A45-BA11-A7CD3382A17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6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113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PowerPoint-Präsentation</vt:lpstr>
      <vt:lpstr>PDF Erzeugung mit Python</vt:lpstr>
      <vt:lpstr>Übersicht</vt:lpstr>
      <vt:lpstr>PDF Bootcamp</vt:lpstr>
      <vt:lpstr>Warum PDFs in Python erzeugen?</vt:lpstr>
      <vt:lpstr>Manuell vs. Automatisiere Generierung</vt:lpstr>
      <vt:lpstr>Einsatz: code-generierter PDFs</vt:lpstr>
      <vt:lpstr>Reportlab – Alternative Optionen</vt:lpstr>
      <vt:lpstr>Vorstellung anhand von Anwendungsbeispiel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Jetzt bist du dran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Erzeugung mit Python</dc:title>
  <dc:creator>Microsoft-Konto</dc:creator>
  <cp:lastModifiedBy>Microsoft-Konto</cp:lastModifiedBy>
  <cp:revision>111</cp:revision>
  <dcterms:created xsi:type="dcterms:W3CDTF">2023-11-02T19:39:58Z</dcterms:created>
  <dcterms:modified xsi:type="dcterms:W3CDTF">2023-11-16T22:09:17Z</dcterms:modified>
</cp:coreProperties>
</file>