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59" r:id="rId4"/>
    <p:sldId id="260" r:id="rId5"/>
    <p:sldId id="261" r:id="rId6"/>
    <p:sldId id="262" r:id="rId7"/>
    <p:sldId id="264" r:id="rId8"/>
    <p:sldId id="265" r:id="rId9"/>
    <p:sldId id="266"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92E217-C2FC-42E3-93D3-C98E636E809A}" type="datetimeFigureOut">
              <a:rPr lang="en-US" smtClean="0"/>
              <a:t>3/7/2023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9DE84B-57BD-436C-873A-2A5398664494}" type="slidenum">
              <a:rPr lang="en-US" smtClean="0"/>
              <a:t>‹#›</a:t>
            </a:fld>
            <a:endParaRPr lang="en-US"/>
          </a:p>
        </p:txBody>
      </p:sp>
    </p:spTree>
    <p:extLst>
      <p:ext uri="{BB962C8B-B14F-4D97-AF65-F5344CB8AC3E}">
        <p14:creationId xmlns:p14="http://schemas.microsoft.com/office/powerpoint/2010/main" val="334193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9DE84B-57BD-436C-873A-2A5398664494}" type="slidenum">
              <a:rPr lang="en-US" smtClean="0"/>
              <a:t>1</a:t>
            </a:fld>
            <a:endParaRPr lang="en-US"/>
          </a:p>
        </p:txBody>
      </p:sp>
    </p:spTree>
    <p:extLst>
      <p:ext uri="{BB962C8B-B14F-4D97-AF65-F5344CB8AC3E}">
        <p14:creationId xmlns:p14="http://schemas.microsoft.com/office/powerpoint/2010/main" val="1380788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9DE84B-57BD-436C-873A-2A5398664494}" type="slidenum">
              <a:rPr lang="en-US" smtClean="0"/>
              <a:t>2</a:t>
            </a:fld>
            <a:endParaRPr lang="en-US"/>
          </a:p>
        </p:txBody>
      </p:sp>
    </p:spTree>
    <p:extLst>
      <p:ext uri="{BB962C8B-B14F-4D97-AF65-F5344CB8AC3E}">
        <p14:creationId xmlns:p14="http://schemas.microsoft.com/office/powerpoint/2010/main" val="3649366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Withdraw:</a:t>
            </a:r>
            <a:r>
              <a:rPr lang="ar-SA" dirty="0" smtClean="0"/>
              <a:t>سحب </a:t>
            </a:r>
          </a:p>
          <a:p>
            <a:r>
              <a:rPr lang="en-US" dirty="0" smtClean="0"/>
              <a:t>Insufficient:</a:t>
            </a:r>
            <a:r>
              <a:rPr lang="ar-SA" dirty="0" smtClean="0"/>
              <a:t>غير كافي 		</a:t>
            </a:r>
          </a:p>
          <a:p>
            <a:r>
              <a:rPr lang="en-US" dirty="0" smtClean="0"/>
              <a:t>Dispense:</a:t>
            </a:r>
            <a:r>
              <a:rPr lang="ar-SA" dirty="0" smtClean="0"/>
              <a:t>تستغني</a:t>
            </a:r>
            <a:endParaRPr lang="en-US" dirty="0"/>
          </a:p>
        </p:txBody>
      </p:sp>
      <p:sp>
        <p:nvSpPr>
          <p:cNvPr id="4" name="Slide Number Placeholder 3"/>
          <p:cNvSpPr>
            <a:spLocks noGrp="1"/>
          </p:cNvSpPr>
          <p:nvPr>
            <p:ph type="sldNum" sz="quarter" idx="10"/>
          </p:nvPr>
        </p:nvSpPr>
        <p:spPr/>
        <p:txBody>
          <a:bodyPr/>
          <a:lstStyle/>
          <a:p>
            <a:fld id="{FD20B091-0B14-4E71-89EF-902F22D4483E}" type="slidenum">
              <a:rPr lang="en-US" smtClean="0"/>
              <a:t>10</a:t>
            </a:fld>
            <a:endParaRPr lang="en-US"/>
          </a:p>
        </p:txBody>
      </p:sp>
    </p:spTree>
    <p:extLst>
      <p:ext uri="{BB962C8B-B14F-4D97-AF65-F5344CB8AC3E}">
        <p14:creationId xmlns:p14="http://schemas.microsoft.com/office/powerpoint/2010/main" val="2810406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CAAD3DE-BF6B-426C-A79E-A5E71EAF19E6}" type="datetime1">
              <a:rPr lang="en-US" smtClean="0"/>
              <a:t>3/7/2023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FD8BAD14-A7E9-427B-9C85-48B29055078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A46EE2-4339-40BB-BE16-554671F34E3B}"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BAD14-A7E9-427B-9C85-48B2905507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5B2F00-218B-454A-922E-E61A851C6C02}" type="datetime1">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8BAD14-A7E9-427B-9C85-48B29055078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A80024B-F335-406F-9B40-42B2897244AF}" type="datetime1">
              <a:rPr lang="en-US" smtClean="0"/>
              <a:t>3/7/2023</a:t>
            </a:fld>
            <a:endParaRPr lang="en-US"/>
          </a:p>
        </p:txBody>
      </p:sp>
      <p:sp>
        <p:nvSpPr>
          <p:cNvPr id="9" name="Slide Number Placeholder 8"/>
          <p:cNvSpPr>
            <a:spLocks noGrp="1"/>
          </p:cNvSpPr>
          <p:nvPr>
            <p:ph type="sldNum" sz="quarter" idx="15"/>
          </p:nvPr>
        </p:nvSpPr>
        <p:spPr/>
        <p:txBody>
          <a:bodyPr rtlCol="0"/>
          <a:lstStyle/>
          <a:p>
            <a:fld id="{FD8BAD14-A7E9-427B-9C85-48B290550789}"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CF2C62E7-23B4-4701-AA64-3B67C80F923C}" type="datetime1">
              <a:rPr lang="en-US" smtClean="0"/>
              <a:t>3/7/2023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FD8BAD14-A7E9-427B-9C85-48B29055078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4D6E5C7-333A-43C5-AC71-301C147A34B2}" type="datetime1">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8BAD14-A7E9-427B-9C85-48B290550789}"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96215D6-7F30-47D2-84F2-B9E2BC3783C8}" type="datetime1">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8BAD14-A7E9-427B-9C85-48B290550789}"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AC7CB9E-9BB4-405F-A677-78A506B05455}" type="datetime1">
              <a:rPr lang="en-US" smtClean="0"/>
              <a:t>3/7/2023</a:t>
            </a:fld>
            <a:endParaRPr lang="en-US"/>
          </a:p>
        </p:txBody>
      </p:sp>
      <p:sp>
        <p:nvSpPr>
          <p:cNvPr id="7" name="Slide Number Placeholder 6"/>
          <p:cNvSpPr>
            <a:spLocks noGrp="1"/>
          </p:cNvSpPr>
          <p:nvPr>
            <p:ph type="sldNum" sz="quarter" idx="11"/>
          </p:nvPr>
        </p:nvSpPr>
        <p:spPr/>
        <p:txBody>
          <a:bodyPr rtlCol="0"/>
          <a:lstStyle/>
          <a:p>
            <a:fld id="{FD8BAD14-A7E9-427B-9C85-48B290550789}"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182EB6-995B-4795-97C1-BAC03D47D9C2}" type="datetime1">
              <a:rPr lang="en-US" smtClean="0"/>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8BAD14-A7E9-427B-9C85-48B29055078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5A9F5BA-0083-4581-832B-0FDCC2174153}" type="datetime1">
              <a:rPr lang="en-US" smtClean="0"/>
              <a:t>3/7/2023</a:t>
            </a:fld>
            <a:endParaRPr lang="en-US"/>
          </a:p>
        </p:txBody>
      </p:sp>
      <p:sp>
        <p:nvSpPr>
          <p:cNvPr id="22" name="Slide Number Placeholder 21"/>
          <p:cNvSpPr>
            <a:spLocks noGrp="1"/>
          </p:cNvSpPr>
          <p:nvPr>
            <p:ph type="sldNum" sz="quarter" idx="15"/>
          </p:nvPr>
        </p:nvSpPr>
        <p:spPr/>
        <p:txBody>
          <a:bodyPr rtlCol="0"/>
          <a:lstStyle/>
          <a:p>
            <a:fld id="{FD8BAD14-A7E9-427B-9C85-48B290550789}"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756E247-91DA-4393-87EA-1DB78DF9F7A4}" type="datetime1">
              <a:rPr lang="en-US" smtClean="0"/>
              <a:t>3/7/2023</a:t>
            </a:fld>
            <a:endParaRPr lang="en-US"/>
          </a:p>
        </p:txBody>
      </p:sp>
      <p:sp>
        <p:nvSpPr>
          <p:cNvPr id="18" name="Slide Number Placeholder 17"/>
          <p:cNvSpPr>
            <a:spLocks noGrp="1"/>
          </p:cNvSpPr>
          <p:nvPr>
            <p:ph type="sldNum" sz="quarter" idx="11"/>
          </p:nvPr>
        </p:nvSpPr>
        <p:spPr/>
        <p:txBody>
          <a:bodyPr rtlCol="0"/>
          <a:lstStyle/>
          <a:p>
            <a:fld id="{FD8BAD14-A7E9-427B-9C85-48B290550789}"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F05F574-3C4A-4719-8A6F-23D72B4C99CD}" type="datetime1">
              <a:rPr lang="en-US" smtClean="0"/>
              <a:t>3/7/2023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D8BAD14-A7E9-427B-9C85-48B29055078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8765" y="3683363"/>
            <a:ext cx="3429000" cy="780869"/>
          </a:xfrm>
        </p:spPr>
        <p:txBody>
          <a:bodyPr>
            <a:normAutofit fontScale="90000"/>
          </a:bodyPr>
          <a:lstStyle/>
          <a:p>
            <a:r>
              <a:rPr lang="en-US" sz="5400" dirty="0" smtClean="0">
                <a:solidFill>
                  <a:schemeClr val="tx1"/>
                </a:solidFill>
                <a:latin typeface="Times New Roman" panose="02020603050405020304" pitchFamily="18" charset="0"/>
                <a:cs typeface="Times New Roman" panose="02020603050405020304" pitchFamily="18" charset="0"/>
              </a:rPr>
              <a:t>LEC4</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10934" y="1600200"/>
            <a:ext cx="6385614" cy="2005745"/>
          </a:xfrm>
        </p:spPr>
        <p:txBody>
          <a:bodyPr>
            <a:normAutofit/>
          </a:bodyPr>
          <a:lstStyle/>
          <a:p>
            <a:pPr algn="ctr" rtl="1">
              <a:defRPr/>
            </a:pPr>
            <a:r>
              <a:rPr lang="ar-SA" sz="3200" b="1" kern="10" dirty="0">
                <a:latin typeface="Times New Roman" panose="02020603050405020304" pitchFamily="18" charset="0"/>
                <a:cs typeface="Times New Roman" panose="02020603050405020304" pitchFamily="18" charset="0"/>
              </a:rPr>
              <a:t>تحليل وتصميم </a:t>
            </a:r>
            <a:r>
              <a:rPr lang="ar-EG" sz="3200" kern="10" dirty="0" smtClean="0">
                <a:latin typeface="Times New Roman" panose="02020603050405020304" pitchFamily="18" charset="0"/>
                <a:cs typeface="Times New Roman" panose="02020603050405020304" pitchFamily="18" charset="0"/>
              </a:rPr>
              <a:t>البرمجيات</a:t>
            </a:r>
            <a:r>
              <a:rPr lang="ar-SA" sz="3200" b="1" kern="10" dirty="0" smtClean="0">
                <a:latin typeface="Times New Roman" panose="02020603050405020304" pitchFamily="18" charset="0"/>
                <a:cs typeface="Times New Roman" panose="02020603050405020304" pitchFamily="18" charset="0"/>
              </a:rPr>
              <a:t> </a:t>
            </a:r>
            <a:r>
              <a:rPr lang="en-US" sz="3200" b="1" kern="10" dirty="0" smtClean="0">
                <a:latin typeface="Times New Roman" panose="02020603050405020304" pitchFamily="18" charset="0"/>
                <a:cs typeface="Times New Roman" panose="02020603050405020304" pitchFamily="18" charset="0"/>
              </a:rPr>
              <a:t> </a:t>
            </a:r>
            <a:r>
              <a:rPr lang="ar-SA" sz="3200" b="1" kern="10" dirty="0">
                <a:latin typeface="Times New Roman" panose="02020603050405020304" pitchFamily="18" charset="0"/>
                <a:cs typeface="Times New Roman" panose="02020603050405020304" pitchFamily="18" charset="0"/>
              </a:rPr>
              <a:t>بإستخدام لغة </a:t>
            </a:r>
            <a:r>
              <a:rPr lang="ar-EG" sz="3200" kern="10" dirty="0">
                <a:latin typeface="Times New Roman" panose="02020603050405020304" pitchFamily="18" charset="0"/>
                <a:cs typeface="Times New Roman" panose="02020603050405020304" pitchFamily="18" charset="0"/>
              </a:rPr>
              <a:t>ا</a:t>
            </a:r>
            <a:r>
              <a:rPr lang="ar-SA" sz="3200" b="1" kern="10" dirty="0" smtClean="0">
                <a:latin typeface="Times New Roman" panose="02020603050405020304" pitchFamily="18" charset="0"/>
                <a:cs typeface="Times New Roman" panose="02020603050405020304" pitchFamily="18" charset="0"/>
              </a:rPr>
              <a:t>لنمذجة </a:t>
            </a:r>
            <a:r>
              <a:rPr lang="ar-SA" sz="3200" b="1" kern="10" dirty="0">
                <a:latin typeface="Times New Roman" panose="02020603050405020304" pitchFamily="18" charset="0"/>
                <a:cs typeface="Times New Roman" panose="02020603050405020304" pitchFamily="18" charset="0"/>
              </a:rPr>
              <a:t>الموحدة </a:t>
            </a:r>
            <a:r>
              <a:rPr lang="en-US" sz="3200" b="1" kern="10" dirty="0">
                <a:latin typeface="Times New Roman" panose="02020603050405020304" pitchFamily="18" charset="0"/>
                <a:cs typeface="Times New Roman" panose="02020603050405020304" pitchFamily="18" charset="0"/>
              </a:rPr>
              <a:t>UML</a:t>
            </a:r>
          </a:p>
          <a:p>
            <a:pPr rtl="1">
              <a:defRPr/>
            </a:pPr>
            <a:r>
              <a:rPr lang="en-US" sz="3200" b="1" kern="10" dirty="0" smtClean="0">
                <a:latin typeface="Times New Roman" panose="02020603050405020304" pitchFamily="18" charset="0"/>
                <a:cs typeface="Times New Roman" panose="02020603050405020304" pitchFamily="18" charset="0"/>
              </a:rPr>
              <a:t>  </a:t>
            </a:r>
            <a:endParaRPr lang="ar-SA" sz="3200" b="1" kern="10" dirty="0">
              <a:latin typeface="Times New Roman" panose="02020603050405020304" pitchFamily="18" charset="0"/>
              <a:cs typeface="Times New Roman" panose="02020603050405020304" pitchFamily="18" charset="0"/>
            </a:endParaRPr>
          </a:p>
          <a:p>
            <a:pPr rtl="1"/>
            <a:endParaRPr lang="en-US" sz="3200" b="1" dirty="0">
              <a:latin typeface="Times New Roman" panose="02020603050405020304" pitchFamily="18" charset="0"/>
              <a:cs typeface="Times New Roman" panose="02020603050405020304" pitchFamily="18" charset="0"/>
            </a:endParaRPr>
          </a:p>
        </p:txBody>
      </p:sp>
      <p:sp>
        <p:nvSpPr>
          <p:cNvPr id="4" name="WordArt 5"/>
          <p:cNvSpPr>
            <a:spLocks noChangeArrowheads="1" noChangeShapeType="1" noTextEdit="1"/>
          </p:cNvSpPr>
          <p:nvPr/>
        </p:nvSpPr>
        <p:spPr bwMode="auto">
          <a:xfrm>
            <a:off x="2362200" y="2819400"/>
            <a:ext cx="5322131" cy="863963"/>
          </a:xfrm>
          <a:prstGeom prst="rect">
            <a:avLst/>
          </a:prstGeom>
        </p:spPr>
        <p:txBody>
          <a:bodyPr wrap="none" fromWordArt="1">
            <a:prstTxWarp prst="textPlain">
              <a:avLst>
                <a:gd name="adj" fmla="val 50000"/>
              </a:avLst>
            </a:prstTxWarp>
          </a:bodyPr>
          <a:lstStyle/>
          <a:p>
            <a:pPr algn="ctr"/>
            <a:r>
              <a:rPr lang="en-US" sz="1050" b="1" kern="10" dirty="0" smtClean="0">
                <a:latin typeface="Times New Roman" panose="02020603050405020304" pitchFamily="18" charset="0"/>
                <a:cs typeface="Times New Roman" panose="02020603050405020304" pitchFamily="18" charset="0"/>
              </a:rPr>
              <a:t> Software Analysis </a:t>
            </a:r>
            <a:r>
              <a:rPr lang="en-US" sz="1050" b="1" kern="10" dirty="0">
                <a:latin typeface="Times New Roman" panose="02020603050405020304" pitchFamily="18" charset="0"/>
                <a:cs typeface="Times New Roman" panose="02020603050405020304" pitchFamily="18" charset="0"/>
              </a:rPr>
              <a:t>And Design   Using </a:t>
            </a:r>
            <a:r>
              <a:rPr lang="en-US" sz="1050" b="1" kern="10" dirty="0" smtClean="0">
                <a:latin typeface="Times New Roman" panose="02020603050405020304" pitchFamily="18" charset="0"/>
                <a:cs typeface="Times New Roman" panose="02020603050405020304" pitchFamily="18" charset="0"/>
              </a:rPr>
              <a:t>UML</a:t>
            </a:r>
          </a:p>
          <a:p>
            <a:pPr algn="ctr" rtl="0"/>
            <a:endParaRPr lang="en-US" sz="1050" b="1" kern="10" dirty="0">
              <a:latin typeface="Times New Roman" panose="02020603050405020304" pitchFamily="18" charset="0"/>
              <a:cs typeface="Times New Roman" panose="02020603050405020304" pitchFamily="18" charset="0"/>
            </a:endParaRPr>
          </a:p>
        </p:txBody>
      </p:sp>
      <p:sp>
        <p:nvSpPr>
          <p:cNvPr id="5" name="WordArt 6"/>
          <p:cNvSpPr>
            <a:spLocks noChangeArrowheads="1" noChangeShapeType="1" noTextEdit="1"/>
          </p:cNvSpPr>
          <p:nvPr/>
        </p:nvSpPr>
        <p:spPr bwMode="auto">
          <a:xfrm>
            <a:off x="1910933" y="5917474"/>
            <a:ext cx="2889667" cy="716363"/>
          </a:xfrm>
          <a:prstGeom prst="rect">
            <a:avLst/>
          </a:prstGeom>
        </p:spPr>
        <p:txBody>
          <a:bodyPr wrap="none" fromWordArt="1">
            <a:prstTxWarp prst="textPlain">
              <a:avLst>
                <a:gd name="adj" fmla="val 50000"/>
              </a:avLst>
            </a:prstTxWarp>
          </a:bodyPr>
          <a:lstStyle/>
          <a:p>
            <a:pPr algn="ctr"/>
            <a:r>
              <a:rPr lang="ar-SA" sz="3600" b="1" kern="10" dirty="0">
                <a:latin typeface="Times New Roman" panose="02020603050405020304" pitchFamily="18" charset="0"/>
                <a:cs typeface="Times New Roman" panose="02020603050405020304" pitchFamily="18" charset="0"/>
              </a:rPr>
              <a:t>إعداد / أ. </a:t>
            </a:r>
            <a:r>
              <a:rPr lang="ar-EG" sz="3600" b="1" kern="10" dirty="0" smtClean="0">
                <a:latin typeface="Times New Roman" panose="02020603050405020304" pitchFamily="18" charset="0"/>
                <a:cs typeface="Times New Roman" panose="02020603050405020304" pitchFamily="18" charset="0"/>
              </a:rPr>
              <a:t>هبه الصديق إبراهيم</a:t>
            </a:r>
            <a:endParaRPr lang="en-US" sz="3600" b="1" kern="1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FD8BAD14-A7E9-427B-9C85-48B290550789}" type="slidenum">
              <a:rPr lang="en-US" smtClean="0"/>
              <a:t>1</a:t>
            </a:fld>
            <a:endParaRPr lang="en-US"/>
          </a:p>
        </p:txBody>
      </p:sp>
    </p:spTree>
    <p:extLst>
      <p:ext uri="{BB962C8B-B14F-4D97-AF65-F5344CB8AC3E}">
        <p14:creationId xmlns:p14="http://schemas.microsoft.com/office/powerpoint/2010/main" val="38700646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242" t="3367" r="9540" b="4158"/>
          <a:stretch/>
        </p:blipFill>
        <p:spPr>
          <a:xfrm>
            <a:off x="881744" y="326572"/>
            <a:ext cx="7004957" cy="6100354"/>
          </a:xfrm>
          <a:prstGeom prst="rect">
            <a:avLst/>
          </a:prstGeom>
        </p:spPr>
      </p:pic>
      <p:sp>
        <p:nvSpPr>
          <p:cNvPr id="3" name="Slide Number Placeholder 2"/>
          <p:cNvSpPr>
            <a:spLocks noGrp="1"/>
          </p:cNvSpPr>
          <p:nvPr>
            <p:ph type="sldNum" sz="quarter" idx="12"/>
          </p:nvPr>
        </p:nvSpPr>
        <p:spPr/>
        <p:txBody>
          <a:bodyPr/>
          <a:lstStyle/>
          <a:p>
            <a:fld id="{FD8BAD14-A7E9-427B-9C85-48B290550789}" type="slidenum">
              <a:rPr lang="en-US" smtClean="0"/>
              <a:t>10</a:t>
            </a:fld>
            <a:endParaRPr lang="en-US"/>
          </a:p>
        </p:txBody>
      </p:sp>
    </p:spTree>
    <p:extLst>
      <p:ext uri="{BB962C8B-B14F-4D97-AF65-F5344CB8AC3E}">
        <p14:creationId xmlns:p14="http://schemas.microsoft.com/office/powerpoint/2010/main" val="34465942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8893" y="2550400"/>
            <a:ext cx="5111752" cy="1515533"/>
          </a:xfrm>
        </p:spPr>
        <p:txBody>
          <a:bodyPr numCol="1"/>
          <a:lstStyle/>
          <a:p>
            <a:r>
              <a:rPr lang="en-US" sz="6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end </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Slide Number Placeholder 2"/>
          <p:cNvSpPr>
            <a:spLocks noGrp="1"/>
          </p:cNvSpPr>
          <p:nvPr>
            <p:ph type="sldNum" sz="quarter" idx="12"/>
          </p:nvPr>
        </p:nvSpPr>
        <p:spPr/>
        <p:txBody>
          <a:bodyPr/>
          <a:lstStyle/>
          <a:p>
            <a:fld id="{FD8BAD14-A7E9-427B-9C85-48B290550789}" type="slidenum">
              <a:rPr lang="en-US" smtClean="0"/>
              <a:t>11</a:t>
            </a:fld>
            <a:endParaRPr lang="en-US"/>
          </a:p>
        </p:txBody>
      </p:sp>
    </p:spTree>
    <p:extLst>
      <p:ext uri="{BB962C8B-B14F-4D97-AF65-F5344CB8AC3E}">
        <p14:creationId xmlns:p14="http://schemas.microsoft.com/office/powerpoint/2010/main" val="2287390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SA" sz="3200" u="sng" dirty="0">
                <a:solidFill>
                  <a:schemeClr val="accent1">
                    <a:lumMod val="75000"/>
                  </a:schemeClr>
                </a:solidFill>
                <a:effectLst>
                  <a:outerShdw blurRad="38100" dist="38100" dir="2700000" algn="tl">
                    <a:srgbClr val="000000">
                      <a:alpha val="43137"/>
                    </a:srgbClr>
                  </a:outerShdw>
                </a:effectLst>
                <a:latin typeface="Franklin Gothic Heavy" pitchFamily="34" charset="0"/>
              </a:rPr>
              <a:t>مخطط التتابع </a:t>
            </a:r>
            <a:r>
              <a:rPr lang="en-US" sz="3200" u="sng" dirty="0">
                <a:solidFill>
                  <a:schemeClr val="accent1">
                    <a:lumMod val="75000"/>
                  </a:schemeClr>
                </a:solidFill>
                <a:effectLst>
                  <a:outerShdw blurRad="38100" dist="38100" dir="2700000" algn="tl">
                    <a:srgbClr val="000000">
                      <a:alpha val="43137"/>
                    </a:srgbClr>
                  </a:outerShdw>
                </a:effectLst>
                <a:latin typeface="Franklin Gothic Heavy" pitchFamily="34" charset="0"/>
              </a:rPr>
              <a:t>Sequence Diagram</a:t>
            </a:r>
            <a:r>
              <a:rPr lang="ar-SA" sz="3200" u="sng" dirty="0">
                <a:solidFill>
                  <a:schemeClr val="accent1">
                    <a:lumMod val="75000"/>
                  </a:schemeClr>
                </a:solidFill>
                <a:effectLst>
                  <a:outerShdw blurRad="38100" dist="38100" dir="2700000" algn="tl">
                    <a:srgbClr val="000000">
                      <a:alpha val="43137"/>
                    </a:srgbClr>
                  </a:outerShdw>
                </a:effectLst>
                <a:latin typeface="Franklin Gothic Heavy" pitchFamily="34" charset="0"/>
              </a:rPr>
              <a:t> :</a:t>
            </a:r>
            <a:r>
              <a:rPr lang="en-US" sz="3200" u="sng" dirty="0">
                <a:solidFill>
                  <a:schemeClr val="bg2">
                    <a:lumMod val="60000"/>
                    <a:lumOff val="40000"/>
                  </a:schemeClr>
                </a:solidFill>
                <a:effectLst>
                  <a:outerShdw blurRad="38100" dist="38100" dir="2700000" algn="tl">
                    <a:srgbClr val="000000">
                      <a:alpha val="43137"/>
                    </a:srgbClr>
                  </a:outerShdw>
                </a:effectLst>
                <a:latin typeface="Franklin Gothic Heavy" pitchFamily="34" charset="0"/>
              </a:rPr>
              <a:t/>
            </a:r>
            <a:br>
              <a:rPr lang="en-US" sz="3200" u="sng" dirty="0">
                <a:solidFill>
                  <a:schemeClr val="bg2">
                    <a:lumMod val="60000"/>
                    <a:lumOff val="40000"/>
                  </a:schemeClr>
                </a:solidFill>
                <a:effectLst>
                  <a:outerShdw blurRad="38100" dist="38100" dir="2700000" algn="tl">
                    <a:srgbClr val="000000">
                      <a:alpha val="43137"/>
                    </a:srgbClr>
                  </a:outerShdw>
                </a:effectLst>
                <a:latin typeface="Franklin Gothic Heavy" pitchFamily="34" charset="0"/>
              </a:rPr>
            </a:br>
            <a:endParaRPr lang="en-US" dirty="0"/>
          </a:p>
        </p:txBody>
      </p:sp>
      <p:sp>
        <p:nvSpPr>
          <p:cNvPr id="3" name="Content Placeholder 2"/>
          <p:cNvSpPr>
            <a:spLocks noGrp="1"/>
          </p:cNvSpPr>
          <p:nvPr>
            <p:ph sz="quarter" idx="1"/>
          </p:nvPr>
        </p:nvSpPr>
        <p:spPr/>
        <p:txBody>
          <a:bodyPr>
            <a:normAutofit/>
          </a:bodyPr>
          <a:lstStyle/>
          <a:p>
            <a:pPr marL="0" indent="0" algn="r" rtl="1">
              <a:spcBef>
                <a:spcPts val="1800"/>
              </a:spcBef>
              <a:buNone/>
            </a:pPr>
            <a:r>
              <a:rPr lang="en-US" sz="2800" dirty="0">
                <a:latin typeface="Franklin Gothic Heavy" pitchFamily="34" charset="0"/>
                <a:cs typeface="+mj-cs"/>
              </a:rPr>
              <a:t>	</a:t>
            </a:r>
            <a:r>
              <a:rPr lang="ar-SA" sz="2800" dirty="0">
                <a:latin typeface="Franklin Gothic Heavy" pitchFamily="34" charset="0"/>
                <a:cs typeface="+mj-cs"/>
              </a:rPr>
              <a:t>يستخدم مخطط التتابع لوصف سلوك أحد سيناريوهات النظام من خلال تفاعل مجموعة من </a:t>
            </a:r>
            <a:r>
              <a:rPr lang="ar-SA" sz="2800" dirty="0" smtClean="0">
                <a:latin typeface="Franklin Gothic Heavy" pitchFamily="34" charset="0"/>
                <a:cs typeface="+mj-cs"/>
              </a:rPr>
              <a:t>الكائنات. </a:t>
            </a:r>
            <a:r>
              <a:rPr lang="ar-SA" sz="2800" dirty="0">
                <a:latin typeface="Franklin Gothic Heavy" pitchFamily="34" charset="0"/>
                <a:cs typeface="+mj-cs"/>
              </a:rPr>
              <a:t>يتم التفاعل بين الكائنات من خلال الرسائل الممررة </a:t>
            </a:r>
            <a:r>
              <a:rPr lang="ar-SA" sz="2800" dirty="0" smtClean="0">
                <a:latin typeface="Franklin Gothic Heavy" pitchFamily="34" charset="0"/>
                <a:cs typeface="+mj-cs"/>
              </a:rPr>
              <a:t>بينها </a:t>
            </a:r>
            <a:r>
              <a:rPr lang="ar-SA" sz="2800" dirty="0" smtClean="0">
                <a:latin typeface="Times New Roman" panose="02020603050405020304" pitchFamily="18" charset="0"/>
                <a:cs typeface="Times New Roman" panose="02020603050405020304" pitchFamily="18" charset="0"/>
              </a:rPr>
              <a:t>في </a:t>
            </a:r>
            <a:r>
              <a:rPr lang="ar-SA" sz="2800" dirty="0">
                <a:latin typeface="Times New Roman" panose="02020603050405020304" pitchFamily="18" charset="0"/>
                <a:cs typeface="Times New Roman" panose="02020603050405020304" pitchFamily="18" charset="0"/>
              </a:rPr>
              <a:t>شكل خطوات متتالية , وكل خطوة تستغرق فترة زمنية محددة . وعليه يجب تحديد السيناريو أولاً , ثم نبدأ بتمثيل التفاعلات بين الكائنات طبقاً لهذا السيناريو . </a:t>
            </a:r>
            <a:r>
              <a:rPr lang="ar-SA" sz="2800" dirty="0" smtClean="0">
                <a:latin typeface="Franklin Gothic Heavy" pitchFamily="34" charset="0"/>
                <a:cs typeface="+mj-cs"/>
              </a:rPr>
              <a:t>يتم </a:t>
            </a:r>
            <a:r>
              <a:rPr lang="ar-SA" sz="2800" dirty="0">
                <a:latin typeface="Franklin Gothic Heavy" pitchFamily="34" charset="0"/>
                <a:cs typeface="+mj-cs"/>
              </a:rPr>
              <a:t>تمثيل الكائن بإستخدام مستطيل يحتوي علي إسم الكائن وتحته خط .</a:t>
            </a:r>
            <a:endParaRPr lang="en-US" sz="2800" dirty="0">
              <a:latin typeface="Franklin Gothic Heavy" pitchFamily="34" charset="0"/>
              <a:cs typeface="+mj-cs"/>
            </a:endParaRPr>
          </a:p>
          <a:p>
            <a:pPr marL="0" indent="0" algn="r" rtl="1">
              <a:buNone/>
            </a:pPr>
            <a:endParaRPr lang="en-US" sz="2800" dirty="0">
              <a:cs typeface="+mj-cs"/>
            </a:endParaRPr>
          </a:p>
        </p:txBody>
      </p:sp>
      <p:sp>
        <p:nvSpPr>
          <p:cNvPr id="4" name="Slide Number Placeholder 3"/>
          <p:cNvSpPr>
            <a:spLocks noGrp="1"/>
          </p:cNvSpPr>
          <p:nvPr>
            <p:ph type="sldNum" sz="quarter" idx="15"/>
          </p:nvPr>
        </p:nvSpPr>
        <p:spPr/>
        <p:txBody>
          <a:bodyPr/>
          <a:lstStyle/>
          <a:p>
            <a:fld id="{FD8BAD14-A7E9-427B-9C85-48B290550789}" type="slidenum">
              <a:rPr lang="en-US" smtClean="0"/>
              <a:t>2</a:t>
            </a:fld>
            <a:endParaRPr lang="en-US"/>
          </a:p>
        </p:txBody>
      </p:sp>
    </p:spTree>
    <p:extLst>
      <p:ext uri="{BB962C8B-B14F-4D97-AF65-F5344CB8AC3E}">
        <p14:creationId xmlns:p14="http://schemas.microsoft.com/office/powerpoint/2010/main" val="2738538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EG" b="1" u="sng" dirty="0"/>
              <a:t>الرموز الأساسية في مخطط التسلسل</a:t>
            </a:r>
            <a:r>
              <a:rPr lang="ar-EG" b="1" dirty="0"/>
              <a:t/>
            </a:r>
            <a:br>
              <a:rPr lang="ar-EG" b="1" dirty="0"/>
            </a:br>
            <a:endParaRPr lang="en-US" dirty="0"/>
          </a:p>
        </p:txBody>
      </p:sp>
      <p:sp>
        <p:nvSpPr>
          <p:cNvPr id="3" name="Content Placeholder 2"/>
          <p:cNvSpPr>
            <a:spLocks noGrp="1"/>
          </p:cNvSpPr>
          <p:nvPr>
            <p:ph sz="quarter" idx="1"/>
          </p:nvPr>
        </p:nvSpPr>
        <p:spPr>
          <a:xfrm>
            <a:off x="457200" y="1066800"/>
            <a:ext cx="7467600" cy="5407152"/>
          </a:xfrm>
        </p:spPr>
        <p:txBody>
          <a:bodyPr>
            <a:normAutofit/>
          </a:bodyPr>
          <a:lstStyle/>
          <a:p>
            <a:pPr marL="0" indent="0" algn="r" rtl="1">
              <a:buNone/>
            </a:pPr>
            <a:r>
              <a:rPr lang="ar-EG" sz="2800" b="1" dirty="0" smtClean="0">
                <a:solidFill>
                  <a:schemeClr val="accent1">
                    <a:lumMod val="75000"/>
                  </a:schemeClr>
                </a:solidFill>
              </a:rPr>
              <a:t>الكائنات </a:t>
            </a:r>
            <a:r>
              <a:rPr lang="en-US" sz="2800" b="1" dirty="0" smtClean="0">
                <a:solidFill>
                  <a:schemeClr val="accent1">
                    <a:lumMod val="75000"/>
                  </a:schemeClr>
                </a:solidFill>
              </a:rPr>
              <a:t>Objects</a:t>
            </a:r>
            <a:r>
              <a:rPr lang="ar-EG" sz="2800" b="1" dirty="0" smtClean="0">
                <a:solidFill>
                  <a:schemeClr val="accent1">
                    <a:lumMod val="75000"/>
                  </a:schemeClr>
                </a:solidFill>
              </a:rPr>
              <a:t> :</a:t>
            </a:r>
          </a:p>
          <a:p>
            <a:pPr marL="0" indent="0" algn="r" rtl="1">
              <a:buNone/>
            </a:pPr>
            <a:r>
              <a:rPr lang="ar-EG" sz="2800" dirty="0" smtClean="0"/>
              <a:t>يعرض احد أجزاء النظام او مكوناته (مثل المستخدمين للنظام او احد اجزائه كقاعدة البيانات مثلا تعتبر جزء من النظام)</a:t>
            </a:r>
          </a:p>
          <a:p>
            <a:pPr marL="0" indent="0" algn="r" rtl="1">
              <a:buNone/>
            </a:pPr>
            <a:endParaRPr lang="ar-EG" sz="2800" dirty="0" smtClean="0"/>
          </a:p>
          <a:p>
            <a:pPr marL="0" indent="0" algn="r" rtl="1">
              <a:buNone/>
            </a:pPr>
            <a:endParaRPr lang="ar-EG" sz="2800" dirty="0"/>
          </a:p>
          <a:p>
            <a:pPr marL="0" indent="0" algn="r" rtl="1">
              <a:buNone/>
            </a:pPr>
            <a:r>
              <a:rPr lang="ar-EG" sz="2800" b="1" dirty="0" smtClean="0">
                <a:solidFill>
                  <a:schemeClr val="accent1">
                    <a:lumMod val="75000"/>
                  </a:schemeClr>
                </a:solidFill>
              </a:rPr>
              <a:t>حدوث النشاط او التنفيذ </a:t>
            </a:r>
            <a:r>
              <a:rPr lang="en-US" sz="2800" b="1" dirty="0" smtClean="0">
                <a:solidFill>
                  <a:schemeClr val="accent1">
                    <a:lumMod val="75000"/>
                  </a:schemeClr>
                </a:solidFill>
              </a:rPr>
              <a:t>Activation block</a:t>
            </a:r>
            <a:r>
              <a:rPr lang="ar-EG" sz="2800" b="1" dirty="0" smtClean="0">
                <a:solidFill>
                  <a:schemeClr val="accent1">
                    <a:lumMod val="75000"/>
                  </a:schemeClr>
                </a:solidFill>
              </a:rPr>
              <a:t>:</a:t>
            </a:r>
          </a:p>
          <a:p>
            <a:pPr marL="0" indent="0" algn="r" rtl="1">
              <a:buNone/>
            </a:pPr>
            <a:r>
              <a:rPr lang="ar-EG" sz="2800" dirty="0"/>
              <a:t>تمثل مربعات النشاط الوقت الذي يحتاجه الكائن لإكمال المهمة. عندما يكون الكائن مشغولاً بتنفيذ عملية ما أو في انتظار رسالة رد، يتم استخدام مستطيل رمادي رفيع يوضع عموديًا على خط الحياة الخاص به.</a:t>
            </a:r>
            <a:endParaRPr lang="ar-EG" sz="2800" b="1" dirty="0"/>
          </a:p>
          <a:p>
            <a:pPr marL="0" indent="0" algn="r" rtl="1">
              <a:buNone/>
            </a:pPr>
            <a:endParaRPr lang="ar-EG" sz="2800" b="1" dirty="0" smtClean="0">
              <a:solidFill>
                <a:schemeClr val="accent1">
                  <a:lumMod val="75000"/>
                </a:schemeClr>
              </a:solidFill>
            </a:endParaRPr>
          </a:p>
          <a:p>
            <a:pPr marL="0" indent="0" algn="r" rtl="1">
              <a:buNone/>
            </a:pPr>
            <a:endParaRPr lang="ar-EG" sz="2800" dirty="0"/>
          </a:p>
          <a:p>
            <a:pPr marL="0" indent="0" algn="r" rtl="1">
              <a:buNone/>
            </a:pPr>
            <a:endParaRPr lang="ar-EG" sz="2800" dirty="0"/>
          </a:p>
          <a:p>
            <a:pPr marL="0" indent="0" algn="r" rtl="1">
              <a:buNone/>
            </a:pPr>
            <a:endParaRPr lang="ar-EG" sz="2800" dirty="0" smtClean="0"/>
          </a:p>
          <a:p>
            <a:pPr marL="0" indent="0" algn="r" rtl="1">
              <a:buNone/>
            </a:pPr>
            <a:endParaRPr 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011" y="2514600"/>
            <a:ext cx="2755719" cy="85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3360" y="5486400"/>
            <a:ext cx="198637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5"/>
          </p:nvPr>
        </p:nvSpPr>
        <p:spPr/>
        <p:txBody>
          <a:bodyPr/>
          <a:lstStyle/>
          <a:p>
            <a:fld id="{FD8BAD14-A7E9-427B-9C85-48B290550789}" type="slidenum">
              <a:rPr lang="en-US" smtClean="0"/>
              <a:t>3</a:t>
            </a:fld>
            <a:endParaRPr lang="en-US"/>
          </a:p>
        </p:txBody>
      </p:sp>
    </p:spTree>
    <p:extLst>
      <p:ext uri="{BB962C8B-B14F-4D97-AF65-F5344CB8AC3E}">
        <p14:creationId xmlns:p14="http://schemas.microsoft.com/office/powerpoint/2010/main" val="3914790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52400"/>
            <a:ext cx="8001000" cy="6477000"/>
          </a:xfrm>
        </p:spPr>
        <p:txBody>
          <a:bodyPr/>
          <a:lstStyle/>
          <a:p>
            <a:pPr marL="0" indent="0" algn="r" rtl="1">
              <a:buNone/>
            </a:pPr>
            <a:r>
              <a:rPr lang="ar-EG" b="1" dirty="0">
                <a:solidFill>
                  <a:schemeClr val="accent1">
                    <a:lumMod val="75000"/>
                  </a:schemeClr>
                </a:solidFill>
              </a:rPr>
              <a:t>خط الحياة </a:t>
            </a:r>
            <a:r>
              <a:rPr lang="en-US" b="1" dirty="0" smtClean="0">
                <a:solidFill>
                  <a:schemeClr val="accent1">
                    <a:lumMod val="75000"/>
                  </a:schemeClr>
                </a:solidFill>
              </a:rPr>
              <a:t>Lifelines</a:t>
            </a:r>
            <a:r>
              <a:rPr lang="ar-EG" b="1" dirty="0" smtClean="0">
                <a:solidFill>
                  <a:schemeClr val="accent1">
                    <a:lumMod val="75000"/>
                  </a:schemeClr>
                </a:solidFill>
              </a:rPr>
              <a:t> :</a:t>
            </a:r>
          </a:p>
          <a:p>
            <a:pPr marL="0" indent="0" algn="r" rtl="1">
              <a:buNone/>
            </a:pPr>
            <a:r>
              <a:rPr lang="ar-EG" dirty="0" smtClean="0"/>
              <a:t>خطوط </a:t>
            </a:r>
            <a:r>
              <a:rPr lang="ar-EG" dirty="0"/>
              <a:t>الحياة هي خطوط متقطعة عمودية تشير إلى وجود الكائن على طول الوقت الوقت</a:t>
            </a:r>
            <a:r>
              <a:rPr lang="ar-EG" dirty="0" smtClean="0"/>
              <a:t>.</a:t>
            </a:r>
          </a:p>
          <a:p>
            <a:pPr marL="0" indent="0" algn="r" rtl="1">
              <a:buNone/>
            </a:pPr>
            <a:endParaRPr lang="en-US" dirty="0">
              <a:solidFill>
                <a:schemeClr val="accent1">
                  <a:lumMod val="75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52575"/>
            <a:ext cx="64008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5"/>
          </p:nvPr>
        </p:nvSpPr>
        <p:spPr/>
        <p:txBody>
          <a:bodyPr/>
          <a:lstStyle/>
          <a:p>
            <a:fld id="{FD8BAD14-A7E9-427B-9C85-48B290550789}" type="slidenum">
              <a:rPr lang="en-US" smtClean="0"/>
              <a:t>4</a:t>
            </a:fld>
            <a:endParaRPr lang="en-US"/>
          </a:p>
        </p:txBody>
      </p:sp>
    </p:spTree>
    <p:extLst>
      <p:ext uri="{BB962C8B-B14F-4D97-AF65-F5344CB8AC3E}">
        <p14:creationId xmlns:p14="http://schemas.microsoft.com/office/powerpoint/2010/main" val="3947771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8153400" cy="6169152"/>
          </a:xfrm>
        </p:spPr>
        <p:txBody>
          <a:bodyPr>
            <a:normAutofit/>
          </a:bodyPr>
          <a:lstStyle/>
          <a:p>
            <a:pPr marL="0" indent="0" algn="r" rtl="1">
              <a:buNone/>
            </a:pPr>
            <a:r>
              <a:rPr lang="ar-EG" sz="2800" b="1" dirty="0">
                <a:solidFill>
                  <a:schemeClr val="accent1">
                    <a:lumMod val="75000"/>
                  </a:schemeClr>
                </a:solidFill>
              </a:rPr>
              <a:t>ا</a:t>
            </a:r>
            <a:r>
              <a:rPr lang="ar-EG" sz="2800" b="1" dirty="0" smtClean="0">
                <a:solidFill>
                  <a:schemeClr val="accent1">
                    <a:lumMod val="75000"/>
                  </a:schemeClr>
                </a:solidFill>
              </a:rPr>
              <a:t>لرسائل </a:t>
            </a:r>
            <a:r>
              <a:rPr lang="en-US" sz="2800" b="1" dirty="0">
                <a:solidFill>
                  <a:schemeClr val="accent1">
                    <a:lumMod val="75000"/>
                  </a:schemeClr>
                </a:solidFill>
              </a:rPr>
              <a:t>Messages </a:t>
            </a:r>
            <a:r>
              <a:rPr lang="ar-EG" sz="2800" b="1" dirty="0" smtClean="0">
                <a:solidFill>
                  <a:schemeClr val="accent1">
                    <a:lumMod val="75000"/>
                  </a:schemeClr>
                </a:solidFill>
              </a:rPr>
              <a:t> :</a:t>
            </a:r>
          </a:p>
          <a:p>
            <a:pPr marL="0" indent="0" algn="r" rtl="1">
              <a:buNone/>
            </a:pPr>
            <a:r>
              <a:rPr lang="ar-EG" sz="2800" dirty="0"/>
              <a:t>الرسائل عبارة عن أسهم تمثل الاتصال بين </a:t>
            </a:r>
            <a:r>
              <a:rPr lang="ar-EG" sz="2800" dirty="0" smtClean="0"/>
              <a:t>الكائنات .</a:t>
            </a:r>
          </a:p>
          <a:p>
            <a:pPr marL="0" indent="0" algn="r" rtl="1">
              <a:buNone/>
            </a:pPr>
            <a:r>
              <a:rPr lang="ar-EG" sz="2800" b="1" dirty="0" smtClean="0"/>
              <a:t>1- </a:t>
            </a:r>
            <a:r>
              <a:rPr lang="ar-EG" sz="2800" b="1" dirty="0"/>
              <a:t>رسالة </a:t>
            </a:r>
            <a:r>
              <a:rPr lang="ar-EG" sz="2800" b="1" dirty="0" smtClean="0"/>
              <a:t>متزامنة </a:t>
            </a:r>
            <a:r>
              <a:rPr lang="en-US" sz="2800" b="1" dirty="0" smtClean="0"/>
              <a:t>Synchronous</a:t>
            </a:r>
            <a:r>
              <a:rPr lang="ar-EG" sz="2800" b="1" dirty="0" smtClean="0"/>
              <a:t> :</a:t>
            </a:r>
            <a:r>
              <a:rPr lang="ar-EG" sz="2800" dirty="0"/>
              <a:t> تتطلب الرسالة المتزامنة استجابة قبل أن يستمر التفاعل، ويتم رسمها عادةً باستخدام خط برأس سهم مغلق، ويشير السهم من كائن إلى آخر</a:t>
            </a:r>
            <a:r>
              <a:rPr lang="ar-EG" sz="2800" dirty="0" smtClean="0"/>
              <a:t>.</a:t>
            </a:r>
            <a:endParaRPr lang="en-US" sz="2800" dirty="0" smtClean="0"/>
          </a:p>
          <a:p>
            <a:pPr marL="0" indent="0" algn="r" rtl="1">
              <a:buNone/>
            </a:pPr>
            <a:endParaRPr lang="en-US" sz="2800" b="1" dirty="0" smtClean="0">
              <a:solidFill>
                <a:schemeClr val="accent1">
                  <a:lumMod val="75000"/>
                </a:schemeClr>
              </a:solidFill>
            </a:endParaRPr>
          </a:p>
          <a:p>
            <a:pPr marL="0" indent="0" algn="r" rtl="1">
              <a:buNone/>
            </a:pPr>
            <a:r>
              <a:rPr lang="ar-EG" sz="2800" b="1" dirty="0"/>
              <a:t>2- رسالة غير </a:t>
            </a:r>
            <a:r>
              <a:rPr lang="ar-EG" sz="2800" b="1" dirty="0" smtClean="0"/>
              <a:t>متزامنة</a:t>
            </a:r>
            <a:r>
              <a:rPr lang="en-US" sz="2800" b="1" dirty="0" smtClean="0"/>
              <a:t> Asynchronous </a:t>
            </a:r>
            <a:r>
              <a:rPr lang="ar-EG" sz="2800" b="1" dirty="0" smtClean="0"/>
              <a:t>:</a:t>
            </a:r>
            <a:r>
              <a:rPr lang="ar-EG" sz="2800" dirty="0"/>
              <a:t> لا تحتاج الرسائل غير المتزامنة إلى رد لمتابعة التفاعل، على عكس الرسائل المتزامنة، حيث يتم رسمها بسهم يربط بين خطي الحياة، مع ذلك، عادةً ما يكون رأس السهم مفتوحًا ولا توجد رسالة عودة مصورة.</a:t>
            </a:r>
            <a:endParaRPr lang="en-US" sz="2800" b="1" dirty="0">
              <a:solidFill>
                <a:schemeClr val="accent1">
                  <a:lumMod val="7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682240"/>
            <a:ext cx="30861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257800"/>
            <a:ext cx="386238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5"/>
          </p:nvPr>
        </p:nvSpPr>
        <p:spPr/>
        <p:txBody>
          <a:bodyPr/>
          <a:lstStyle/>
          <a:p>
            <a:fld id="{FD8BAD14-A7E9-427B-9C85-48B290550789}" type="slidenum">
              <a:rPr lang="en-US" smtClean="0"/>
              <a:t>5</a:t>
            </a:fld>
            <a:endParaRPr lang="en-US"/>
          </a:p>
        </p:txBody>
      </p:sp>
    </p:spTree>
    <p:extLst>
      <p:ext uri="{BB962C8B-B14F-4D97-AF65-F5344CB8AC3E}">
        <p14:creationId xmlns:p14="http://schemas.microsoft.com/office/powerpoint/2010/main" val="1504492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2400"/>
            <a:ext cx="8458200" cy="6321552"/>
          </a:xfrm>
        </p:spPr>
        <p:txBody>
          <a:bodyPr/>
          <a:lstStyle/>
          <a:p>
            <a:pPr marL="0" indent="0" algn="r" rtl="1">
              <a:buNone/>
            </a:pPr>
            <a:r>
              <a:rPr lang="en-US" b="1" dirty="0" smtClean="0"/>
              <a:t>3 </a:t>
            </a:r>
            <a:r>
              <a:rPr lang="ar-EG" b="1" dirty="0" smtClean="0"/>
              <a:t>- </a:t>
            </a:r>
            <a:r>
              <a:rPr lang="ar-EG" b="1" dirty="0"/>
              <a:t>الرد أو الرسالة </a:t>
            </a:r>
            <a:r>
              <a:rPr lang="ar-EG" b="1" dirty="0" smtClean="0"/>
              <a:t>المُرجَعة</a:t>
            </a:r>
            <a:r>
              <a:rPr lang="en-US" b="1" dirty="0" smtClean="0"/>
              <a:t>A reply </a:t>
            </a:r>
            <a:r>
              <a:rPr lang="ar-EG" b="1" dirty="0" smtClean="0"/>
              <a:t>:</a:t>
            </a:r>
            <a:r>
              <a:rPr lang="ar-EG" dirty="0"/>
              <a:t> يتم رسم رسالة الرد بخط منقط ورأس سهم مفتوح يشير مرة أخرى إلى خط الحياة الأصلي</a:t>
            </a:r>
            <a:r>
              <a:rPr lang="ar-EG" dirty="0" smtClean="0"/>
              <a:t>.</a:t>
            </a:r>
            <a:endParaRPr lang="en-US" dirty="0" smtClean="0"/>
          </a:p>
          <a:p>
            <a:pPr marL="0" indent="0" algn="r" rtl="1">
              <a:buNone/>
            </a:pPr>
            <a:endParaRPr lang="en-US" dirty="0" smtClean="0"/>
          </a:p>
          <a:p>
            <a:pPr marL="0" indent="0" algn="r" rtl="1">
              <a:buNone/>
            </a:pPr>
            <a:endParaRPr lang="en-US" dirty="0"/>
          </a:p>
          <a:p>
            <a:pPr marL="0" indent="0" algn="r" rtl="1">
              <a:buNone/>
            </a:pPr>
            <a:endParaRPr lang="en-US" dirty="0" smtClean="0"/>
          </a:p>
          <a:p>
            <a:pPr marL="0" indent="0" algn="r" rtl="1">
              <a:buNone/>
            </a:pPr>
            <a:r>
              <a:rPr lang="ar-EG" b="1" dirty="0"/>
              <a:t>4- رسالة </a:t>
            </a:r>
            <a:r>
              <a:rPr lang="ar-EG" b="1" dirty="0" smtClean="0"/>
              <a:t>ذاتية</a:t>
            </a:r>
            <a:r>
              <a:rPr lang="en-US" b="1" dirty="0" smtClean="0"/>
              <a:t>Self message </a:t>
            </a:r>
            <a:r>
              <a:rPr lang="ar-EG" b="1" dirty="0" smtClean="0"/>
              <a:t>:</a:t>
            </a:r>
            <a:r>
              <a:rPr lang="ar-EG" dirty="0"/>
              <a:t> رسالة يرسلها كائن إلى نفسه، وعادة ما تظهر كسهم على شكل حرف “</a:t>
            </a:r>
            <a:r>
              <a:rPr lang="en-US" dirty="0"/>
              <a:t>U” </a:t>
            </a:r>
            <a:r>
              <a:rPr lang="ar-EG" dirty="0"/>
              <a:t>يشير إلى </a:t>
            </a:r>
            <a:r>
              <a:rPr lang="ar-EG" dirty="0" smtClean="0"/>
              <a:t>نفسه</a:t>
            </a:r>
            <a:endParaRPr lang="en-US" dirty="0" smtClean="0"/>
          </a:p>
          <a:p>
            <a:pPr marL="0" indent="0" algn="r" rtl="1">
              <a:buNone/>
            </a:pP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712" y="1371600"/>
            <a:ext cx="30765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415936"/>
            <a:ext cx="2105025" cy="2070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5"/>
          </p:nvPr>
        </p:nvSpPr>
        <p:spPr/>
        <p:txBody>
          <a:bodyPr/>
          <a:lstStyle/>
          <a:p>
            <a:fld id="{FD8BAD14-A7E9-427B-9C85-48B290550789}" type="slidenum">
              <a:rPr lang="en-US" smtClean="0"/>
              <a:t>6</a:t>
            </a:fld>
            <a:endParaRPr lang="en-US"/>
          </a:p>
        </p:txBody>
      </p:sp>
    </p:spTree>
    <p:extLst>
      <p:ext uri="{BB962C8B-B14F-4D97-AF65-F5344CB8AC3E}">
        <p14:creationId xmlns:p14="http://schemas.microsoft.com/office/powerpoint/2010/main" val="2720793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350408"/>
            <a:ext cx="6639091" cy="860235"/>
          </a:xfrm>
          <a:prstGeom prst="rect">
            <a:avLst/>
          </a:prstGeom>
        </p:spPr>
        <p:txBody>
          <a:bodyPr lIns="0" tIns="0" rIns="0" bIns="0" anchor="ctr">
            <a:spAutoFit/>
          </a:bodyPr>
          <a:lstStyle/>
          <a:p>
            <a:pPr algn="just" rtl="1"/>
            <a:r>
              <a:rPr lang="ar-SA" sz="2795" b="1" dirty="0">
                <a:latin typeface="Times New Roman" panose="02020603050405020304" pitchFamily="18" charset="0"/>
                <a:cs typeface="Times New Roman" panose="02020603050405020304" pitchFamily="18" charset="0"/>
              </a:rPr>
              <a:t>مثال (1) : مخطط التتابع لعملية تعديل/ حذف بيانات الطالب :</a:t>
            </a:r>
            <a:endParaRPr lang="en-US" sz="2795" b="1"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lum bright="-20000" contrast="40000"/>
          </a:blip>
          <a:srcRect/>
          <a:stretch>
            <a:fillRect/>
          </a:stretch>
        </p:blipFill>
        <p:spPr bwMode="auto">
          <a:xfrm>
            <a:off x="656408" y="995585"/>
            <a:ext cx="7580238" cy="5326839"/>
          </a:xfrm>
          <a:prstGeom prst="rect">
            <a:avLst/>
          </a:prstGeom>
          <a:noFill/>
          <a:ln w="9525">
            <a:noFill/>
            <a:miter lim="800000"/>
            <a:headEnd/>
            <a:tailEnd/>
          </a:ln>
        </p:spPr>
      </p:pic>
      <p:pic>
        <p:nvPicPr>
          <p:cNvPr id="4" name="Picture 3"/>
          <p:cNvPicPr/>
          <p:nvPr/>
        </p:nvPicPr>
        <p:blipFill>
          <a:blip r:embed="rId2">
            <a:lum bright="-20000" contrast="40000"/>
          </a:blip>
          <a:srcRect/>
          <a:stretch>
            <a:fillRect/>
          </a:stretch>
        </p:blipFill>
        <p:spPr bwMode="auto">
          <a:xfrm>
            <a:off x="770708" y="1147984"/>
            <a:ext cx="7580238" cy="5326839"/>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fld id="{FD8BAD14-A7E9-427B-9C85-48B290550789}" type="slidenum">
              <a:rPr lang="en-US" smtClean="0"/>
              <a:t>7</a:t>
            </a:fld>
            <a:endParaRPr lang="en-US"/>
          </a:p>
        </p:txBody>
      </p:sp>
    </p:spTree>
    <p:extLst>
      <p:ext uri="{BB962C8B-B14F-4D97-AF65-F5344CB8AC3E}">
        <p14:creationId xmlns:p14="http://schemas.microsoft.com/office/powerpoint/2010/main" val="3615314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646613" y="613188"/>
            <a:ext cx="7749540" cy="861774"/>
          </a:xfrm>
          <a:prstGeom prst="rect">
            <a:avLst/>
          </a:prstGeom>
        </p:spPr>
        <p:txBody>
          <a:bodyPr wrap="square" lIns="0" tIns="0" rIns="0" bIns="0" anchor="ctr">
            <a:spAutoFit/>
          </a:bodyPr>
          <a:lstStyle/>
          <a:p>
            <a:pPr algn="just" rtl="1"/>
            <a:r>
              <a:rPr lang="ar-SA" sz="28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مثال(</a:t>
            </a:r>
            <a:r>
              <a:rPr lang="en-US" sz="28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ar-SA" sz="28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ar-SA" sz="2800" b="1" dirty="0">
                <a:latin typeface="Times New Roman" panose="02020603050405020304" pitchFamily="18" charset="0"/>
                <a:cs typeface="Times New Roman" panose="02020603050405020304" pitchFamily="18" charset="0"/>
              </a:rPr>
              <a:t> : مخطط تتابع لعملية سحب من الصراف الآلي ببطاقة صالحة وكلمة سر صحيحة :</a:t>
            </a:r>
            <a:endParaRPr lang="en-US" sz="2800" b="1" dirty="0">
              <a:latin typeface="Times New Roman" panose="02020603050405020304" pitchFamily="18" charset="0"/>
              <a:cs typeface="Times New Roman" panose="02020603050405020304" pitchFamily="18" charset="0"/>
            </a:endParaRPr>
          </a:p>
        </p:txBody>
      </p:sp>
      <p:pic>
        <p:nvPicPr>
          <p:cNvPr id="102434" name="Picture 34"/>
          <p:cNvPicPr>
            <a:picLocks noChangeAspect="1" noChangeArrowheads="1"/>
          </p:cNvPicPr>
          <p:nvPr/>
        </p:nvPicPr>
        <p:blipFill>
          <a:blip r:embed="rId2">
            <a:lum bright="-20000" contrast="40000"/>
          </a:blip>
          <a:srcRect l="17978" t="29577" r="16586" b="19551"/>
          <a:stretch>
            <a:fillRect/>
          </a:stretch>
        </p:blipFill>
        <p:spPr bwMode="auto">
          <a:xfrm>
            <a:off x="1215253" y="1438815"/>
            <a:ext cx="6552859" cy="4785630"/>
          </a:xfrm>
          <a:prstGeom prst="rect">
            <a:avLst/>
          </a:prstGeom>
          <a:noFill/>
          <a:ln w="9525">
            <a:noFill/>
            <a:miter lim="800000"/>
            <a:headEnd/>
            <a:tailEnd/>
          </a:ln>
          <a:effectLst/>
        </p:spPr>
      </p:pic>
      <p:sp>
        <p:nvSpPr>
          <p:cNvPr id="4" name="TextBox 3"/>
          <p:cNvSpPr txBox="1"/>
          <p:nvPr/>
        </p:nvSpPr>
        <p:spPr>
          <a:xfrm>
            <a:off x="3827006" y="4910746"/>
            <a:ext cx="703769" cy="454612"/>
          </a:xfrm>
          <a:prstGeom prst="rect">
            <a:avLst/>
          </a:prstGeom>
          <a:solidFill>
            <a:schemeClr val="bg1"/>
          </a:solidFill>
        </p:spPr>
        <p:txBody>
          <a:bodyPr wrap="square" rtlCol="0">
            <a:spAutoFit/>
          </a:bodyPr>
          <a:lstStyle/>
          <a:p>
            <a:pPr algn="ctr"/>
            <a:r>
              <a:rPr lang="ar-SA" sz="1177" b="1" dirty="0"/>
              <a:t>رقم مرور صحيح</a:t>
            </a:r>
            <a:endParaRPr lang="en-US" sz="1177" b="1" dirty="0"/>
          </a:p>
        </p:txBody>
      </p:sp>
      <p:sp>
        <p:nvSpPr>
          <p:cNvPr id="2" name="Slide Number Placeholder 1"/>
          <p:cNvSpPr>
            <a:spLocks noGrp="1"/>
          </p:cNvSpPr>
          <p:nvPr>
            <p:ph type="sldNum" sz="quarter" idx="12"/>
          </p:nvPr>
        </p:nvSpPr>
        <p:spPr/>
        <p:txBody>
          <a:bodyPr/>
          <a:lstStyle/>
          <a:p>
            <a:fld id="{FD8BAD14-A7E9-427B-9C85-48B290550789}" type="slidenum">
              <a:rPr lang="en-US" smtClean="0"/>
              <a:t>8</a:t>
            </a:fld>
            <a:endParaRPr lang="en-US"/>
          </a:p>
        </p:txBody>
      </p:sp>
    </p:spTree>
    <p:extLst>
      <p:ext uri="{BB962C8B-B14F-4D97-AF65-F5344CB8AC3E}">
        <p14:creationId xmlns:p14="http://schemas.microsoft.com/office/powerpoint/2010/main" val="3440881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5" name="Text Box 5"/>
          <p:cNvSpPr txBox="1">
            <a:spLocks noChangeArrowheads="1"/>
          </p:cNvSpPr>
          <p:nvPr/>
        </p:nvSpPr>
        <p:spPr bwMode="auto">
          <a:xfrm>
            <a:off x="1279163" y="674742"/>
            <a:ext cx="6639091" cy="738664"/>
          </a:xfrm>
          <a:prstGeom prst="rect">
            <a:avLst/>
          </a:prstGeom>
        </p:spPr>
        <p:txBody>
          <a:bodyPr lIns="0" tIns="0" rIns="0" bIns="0" anchor="ctr">
            <a:spAutoFit/>
          </a:bodyPr>
          <a:lstStyle/>
          <a:p>
            <a:pPr algn="just" rtl="1"/>
            <a:r>
              <a:rPr lang="ar-SA" sz="2400" b="1" dirty="0" smtClean="0">
                <a:solidFill>
                  <a:schemeClr val="tx1">
                    <a:lumMod val="95000"/>
                    <a:lumOff val="5000"/>
                  </a:schemeClr>
                </a:solidFill>
                <a:latin typeface="Times New Roman" panose="02020603050405020304" pitchFamily="18" charset="0"/>
                <a:cs typeface="Times New Roman" panose="02020603050405020304" pitchFamily="18" charset="0"/>
              </a:rPr>
              <a:t>مثال</a:t>
            </a:r>
            <a:r>
              <a:rPr lang="en-US" sz="2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ar-SA" sz="2400" b="1" dirty="0">
                <a:solidFill>
                  <a:schemeClr val="tx1">
                    <a:lumMod val="95000"/>
                    <a:lumOff val="5000"/>
                  </a:schemeClr>
                </a:solidFill>
                <a:latin typeface="Times New Roman" panose="02020603050405020304" pitchFamily="18" charset="0"/>
                <a:cs typeface="Times New Roman" panose="02020603050405020304" pitchFamily="18" charset="0"/>
              </a:rPr>
              <a:t>:</a:t>
            </a:r>
            <a:r>
              <a:rPr lang="ar-SA" sz="2400" dirty="0">
                <a:solidFill>
                  <a:schemeClr val="tx1">
                    <a:lumMod val="95000"/>
                    <a:lumOff val="5000"/>
                  </a:schemeClr>
                </a:solidFill>
                <a:latin typeface="Times New Roman" panose="02020603050405020304" pitchFamily="18" charset="0"/>
                <a:cs typeface="Times New Roman" panose="02020603050405020304" pitchFamily="18" charset="0"/>
              </a:rPr>
              <a:t>مخطط تتابع لعملية طلب سحب من الصراف الآلي بواسطة كلمة مرور خاطئة .</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03426" name="Picture 2"/>
          <p:cNvPicPr>
            <a:picLocks noChangeAspect="1" noChangeArrowheads="1"/>
          </p:cNvPicPr>
          <p:nvPr/>
        </p:nvPicPr>
        <p:blipFill>
          <a:blip r:embed="rId2">
            <a:lum bright="-20000" contrast="40000"/>
          </a:blip>
          <a:srcRect l="20920" t="28996" r="17464" b="17225"/>
          <a:stretch>
            <a:fillRect/>
          </a:stretch>
        </p:blipFill>
        <p:spPr bwMode="auto">
          <a:xfrm>
            <a:off x="1269978" y="1407539"/>
            <a:ext cx="6568510" cy="5001464"/>
          </a:xfrm>
          <a:prstGeom prst="rect">
            <a:avLst/>
          </a:prstGeom>
          <a:noFill/>
          <a:ln w="9525">
            <a:noFill/>
            <a:miter lim="800000"/>
            <a:headEnd/>
            <a:tailEnd/>
          </a:ln>
          <a:effectLst/>
        </p:spPr>
      </p:pic>
      <p:sp>
        <p:nvSpPr>
          <p:cNvPr id="5" name="TextBox 4"/>
          <p:cNvSpPr txBox="1"/>
          <p:nvPr/>
        </p:nvSpPr>
        <p:spPr>
          <a:xfrm>
            <a:off x="3838735" y="5395562"/>
            <a:ext cx="703769" cy="635751"/>
          </a:xfrm>
          <a:prstGeom prst="rect">
            <a:avLst/>
          </a:prstGeom>
          <a:solidFill>
            <a:schemeClr val="bg1"/>
          </a:solidFill>
        </p:spPr>
        <p:txBody>
          <a:bodyPr wrap="square" rtlCol="0">
            <a:spAutoFit/>
          </a:bodyPr>
          <a:lstStyle/>
          <a:p>
            <a:r>
              <a:rPr lang="ar-SA" sz="1177" b="1" dirty="0"/>
              <a:t>رقم مرور غير صحيح</a:t>
            </a:r>
            <a:endParaRPr lang="en-US" sz="1177" b="1" dirty="0"/>
          </a:p>
        </p:txBody>
      </p:sp>
      <p:sp>
        <p:nvSpPr>
          <p:cNvPr id="6" name="TextBox 5"/>
          <p:cNvSpPr txBox="1"/>
          <p:nvPr/>
        </p:nvSpPr>
        <p:spPr>
          <a:xfrm>
            <a:off x="1915100" y="5598873"/>
            <a:ext cx="950088" cy="635751"/>
          </a:xfrm>
          <a:prstGeom prst="rect">
            <a:avLst/>
          </a:prstGeom>
          <a:solidFill>
            <a:schemeClr val="bg1"/>
          </a:solidFill>
        </p:spPr>
        <p:txBody>
          <a:bodyPr wrap="square" rtlCol="0">
            <a:spAutoFit/>
          </a:bodyPr>
          <a:lstStyle/>
          <a:p>
            <a:r>
              <a:rPr lang="ar-SA" sz="1177" b="1" dirty="0"/>
              <a:t>كلمة سر خاطئة الرجاء إعادة المحاولة</a:t>
            </a:r>
            <a:endParaRPr lang="en-US" sz="1177" b="1" dirty="0"/>
          </a:p>
        </p:txBody>
      </p:sp>
      <p:sp>
        <p:nvSpPr>
          <p:cNvPr id="2" name="Slide Number Placeholder 1"/>
          <p:cNvSpPr>
            <a:spLocks noGrp="1"/>
          </p:cNvSpPr>
          <p:nvPr>
            <p:ph type="sldNum" sz="quarter" idx="12"/>
          </p:nvPr>
        </p:nvSpPr>
        <p:spPr/>
        <p:txBody>
          <a:bodyPr/>
          <a:lstStyle/>
          <a:p>
            <a:fld id="{FD8BAD14-A7E9-427B-9C85-48B290550789}" type="slidenum">
              <a:rPr lang="en-US" smtClean="0"/>
              <a:t>9</a:t>
            </a:fld>
            <a:endParaRPr lang="en-US"/>
          </a:p>
        </p:txBody>
      </p:sp>
    </p:spTree>
    <p:extLst>
      <p:ext uri="{BB962C8B-B14F-4D97-AF65-F5344CB8AC3E}">
        <p14:creationId xmlns:p14="http://schemas.microsoft.com/office/powerpoint/2010/main" val="2001669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135</TotalTime>
  <Words>227</Words>
  <Application>Microsoft Office PowerPoint</Application>
  <PresentationFormat>On-screen Show (4:3)</PresentationFormat>
  <Paragraphs>53</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LEC4</vt:lpstr>
      <vt:lpstr>مخطط التتابع Sequence Diagram : </vt:lpstr>
      <vt:lpstr>الرموز الأساسية في مخطط التسلسل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LEC4</dc:title>
  <dc:creator>Heba</dc:creator>
  <cp:lastModifiedBy>Heba</cp:lastModifiedBy>
  <cp:revision>15</cp:revision>
  <dcterms:created xsi:type="dcterms:W3CDTF">2023-03-07T07:41:51Z</dcterms:created>
  <dcterms:modified xsi:type="dcterms:W3CDTF">2023-03-07T09:57:28Z</dcterms:modified>
</cp:coreProperties>
</file>