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3" r:id="rId7"/>
    <p:sldId id="264" r:id="rId8"/>
    <p:sldId id="265" r:id="rId9"/>
    <p:sldId id="26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0A98AF03-7270-45C2-A683-C5E353EF01A5}" type="datetime4">
              <a:rPr lang="en-US" smtClean="0"/>
              <a:pPr/>
              <a:t>February 12, 2022</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5794CAA-AEE5-49EC-94D9-1B8E4E44E140}" type="slidenum">
              <a:rPr lang="en-US" smtClean="0"/>
              <a:t>‹#›</a:t>
            </a:fld>
            <a:endParaRPr 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B5AFD-D735-4504-A039-ADEBB6448D55}" type="datetime4">
              <a:rPr lang="en-US" smtClean="0"/>
              <a:pPr/>
              <a:t>February 12,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94CAA-AEE5-49EC-94D9-1B8E4E44E140}" type="slidenum">
              <a:rPr lang="en-US" smtClean="0"/>
              <a:t>‹#›</a:t>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5C8118-FB93-4E87-B380-0175F2FE2167}" type="datetime4">
              <a:rPr lang="en-US" smtClean="0"/>
              <a:pPr/>
              <a:t>February 12,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94CAA-AEE5-49EC-94D9-1B8E4E44E140}" type="slidenum">
              <a:rPr lang="en-US" smtClean="0"/>
              <a:t>‹#›</a:t>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A93482-8E69-40F7-BCAD-5662A6CADB27}" type="datetime4">
              <a:rPr lang="en-US" smtClean="0"/>
              <a:pPr/>
              <a:t>February 12,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94CAA-AEE5-49EC-94D9-1B8E4E44E140}" type="slidenum">
              <a:rPr lang="en-US" smtClean="0"/>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B7EAE1-CAAC-4AEF-919E-158692B1E55E}" type="datetime4">
              <a:rPr lang="en-US" smtClean="0"/>
              <a:pPr/>
              <a:t>February 12,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94CAA-AEE5-49EC-94D9-1B8E4E44E14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525A706-D8F2-4D1A-855A-CADC92600C26}" type="datetime4">
              <a:rPr lang="en-US" smtClean="0"/>
              <a:pPr/>
              <a:t>February 12,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794CAA-AEE5-49EC-94D9-1B8E4E44E140}" type="slidenum">
              <a:rPr lang="en-US" smtClean="0"/>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B4F123-1704-49AC-9D15-C4B1462B8014}" type="datetime4">
              <a:rPr lang="en-US" smtClean="0"/>
              <a:pPr/>
              <a:t>February 12, 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794CAA-AEE5-49EC-94D9-1B8E4E44E140}" type="slidenum">
              <a:rPr lang="en-US" smtClean="0"/>
              <a:t>‹#›</a:t>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3127EC2-47FB-48A1-8644-C8A81DDAA119}" type="datetime4">
              <a:rPr lang="en-US" smtClean="0"/>
              <a:pPr/>
              <a:t>February 12, 2022</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5794CAA-AEE5-49EC-94D9-1B8E4E44E140}" type="slidenum">
              <a:rPr lang="en-US" smtClean="0"/>
              <a:t>‹#›</a:t>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February 12, 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794CAA-AEE5-49EC-94D9-1B8E4E44E14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C49BF1-FCD3-4395-8FF6-0047AF66228E}" type="datetime4">
              <a:rPr lang="en-US" smtClean="0"/>
              <a:pPr/>
              <a:t>February 12, 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5794CAA-AEE5-49EC-94D9-1B8E4E44E14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861222-2C8B-4501-BE87-6797EC025925}" type="datetime4">
              <a:rPr lang="en-US" smtClean="0"/>
              <a:pPr/>
              <a:t>February 12, 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5794CAA-AEE5-49EC-94D9-1B8E4E44E14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16C01193-8287-4834-A286-6B880643E934}" type="datetime4">
              <a:rPr lang="en-US" smtClean="0"/>
              <a:pPr/>
              <a:t>February 12, 2022</a:t>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05794CAA-AEE5-49EC-94D9-1B8E4E44E14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3341" y="685800"/>
            <a:ext cx="6777318" cy="1731982"/>
          </a:xfrm>
        </p:spPr>
        <p:txBody>
          <a:bodyPr/>
          <a:lstStyle/>
          <a:p>
            <a:r>
              <a:rPr lang="ar-SA" dirty="0" smtClean="0"/>
              <a:t>اساسيات البرمجة</a:t>
            </a:r>
            <a:endParaRPr lang="en-US" dirty="0"/>
          </a:p>
        </p:txBody>
      </p:sp>
      <p:sp>
        <p:nvSpPr>
          <p:cNvPr id="3" name="Subtitle 2"/>
          <p:cNvSpPr>
            <a:spLocks noGrp="1"/>
          </p:cNvSpPr>
          <p:nvPr>
            <p:ph type="subTitle" idx="1"/>
          </p:nvPr>
        </p:nvSpPr>
        <p:spPr/>
        <p:txBody>
          <a:bodyPr/>
          <a:lstStyle/>
          <a:p>
            <a:r>
              <a:rPr lang="ar-SA" dirty="0" smtClean="0">
                <a:solidFill>
                  <a:schemeClr val="tx1"/>
                </a:solidFill>
                <a:cs typeface="+mj-cs"/>
              </a:rPr>
              <a:t>أ:نمارق يعقوب جارالنبي </a:t>
            </a:r>
            <a:endParaRPr lang="en-US" dirty="0">
              <a:solidFill>
                <a:schemeClr val="tx1"/>
              </a:solidFill>
              <a:cs typeface="+mj-cs"/>
            </a:endParaRPr>
          </a:p>
        </p:txBody>
      </p:sp>
      <p:sp>
        <p:nvSpPr>
          <p:cNvPr id="4" name="TextBox 3"/>
          <p:cNvSpPr txBox="1"/>
          <p:nvPr/>
        </p:nvSpPr>
        <p:spPr>
          <a:xfrm>
            <a:off x="4050863" y="2569602"/>
            <a:ext cx="1364476" cy="646331"/>
          </a:xfrm>
          <a:prstGeom prst="rect">
            <a:avLst/>
          </a:prstGeom>
          <a:noFill/>
        </p:spPr>
        <p:txBody>
          <a:bodyPr wrap="none" rtlCol="0">
            <a:spAutoFit/>
          </a:bodyPr>
          <a:lstStyle/>
          <a:p>
            <a:r>
              <a:rPr lang="en-US" sz="3600" b="1" dirty="0" smtClean="0">
                <a:latin typeface="Times New Roman" panose="02020603050405020304" pitchFamily="18" charset="0"/>
                <a:cs typeface="Times New Roman" panose="02020603050405020304" pitchFamily="18" charset="0"/>
              </a:rPr>
              <a:t>LEC1</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68988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rtl="1"/>
            <a:r>
              <a:rPr lang="ar-SA" dirty="0" smtClean="0"/>
              <a:t>قبل ان ندخل في المواضيع البرمجية وكيفية كتابة البرمجة  دعنا نوضح ماهي البرمجة وماهي اللغات وكيف نستفاد منها </a:t>
            </a:r>
          </a:p>
          <a:p>
            <a:pPr algn="just" rtl="1"/>
            <a:r>
              <a:rPr lang="ar-SA" dirty="0" smtClean="0"/>
              <a:t>طبعا عند  ظهور الحاسوب اصبح اغلب الناس بحاجة الى برامج تلائم حاجاتهم وصار بالضرورة الى توفر لغات يستخدمها المبرمجون لبرمجة تطبيقات تلائم احتياجات الناس وتسهيل الامور في الحياة العملية </a:t>
            </a:r>
          </a:p>
          <a:p>
            <a:pPr algn="just" rtl="1"/>
            <a:r>
              <a:rPr lang="ar-SA" dirty="0" smtClean="0"/>
              <a:t> فظهرت عدد كبير من اللغات منها للالعاب واخرى لقواعد البيانات واخرى الى برمجة صفحات الويب واخرى لبرمجة تطبيقات للمستخدمين واصبح المبرمج في خيرة من امره يبرمج باي لغة تلائم طلب المستخدم  </a:t>
            </a:r>
          </a:p>
          <a:p>
            <a:pPr algn="just" rtl="1"/>
            <a:endParaRPr lang="en-US" dirty="0"/>
          </a:p>
        </p:txBody>
      </p:sp>
      <p:sp>
        <p:nvSpPr>
          <p:cNvPr id="2" name="Title 1"/>
          <p:cNvSpPr>
            <a:spLocks noGrp="1"/>
          </p:cNvSpPr>
          <p:nvPr>
            <p:ph type="title"/>
          </p:nvPr>
        </p:nvSpPr>
        <p:spPr/>
        <p:txBody>
          <a:bodyPr/>
          <a:lstStyle/>
          <a:p>
            <a:pPr algn="r" rtl="1"/>
            <a:r>
              <a:rPr lang="ar-SA" dirty="0" smtClean="0"/>
              <a:t>مقدمة :</a:t>
            </a:r>
            <a:endParaRPr lang="en-US" dirty="0"/>
          </a:p>
        </p:txBody>
      </p:sp>
    </p:spTree>
    <p:extLst>
      <p:ext uri="{BB962C8B-B14F-4D97-AF65-F5344CB8AC3E}">
        <p14:creationId xmlns:p14="http://schemas.microsoft.com/office/powerpoint/2010/main" val="36694828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rtl="1"/>
            <a:r>
              <a:rPr lang="ar-SA" dirty="0" smtClean="0"/>
              <a:t>اذن اللغات البرمجية تمكننا من حل عدد كبير من المشاكل التي يعجز عقلنا عن حلها وتسهيل امور الحياة وبسرعة عالية لذالك لا تجعلها تفوتك فهي سهلة وجميلة .وما سندرسة ونتعلمه في هذا الكتاب هي لغة سي وسي بلاس التي تدرس في اغلب الدول والجامعات العربية والغربية والثي هي اساس اغلب اللغات الحديثة. </a:t>
            </a:r>
          </a:p>
          <a:p>
            <a:pPr algn="just" rtl="1"/>
            <a:endParaRPr lang="en-US" dirty="0"/>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4365121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152401"/>
            <a:ext cx="7745505" cy="5973762"/>
          </a:xfrm>
        </p:spPr>
        <p:txBody>
          <a:bodyPr/>
          <a:lstStyle/>
          <a:p>
            <a:pPr algn="r" rtl="1"/>
            <a:r>
              <a:rPr lang="ar-SA" dirty="0"/>
              <a:t>ما سنستخدمه </a:t>
            </a:r>
            <a:r>
              <a:rPr lang="en-US" dirty="0" smtClean="0"/>
              <a:t>dev </a:t>
            </a:r>
            <a:r>
              <a:rPr lang="en-US" dirty="0" err="1" smtClean="0"/>
              <a:t>c++</a:t>
            </a:r>
            <a:endParaRPr lang="en-US" dirty="0" smtClean="0"/>
          </a:p>
          <a:p>
            <a:pPr algn="r" rtl="1"/>
            <a:r>
              <a:rPr lang="ar-SA" dirty="0" smtClean="0"/>
              <a:t>وعند </a:t>
            </a:r>
            <a:r>
              <a:rPr lang="ar-SA" dirty="0"/>
              <a:t>وتشغيله ستفتح النافذة التالية وهي النافذة الاساسية للبرنامج </a:t>
            </a:r>
            <a:endParaRPr lang="en-US" dirty="0"/>
          </a:p>
          <a:p>
            <a:pPr algn="r" rtl="1"/>
            <a:endParaRPr lang="en-US" dirty="0"/>
          </a:p>
        </p:txBody>
      </p:sp>
      <p:pic>
        <p:nvPicPr>
          <p:cNvPr id="4" name="Picture 3"/>
          <p:cNvPicPr>
            <a:picLocks noChangeAspect="1"/>
          </p:cNvPicPr>
          <p:nvPr/>
        </p:nvPicPr>
        <p:blipFill>
          <a:blip r:embed="rId2"/>
          <a:stretch>
            <a:fillRect/>
          </a:stretch>
        </p:blipFill>
        <p:spPr>
          <a:xfrm>
            <a:off x="438248" y="1676400"/>
            <a:ext cx="8267501" cy="4648200"/>
          </a:xfrm>
          <a:prstGeom prst="rect">
            <a:avLst/>
          </a:prstGeom>
        </p:spPr>
      </p:pic>
    </p:spTree>
    <p:extLst>
      <p:ext uri="{BB962C8B-B14F-4D97-AF65-F5344CB8AC3E}">
        <p14:creationId xmlns:p14="http://schemas.microsoft.com/office/powerpoint/2010/main" val="25228814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381001"/>
            <a:ext cx="7745505" cy="5745162"/>
          </a:xfrm>
        </p:spPr>
        <p:txBody>
          <a:bodyPr/>
          <a:lstStyle/>
          <a:p>
            <a:pPr algn="r" rtl="1"/>
            <a:r>
              <a:rPr lang="ar-SA" dirty="0" smtClean="0"/>
              <a:t>لكي يتم فتح نافذه جديدة نضغط </a:t>
            </a:r>
            <a:r>
              <a:rPr lang="en-US" dirty="0" smtClean="0"/>
              <a:t>CTRL+N </a:t>
            </a:r>
            <a:r>
              <a:rPr lang="ar-SA" dirty="0" smtClean="0"/>
              <a:t> ثم كتابة البرامج التي سوف يتم تنفيذها </a:t>
            </a:r>
          </a:p>
          <a:p>
            <a:pPr algn="r" rtl="1"/>
            <a:endParaRPr lang="en-US" dirty="0"/>
          </a:p>
        </p:txBody>
      </p:sp>
      <p:pic>
        <p:nvPicPr>
          <p:cNvPr id="5" name="Picture 4"/>
          <p:cNvPicPr>
            <a:picLocks noChangeAspect="1"/>
          </p:cNvPicPr>
          <p:nvPr/>
        </p:nvPicPr>
        <p:blipFill>
          <a:blip r:embed="rId2"/>
          <a:stretch>
            <a:fillRect/>
          </a:stretch>
        </p:blipFill>
        <p:spPr>
          <a:xfrm>
            <a:off x="245687" y="1524000"/>
            <a:ext cx="8652623" cy="4864725"/>
          </a:xfrm>
          <a:prstGeom prst="rect">
            <a:avLst/>
          </a:prstGeom>
        </p:spPr>
      </p:pic>
    </p:spTree>
    <p:extLst>
      <p:ext uri="{BB962C8B-B14F-4D97-AF65-F5344CB8AC3E}">
        <p14:creationId xmlns:p14="http://schemas.microsoft.com/office/powerpoint/2010/main" val="8697894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buNone/>
            </a:pPr>
            <a:r>
              <a:rPr lang="ar-SA"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include&lt;</a:t>
            </a:r>
            <a:r>
              <a:rPr lang="en-US" dirty="0" err="1" smtClean="0">
                <a:solidFill>
                  <a:schemeClr val="tx1"/>
                </a:solidFill>
                <a:latin typeface="Times New Roman" panose="02020603050405020304" pitchFamily="18" charset="0"/>
                <a:cs typeface="Times New Roman" panose="02020603050405020304" pitchFamily="18" charset="0"/>
              </a:rPr>
              <a:t>iostream</a:t>
            </a:r>
            <a:r>
              <a:rPr lang="en-US" dirty="0" smtClean="0">
                <a:solidFill>
                  <a:schemeClr val="tx1"/>
                </a:solidFill>
                <a:latin typeface="Times New Roman" panose="02020603050405020304" pitchFamily="18" charset="0"/>
                <a:cs typeface="Times New Roman" panose="02020603050405020304" pitchFamily="18" charset="0"/>
              </a:rPr>
              <a:t>&gt;  </a:t>
            </a:r>
          </a:p>
          <a:p>
            <a:pPr marL="0" indent="0" algn="just">
              <a:buNone/>
            </a:pPr>
            <a:r>
              <a:rPr lang="en-US" dirty="0" smtClean="0">
                <a:solidFill>
                  <a:schemeClr val="tx1"/>
                </a:solidFill>
                <a:latin typeface="Times New Roman" panose="02020603050405020304" pitchFamily="18" charset="0"/>
                <a:cs typeface="Times New Roman" panose="02020603050405020304" pitchFamily="18" charset="0"/>
              </a:rPr>
              <a:t>Using namespace </a:t>
            </a:r>
            <a:r>
              <a:rPr lang="en-US" dirty="0" err="1" smtClean="0">
                <a:solidFill>
                  <a:schemeClr val="tx1"/>
                </a:solidFill>
                <a:latin typeface="Times New Roman" panose="02020603050405020304" pitchFamily="18" charset="0"/>
                <a:cs typeface="Times New Roman" panose="02020603050405020304" pitchFamily="18" charset="0"/>
              </a:rPr>
              <a:t>std</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smtClean="0">
                <a:solidFill>
                  <a:schemeClr val="tx1"/>
                </a:solidFill>
                <a:latin typeface="Times New Roman" panose="02020603050405020304" pitchFamily="18" charset="0"/>
                <a:cs typeface="Times New Roman" panose="02020603050405020304" pitchFamily="18" charset="0"/>
              </a:rPr>
              <a:t>Main</a:t>
            </a:r>
            <a:r>
              <a:rPr lang="en-US" dirty="0">
                <a:solidFill>
                  <a:schemeClr val="tx1"/>
                </a:solidFill>
                <a:latin typeface="Times New Roman" panose="02020603050405020304" pitchFamily="18" charset="0"/>
                <a:cs typeface="Times New Roman" panose="02020603050405020304" pitchFamily="18" charset="0"/>
              </a:rPr>
              <a:t>()</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a:t>
            </a:r>
          </a:p>
          <a:p>
            <a:pPr marL="0" indent="0" algn="just">
              <a:buNone/>
            </a:pPr>
            <a:r>
              <a:rPr lang="ar-SA" dirty="0">
                <a:solidFill>
                  <a:schemeClr val="tx1"/>
                </a:solidFill>
                <a:latin typeface="Times New Roman" panose="02020603050405020304" pitchFamily="18" charset="0"/>
                <a:cs typeface="Times New Roman" panose="02020603050405020304" pitchFamily="18" charset="0"/>
              </a:rPr>
              <a:t>ساحة الاكواد أو منطقة كتابة اكواد البرنامج والقراءة والطباعة</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a:t>
            </a:r>
            <a:endParaRPr lang="ar-SA"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endParaRPr lang="en-US"/>
          </a:p>
        </p:txBody>
      </p:sp>
      <p:sp>
        <p:nvSpPr>
          <p:cNvPr id="4" name="TextBox 3"/>
          <p:cNvSpPr txBox="1"/>
          <p:nvPr/>
        </p:nvSpPr>
        <p:spPr>
          <a:xfrm>
            <a:off x="623856" y="3124542"/>
            <a:ext cx="5290131" cy="830997"/>
          </a:xfrm>
          <a:prstGeom prst="rect">
            <a:avLst/>
          </a:prstGeom>
          <a:noFill/>
        </p:spPr>
        <p:txBody>
          <a:bodyPr wrap="square" rtlCol="0">
            <a:spAutoFit/>
          </a:bodyPr>
          <a:lstStyle/>
          <a:p>
            <a:pPr algn="r" rtl="1"/>
            <a:r>
              <a:rPr lang="ar-SA" sz="2400" dirty="0"/>
              <a:t>الدالة التي تكتب بداخلها اكواد البرنامج</a:t>
            </a:r>
          </a:p>
          <a:p>
            <a:pPr algn="r" rtl="1"/>
            <a:endParaRPr lang="en-US" sz="2400" dirty="0"/>
          </a:p>
        </p:txBody>
      </p:sp>
      <p:sp>
        <p:nvSpPr>
          <p:cNvPr id="5" name="TextBox 4"/>
          <p:cNvSpPr txBox="1"/>
          <p:nvPr/>
        </p:nvSpPr>
        <p:spPr>
          <a:xfrm>
            <a:off x="3657600" y="2234492"/>
            <a:ext cx="5015752" cy="830997"/>
          </a:xfrm>
          <a:prstGeom prst="rect">
            <a:avLst/>
          </a:prstGeom>
          <a:noFill/>
        </p:spPr>
        <p:txBody>
          <a:bodyPr wrap="square" rtlCol="0">
            <a:spAutoFit/>
          </a:bodyPr>
          <a:lstStyle/>
          <a:p>
            <a:pPr algn="r" rtl="1"/>
            <a:r>
              <a:rPr lang="ar-SA" sz="2400" dirty="0"/>
              <a:t>منطقة التعريفات العامة واستدعاء مكاتب للبرنامج</a:t>
            </a:r>
          </a:p>
          <a:p>
            <a:pPr algn="r" rtl="1"/>
            <a:endParaRPr lang="en-US" sz="2400" dirty="0"/>
          </a:p>
        </p:txBody>
      </p:sp>
    </p:spTree>
    <p:extLst>
      <p:ext uri="{BB962C8B-B14F-4D97-AF65-F5344CB8AC3E}">
        <p14:creationId xmlns:p14="http://schemas.microsoft.com/office/powerpoint/2010/main" val="459316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rtl="1"/>
            <a:r>
              <a:rPr lang="ar-SA" b="1" dirty="0"/>
              <a:t>منطقة التعريفات العامة واستدعاء مكاتب للبرنامج</a:t>
            </a:r>
            <a:r>
              <a:rPr lang="ar-SA" dirty="0"/>
              <a:t>: في هذا المكان يتم كتابة جميع المكاتب التي سنحتاج إليها داخل البرنامج وكذالك المتغيرات التي تعرف بشكل عام لكل البرنامج والسجلات  والدوال على سبيل المثال دالة القراءة والطباعة) </a:t>
            </a:r>
            <a:r>
              <a:rPr lang="en-US" dirty="0" smtClean="0"/>
              <a:t>CIN &amp;COUT</a:t>
            </a:r>
            <a:r>
              <a:rPr lang="ar-SA" dirty="0" smtClean="0"/>
              <a:t>تقع ضمن </a:t>
            </a:r>
            <a:r>
              <a:rPr lang="ar-SA" dirty="0"/>
              <a:t>تقع ضمن مكتبة </a:t>
            </a:r>
            <a:r>
              <a:rPr lang="en-US" dirty="0"/>
              <a:t>&lt;</a:t>
            </a:r>
            <a:r>
              <a:rPr lang="en-US" dirty="0" err="1"/>
              <a:t>iostream.h</a:t>
            </a:r>
            <a:r>
              <a:rPr lang="en-US" dirty="0"/>
              <a:t>&gt;</a:t>
            </a:r>
            <a:r>
              <a:rPr lang="ar-SA" dirty="0"/>
              <a:t>. </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974126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r" rtl="1">
              <a:buNone/>
            </a:pPr>
            <a:r>
              <a:rPr lang="ar-SA" dirty="0" smtClean="0"/>
              <a:t>دالة </a:t>
            </a:r>
            <a:r>
              <a:rPr lang="en-US" dirty="0" smtClean="0"/>
              <a:t>main </a:t>
            </a:r>
            <a:r>
              <a:rPr lang="ar-SA" dirty="0"/>
              <a:t>اول دالة تنفذ عنما يعمل البرنامج لذالك بداية البرنامج تكون من هذه الدالة. </a:t>
            </a:r>
          </a:p>
          <a:p>
            <a:pPr marL="0" indent="0" algn="r" rtl="1">
              <a:buNone/>
            </a:pPr>
            <a:r>
              <a:rPr lang="ar-SA" dirty="0" smtClean="0"/>
              <a:t>ساحة </a:t>
            </a:r>
            <a:r>
              <a:rPr lang="ar-SA" dirty="0"/>
              <a:t>كتبة الأكواد: هي المنطقة التي يتم بداخلها كتابة الأكواد </a:t>
            </a:r>
            <a:r>
              <a:rPr lang="ar-SA" dirty="0" smtClean="0"/>
              <a:t>البرمجية وتعريفات </a:t>
            </a:r>
            <a:r>
              <a:rPr lang="ar-SA" dirty="0"/>
              <a:t>وغيرها </a:t>
            </a:r>
            <a:r>
              <a:rPr lang="ar-SA" dirty="0" smtClean="0"/>
              <a:t>.</a:t>
            </a:r>
          </a:p>
          <a:p>
            <a:pPr marL="0" indent="0" algn="r" rtl="1">
              <a:buNone/>
            </a:pPr>
            <a:r>
              <a:rPr lang="ar-SA" dirty="0" smtClean="0"/>
              <a:t>يجب </a:t>
            </a:r>
            <a:r>
              <a:rPr lang="ar-SA" dirty="0"/>
              <a:t>وضع فارزة </a:t>
            </a:r>
            <a:r>
              <a:rPr lang="ar-SA" dirty="0" smtClean="0"/>
              <a:t>منقوطة(</a:t>
            </a:r>
            <a:r>
              <a:rPr lang="en-US" dirty="0" smtClean="0"/>
              <a:t>;</a:t>
            </a:r>
            <a:r>
              <a:rPr lang="ar-SA" dirty="0" smtClean="0"/>
              <a:t>) </a:t>
            </a:r>
            <a:r>
              <a:rPr lang="ar-SA" dirty="0"/>
              <a:t>في نهاية أي تعبير مبرمج من قبل المستخدم للدلالة على أن التعبير انتهى . </a:t>
            </a:r>
          </a:p>
          <a:p>
            <a:pPr marL="0" indent="0" algn="r" rtl="1">
              <a:buNone/>
            </a:pP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3094143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a:t>
            </a:r>
            <a:r>
              <a:rPr lang="en-US" dirty="0" smtClean="0"/>
              <a:t>include&lt;</a:t>
            </a:r>
            <a:r>
              <a:rPr lang="en-US" dirty="0" err="1" smtClean="0"/>
              <a:t>iostream.h</a:t>
            </a:r>
            <a:r>
              <a:rPr lang="en-US" dirty="0" smtClean="0"/>
              <a:t>&gt;</a:t>
            </a:r>
            <a:endParaRPr lang="en-US" dirty="0" smtClean="0"/>
          </a:p>
          <a:p>
            <a:pPr marL="0" indent="0">
              <a:buNone/>
            </a:pPr>
            <a:r>
              <a:rPr lang="en-US" dirty="0" smtClean="0"/>
              <a:t>Void main( ) {</a:t>
            </a:r>
          </a:p>
          <a:p>
            <a:pPr marL="0" indent="0">
              <a:buNone/>
            </a:pPr>
            <a:r>
              <a:rPr lang="en-US" dirty="0" err="1" smtClean="0"/>
              <a:t>Cout</a:t>
            </a:r>
            <a:r>
              <a:rPr lang="en-US" dirty="0" smtClean="0"/>
              <a:t>&lt;&lt;“this </a:t>
            </a:r>
            <a:r>
              <a:rPr lang="en-US" dirty="0" smtClean="0"/>
              <a:t>is my first program”;</a:t>
            </a:r>
          </a:p>
          <a:p>
            <a:pPr marL="0" indent="0">
              <a:buNone/>
            </a:pPr>
            <a:r>
              <a:rPr lang="en-US" dirty="0"/>
              <a:t>}</a:t>
            </a:r>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20234602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147</TotalTime>
  <Words>318</Words>
  <Application>Microsoft Office PowerPoint</Application>
  <PresentationFormat>On-screen Show (4:3)</PresentationFormat>
  <Paragraphs>27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Book Antiqua</vt:lpstr>
      <vt:lpstr>Times New Roman</vt:lpstr>
      <vt:lpstr>Wingdings</vt:lpstr>
      <vt:lpstr>Hardcover</vt:lpstr>
      <vt:lpstr>اساسيات البرمجة</vt:lpstr>
      <vt:lpstr>مقدمة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Shamfuture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Shamfuture</dc:creator>
  <cp:lastModifiedBy>namarig</cp:lastModifiedBy>
  <cp:revision>24</cp:revision>
  <dcterms:created xsi:type="dcterms:W3CDTF">2021-02-18T09:32:47Z</dcterms:created>
  <dcterms:modified xsi:type="dcterms:W3CDTF">2022-02-12T04:32:42Z</dcterms:modified>
</cp:coreProperties>
</file>