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6" autoAdjust="0"/>
    <p:restoredTop sz="94660"/>
  </p:normalViewPr>
  <p:slideViewPr>
    <p:cSldViewPr>
      <p:cViewPr varScale="1">
        <p:scale>
          <a:sx n="69" d="100"/>
          <a:sy n="69" d="100"/>
        </p:scale>
        <p:origin x="181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AF23B50A-7194-4348-A3BB-D06CFE09B9AB}" type="datetimeFigureOut">
              <a:rPr lang="en-US" smtClean="0"/>
              <a:t>2/12/2022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ABEBCC2-70A2-47F6-BB8E-8DB5406B13B6}"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054532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3B50A-7194-4348-A3BB-D06CFE09B9AB}"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EBCC2-70A2-47F6-BB8E-8DB5406B13B6}"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62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3B50A-7194-4348-A3BB-D06CFE09B9AB}"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EBCC2-70A2-47F6-BB8E-8DB5406B13B6}"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71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3B50A-7194-4348-A3BB-D06CFE09B9AB}"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EBCC2-70A2-47F6-BB8E-8DB5406B13B6}"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081760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23B50A-7194-4348-A3BB-D06CFE09B9AB}"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EBCC2-70A2-47F6-BB8E-8DB5406B13B6}" type="slidenum">
              <a:rPr lang="en-US" smtClean="0"/>
              <a:t>‹#›</a:t>
            </a:fld>
            <a:endParaRPr lang="en-US"/>
          </a:p>
        </p:txBody>
      </p:sp>
    </p:spTree>
    <p:extLst>
      <p:ext uri="{BB962C8B-B14F-4D97-AF65-F5344CB8AC3E}">
        <p14:creationId xmlns:p14="http://schemas.microsoft.com/office/powerpoint/2010/main" val="35737880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F23B50A-7194-4348-A3BB-D06CFE09B9AB}"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EBCC2-70A2-47F6-BB8E-8DB5406B13B6}"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355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23B50A-7194-4348-A3BB-D06CFE09B9AB}"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BEBCC2-70A2-47F6-BB8E-8DB5406B13B6}"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100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23B50A-7194-4348-A3BB-D06CFE09B9AB}"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BEBCC2-70A2-47F6-BB8E-8DB5406B13B6}"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00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3B50A-7194-4348-A3BB-D06CFE09B9AB}" type="datetimeFigureOut">
              <a:rPr lang="en-US" smtClean="0"/>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BEBCC2-70A2-47F6-BB8E-8DB5406B13B6}" type="slidenum">
              <a:rPr lang="en-US" smtClean="0"/>
              <a:t>‹#›</a:t>
            </a:fld>
            <a:endParaRPr lang="en-US"/>
          </a:p>
        </p:txBody>
      </p:sp>
    </p:spTree>
    <p:extLst>
      <p:ext uri="{BB962C8B-B14F-4D97-AF65-F5344CB8AC3E}">
        <p14:creationId xmlns:p14="http://schemas.microsoft.com/office/powerpoint/2010/main" val="384979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F23B50A-7194-4348-A3BB-D06CFE09B9AB}"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EBCC2-70A2-47F6-BB8E-8DB5406B13B6}" type="slidenum">
              <a:rPr lang="en-US" smtClean="0"/>
              <a:t>‹#›</a:t>
            </a:fld>
            <a:endParaRPr lang="en-US"/>
          </a:p>
        </p:txBody>
      </p:sp>
    </p:spTree>
    <p:extLst>
      <p:ext uri="{BB962C8B-B14F-4D97-AF65-F5344CB8AC3E}">
        <p14:creationId xmlns:p14="http://schemas.microsoft.com/office/powerpoint/2010/main" val="27843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F23B50A-7194-4348-A3BB-D06CFE09B9AB}"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EBCC2-70A2-47F6-BB8E-8DB5406B13B6}" type="slidenum">
              <a:rPr lang="en-US" smtClean="0"/>
              <a:t>‹#›</a:t>
            </a:fld>
            <a:endParaRPr lang="en-US"/>
          </a:p>
        </p:txBody>
      </p:sp>
    </p:spTree>
    <p:extLst>
      <p:ext uri="{BB962C8B-B14F-4D97-AF65-F5344CB8AC3E}">
        <p14:creationId xmlns:p14="http://schemas.microsoft.com/office/powerpoint/2010/main" val="214460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F23B50A-7194-4348-A3BB-D06CFE09B9AB}" type="datetimeFigureOut">
              <a:rPr lang="en-US" smtClean="0"/>
              <a:t>2/12/2022</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2ABEBCC2-70A2-47F6-BB8E-8DB5406B13B6}" type="slidenum">
              <a:rPr lang="en-US" smtClean="0"/>
              <a:t>‹#›</a:t>
            </a:fld>
            <a:endParaRPr lang="en-US"/>
          </a:p>
        </p:txBody>
      </p:sp>
    </p:spTree>
    <p:extLst>
      <p:ext uri="{BB962C8B-B14F-4D97-AF65-F5344CB8AC3E}">
        <p14:creationId xmlns:p14="http://schemas.microsoft.com/office/powerpoint/2010/main" val="6070882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Word_Document.docx"/><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85800"/>
            <a:ext cx="6777318" cy="1731982"/>
          </a:xfrm>
        </p:spPr>
        <p:txBody>
          <a:bodyPr/>
          <a:lstStyle/>
          <a:p>
            <a:pPr rtl="1"/>
            <a:r>
              <a:rPr lang="en-US" dirty="0" smtClean="0"/>
              <a:t> </a:t>
            </a:r>
            <a:r>
              <a:rPr lang="ar-SA" dirty="0" smtClean="0"/>
              <a:t>معمل اساسيات البرمجة</a:t>
            </a:r>
            <a:endParaRPr lang="en-US" dirty="0"/>
          </a:p>
        </p:txBody>
      </p:sp>
      <p:sp>
        <p:nvSpPr>
          <p:cNvPr id="3" name="Subtitle 2"/>
          <p:cNvSpPr>
            <a:spLocks noGrp="1"/>
          </p:cNvSpPr>
          <p:nvPr>
            <p:ph type="subTitle" idx="1"/>
          </p:nvPr>
        </p:nvSpPr>
        <p:spPr>
          <a:xfrm>
            <a:off x="1981200" y="4113521"/>
            <a:ext cx="6400800" cy="1752600"/>
          </a:xfrm>
        </p:spPr>
        <p:txBody>
          <a:bodyPr>
            <a:normAutofit/>
          </a:bodyPr>
          <a:lstStyle/>
          <a:p>
            <a:pPr algn="r"/>
            <a:r>
              <a:rPr lang="ar-SA" sz="2800" b="1" dirty="0" smtClean="0">
                <a:effectLst/>
              </a:rPr>
              <a:t>اعداد:أ نمارق يعقوب جارالنبي </a:t>
            </a:r>
            <a:endParaRPr lang="en-US" sz="2800" b="1" dirty="0">
              <a:effectLst/>
            </a:endParaRPr>
          </a:p>
        </p:txBody>
      </p:sp>
      <p:sp>
        <p:nvSpPr>
          <p:cNvPr id="4" name="TextBox 3"/>
          <p:cNvSpPr txBox="1"/>
          <p:nvPr/>
        </p:nvSpPr>
        <p:spPr>
          <a:xfrm>
            <a:off x="2743200" y="2445491"/>
            <a:ext cx="3505200" cy="707886"/>
          </a:xfrm>
          <a:prstGeom prst="rect">
            <a:avLst/>
          </a:prstGeom>
          <a:noFill/>
        </p:spPr>
        <p:txBody>
          <a:bodyPr wrap="square" rtlCol="0">
            <a:spAutoFit/>
          </a:bodyPr>
          <a:lstStyle/>
          <a:p>
            <a:pPr algn="ctr"/>
            <a:r>
              <a:rPr lang="en-US" sz="4000" dirty="0" smtClean="0"/>
              <a:t>LEC2</a:t>
            </a:r>
            <a:endParaRPr lang="en-US" sz="3200" dirty="0"/>
          </a:p>
        </p:txBody>
      </p:sp>
    </p:spTree>
    <p:extLst>
      <p:ext uri="{BB962C8B-B14F-4D97-AF65-F5344CB8AC3E}">
        <p14:creationId xmlns:p14="http://schemas.microsoft.com/office/powerpoint/2010/main" val="344587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248347"/>
            <a:ext cx="8686800" cy="3877815"/>
          </a:xfrm>
        </p:spPr>
        <p:txBody>
          <a:bodyPr>
            <a:normAutofit/>
          </a:bodyPr>
          <a:lstStyle/>
          <a:p>
            <a:pPr algn="r" rtl="1"/>
            <a:r>
              <a:rPr lang="ar-SA" sz="2800" dirty="0">
                <a:solidFill>
                  <a:schemeClr val="tx1"/>
                </a:solidFill>
              </a:rPr>
              <a:t>•	لو تلاحظ أن الطرف الأيمن مكون من متغير فقط والطرف الأيسر مكون من تعبير رياضي </a:t>
            </a:r>
          </a:p>
          <a:p>
            <a:pPr algn="r" rtl="1"/>
            <a:r>
              <a:rPr lang="ar-SA" sz="2800" dirty="0">
                <a:solidFill>
                  <a:schemeClr val="tx1"/>
                </a:solidFill>
              </a:rPr>
              <a:t> مثال:  إسناد قيمة تعبير رياضي إلى متغير </a:t>
            </a:r>
            <a:r>
              <a:rPr lang="ar-SA" sz="2800" dirty="0" smtClean="0">
                <a:solidFill>
                  <a:schemeClr val="tx1"/>
                </a:solidFill>
              </a:rPr>
              <a:t> (بطريقة خاطئة ) </a:t>
            </a:r>
            <a:endParaRPr lang="ar-SA" sz="2800" dirty="0">
              <a:solidFill>
                <a:schemeClr val="tx1"/>
              </a:solidFill>
            </a:endParaRPr>
          </a:p>
          <a:p>
            <a:pPr algn="r" rtl="1"/>
            <a:endParaRPr lang="en-US" sz="2800" dirty="0">
              <a:solidFill>
                <a:schemeClr val="tx1"/>
              </a:solidFill>
            </a:endParaRPr>
          </a:p>
        </p:txBody>
      </p:sp>
      <p:sp>
        <p:nvSpPr>
          <p:cNvPr id="3" name="Title 2"/>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956267491"/>
              </p:ext>
            </p:extLst>
          </p:nvPr>
        </p:nvGraphicFramePr>
        <p:xfrm>
          <a:off x="960971" y="3733800"/>
          <a:ext cx="7926721" cy="1438255"/>
        </p:xfrm>
        <a:graphic>
          <a:graphicData uri="http://schemas.openxmlformats.org/presentationml/2006/ole">
            <mc:AlternateContent xmlns:mc="http://schemas.openxmlformats.org/markup-compatibility/2006">
              <mc:Choice xmlns:v="urn:schemas-microsoft-com:vml" Requires="v">
                <p:oleObj spid="_x0000_s7247" name="Document" r:id="rId3" imgW="6616302" imgH="1200150" progId="Word.Document.12">
                  <p:embed/>
                </p:oleObj>
              </mc:Choice>
              <mc:Fallback>
                <p:oleObj name="Document" r:id="rId3" imgW="6616302" imgH="1200150" progId="Word.Document.12">
                  <p:embed/>
                  <p:pic>
                    <p:nvPicPr>
                      <p:cNvPr id="0" name=""/>
                      <p:cNvPicPr/>
                      <p:nvPr/>
                    </p:nvPicPr>
                    <p:blipFill>
                      <a:blip r:embed="rId4"/>
                      <a:stretch>
                        <a:fillRect/>
                      </a:stretch>
                    </p:blipFill>
                    <p:spPr>
                      <a:xfrm>
                        <a:off x="960971" y="3733800"/>
                        <a:ext cx="7926721" cy="1438255"/>
                      </a:xfrm>
                      <a:prstGeom prst="rect">
                        <a:avLst/>
                      </a:prstGeom>
                    </p:spPr>
                  </p:pic>
                </p:oleObj>
              </mc:Fallback>
            </mc:AlternateContent>
          </a:graphicData>
        </a:graphic>
      </p:graphicFrame>
      <p:sp>
        <p:nvSpPr>
          <p:cNvPr id="5" name="Rectangle 4"/>
          <p:cNvSpPr/>
          <p:nvPr/>
        </p:nvSpPr>
        <p:spPr>
          <a:xfrm>
            <a:off x="290946" y="5172055"/>
            <a:ext cx="8818418" cy="954107"/>
          </a:xfrm>
          <a:prstGeom prst="rect">
            <a:avLst/>
          </a:prstGeom>
        </p:spPr>
        <p:txBody>
          <a:bodyPr wrap="square">
            <a:spAutoFit/>
          </a:bodyPr>
          <a:lstStyle/>
          <a:p>
            <a:pPr algn="just" rtl="1"/>
            <a:r>
              <a:rPr lang="ar-SA" sz="2800" dirty="0" smtClean="0">
                <a:latin typeface="Times New Roman" panose="02020603050405020304" pitchFamily="18" charset="0"/>
                <a:cs typeface="Times New Roman" panose="02020603050405020304" pitchFamily="18" charset="0"/>
              </a:rPr>
              <a:t>•في الخطوة رقم  2  أسندنا القيمة الناتجة من تعبير رياضي وهو  </a:t>
            </a:r>
            <a:r>
              <a:rPr lang="en-US" sz="2800" dirty="0" smtClean="0">
                <a:latin typeface="Times New Roman" panose="02020603050405020304" pitchFamily="18" charset="0"/>
                <a:cs typeface="Times New Roman" panose="02020603050405020304" pitchFamily="18" charset="0"/>
              </a:rPr>
              <a:t>x+3</a:t>
            </a:r>
            <a:r>
              <a:rPr lang="ar-SA"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ar-SA" sz="2800" dirty="0" smtClean="0">
                <a:latin typeface="Times New Roman" panose="02020603050405020304" pitchFamily="18" charset="0"/>
                <a:cs typeface="Times New Roman" panose="02020603050405020304" pitchFamily="18" charset="0"/>
              </a:rPr>
              <a:t>إلى تعبير رياضي أخر وهذه الشيء خاطئ ولا يقبله المترجم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956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286000"/>
            <a:ext cx="6468223" cy="1897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03578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48347"/>
            <a:ext cx="8534399" cy="3877815"/>
          </a:xfrm>
        </p:spPr>
        <p:txBody>
          <a:bodyPr>
            <a:normAutofit/>
          </a:bodyPr>
          <a:lstStyle/>
          <a:p>
            <a:pPr algn="just" rtl="1"/>
            <a:r>
              <a:rPr lang="ar-SA" sz="2800" dirty="0">
                <a:solidFill>
                  <a:schemeClr val="tx1"/>
                </a:solidFill>
                <a:latin typeface="Times New Roman" panose="02020603050405020304" pitchFamily="18" charset="0"/>
                <a:cs typeface="Times New Roman" panose="02020603050405020304" pitchFamily="18" charset="0"/>
              </a:rPr>
              <a:t>المتغيرات الثابتة: هي متغيرات تبقى قيمتها ثابتة إثناء تنفيذ البرنامج ولا تتغير أبدا وتعرف بوضع </a:t>
            </a:r>
            <a:r>
              <a:rPr lang="ar-SA" sz="2800" dirty="0" smtClean="0">
                <a:solidFill>
                  <a:schemeClr val="tx1"/>
                </a:solidFill>
                <a:latin typeface="Times New Roman" panose="02020603050405020304" pitchFamily="18" charset="0"/>
                <a:cs typeface="Times New Roman" panose="02020603050405020304" pitchFamily="18" charset="0"/>
              </a:rPr>
              <a:t>كلمة  </a:t>
            </a:r>
            <a:r>
              <a:rPr lang="en-US" sz="2800" dirty="0" err="1" smtClean="0">
                <a:solidFill>
                  <a:schemeClr val="tx1"/>
                </a:solidFill>
                <a:latin typeface="Times New Roman" panose="02020603050405020304" pitchFamily="18" charset="0"/>
                <a:cs typeface="Times New Roman" panose="02020603050405020304" pitchFamily="18" charset="0"/>
              </a:rPr>
              <a:t>const</a:t>
            </a:r>
            <a:r>
              <a:rPr lang="ar-SA"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a:t>
            </a:r>
            <a:r>
              <a:rPr lang="ar-SA" sz="2800" dirty="0">
                <a:solidFill>
                  <a:schemeClr val="tx1"/>
                </a:solidFill>
                <a:latin typeface="Times New Roman" panose="02020603050405020304" pitchFamily="18" charset="0"/>
                <a:cs typeface="Times New Roman" panose="02020603050405020304" pitchFamily="18" charset="0"/>
              </a:rPr>
              <a:t>قبل تعريف نوع المتغير </a:t>
            </a:r>
            <a:r>
              <a:rPr lang="ar-SA" sz="2800" dirty="0" smtClean="0">
                <a:solidFill>
                  <a:schemeClr val="tx1"/>
                </a:solidFill>
                <a:latin typeface="Times New Roman" panose="02020603050405020304" pitchFamily="18" charset="0"/>
                <a:cs typeface="Times New Roman" panose="02020603050405020304" pitchFamily="18" charset="0"/>
              </a:rPr>
              <a:t>.</a:t>
            </a:r>
          </a:p>
          <a:p>
            <a:pPr algn="just" rtl="1"/>
            <a:r>
              <a:rPr lang="ar-SA" sz="2800" dirty="0" smtClean="0">
                <a:solidFill>
                  <a:schemeClr val="tx1"/>
                </a:solidFill>
                <a:latin typeface="Times New Roman" panose="02020603050405020304" pitchFamily="18" charset="0"/>
                <a:cs typeface="Times New Roman" panose="02020603050405020304" pitchFamily="18" charset="0"/>
              </a:rPr>
              <a:t>وفائدتها </a:t>
            </a:r>
            <a:r>
              <a:rPr lang="ar-SA" sz="2800" dirty="0">
                <a:solidFill>
                  <a:schemeClr val="tx1"/>
                </a:solidFill>
                <a:latin typeface="Times New Roman" panose="02020603050405020304" pitchFamily="18" charset="0"/>
                <a:cs typeface="Times New Roman" panose="02020603050405020304" pitchFamily="18" charset="0"/>
              </a:rPr>
              <a:t>نستخدمها للمتغيرات التي لا نريد أن تتغير قيمتها إثناء عمل البرنامج أبدا . مثلا قيمة </a:t>
            </a:r>
            <a:r>
              <a:rPr lang="ar-SA"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pi=3.14</a:t>
            </a:r>
            <a:r>
              <a:rPr lang="ar-SA"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a:t>
            </a:r>
            <a:r>
              <a:rPr lang="ar-SA" sz="2800" dirty="0">
                <a:solidFill>
                  <a:schemeClr val="tx1"/>
                </a:solidFill>
                <a:latin typeface="Times New Roman" panose="02020603050405020304" pitchFamily="18" charset="0"/>
                <a:cs typeface="Times New Roman" panose="02020603050405020304" pitchFamily="18" charset="0"/>
              </a:rPr>
              <a:t>هذه قيمة رياضية ولا تتغير ابد مهما حدث ودائما نحتاجها في البرامج الرياضية لذالك نعرفها </a:t>
            </a:r>
            <a:r>
              <a:rPr lang="ar-SA"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const</a:t>
            </a:r>
            <a:r>
              <a:rPr lang="ar-SA"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a:t>
            </a:r>
            <a:r>
              <a:rPr lang="ar-SA" sz="2800" dirty="0">
                <a:solidFill>
                  <a:schemeClr val="tx1"/>
                </a:solidFill>
                <a:latin typeface="Times New Roman" panose="02020603050405020304" pitchFamily="18" charset="0"/>
                <a:cs typeface="Times New Roman" panose="02020603050405020304" pitchFamily="18" charset="0"/>
              </a:rPr>
              <a:t>ونعطيها قيمة </a:t>
            </a:r>
            <a:r>
              <a:rPr lang="ar-SA" sz="2800" dirty="0" smtClean="0">
                <a:solidFill>
                  <a:schemeClr val="tx1"/>
                </a:solidFill>
                <a:latin typeface="Times New Roman" panose="02020603050405020304" pitchFamily="18" charset="0"/>
                <a:cs typeface="Times New Roman" panose="02020603050405020304" pitchFamily="18" charset="0"/>
              </a:rPr>
              <a:t> 3.14  </a:t>
            </a:r>
            <a:r>
              <a:rPr lang="ar-SA" sz="2800" dirty="0">
                <a:solidFill>
                  <a:schemeClr val="tx1"/>
                </a:solidFill>
                <a:latin typeface="Times New Roman" panose="02020603050405020304" pitchFamily="18" charset="0"/>
                <a:cs typeface="Times New Roman" panose="02020603050405020304" pitchFamily="18" charset="0"/>
              </a:rPr>
              <a:t>سنضمن لأنفسنا أنها لا تتغير مهما حدث وأينما نحتاجها نكتب فقط </a:t>
            </a:r>
            <a:r>
              <a:rPr lang="ar-SA"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pi</a:t>
            </a:r>
            <a:r>
              <a:rPr lang="ar-SA"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05496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ar-SA" dirty="0" smtClean="0"/>
              <a:t> </a:t>
            </a:r>
            <a:endParaRPr lang="en-US" dirty="0"/>
          </a:p>
        </p:txBody>
      </p:sp>
      <p:sp>
        <p:nvSpPr>
          <p:cNvPr id="3" name="Title 2"/>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837586110"/>
              </p:ext>
            </p:extLst>
          </p:nvPr>
        </p:nvGraphicFramePr>
        <p:xfrm>
          <a:off x="699247" y="2374303"/>
          <a:ext cx="10190068" cy="1371600"/>
        </p:xfrm>
        <a:graphic>
          <a:graphicData uri="http://schemas.openxmlformats.org/presentationml/2006/ole">
            <mc:AlternateContent xmlns:mc="http://schemas.openxmlformats.org/markup-compatibility/2006">
              <mc:Choice xmlns:v="urn:schemas-microsoft-com:vml" Requires="v">
                <p:oleObj spid="_x0000_s9291" name="Document" r:id="rId3" imgW="6469361" imgH="692629" progId="Word.Document.12">
                  <p:embed/>
                </p:oleObj>
              </mc:Choice>
              <mc:Fallback>
                <p:oleObj name="Document" r:id="rId3" imgW="6469361" imgH="692629" progId="Word.Document.12">
                  <p:embed/>
                  <p:pic>
                    <p:nvPicPr>
                      <p:cNvPr id="0" name=""/>
                      <p:cNvPicPr/>
                      <p:nvPr/>
                    </p:nvPicPr>
                    <p:blipFill>
                      <a:blip r:embed="rId4"/>
                      <a:stretch>
                        <a:fillRect/>
                      </a:stretch>
                    </p:blipFill>
                    <p:spPr>
                      <a:xfrm>
                        <a:off x="699247" y="2374303"/>
                        <a:ext cx="10190068" cy="1371600"/>
                      </a:xfrm>
                      <a:prstGeom prst="rect">
                        <a:avLst/>
                      </a:prstGeom>
                    </p:spPr>
                  </p:pic>
                </p:oleObj>
              </mc:Fallback>
            </mc:AlternateContent>
          </a:graphicData>
        </a:graphic>
      </p:graphicFrame>
      <p:sp>
        <p:nvSpPr>
          <p:cNvPr id="5" name="TextBox 4"/>
          <p:cNvSpPr txBox="1"/>
          <p:nvPr/>
        </p:nvSpPr>
        <p:spPr>
          <a:xfrm>
            <a:off x="838200" y="4495800"/>
            <a:ext cx="7924800" cy="1384995"/>
          </a:xfrm>
          <a:prstGeom prst="rect">
            <a:avLst/>
          </a:prstGeom>
          <a:noFill/>
        </p:spPr>
        <p:txBody>
          <a:bodyPr wrap="square" rtlCol="0">
            <a:spAutoFit/>
          </a:bodyPr>
          <a:lstStyle/>
          <a:p>
            <a:pPr algn="just" rtl="1"/>
            <a:r>
              <a:rPr lang="ar-SA" sz="2800" dirty="0" smtClean="0">
                <a:latin typeface="Times New Roman" panose="02020603050405020304" pitchFamily="18" charset="0"/>
                <a:cs typeface="Times New Roman" panose="02020603050405020304" pitchFamily="18" charset="0"/>
              </a:rPr>
              <a:t>ماذا يحدث لو ساوينا متغير من نوع </a:t>
            </a:r>
            <a:r>
              <a:rPr lang="en-US" sz="2800" dirty="0" smtClean="0">
                <a:latin typeface="Times New Roman" panose="02020603050405020304" pitchFamily="18" charset="0"/>
                <a:cs typeface="Times New Roman" panose="02020603050405020304" pitchFamily="18" charset="0"/>
              </a:rPr>
              <a:t>integer  </a:t>
            </a:r>
            <a:r>
              <a:rPr lang="ar-SA" sz="2800" dirty="0" smtClean="0">
                <a:latin typeface="Times New Roman" panose="02020603050405020304" pitchFamily="18" charset="0"/>
                <a:cs typeface="Times New Roman" panose="02020603050405020304" pitchFamily="18" charset="0"/>
              </a:rPr>
              <a:t>بأخر من نوع </a:t>
            </a:r>
            <a:r>
              <a:rPr lang="en-US" sz="2800" dirty="0" smtClean="0">
                <a:latin typeface="Times New Roman" panose="02020603050405020304" pitchFamily="18" charset="0"/>
                <a:cs typeface="Times New Roman" panose="02020603050405020304" pitchFamily="18" charset="0"/>
              </a:rPr>
              <a:t>float  </a:t>
            </a:r>
            <a:r>
              <a:rPr lang="ar-SA" sz="2800" dirty="0" smtClean="0">
                <a:latin typeface="Times New Roman" panose="02020603050405020304" pitchFamily="18" charset="0"/>
                <a:cs typeface="Times New Roman" panose="02020603050405020304" pitchFamily="18" charset="0"/>
              </a:rPr>
              <a:t>كل الذي يحصل  هو أن المتغير </a:t>
            </a:r>
            <a:r>
              <a:rPr lang="en-US" sz="2800" dirty="0" smtClean="0">
                <a:latin typeface="Times New Roman" panose="02020603050405020304" pitchFamily="18" charset="0"/>
                <a:cs typeface="Times New Roman" panose="02020603050405020304" pitchFamily="18" charset="0"/>
              </a:rPr>
              <a:t>integer </a:t>
            </a:r>
            <a:r>
              <a:rPr lang="ar-SA" sz="2800" dirty="0" smtClean="0">
                <a:latin typeface="Times New Roman" panose="02020603050405020304" pitchFamily="18" charset="0"/>
                <a:cs typeface="Times New Roman" panose="02020603050405020304" pitchFamily="18" charset="0"/>
              </a:rPr>
              <a:t>سوف يأخذ الرقم فقط القبل الصفر ويهمل الذي بعده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087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a:t>
            </a:r>
            <a:r>
              <a:rPr lang="en-US" sz="2800" dirty="0" smtClean="0">
                <a:solidFill>
                  <a:schemeClr val="tx1"/>
                </a:solidFill>
                <a:latin typeface="Times New Roman" panose="02020603050405020304" pitchFamily="18" charset="0"/>
                <a:cs typeface="Times New Roman" panose="02020603050405020304" pitchFamily="18" charset="0"/>
              </a:rPr>
              <a:t>include&lt;</a:t>
            </a:r>
            <a:r>
              <a:rPr lang="en-US" sz="2800" dirty="0" err="1" smtClean="0">
                <a:solidFill>
                  <a:schemeClr val="tx1"/>
                </a:solidFill>
                <a:latin typeface="Times New Roman" panose="02020603050405020304" pitchFamily="18" charset="0"/>
                <a:cs typeface="Times New Roman" panose="02020603050405020304" pitchFamily="18" charset="0"/>
              </a:rPr>
              <a:t>iostream</a:t>
            </a:r>
            <a:r>
              <a:rPr lang="en-US" sz="2800" dirty="0" smtClean="0">
                <a:solidFill>
                  <a:schemeClr val="tx1"/>
                </a:solidFill>
                <a:latin typeface="Times New Roman" panose="02020603050405020304" pitchFamily="18" charset="0"/>
                <a:cs typeface="Times New Roman" panose="02020603050405020304" pitchFamily="18" charset="0"/>
              </a:rPr>
              <a:t>&gt;</a:t>
            </a:r>
            <a:endParaRPr lang="ar-SA" sz="28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using namespace </a:t>
            </a:r>
            <a:r>
              <a:rPr lang="en-US" sz="2800" dirty="0" err="1" smtClean="0">
                <a:solidFill>
                  <a:schemeClr val="tx1"/>
                </a:solidFill>
                <a:latin typeface="Times New Roman" panose="02020603050405020304" pitchFamily="18" charset="0"/>
                <a:cs typeface="Times New Roman" panose="02020603050405020304" pitchFamily="18" charset="0"/>
              </a:rPr>
              <a:t>std</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latin typeface="Times New Roman" panose="02020603050405020304" pitchFamily="18" charset="0"/>
                <a:cs typeface="Times New Roman" panose="02020603050405020304" pitchFamily="18" charset="0"/>
              </a:rPr>
              <a:t>main ( ){</a:t>
            </a:r>
          </a:p>
          <a:p>
            <a:pPr marL="0" indent="0">
              <a:buNone/>
            </a:pPr>
            <a:r>
              <a:rPr lang="en-US" sz="2800" dirty="0" err="1">
                <a:solidFill>
                  <a:schemeClr val="tx1"/>
                </a:solidFill>
                <a:latin typeface="Times New Roman" panose="02020603050405020304" pitchFamily="18" charset="0"/>
                <a:cs typeface="Times New Roman" panose="02020603050405020304" pitchFamily="18" charset="0"/>
              </a:rPr>
              <a:t>int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fixonly</a:t>
            </a:r>
            <a:r>
              <a:rPr lang="en-US" sz="2800" dirty="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latin typeface="Times New Roman" panose="02020603050405020304" pitchFamily="18" charset="0"/>
                <a:cs typeface="Times New Roman" panose="02020603050405020304" pitchFamily="18" charset="0"/>
              </a:rPr>
              <a:t>float </a:t>
            </a:r>
            <a:r>
              <a:rPr lang="en-US" sz="2800" dirty="0" err="1">
                <a:solidFill>
                  <a:schemeClr val="tx1"/>
                </a:solidFill>
                <a:latin typeface="Times New Roman" panose="02020603050405020304" pitchFamily="18" charset="0"/>
                <a:cs typeface="Times New Roman" panose="02020603050405020304" pitchFamily="18" charset="0"/>
              </a:rPr>
              <a:t>fixandpint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3.5</a:t>
            </a:r>
            <a:r>
              <a:rPr lang="en-US" sz="28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800" dirty="0" err="1">
                <a:solidFill>
                  <a:schemeClr val="tx1"/>
                </a:solidFill>
                <a:latin typeface="Times New Roman" panose="02020603050405020304" pitchFamily="18" charset="0"/>
                <a:cs typeface="Times New Roman" panose="02020603050405020304" pitchFamily="18" charset="0"/>
              </a:rPr>
              <a:t>fixonly</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fixandpint</a:t>
            </a:r>
            <a:r>
              <a:rPr lang="en-US" sz="2800" dirty="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err="1">
                <a:solidFill>
                  <a:schemeClr val="tx1"/>
                </a:solidFill>
                <a:latin typeface="Times New Roman" panose="02020603050405020304" pitchFamily="18" charset="0"/>
                <a:cs typeface="Times New Roman" panose="02020603050405020304" pitchFamily="18" charset="0"/>
              </a:rPr>
              <a:t>cout</a:t>
            </a:r>
            <a:r>
              <a:rPr lang="en-US" sz="2800" dirty="0">
                <a:solidFill>
                  <a:schemeClr val="tx1"/>
                </a:solidFill>
                <a:latin typeface="Times New Roman" panose="02020603050405020304" pitchFamily="18" charset="0"/>
                <a:cs typeface="Times New Roman" panose="02020603050405020304" pitchFamily="18" charset="0"/>
              </a:rPr>
              <a:t>&lt;&lt; </a:t>
            </a:r>
            <a:r>
              <a:rPr lang="en-US" sz="2800" dirty="0" err="1">
                <a:solidFill>
                  <a:schemeClr val="tx1"/>
                </a:solidFill>
                <a:latin typeface="Times New Roman" panose="02020603050405020304" pitchFamily="18" charset="0"/>
                <a:cs typeface="Times New Roman" panose="02020603050405020304" pitchFamily="18" charset="0"/>
              </a:rPr>
              <a:t>fixonly</a:t>
            </a:r>
            <a:r>
              <a:rPr lang="en-US" sz="2800" dirty="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r" rtl="1"/>
            <a:r>
              <a:rPr lang="ar-SA" sz="2400" dirty="0">
                <a:solidFill>
                  <a:schemeClr val="tx1"/>
                </a:solidFill>
                <a:latin typeface="Times New Roman" panose="02020603050405020304" pitchFamily="18" charset="0"/>
                <a:cs typeface="Times New Roman" panose="02020603050405020304" pitchFamily="18" charset="0"/>
              </a:rPr>
              <a:t>اكتب برنامج بلغة </a:t>
            </a:r>
            <a:r>
              <a:rPr lang="en-US" sz="2400" dirty="0">
                <a:solidFill>
                  <a:schemeClr val="tx1"/>
                </a:solidFill>
                <a:latin typeface="Times New Roman" panose="02020603050405020304" pitchFamily="18" charset="0"/>
                <a:cs typeface="Times New Roman" panose="02020603050405020304" pitchFamily="18" charset="0"/>
              </a:rPr>
              <a:t>C++</a:t>
            </a:r>
            <a:r>
              <a:rPr lang="ar-SA" sz="2400" dirty="0">
                <a:solidFill>
                  <a:schemeClr val="tx1"/>
                </a:solidFill>
                <a:latin typeface="Times New Roman" panose="02020603050405020304" pitchFamily="18" charset="0"/>
                <a:cs typeface="Times New Roman" panose="02020603050405020304" pitchFamily="18" charset="0"/>
              </a:rPr>
              <a:t> فية يتم تعريف متغير </a:t>
            </a:r>
            <a:r>
              <a:rPr lang="en-US" sz="2400" dirty="0" err="1">
                <a:solidFill>
                  <a:schemeClr val="tx1"/>
                </a:solidFill>
                <a:latin typeface="Times New Roman" panose="02020603050405020304" pitchFamily="18" charset="0"/>
                <a:cs typeface="Times New Roman" panose="02020603050405020304" pitchFamily="18" charset="0"/>
              </a:rPr>
              <a:t>fixandpint</a:t>
            </a:r>
            <a:r>
              <a:rPr lang="ar-SA" sz="2400" dirty="0">
                <a:solidFill>
                  <a:schemeClr val="tx1"/>
                </a:solidFill>
                <a:latin typeface="Times New Roman" panose="02020603050405020304" pitchFamily="18" charset="0"/>
                <a:cs typeface="Times New Roman" panose="02020603050405020304" pitchFamily="18" charset="0"/>
              </a:rPr>
              <a:t> من نوع </a:t>
            </a:r>
            <a:r>
              <a:rPr lang="en-US" sz="2400" dirty="0">
                <a:solidFill>
                  <a:schemeClr val="tx1"/>
                </a:solidFill>
                <a:latin typeface="Times New Roman" panose="02020603050405020304" pitchFamily="18" charset="0"/>
                <a:cs typeface="Times New Roman" panose="02020603050405020304" pitchFamily="18" charset="0"/>
              </a:rPr>
              <a:t>float</a:t>
            </a:r>
            <a:r>
              <a:rPr lang="ar-SA" sz="2400" dirty="0">
                <a:solidFill>
                  <a:schemeClr val="tx1"/>
                </a:solidFill>
                <a:latin typeface="Times New Roman" panose="02020603050405020304" pitchFamily="18" charset="0"/>
                <a:cs typeface="Times New Roman" panose="02020603050405020304" pitchFamily="18" charset="0"/>
              </a:rPr>
              <a:t> علي ان يكون قمة المتغير ثابتة اثناء تنفيذ البرنامج ولا تتغير ومن ثم اسناد قيمة المتغير الي متغير اخر </a:t>
            </a:r>
            <a:r>
              <a:rPr lang="en-US" sz="2400" dirty="0" err="1">
                <a:solidFill>
                  <a:schemeClr val="tx1"/>
                </a:solidFill>
                <a:latin typeface="Times New Roman" panose="02020603050405020304" pitchFamily="18" charset="0"/>
                <a:cs typeface="Times New Roman" panose="02020603050405020304" pitchFamily="18" charset="0"/>
              </a:rPr>
              <a:t>fixonly</a:t>
            </a:r>
            <a:r>
              <a:rPr lang="ar-SA" sz="2400" dirty="0">
                <a:solidFill>
                  <a:schemeClr val="tx1"/>
                </a:solidFill>
                <a:latin typeface="Times New Roman" panose="02020603050405020304" pitchFamily="18" charset="0"/>
                <a:cs typeface="Times New Roman" panose="02020603050405020304" pitchFamily="18" charset="0"/>
              </a:rPr>
              <a:t> من نوع </a:t>
            </a:r>
            <a:r>
              <a:rPr lang="en-US" sz="2400" dirty="0" err="1">
                <a:solidFill>
                  <a:schemeClr val="tx1"/>
                </a:solidFill>
                <a:latin typeface="Times New Roman" panose="02020603050405020304" pitchFamily="18" charset="0"/>
                <a:cs typeface="Times New Roman" panose="02020603050405020304" pitchFamily="18" charset="0"/>
              </a:rPr>
              <a:t>int</a:t>
            </a:r>
            <a:r>
              <a:rPr lang="ar-SA" sz="2400"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681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rtl="1"/>
            <a:r>
              <a:rPr lang="ar-SA" sz="2800" dirty="0">
                <a:solidFill>
                  <a:schemeClr val="tx1"/>
                </a:solidFill>
              </a:rPr>
              <a:t>هي دوال تستخدم لعرض  نواتج العمليات التي نريدها أمام المستخدم في شاشة التنفيذ والدوال هي. </a:t>
            </a:r>
            <a:endParaRPr lang="en-US" sz="2800" dirty="0">
              <a:solidFill>
                <a:schemeClr val="tx1"/>
              </a:solidFill>
            </a:endParaRPr>
          </a:p>
        </p:txBody>
      </p:sp>
      <p:sp>
        <p:nvSpPr>
          <p:cNvPr id="3" name="Title 2"/>
          <p:cNvSpPr>
            <a:spLocks noGrp="1"/>
          </p:cNvSpPr>
          <p:nvPr>
            <p:ph type="title"/>
          </p:nvPr>
        </p:nvSpPr>
        <p:spPr/>
        <p:txBody>
          <a:bodyPr/>
          <a:lstStyle/>
          <a:p>
            <a:pPr algn="r" rtl="1"/>
            <a:r>
              <a:rPr lang="ar-SA" b="1" dirty="0"/>
              <a:t>دوال الإخراج :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5517415"/>
              </p:ext>
            </p:extLst>
          </p:nvPr>
        </p:nvGraphicFramePr>
        <p:xfrm>
          <a:off x="1066800" y="3276600"/>
          <a:ext cx="6212205" cy="1382867"/>
        </p:xfrm>
        <a:graphic>
          <a:graphicData uri="http://schemas.openxmlformats.org/drawingml/2006/table">
            <a:tbl>
              <a:tblPr firstRow="1" firstCol="1" bandRow="1">
                <a:tableStyleId>{5C22544A-7EE6-4342-B048-85BDC9FD1C3A}</a:tableStyleId>
              </a:tblPr>
              <a:tblGrid>
                <a:gridCol w="6212205">
                  <a:extLst>
                    <a:ext uri="{9D8B030D-6E8A-4147-A177-3AD203B41FA5}">
                      <a16:colId xmlns:a16="http://schemas.microsoft.com/office/drawing/2014/main" val="20000"/>
                    </a:ext>
                  </a:extLst>
                </a:gridCol>
              </a:tblGrid>
              <a:tr h="801343">
                <a:tc>
                  <a:txBody>
                    <a:bodyPr/>
                    <a:lstStyle/>
                    <a:p>
                      <a:pPr marL="0" marR="0" algn="just" rtl="0">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C++                                                                                               </a:t>
                      </a:r>
                      <a:r>
                        <a:rPr lang="en-US" sz="2000" dirty="0">
                          <a:solidFill>
                            <a:schemeClr val="tx1"/>
                          </a:solidFill>
                          <a:effectLst/>
                          <a:latin typeface="Times New Roman" panose="02020603050405020304" pitchFamily="18" charset="0"/>
                          <a:cs typeface="Times New Roman" panose="02020603050405020304" pitchFamily="18" charset="0"/>
                        </a:rPr>
                        <a:t> </a:t>
                      </a:r>
                      <a:r>
                        <a:rPr lang="ar-SA" sz="2000" dirty="0">
                          <a:solidFill>
                            <a:schemeClr val="tx1"/>
                          </a:solidFill>
                          <a:effectLst/>
                          <a:latin typeface="Times New Roman" panose="02020603050405020304" pitchFamily="18" charset="0"/>
                          <a:cs typeface="Times New Roman" panose="02020603050405020304" pitchFamily="18" charset="0"/>
                        </a:rPr>
                        <a:t>الدالة المستخدمة  في لغة</a:t>
                      </a:r>
                      <a:endParaRPr lang="en-US" sz="2000" dirty="0">
                        <a:solidFill>
                          <a:schemeClr val="tx1"/>
                        </a:solidFill>
                        <a:effectLst/>
                        <a:latin typeface="Times New Roman" panose="02020603050405020304" pitchFamily="18" charset="0"/>
                        <a:ea typeface="Calibri"/>
                        <a:cs typeface="Times New Roman" panose="02020603050405020304" pitchFamily="18" charset="0"/>
                      </a:endParaRPr>
                    </a:p>
                  </a:txBody>
                  <a:tcPr marL="13970" marR="69215" marT="35560" marB="0"/>
                </a:tc>
                <a:extLst>
                  <a:ext uri="{0D108BD9-81ED-4DB2-BD59-A6C34878D82A}">
                    <a16:rowId xmlns:a16="http://schemas.microsoft.com/office/drawing/2014/main" val="10000"/>
                  </a:ext>
                </a:extLst>
              </a:tr>
              <a:tr h="564606">
                <a:tc>
                  <a:txBody>
                    <a:bodyPr/>
                    <a:lstStyle/>
                    <a:p>
                      <a:pPr marL="56515" marR="0" algn="just" rtl="0">
                        <a:lnSpc>
                          <a:spcPct val="107000"/>
                        </a:lnSpc>
                        <a:spcBef>
                          <a:spcPts val="0"/>
                        </a:spcBef>
                        <a:spcAft>
                          <a:spcPts val="0"/>
                        </a:spcAft>
                      </a:pPr>
                      <a:r>
                        <a:rPr lang="en-US" sz="2800" dirty="0" err="1">
                          <a:solidFill>
                            <a:schemeClr val="tx1"/>
                          </a:solidFill>
                          <a:effectLst/>
                          <a:latin typeface="Times New Roman" panose="02020603050405020304" pitchFamily="18" charset="0"/>
                          <a:cs typeface="Times New Roman" panose="02020603050405020304" pitchFamily="18" charset="0"/>
                        </a:rPr>
                        <a:t>Cout</a:t>
                      </a:r>
                      <a:r>
                        <a:rPr lang="en-US" sz="2800" dirty="0">
                          <a:solidFill>
                            <a:schemeClr val="tx1"/>
                          </a:solidFill>
                          <a:effectLst/>
                          <a:latin typeface="Times New Roman" panose="02020603050405020304" pitchFamily="18" charset="0"/>
                          <a:cs typeface="Times New Roman" panose="02020603050405020304" pitchFamily="18" charset="0"/>
                        </a:rPr>
                        <a:t>&lt;&lt;</a:t>
                      </a:r>
                      <a:r>
                        <a:rPr lang="en-US" sz="2800" dirty="0" err="1">
                          <a:solidFill>
                            <a:schemeClr val="tx1"/>
                          </a:solidFill>
                          <a:effectLst/>
                          <a:latin typeface="Times New Roman" panose="02020603050405020304" pitchFamily="18" charset="0"/>
                          <a:cs typeface="Times New Roman" panose="02020603050405020304" pitchFamily="18" charset="0"/>
                        </a:rPr>
                        <a:t>var</a:t>
                      </a:r>
                      <a:r>
                        <a:rPr lang="en-US" sz="2800" dirty="0">
                          <a:solidFill>
                            <a:schemeClr val="tx1"/>
                          </a:solidFill>
                          <a:effectLst/>
                          <a:latin typeface="Times New Roman" panose="02020603050405020304" pitchFamily="18" charset="0"/>
                          <a:cs typeface="Times New Roman" panose="02020603050405020304" pitchFamily="18" charset="0"/>
                        </a:rPr>
                        <a:t>;</a:t>
                      </a:r>
                      <a:endParaRPr lang="en-US" sz="2000" dirty="0">
                        <a:solidFill>
                          <a:schemeClr val="tx1"/>
                        </a:solidFill>
                        <a:effectLst/>
                        <a:latin typeface="Times New Roman" panose="02020603050405020304" pitchFamily="18" charset="0"/>
                        <a:ea typeface="Calibri"/>
                        <a:cs typeface="Times New Roman" panose="02020603050405020304" pitchFamily="18" charset="0"/>
                      </a:endParaRPr>
                    </a:p>
                  </a:txBody>
                  <a:tcPr marL="13970" marR="69215" marT="3556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91205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a:t>
            </a:r>
            <a:r>
              <a:rPr lang="en-US" sz="2800" dirty="0" smtClean="0">
                <a:solidFill>
                  <a:schemeClr val="tx1"/>
                </a:solidFill>
                <a:latin typeface="Times New Roman" panose="02020603050405020304" pitchFamily="18" charset="0"/>
                <a:cs typeface="Times New Roman" panose="02020603050405020304" pitchFamily="18" charset="0"/>
              </a:rPr>
              <a:t>include&lt;</a:t>
            </a:r>
            <a:r>
              <a:rPr lang="en-US" sz="2800" dirty="0" err="1" smtClean="0">
                <a:solidFill>
                  <a:schemeClr val="tx1"/>
                </a:solidFill>
                <a:latin typeface="Times New Roman" panose="02020603050405020304" pitchFamily="18" charset="0"/>
                <a:cs typeface="Times New Roman" panose="02020603050405020304" pitchFamily="18" charset="0"/>
              </a:rPr>
              <a:t>iostream</a:t>
            </a:r>
            <a:r>
              <a:rPr lang="en-US" sz="2800" dirty="0" smtClean="0">
                <a:solidFill>
                  <a:schemeClr val="tx1"/>
                </a:solidFill>
                <a:latin typeface="Times New Roman" panose="02020603050405020304" pitchFamily="18" charset="0"/>
                <a:cs typeface="Times New Roman" panose="02020603050405020304" pitchFamily="18" charset="0"/>
              </a:rPr>
              <a:t>&gt;</a:t>
            </a:r>
          </a:p>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using namespace </a:t>
            </a:r>
            <a:r>
              <a:rPr lang="en-US" sz="2800" dirty="0" err="1" smtClean="0">
                <a:solidFill>
                  <a:schemeClr val="tx1"/>
                </a:solidFill>
                <a:latin typeface="Times New Roman" panose="02020603050405020304" pitchFamily="18" charset="0"/>
                <a:cs typeface="Times New Roman" panose="02020603050405020304" pitchFamily="18" charset="0"/>
              </a:rPr>
              <a:t>std</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main()</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800" dirty="0" err="1">
                <a:solidFill>
                  <a:schemeClr val="tx1"/>
                </a:solidFill>
                <a:latin typeface="Times New Roman" panose="02020603050405020304" pitchFamily="18" charset="0"/>
                <a:cs typeface="Times New Roman" panose="02020603050405020304" pitchFamily="18" charset="0"/>
              </a:rPr>
              <a:t>cout</a:t>
            </a:r>
            <a:r>
              <a:rPr lang="en-US" sz="2800" dirty="0" smtClean="0">
                <a:solidFill>
                  <a:schemeClr val="tx1"/>
                </a:solidFill>
                <a:latin typeface="Times New Roman" panose="02020603050405020304" pitchFamily="18" charset="0"/>
                <a:cs typeface="Times New Roman" panose="02020603050405020304" pitchFamily="18" charset="0"/>
              </a:rPr>
              <a:t>&lt;&lt;"</a:t>
            </a:r>
            <a:r>
              <a:rPr lang="en-US" sz="2800" dirty="0">
                <a:solidFill>
                  <a:schemeClr val="tx1"/>
                </a:solidFill>
                <a:latin typeface="Times New Roman" panose="02020603050405020304" pitchFamily="18" charset="0"/>
                <a:cs typeface="Times New Roman" panose="02020603050405020304" pitchFamily="18" charset="0"/>
              </a:rPr>
              <a:t>Mohammed hammed Khalid</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pPr rtl="1"/>
            <a:r>
              <a:rPr lang="ar-SA" sz="2800" dirty="0">
                <a:solidFill>
                  <a:schemeClr val="tx1"/>
                </a:solidFill>
              </a:rPr>
              <a:t>مستخدما لغه </a:t>
            </a:r>
            <a:r>
              <a:rPr lang="en-US" sz="2800" dirty="0">
                <a:solidFill>
                  <a:schemeClr val="tx1"/>
                </a:solidFill>
              </a:rPr>
              <a:t>C++</a:t>
            </a:r>
            <a:r>
              <a:rPr lang="ar-SA" sz="2800" dirty="0">
                <a:solidFill>
                  <a:schemeClr val="tx1"/>
                </a:solidFill>
              </a:rPr>
              <a:t> اكتب برنامج يقوم بطباعة اسمك ثلاثي؟</a:t>
            </a:r>
            <a:r>
              <a:rPr lang="en-US" sz="2800" dirty="0">
                <a:solidFill>
                  <a:schemeClr val="tx1"/>
                </a:solidFill>
              </a:rPr>
              <a:t/>
            </a:r>
            <a:br>
              <a:rPr lang="en-US" sz="2800" dirty="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1302452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248347"/>
            <a:ext cx="8382000" cy="3877815"/>
          </a:xfrm>
        </p:spPr>
        <p:txBody>
          <a:bodyPr>
            <a:normAutofit/>
          </a:bodyPr>
          <a:lstStyle/>
          <a:p>
            <a:pPr algn="just" rtl="1"/>
            <a:r>
              <a:rPr lang="ar-SA" sz="2800" dirty="0" smtClean="0">
                <a:solidFill>
                  <a:schemeClr val="tx1"/>
                </a:solidFill>
              </a:rPr>
              <a:t>هناك </a:t>
            </a:r>
            <a:r>
              <a:rPr lang="ar-SA" sz="2800" dirty="0">
                <a:solidFill>
                  <a:schemeClr val="tx1"/>
                </a:solidFill>
              </a:rPr>
              <a:t>بعض الرموز التي تستخدم </a:t>
            </a:r>
            <a:r>
              <a:rPr lang="ar-SA" sz="2800" dirty="0" smtClean="0">
                <a:solidFill>
                  <a:schemeClr val="tx1"/>
                </a:solidFill>
              </a:rPr>
              <a:t>مع </a:t>
            </a:r>
            <a:r>
              <a:rPr lang="ar-SA" sz="2800" dirty="0">
                <a:solidFill>
                  <a:schemeClr val="tx1"/>
                </a:solidFill>
              </a:rPr>
              <a:t>دوال الطباعة لترتيب شاشة الطباعة أمام المستخدم بطرق مختلفة فمنها من يضيف فراغات  ومنها من يرتب عمودي وغيرها وهذا جدول بتلك الرموز </a:t>
            </a:r>
          </a:p>
          <a:p>
            <a:pPr algn="just" rtl="1"/>
            <a:r>
              <a:rPr lang="ar-SA" sz="2800" dirty="0">
                <a:solidFill>
                  <a:schemeClr val="tx1"/>
                </a:solidFill>
              </a:rPr>
              <a:t>بعض العلامات المهمة في الطباعة وترتيب الشاشة أمام </a:t>
            </a:r>
            <a:r>
              <a:rPr lang="ar-SA" sz="2800" dirty="0" smtClean="0">
                <a:solidFill>
                  <a:schemeClr val="tx1"/>
                </a:solidFill>
              </a:rPr>
              <a:t>المستخدم هذه </a:t>
            </a:r>
            <a:r>
              <a:rPr lang="ar-SA" sz="2800" dirty="0">
                <a:solidFill>
                  <a:schemeClr val="tx1"/>
                </a:solidFill>
              </a:rPr>
              <a:t>العلامات مهمة في الطباعة</a:t>
            </a:r>
          </a:p>
          <a:p>
            <a:pPr algn="just" rtl="1"/>
            <a:endParaRPr lang="en-US" sz="2800" dirty="0">
              <a:solidFill>
                <a:schemeClr val="tx1"/>
              </a:solidFill>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40173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39376388"/>
              </p:ext>
            </p:extLst>
          </p:nvPr>
        </p:nvGraphicFramePr>
        <p:xfrm>
          <a:off x="838200" y="2209800"/>
          <a:ext cx="7772400" cy="4267199"/>
        </p:xfrm>
        <a:graphic>
          <a:graphicData uri="http://schemas.openxmlformats.org/drawingml/2006/table">
            <a:tbl>
              <a:tblPr firstRow="1" firstCol="1" bandRow="1">
                <a:tableStyleId>{5C22544A-7EE6-4342-B048-85BDC9FD1C3A}</a:tableStyleId>
              </a:tblPr>
              <a:tblGrid>
                <a:gridCol w="6231372">
                  <a:extLst>
                    <a:ext uri="{9D8B030D-6E8A-4147-A177-3AD203B41FA5}">
                      <a16:colId xmlns:a16="http://schemas.microsoft.com/office/drawing/2014/main" val="20000"/>
                    </a:ext>
                  </a:extLst>
                </a:gridCol>
                <a:gridCol w="1541028">
                  <a:extLst>
                    <a:ext uri="{9D8B030D-6E8A-4147-A177-3AD203B41FA5}">
                      <a16:colId xmlns:a16="http://schemas.microsoft.com/office/drawing/2014/main" val="20001"/>
                    </a:ext>
                  </a:extLst>
                </a:gridCol>
              </a:tblGrid>
              <a:tr h="846495">
                <a:tc>
                  <a:txBody>
                    <a:bodyPr/>
                    <a:lstStyle/>
                    <a:p>
                      <a:pPr marL="3175" marR="0" algn="ctr" rtl="1">
                        <a:lnSpc>
                          <a:spcPct val="107000"/>
                        </a:lnSpc>
                        <a:spcBef>
                          <a:spcPts val="0"/>
                        </a:spcBef>
                        <a:spcAft>
                          <a:spcPts val="0"/>
                        </a:spcAft>
                      </a:pPr>
                      <a:r>
                        <a:rPr lang="ar-SA" sz="2000" b="1">
                          <a:effectLst/>
                          <a:latin typeface="Times New Roman" panose="02020603050405020304" pitchFamily="18" charset="0"/>
                          <a:cs typeface="Times New Roman" panose="02020603050405020304" pitchFamily="18" charset="0"/>
                        </a:rPr>
                        <a:t>وظيفته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73025" marR="64135" marT="12065" marB="0"/>
                </a:tc>
                <a:tc>
                  <a:txBody>
                    <a:bodyPr/>
                    <a:lstStyle/>
                    <a:p>
                      <a:pPr marL="1270" marR="0" algn="ctr" rtl="1">
                        <a:lnSpc>
                          <a:spcPct val="107000"/>
                        </a:lnSpc>
                        <a:spcBef>
                          <a:spcPts val="0"/>
                        </a:spcBef>
                        <a:spcAft>
                          <a:spcPts val="0"/>
                        </a:spcAft>
                      </a:pPr>
                      <a:r>
                        <a:rPr lang="ar-SA" sz="2000" b="1">
                          <a:effectLst/>
                          <a:latin typeface="Times New Roman" panose="02020603050405020304" pitchFamily="18" charset="0"/>
                          <a:cs typeface="Times New Roman" panose="02020603050405020304" pitchFamily="18" charset="0"/>
                        </a:rPr>
                        <a:t>الرمز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73025" marR="64135" marT="12065" marB="0"/>
                </a:tc>
                <a:extLst>
                  <a:ext uri="{0D108BD9-81ED-4DB2-BD59-A6C34878D82A}">
                    <a16:rowId xmlns:a16="http://schemas.microsoft.com/office/drawing/2014/main" val="10000"/>
                  </a:ext>
                </a:extLst>
              </a:tr>
              <a:tr h="855176">
                <a:tc>
                  <a:txBody>
                    <a:bodyPr/>
                    <a:lstStyle/>
                    <a:p>
                      <a:pPr marL="3810" marR="0" algn="ctr" rtl="1">
                        <a:lnSpc>
                          <a:spcPct val="107000"/>
                        </a:lnSpc>
                        <a:spcBef>
                          <a:spcPts val="0"/>
                        </a:spcBef>
                        <a:spcAft>
                          <a:spcPts val="0"/>
                        </a:spcAft>
                      </a:pPr>
                      <a:r>
                        <a:rPr lang="ar-SA" sz="2000" b="1" dirty="0">
                          <a:effectLst/>
                          <a:latin typeface="Times New Roman" panose="02020603050405020304" pitchFamily="18" charset="0"/>
                          <a:cs typeface="Times New Roman" panose="02020603050405020304" pitchFamily="18" charset="0"/>
                        </a:rPr>
                        <a:t>ترتيب عمودي </a:t>
                      </a:r>
                      <a:endParaRPr lang="en-US" sz="1600" b="1" dirty="0">
                        <a:solidFill>
                          <a:srgbClr val="000000"/>
                        </a:solidFill>
                        <a:effectLst/>
                        <a:latin typeface="Times New Roman" panose="02020603050405020304" pitchFamily="18" charset="0"/>
                        <a:ea typeface="Calibri"/>
                        <a:cs typeface="Times New Roman" panose="02020603050405020304" pitchFamily="18" charset="0"/>
                      </a:endParaRPr>
                    </a:p>
                  </a:txBody>
                  <a:tcPr marL="73025" marR="64135" marT="12065" marB="0"/>
                </a:tc>
                <a:tc>
                  <a:txBody>
                    <a:bodyPr/>
                    <a:lstStyle/>
                    <a:p>
                      <a:pPr marL="0" marR="635" algn="ctr" rtl="1">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 \v</a:t>
                      </a:r>
                      <a:endParaRPr lang="en-US" sz="1600" b="1" dirty="0">
                        <a:solidFill>
                          <a:srgbClr val="000000"/>
                        </a:solidFill>
                        <a:effectLst/>
                        <a:latin typeface="Times New Roman" panose="02020603050405020304" pitchFamily="18" charset="0"/>
                        <a:ea typeface="Calibri"/>
                        <a:cs typeface="Times New Roman" panose="02020603050405020304" pitchFamily="18" charset="0"/>
                      </a:endParaRPr>
                    </a:p>
                  </a:txBody>
                  <a:tcPr marL="73025" marR="64135" marT="12065" marB="0"/>
                </a:tc>
                <a:extLst>
                  <a:ext uri="{0D108BD9-81ED-4DB2-BD59-A6C34878D82A}">
                    <a16:rowId xmlns:a16="http://schemas.microsoft.com/office/drawing/2014/main" val="10001"/>
                  </a:ext>
                </a:extLst>
              </a:tr>
              <a:tr h="855176">
                <a:tc>
                  <a:txBody>
                    <a:bodyPr/>
                    <a:lstStyle/>
                    <a:p>
                      <a:pPr marL="4445" marR="0" algn="ctr" rtl="1">
                        <a:lnSpc>
                          <a:spcPct val="107000"/>
                        </a:lnSpc>
                        <a:spcBef>
                          <a:spcPts val="0"/>
                        </a:spcBef>
                        <a:spcAft>
                          <a:spcPts val="0"/>
                        </a:spcAft>
                      </a:pPr>
                      <a:r>
                        <a:rPr lang="ar-SA" sz="2000" b="1">
                          <a:effectLst/>
                          <a:latin typeface="Times New Roman" panose="02020603050405020304" pitchFamily="18" charset="0"/>
                          <a:cs typeface="Times New Roman" panose="02020603050405020304" pitchFamily="18" charset="0"/>
                        </a:rPr>
                        <a:t>ترتيب أفقي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73025" marR="64135" marT="12065" marB="0"/>
                </a:tc>
                <a:tc>
                  <a:txBody>
                    <a:bodyPr/>
                    <a:lstStyle/>
                    <a:p>
                      <a:pPr marL="0" marR="0" algn="ctr" rtl="1">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 \h</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73025" marR="64135" marT="12065" marB="0"/>
                </a:tc>
                <a:extLst>
                  <a:ext uri="{0D108BD9-81ED-4DB2-BD59-A6C34878D82A}">
                    <a16:rowId xmlns:a16="http://schemas.microsoft.com/office/drawing/2014/main" val="10002"/>
                  </a:ext>
                </a:extLst>
              </a:tr>
              <a:tr h="855176">
                <a:tc>
                  <a:txBody>
                    <a:bodyPr/>
                    <a:lstStyle/>
                    <a:p>
                      <a:pPr marL="3810" marR="0" algn="ctr" rtl="1">
                        <a:lnSpc>
                          <a:spcPct val="107000"/>
                        </a:lnSpc>
                        <a:spcBef>
                          <a:spcPts val="0"/>
                        </a:spcBef>
                        <a:spcAft>
                          <a:spcPts val="0"/>
                        </a:spcAft>
                      </a:pPr>
                      <a:r>
                        <a:rPr lang="ar-SA" sz="2000" b="1">
                          <a:effectLst/>
                          <a:latin typeface="Times New Roman" panose="02020603050405020304" pitchFamily="18" charset="0"/>
                          <a:cs typeface="Times New Roman" panose="02020603050405020304" pitchFamily="18" charset="0"/>
                        </a:rPr>
                        <a:t>أنزال المؤشر إلى سطر جديد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73025" marR="64135" marT="12065" marB="0"/>
                </a:tc>
                <a:tc>
                  <a:txBody>
                    <a:bodyPr/>
                    <a:lstStyle/>
                    <a:p>
                      <a:pPr marL="0" marR="0" algn="ctr" rtl="1">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 \n</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73025" marR="64135" marT="12065" marB="0"/>
                </a:tc>
                <a:extLst>
                  <a:ext uri="{0D108BD9-81ED-4DB2-BD59-A6C34878D82A}">
                    <a16:rowId xmlns:a16="http://schemas.microsoft.com/office/drawing/2014/main" val="10003"/>
                  </a:ext>
                </a:extLst>
              </a:tr>
              <a:tr h="855176">
                <a:tc>
                  <a:txBody>
                    <a:bodyPr/>
                    <a:lstStyle/>
                    <a:p>
                      <a:pPr marL="6350" marR="0" algn="ctr" rtl="1">
                        <a:lnSpc>
                          <a:spcPct val="107000"/>
                        </a:lnSpc>
                        <a:spcBef>
                          <a:spcPts val="0"/>
                        </a:spcBef>
                        <a:spcAft>
                          <a:spcPts val="0"/>
                        </a:spcAft>
                      </a:pPr>
                      <a:r>
                        <a:rPr lang="ar-SA" sz="2000" b="1">
                          <a:effectLst/>
                          <a:latin typeface="Times New Roman" panose="02020603050405020304" pitchFamily="18" charset="0"/>
                          <a:cs typeface="Times New Roman" panose="02020603050405020304" pitchFamily="18" charset="0"/>
                        </a:rPr>
                        <a:t>وضع أربع فراغات خلف العنصر التي تمت طباعته حاليا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73025" marR="64135" marT="12065" marB="0"/>
                </a:tc>
                <a:tc>
                  <a:txBody>
                    <a:bodyPr/>
                    <a:lstStyle/>
                    <a:p>
                      <a:pPr marL="0" marR="0" algn="ctr" rtl="1">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 \t</a:t>
                      </a:r>
                      <a:endParaRPr lang="en-US" sz="1600" b="1" dirty="0">
                        <a:solidFill>
                          <a:srgbClr val="000000"/>
                        </a:solidFill>
                        <a:effectLst/>
                        <a:latin typeface="Times New Roman" panose="02020603050405020304" pitchFamily="18" charset="0"/>
                        <a:ea typeface="Calibri"/>
                        <a:cs typeface="Times New Roman" panose="02020603050405020304" pitchFamily="18" charset="0"/>
                      </a:endParaRPr>
                    </a:p>
                  </a:txBody>
                  <a:tcPr marL="73025" marR="64135" marT="12065" marB="0"/>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10823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r" rtl="1"/>
            <a:r>
              <a:rPr lang="ar-SA" sz="2800" dirty="0">
                <a:solidFill>
                  <a:schemeClr val="tx1"/>
                </a:solidFill>
                <a:latin typeface="Times New Roman" panose="02020603050405020304" pitchFamily="18" charset="0"/>
                <a:cs typeface="Times New Roman" panose="02020603050405020304" pitchFamily="18" charset="0"/>
              </a:rPr>
              <a:t>في نفس المثال السابق لو أردنا أن يطبع بين كل كلمة وأخرى أربع فراغات فقط نبدل" </a:t>
            </a:r>
            <a:r>
              <a:rPr lang="en-US" sz="2800" dirty="0">
                <a:solidFill>
                  <a:schemeClr val="tx1"/>
                </a:solidFill>
                <a:latin typeface="Times New Roman" panose="02020603050405020304" pitchFamily="18" charset="0"/>
                <a:cs typeface="Times New Roman" panose="02020603050405020304" pitchFamily="18" charset="0"/>
              </a:rPr>
              <a:t>n\" </a:t>
            </a:r>
            <a:r>
              <a:rPr lang="ar-SA" sz="2800" dirty="0">
                <a:solidFill>
                  <a:schemeClr val="tx1"/>
                </a:solidFill>
                <a:latin typeface="Times New Roman" panose="02020603050405020304" pitchFamily="18" charset="0"/>
                <a:cs typeface="Times New Roman" panose="02020603050405020304" pitchFamily="18" charset="0"/>
              </a:rPr>
              <a:t>ب" </a:t>
            </a:r>
            <a:r>
              <a:rPr lang="en-US" sz="2800" dirty="0">
                <a:solidFill>
                  <a:schemeClr val="tx1"/>
                </a:solidFill>
                <a:latin typeface="Times New Roman" panose="02020603050405020304" pitchFamily="18" charset="0"/>
                <a:cs typeface="Times New Roman" panose="02020603050405020304" pitchFamily="18" charset="0"/>
              </a:rPr>
              <a:t>t\"  </a:t>
            </a:r>
            <a:r>
              <a:rPr lang="ar-SA" sz="2800" dirty="0">
                <a:solidFill>
                  <a:schemeClr val="tx1"/>
                </a:solidFill>
                <a:latin typeface="Times New Roman" panose="02020603050405020304" pitchFamily="18" charset="0"/>
                <a:cs typeface="Times New Roman" panose="02020603050405020304" pitchFamily="18" charset="0"/>
              </a:rPr>
              <a:t>في دالة الطباعة </a:t>
            </a:r>
            <a:endParaRPr lang="en-US" sz="2800" dirty="0" smtClean="0">
              <a:solidFill>
                <a:schemeClr val="tx1"/>
              </a:solidFill>
              <a:latin typeface="Times New Roman" panose="02020603050405020304" pitchFamily="18" charset="0"/>
              <a:cs typeface="Times New Roman" panose="02020603050405020304" pitchFamily="18" charset="0"/>
            </a:endParaRPr>
          </a:p>
          <a:p>
            <a:pPr algn="r" rtl="1"/>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4309737"/>
              </p:ext>
            </p:extLst>
          </p:nvPr>
        </p:nvGraphicFramePr>
        <p:xfrm>
          <a:off x="1143000" y="4001834"/>
          <a:ext cx="7620000" cy="51816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4202351779"/>
                    </a:ext>
                  </a:extLst>
                </a:gridCol>
              </a:tblGrid>
              <a:tr h="370840">
                <a:tc>
                  <a:txBody>
                    <a:bodyPr/>
                    <a:lstStyle/>
                    <a:p>
                      <a:r>
                        <a:rPr lang="en-US" sz="2800" b="1" kern="1200" dirty="0" err="1" smtClean="0">
                          <a:solidFill>
                            <a:schemeClr val="lt1"/>
                          </a:solidFill>
                          <a:effectLst/>
                          <a:latin typeface="Times New Roman" panose="02020603050405020304" pitchFamily="18" charset="0"/>
                          <a:ea typeface="+mn-ea"/>
                          <a:cs typeface="Times New Roman" panose="02020603050405020304" pitchFamily="18" charset="0"/>
                        </a:rPr>
                        <a:t>cout</a:t>
                      </a:r>
                      <a:r>
                        <a:rPr lang="en-US" sz="2800" b="1" kern="1200" dirty="0" smtClean="0">
                          <a:solidFill>
                            <a:schemeClr val="lt1"/>
                          </a:solidFill>
                          <a:effectLst/>
                          <a:latin typeface="Times New Roman" panose="02020603050405020304" pitchFamily="18" charset="0"/>
                          <a:ea typeface="+mn-ea"/>
                          <a:cs typeface="Times New Roman" panose="02020603050405020304" pitchFamily="18" charset="0"/>
                        </a:rPr>
                        <a:t>&lt;&lt;" hi\t  </a:t>
                      </a:r>
                      <a:r>
                        <a:rPr lang="en-US" sz="2800" b="1" kern="1200" dirty="0" err="1" smtClean="0">
                          <a:solidFill>
                            <a:schemeClr val="lt1"/>
                          </a:solidFill>
                          <a:effectLst/>
                          <a:latin typeface="Times New Roman" panose="02020603050405020304" pitchFamily="18" charset="0"/>
                          <a:ea typeface="+mn-ea"/>
                          <a:cs typeface="Times New Roman" panose="02020603050405020304" pitchFamily="18" charset="0"/>
                        </a:rPr>
                        <a:t>hussien</a:t>
                      </a:r>
                      <a:r>
                        <a:rPr lang="en-US" sz="2800" b="1" kern="1200" dirty="0" smtClean="0">
                          <a:solidFill>
                            <a:schemeClr val="lt1"/>
                          </a:solidFill>
                          <a:effectLst/>
                          <a:latin typeface="Times New Roman" panose="02020603050405020304" pitchFamily="18" charset="0"/>
                          <a:ea typeface="+mn-ea"/>
                          <a:cs typeface="Times New Roman" panose="02020603050405020304" pitchFamily="18" charset="0"/>
                        </a:rPr>
                        <a:t>\t  </a:t>
                      </a:r>
                      <a:r>
                        <a:rPr lang="en-US" sz="2800" b="1" kern="1200" dirty="0" err="1" smtClean="0">
                          <a:solidFill>
                            <a:schemeClr val="lt1"/>
                          </a:solidFill>
                          <a:effectLst/>
                          <a:latin typeface="Times New Roman" panose="02020603050405020304" pitchFamily="18" charset="0"/>
                          <a:ea typeface="+mn-ea"/>
                          <a:cs typeface="Times New Roman" panose="02020603050405020304" pitchFamily="18" charset="0"/>
                        </a:rPr>
                        <a:t>ahammed</a:t>
                      </a:r>
                      <a:r>
                        <a:rPr lang="en-US" sz="2800" b="1" kern="1200" dirty="0" smtClean="0">
                          <a:solidFill>
                            <a:schemeClr val="lt1"/>
                          </a:solidFill>
                          <a:effectLst/>
                          <a:latin typeface="Times New Roman" panose="02020603050405020304" pitchFamily="18" charset="0"/>
                          <a:ea typeface="+mn-ea"/>
                          <a:cs typeface="Times New Roman" panose="02020603050405020304" pitchFamily="18" charset="0"/>
                        </a:rPr>
                        <a:t>\t  </a:t>
                      </a:r>
                      <a:r>
                        <a:rPr lang="en-US" sz="2800" b="1" kern="1200" dirty="0" err="1" smtClean="0">
                          <a:solidFill>
                            <a:schemeClr val="lt1"/>
                          </a:solidFill>
                          <a:effectLst/>
                          <a:latin typeface="Times New Roman" panose="02020603050405020304" pitchFamily="18" charset="0"/>
                          <a:ea typeface="+mn-ea"/>
                          <a:cs typeface="Times New Roman" panose="02020603050405020304" pitchFamily="18" charset="0"/>
                        </a:rPr>
                        <a:t>taleb</a:t>
                      </a:r>
                      <a:r>
                        <a:rPr lang="en-US" sz="2800" b="1" kern="1200" dirty="0" smtClean="0">
                          <a:solidFill>
                            <a:schemeClr val="lt1"/>
                          </a:solidFill>
                          <a:effectLst/>
                          <a:latin typeface="Times New Roman" panose="02020603050405020304" pitchFamily="18" charset="0"/>
                          <a:ea typeface="+mn-ea"/>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2473978"/>
                  </a:ext>
                </a:extLst>
              </a:tr>
            </a:tbl>
          </a:graphicData>
        </a:graphic>
      </p:graphicFrame>
    </p:spTree>
    <p:extLst>
      <p:ext uri="{BB962C8B-B14F-4D97-AF65-F5344CB8AC3E}">
        <p14:creationId xmlns:p14="http://schemas.microsoft.com/office/powerpoint/2010/main" val="3574560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rtl="1"/>
            <a:r>
              <a:rPr lang="ar-SA" dirty="0" smtClean="0">
                <a:solidFill>
                  <a:schemeClr val="tx1"/>
                </a:solidFill>
                <a:latin typeface="Times New Roman" panose="02020603050405020304" pitchFamily="18" charset="0"/>
                <a:cs typeface="Times New Roman" panose="02020603050405020304" pitchFamily="18" charset="0"/>
              </a:rPr>
              <a:t>هي مواقع في الذاكرة تخزن فيها قيم معينة قد تتغير أثناء البرنامج أو قد تبقى ثابتة.</a:t>
            </a:r>
            <a:endParaRPr lang="en-US" dirty="0" smtClean="0">
              <a:solidFill>
                <a:schemeClr val="tx1"/>
              </a:solidFill>
              <a:latin typeface="Times New Roman" panose="02020603050405020304" pitchFamily="18" charset="0"/>
              <a:cs typeface="Times New Roman" panose="02020603050405020304" pitchFamily="18" charset="0"/>
            </a:endParaRPr>
          </a:p>
          <a:p>
            <a:pPr algn="just" rtl="1"/>
            <a:r>
              <a:rPr lang="ar-SA" dirty="0" smtClean="0">
                <a:solidFill>
                  <a:schemeClr val="tx1"/>
                </a:solidFill>
                <a:latin typeface="Times New Roman" panose="02020603050405020304" pitchFamily="18" charset="0"/>
                <a:cs typeface="Times New Roman" panose="02020603050405020304" pitchFamily="18" charset="0"/>
              </a:rPr>
              <a:t> وأسماء المتغيرات تكون مفتوحة حسب الرأي الشخصي المبرمج ممكن أن يسميها إي اسم لكن يجب أن لا يكون الاسم من الأسماء المحجوزة  مثل </a:t>
            </a:r>
            <a:r>
              <a:rPr lang="en-US" dirty="0" smtClean="0">
                <a:solidFill>
                  <a:schemeClr val="tx1"/>
                </a:solidFill>
                <a:latin typeface="Times New Roman" panose="02020603050405020304" pitchFamily="18" charset="0"/>
                <a:cs typeface="Times New Roman" panose="02020603050405020304" pitchFamily="18" charset="0"/>
              </a:rPr>
              <a:t>if,   for , while   </a:t>
            </a:r>
            <a:r>
              <a:rPr lang="ar-SA" dirty="0" smtClean="0">
                <a:solidFill>
                  <a:schemeClr val="tx1"/>
                </a:solidFill>
                <a:latin typeface="Times New Roman" panose="02020603050405020304" pitchFamily="18" charset="0"/>
                <a:cs typeface="Times New Roman" panose="02020603050405020304" pitchFamily="18" charset="0"/>
              </a:rPr>
              <a:t>أو أي أسم أخر محجوز من قبل المترجم </a:t>
            </a:r>
            <a:endParaRPr lang="en-US" dirty="0" smtClean="0">
              <a:solidFill>
                <a:schemeClr val="tx1"/>
              </a:solidFill>
              <a:latin typeface="Times New Roman" panose="02020603050405020304" pitchFamily="18" charset="0"/>
              <a:cs typeface="Times New Roman" panose="02020603050405020304" pitchFamily="18" charset="0"/>
            </a:endParaRPr>
          </a:p>
          <a:p>
            <a:pPr algn="just" rtl="1"/>
            <a:r>
              <a:rPr lang="ar-SA" dirty="0" smtClean="0">
                <a:solidFill>
                  <a:schemeClr val="tx1"/>
                </a:solidFill>
                <a:latin typeface="Times New Roman" panose="02020603050405020304" pitchFamily="18" charset="0"/>
                <a:cs typeface="Times New Roman" panose="02020603050405020304" pitchFamily="18" charset="0"/>
              </a:rPr>
              <a:t> ورغم أن تسمية المتغيرات مفتوحة لكن يفضل أن تكون تسمية المتغير دالة عليه مثلا لو كان المتغير يدل على الوقت فيفضل تسميته</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(time)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r" rtl="1"/>
            <a:r>
              <a:rPr lang="ar-SA" b="1" dirty="0"/>
              <a:t>المتغيرات:</a:t>
            </a:r>
            <a:endParaRPr lang="en-US" dirty="0"/>
          </a:p>
        </p:txBody>
      </p:sp>
    </p:spTree>
    <p:extLst>
      <p:ext uri="{BB962C8B-B14F-4D97-AF65-F5344CB8AC3E}">
        <p14:creationId xmlns:p14="http://schemas.microsoft.com/office/powerpoint/2010/main" val="284115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#include&lt;</a:t>
            </a:r>
            <a:r>
              <a:rPr lang="en-US" sz="2800" dirty="0" err="1" smtClean="0">
                <a:solidFill>
                  <a:schemeClr val="tx1"/>
                </a:solidFill>
                <a:latin typeface="Times New Roman" panose="02020603050405020304" pitchFamily="18" charset="0"/>
                <a:cs typeface="Times New Roman" panose="02020603050405020304" pitchFamily="18" charset="0"/>
              </a:rPr>
              <a:t>iostream</a:t>
            </a:r>
            <a:r>
              <a:rPr lang="en-US" sz="2800" dirty="0" smtClean="0">
                <a:solidFill>
                  <a:schemeClr val="tx1"/>
                </a:solidFill>
                <a:latin typeface="Times New Roman" panose="02020603050405020304" pitchFamily="18" charset="0"/>
                <a:cs typeface="Times New Roman" panose="02020603050405020304" pitchFamily="18" charset="0"/>
              </a:rPr>
              <a:t>&gt;</a:t>
            </a:r>
            <a:endParaRPr lang="ar-SA" sz="28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using namespace </a:t>
            </a:r>
            <a:r>
              <a:rPr lang="en-US" sz="2800" dirty="0" err="1" smtClean="0">
                <a:solidFill>
                  <a:schemeClr val="tx1"/>
                </a:solidFill>
                <a:latin typeface="Times New Roman" panose="02020603050405020304" pitchFamily="18" charset="0"/>
                <a:cs typeface="Times New Roman" panose="02020603050405020304" pitchFamily="18" charset="0"/>
              </a:rPr>
              <a:t>std</a:t>
            </a:r>
            <a:r>
              <a:rPr lang="en-US" sz="28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Main()</a:t>
            </a:r>
          </a:p>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800" dirty="0" err="1" smtClean="0">
                <a:solidFill>
                  <a:schemeClr val="tx1"/>
                </a:solidFill>
                <a:latin typeface="Times New Roman" panose="02020603050405020304" pitchFamily="18" charset="0"/>
                <a:cs typeface="Times New Roman" panose="02020603050405020304" pitchFamily="18" charset="0"/>
              </a:rPr>
              <a:t>Int</a:t>
            </a:r>
            <a:r>
              <a:rPr lang="en-US" sz="2800" dirty="0" smtClean="0">
                <a:solidFill>
                  <a:schemeClr val="tx1"/>
                </a:solidFill>
                <a:latin typeface="Times New Roman" panose="02020603050405020304" pitchFamily="18" charset="0"/>
                <a:cs typeface="Times New Roman" panose="02020603050405020304" pitchFamily="18" charset="0"/>
              </a:rPr>
              <a:t> x=5;</a:t>
            </a:r>
          </a:p>
          <a:p>
            <a:pPr marL="0" indent="0">
              <a:buNone/>
            </a:pPr>
            <a:r>
              <a:rPr lang="en-US" sz="2800" dirty="0" err="1" smtClean="0">
                <a:solidFill>
                  <a:schemeClr val="tx1"/>
                </a:solidFill>
                <a:latin typeface="Times New Roman" panose="02020603050405020304" pitchFamily="18" charset="0"/>
                <a:cs typeface="Times New Roman" panose="02020603050405020304" pitchFamily="18" charset="0"/>
              </a:rPr>
              <a:t>Cout</a:t>
            </a:r>
            <a:r>
              <a:rPr lang="en-US" sz="2800" dirty="0" smtClean="0">
                <a:solidFill>
                  <a:schemeClr val="tx1"/>
                </a:solidFill>
                <a:latin typeface="Times New Roman" panose="02020603050405020304" pitchFamily="18" charset="0"/>
                <a:cs typeface="Times New Roman" panose="02020603050405020304" pitchFamily="18" charset="0"/>
              </a:rPr>
              <a:t>&lt;&lt;x;</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pPr algn="r" rtl="1"/>
            <a:r>
              <a:rPr lang="ar-SA" sz="3200" dirty="0" smtClean="0">
                <a:solidFill>
                  <a:schemeClr val="tx1"/>
                </a:solidFill>
              </a:rPr>
              <a:t>اكتب برنامج يقوم بتعريف متغيير صحيح واسناد له القيمة 5 ومن ثم اخراج(طباعة) قيمتة</a:t>
            </a:r>
            <a:endParaRPr lang="en-US" sz="3200" dirty="0">
              <a:solidFill>
                <a:schemeClr val="tx1"/>
              </a:solidFill>
            </a:endParaRPr>
          </a:p>
        </p:txBody>
      </p:sp>
    </p:spTree>
    <p:extLst>
      <p:ext uri="{BB962C8B-B14F-4D97-AF65-F5344CB8AC3E}">
        <p14:creationId xmlns:p14="http://schemas.microsoft.com/office/powerpoint/2010/main" val="200967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#include&lt;</a:t>
            </a:r>
            <a:r>
              <a:rPr lang="en-US" sz="2800" dirty="0" err="1" smtClean="0">
                <a:solidFill>
                  <a:schemeClr val="tx1"/>
                </a:solidFill>
                <a:latin typeface="Times New Roman" panose="02020603050405020304" pitchFamily="18" charset="0"/>
                <a:cs typeface="Times New Roman" panose="02020603050405020304" pitchFamily="18" charset="0"/>
              </a:rPr>
              <a:t>iostream</a:t>
            </a:r>
            <a:r>
              <a:rPr lang="en-US" sz="2800" dirty="0" smtClean="0">
                <a:solidFill>
                  <a:schemeClr val="tx1"/>
                </a:solidFill>
                <a:latin typeface="Times New Roman" panose="02020603050405020304" pitchFamily="18" charset="0"/>
                <a:cs typeface="Times New Roman" panose="02020603050405020304" pitchFamily="18" charset="0"/>
              </a:rPr>
              <a:t>&gt;</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using namespace </a:t>
            </a:r>
            <a:r>
              <a:rPr lang="en-US" sz="2800" dirty="0" err="1">
                <a:solidFill>
                  <a:schemeClr val="tx1"/>
                </a:solidFill>
                <a:latin typeface="Times New Roman" panose="02020603050405020304" pitchFamily="18" charset="0"/>
                <a:cs typeface="Times New Roman" panose="02020603050405020304" pitchFamily="18" charset="0"/>
              </a:rPr>
              <a:t>std</a:t>
            </a:r>
            <a:r>
              <a:rPr lang="en-US" sz="28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m</a:t>
            </a:r>
            <a:r>
              <a:rPr lang="en-US" sz="2800" dirty="0" smtClean="0">
                <a:solidFill>
                  <a:schemeClr val="tx1"/>
                </a:solidFill>
                <a:latin typeface="Times New Roman" panose="02020603050405020304" pitchFamily="18" charset="0"/>
                <a:cs typeface="Times New Roman" panose="02020603050405020304" pitchFamily="18" charset="0"/>
              </a:rPr>
              <a:t>ain( )</a:t>
            </a:r>
          </a:p>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800" dirty="0" err="1" smtClean="0">
                <a:solidFill>
                  <a:schemeClr val="tx1"/>
                </a:solidFill>
                <a:latin typeface="Times New Roman" panose="02020603050405020304" pitchFamily="18" charset="0"/>
                <a:cs typeface="Times New Roman" panose="02020603050405020304" pitchFamily="18" charset="0"/>
              </a:rPr>
              <a:t>int</a:t>
            </a:r>
            <a:r>
              <a:rPr lang="en-US" sz="2800" dirty="0" smtClean="0">
                <a:solidFill>
                  <a:schemeClr val="tx1"/>
                </a:solidFill>
                <a:latin typeface="Times New Roman" panose="02020603050405020304" pitchFamily="18" charset="0"/>
                <a:cs typeface="Times New Roman" panose="02020603050405020304" pitchFamily="18" charset="0"/>
              </a:rPr>
              <a:t> x=5;</a:t>
            </a:r>
          </a:p>
          <a:p>
            <a:pPr marL="0" indent="0">
              <a:buNone/>
            </a:pPr>
            <a:r>
              <a:rPr lang="en-US" sz="2800" dirty="0" err="1" smtClean="0">
                <a:solidFill>
                  <a:schemeClr val="tx1"/>
                </a:solidFill>
                <a:latin typeface="Times New Roman" panose="02020603050405020304" pitchFamily="18" charset="0"/>
                <a:cs typeface="Times New Roman" panose="02020603050405020304" pitchFamily="18" charset="0"/>
              </a:rPr>
              <a:t>cout</a:t>
            </a:r>
            <a:r>
              <a:rPr lang="en-US" sz="2800" dirty="0">
                <a:solidFill>
                  <a:schemeClr val="tx1"/>
                </a:solidFill>
                <a:latin typeface="Times New Roman" panose="02020603050405020304" pitchFamily="18" charset="0"/>
                <a:cs typeface="Times New Roman" panose="02020603050405020304" pitchFamily="18" charset="0"/>
              </a:rPr>
              <a:t>&lt;&lt;"the value of variable  x is </a:t>
            </a:r>
            <a:r>
              <a:rPr lang="en-US" sz="2800" dirty="0" smtClean="0">
                <a:solidFill>
                  <a:schemeClr val="tx1"/>
                </a:solidFill>
                <a:latin typeface="Times New Roman" panose="02020603050405020304" pitchFamily="18" charset="0"/>
                <a:cs typeface="Times New Roman" panose="02020603050405020304" pitchFamily="18" charset="0"/>
              </a:rPr>
              <a:t>“&lt;&lt;x</a:t>
            </a:r>
            <a:r>
              <a:rPr lang="en-US" sz="28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pPr algn="r" rtl="1"/>
            <a:r>
              <a:rPr lang="ar-SA" sz="3200" dirty="0">
                <a:solidFill>
                  <a:schemeClr val="tx1"/>
                </a:solidFill>
              </a:rPr>
              <a:t>اكتب برنامج يقوم بتعريف متغيير صحيح واسناد له القيمة 5 ومن ثم اخراج(طباعة) </a:t>
            </a:r>
            <a:r>
              <a:rPr lang="ar-SA" sz="3200" dirty="0" smtClean="0">
                <a:solidFill>
                  <a:schemeClr val="tx1"/>
                </a:solidFill>
              </a:rPr>
              <a:t>قيمتة مع اخراج رسالة توضيحية تدل علي قيمة المتغيير؟</a:t>
            </a:r>
            <a:endParaRPr lang="en-US" sz="3200" dirty="0"/>
          </a:p>
        </p:txBody>
      </p:sp>
    </p:spTree>
    <p:extLst>
      <p:ext uri="{BB962C8B-B14F-4D97-AF65-F5344CB8AC3E}">
        <p14:creationId xmlns:p14="http://schemas.microsoft.com/office/powerpoint/2010/main" val="597715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dirty="0">
                <a:solidFill>
                  <a:schemeClr val="tx1"/>
                </a:solidFill>
              </a:rPr>
              <a:t>المتغير الذي يتم تعريفه داخل البرنامج يجب تحديد نوعه.هناك عدة أنواع من المتغيرات يمكن تعريف المتغيرات الجديدة  بها  وهي</a:t>
            </a:r>
            <a:endParaRPr lang="en-US" dirty="0">
              <a:solidFill>
                <a:schemeClr val="tx1"/>
              </a:solidFill>
            </a:endParaRPr>
          </a:p>
        </p:txBody>
      </p:sp>
      <p:sp>
        <p:nvSpPr>
          <p:cNvPr id="3" name="Title 2"/>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69222134"/>
              </p:ext>
            </p:extLst>
          </p:nvPr>
        </p:nvGraphicFramePr>
        <p:xfrm>
          <a:off x="228600" y="3200400"/>
          <a:ext cx="8534400" cy="2413000"/>
        </p:xfrm>
        <a:graphic>
          <a:graphicData uri="http://schemas.openxmlformats.org/drawingml/2006/table">
            <a:tbl>
              <a:tblPr firstRow="1" firstCol="1" bandRow="1"/>
              <a:tblGrid>
                <a:gridCol w="6309081">
                  <a:extLst>
                    <a:ext uri="{9D8B030D-6E8A-4147-A177-3AD203B41FA5}">
                      <a16:colId xmlns:a16="http://schemas.microsoft.com/office/drawing/2014/main" val="20000"/>
                    </a:ext>
                  </a:extLst>
                </a:gridCol>
                <a:gridCol w="2225319">
                  <a:extLst>
                    <a:ext uri="{9D8B030D-6E8A-4147-A177-3AD203B41FA5}">
                      <a16:colId xmlns:a16="http://schemas.microsoft.com/office/drawing/2014/main" val="20001"/>
                    </a:ext>
                  </a:extLst>
                </a:gridCol>
              </a:tblGrid>
              <a:tr h="482600">
                <a:tc>
                  <a:txBody>
                    <a:bodyPr/>
                    <a:lstStyle/>
                    <a:p>
                      <a:pPr marL="2540" marR="0" algn="r" rtl="1">
                        <a:lnSpc>
                          <a:spcPct val="107000"/>
                        </a:lnSpc>
                        <a:spcBef>
                          <a:spcPts val="0"/>
                        </a:spcBef>
                        <a:spcAft>
                          <a:spcPts val="0"/>
                        </a:spcAft>
                      </a:pPr>
                      <a:r>
                        <a:rPr lang="ar-SA" sz="2000" b="1">
                          <a:solidFill>
                            <a:srgbClr val="000000"/>
                          </a:solidFill>
                          <a:effectLst/>
                          <a:latin typeface="Calibri"/>
                          <a:ea typeface="Arial"/>
                          <a:cs typeface="+mj-cs"/>
                        </a:rPr>
                        <a:t>استخدامه </a:t>
                      </a:r>
                      <a:endParaRPr lang="en-US" sz="2000">
                        <a:solidFill>
                          <a:srgbClr val="000000"/>
                        </a:solidFill>
                        <a:effectLst/>
                        <a:latin typeface="Calibri"/>
                        <a:ea typeface="Calibri"/>
                        <a:cs typeface="+mj-cs"/>
                      </a:endParaRPr>
                    </a:p>
                  </a:txBody>
                  <a:tcPr marL="34925" marR="64135" marT="3937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3175" marR="0" algn="ctr" rtl="1">
                        <a:lnSpc>
                          <a:spcPct val="107000"/>
                        </a:lnSpc>
                        <a:spcBef>
                          <a:spcPts val="0"/>
                        </a:spcBef>
                        <a:spcAft>
                          <a:spcPts val="0"/>
                        </a:spcAft>
                      </a:pPr>
                      <a:r>
                        <a:rPr lang="ar-SA" sz="1800" b="1">
                          <a:solidFill>
                            <a:srgbClr val="000000"/>
                          </a:solidFill>
                          <a:effectLst/>
                          <a:latin typeface="Calibri"/>
                          <a:ea typeface="Arial"/>
                          <a:cs typeface="+mj-cs"/>
                        </a:rPr>
                        <a:t>تعريف المتغير </a:t>
                      </a:r>
                      <a:endParaRPr lang="en-US" sz="1800">
                        <a:solidFill>
                          <a:srgbClr val="000000"/>
                        </a:solidFill>
                        <a:effectLst/>
                        <a:latin typeface="Calibri"/>
                        <a:ea typeface="Calibri"/>
                        <a:cs typeface="+mj-cs"/>
                      </a:endParaRPr>
                    </a:p>
                  </a:txBody>
                  <a:tcPr marL="34925" marR="64135" marT="3937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0"/>
                  </a:ext>
                </a:extLst>
              </a:tr>
              <a:tr h="482600">
                <a:tc>
                  <a:txBody>
                    <a:bodyPr/>
                    <a:lstStyle/>
                    <a:p>
                      <a:pPr marL="0" marR="100330" algn="r" rtl="1">
                        <a:lnSpc>
                          <a:spcPct val="107000"/>
                        </a:lnSpc>
                        <a:spcBef>
                          <a:spcPts val="0"/>
                        </a:spcBef>
                        <a:spcAft>
                          <a:spcPts val="0"/>
                        </a:spcAft>
                      </a:pPr>
                      <a:r>
                        <a:rPr lang="ar-SA" sz="2000" dirty="0">
                          <a:solidFill>
                            <a:srgbClr val="000000"/>
                          </a:solidFill>
                          <a:effectLst/>
                          <a:latin typeface="Calibri"/>
                          <a:ea typeface="Arial"/>
                          <a:cs typeface="+mj-cs"/>
                        </a:rPr>
                        <a:t>يستخدم لتعريف المتغير من نوع </a:t>
                      </a:r>
                      <a:r>
                        <a:rPr lang="en-US" sz="2000" dirty="0">
                          <a:solidFill>
                            <a:srgbClr val="000000"/>
                          </a:solidFill>
                          <a:effectLst/>
                          <a:latin typeface="Calibri"/>
                          <a:ea typeface="Calibri"/>
                          <a:cs typeface="+mj-cs"/>
                        </a:rPr>
                        <a:t>integer </a:t>
                      </a:r>
                      <a:r>
                        <a:rPr lang="ar-SA" sz="2000" dirty="0">
                          <a:solidFill>
                            <a:srgbClr val="000000"/>
                          </a:solidFill>
                          <a:effectLst/>
                          <a:latin typeface="Calibri"/>
                          <a:ea typeface="Arial"/>
                          <a:cs typeface="+mj-cs"/>
                        </a:rPr>
                        <a:t> أي رقمي مثلا </a:t>
                      </a:r>
                      <a:r>
                        <a:rPr lang="en-US" sz="2000" dirty="0" smtClean="0">
                          <a:solidFill>
                            <a:srgbClr val="000000"/>
                          </a:solidFill>
                          <a:effectLst/>
                          <a:latin typeface="Calibri"/>
                          <a:ea typeface="Arial"/>
                          <a:cs typeface="+mj-cs"/>
                        </a:rPr>
                        <a:t> </a:t>
                      </a:r>
                      <a:r>
                        <a:rPr lang="en-US" sz="2000" dirty="0" smtClean="0">
                          <a:solidFill>
                            <a:srgbClr val="000000"/>
                          </a:solidFill>
                          <a:effectLst/>
                          <a:latin typeface="Calibri"/>
                          <a:ea typeface="Calibri"/>
                          <a:cs typeface="+mj-cs"/>
                        </a:rPr>
                        <a:t>5</a:t>
                      </a:r>
                      <a:r>
                        <a:rPr lang="ar-SA" sz="2000" dirty="0">
                          <a:solidFill>
                            <a:srgbClr val="000000"/>
                          </a:solidFill>
                          <a:effectLst/>
                          <a:latin typeface="Calibri"/>
                          <a:ea typeface="Calibri"/>
                          <a:cs typeface="+mj-cs"/>
                        </a:rPr>
                        <a:t>=</a:t>
                      </a:r>
                      <a:r>
                        <a:rPr lang="en-US" sz="2000" b="1" dirty="0" err="1">
                          <a:solidFill>
                            <a:srgbClr val="000000"/>
                          </a:solidFill>
                          <a:effectLst/>
                          <a:latin typeface="Calibri"/>
                          <a:ea typeface="Calibri"/>
                          <a:cs typeface="+mj-cs"/>
                        </a:rPr>
                        <a:t>int</a:t>
                      </a:r>
                      <a:r>
                        <a:rPr lang="en-US" sz="2000" b="1" dirty="0">
                          <a:solidFill>
                            <a:srgbClr val="000000"/>
                          </a:solidFill>
                          <a:effectLst/>
                          <a:latin typeface="Calibri"/>
                          <a:ea typeface="Calibri"/>
                          <a:cs typeface="+mj-cs"/>
                        </a:rPr>
                        <a:t> </a:t>
                      </a:r>
                      <a:r>
                        <a:rPr lang="en-US" sz="2000" b="1" dirty="0" smtClean="0">
                          <a:solidFill>
                            <a:srgbClr val="000000"/>
                          </a:solidFill>
                          <a:effectLst/>
                          <a:latin typeface="Calibri"/>
                          <a:ea typeface="Calibri"/>
                          <a:cs typeface="+mj-cs"/>
                        </a:rPr>
                        <a:t>x</a:t>
                      </a:r>
                      <a:r>
                        <a:rPr lang="en-US" sz="2000" dirty="0" smtClean="0">
                          <a:solidFill>
                            <a:srgbClr val="000000"/>
                          </a:solidFill>
                          <a:effectLst/>
                          <a:latin typeface="Calibri"/>
                          <a:ea typeface="Arial"/>
                          <a:cs typeface="+mj-cs"/>
                        </a:rPr>
                        <a:t> </a:t>
                      </a:r>
                      <a:r>
                        <a:rPr lang="ar-SA" sz="2000" dirty="0" smtClean="0">
                          <a:solidFill>
                            <a:srgbClr val="000000"/>
                          </a:solidFill>
                          <a:effectLst/>
                          <a:latin typeface="Calibri"/>
                          <a:ea typeface="Arial"/>
                          <a:cs typeface="+mj-cs"/>
                        </a:rPr>
                        <a:t> </a:t>
                      </a:r>
                      <a:endParaRPr lang="en-US" sz="2000" dirty="0">
                        <a:solidFill>
                          <a:srgbClr val="000000"/>
                        </a:solidFill>
                        <a:effectLst/>
                        <a:latin typeface="Calibri"/>
                        <a:ea typeface="Calibri"/>
                        <a:cs typeface="+mj-cs"/>
                      </a:endParaRPr>
                    </a:p>
                  </a:txBody>
                  <a:tcPr marL="34925" marR="64135" marT="3937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ctr" rtl="1">
                        <a:lnSpc>
                          <a:spcPct val="107000"/>
                        </a:lnSpc>
                        <a:spcBef>
                          <a:spcPts val="0"/>
                        </a:spcBef>
                        <a:spcAft>
                          <a:spcPts val="0"/>
                        </a:spcAft>
                      </a:pPr>
                      <a:r>
                        <a:rPr lang="en-US" sz="1800" b="1">
                          <a:solidFill>
                            <a:srgbClr val="000000"/>
                          </a:solidFill>
                          <a:effectLst/>
                          <a:latin typeface="Calibri"/>
                          <a:ea typeface="Calibri"/>
                          <a:cs typeface="+mj-cs"/>
                        </a:rPr>
                        <a:t> Int var;</a:t>
                      </a:r>
                      <a:endParaRPr lang="en-US" sz="1800">
                        <a:solidFill>
                          <a:srgbClr val="000000"/>
                        </a:solidFill>
                        <a:effectLst/>
                        <a:latin typeface="Calibri"/>
                        <a:ea typeface="Calibri"/>
                        <a:cs typeface="+mj-cs"/>
                      </a:endParaRPr>
                    </a:p>
                  </a:txBody>
                  <a:tcPr marL="34925" marR="64135" marT="3937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1"/>
                  </a:ext>
                </a:extLst>
              </a:tr>
              <a:tr h="482600">
                <a:tc>
                  <a:txBody>
                    <a:bodyPr/>
                    <a:lstStyle/>
                    <a:p>
                      <a:pPr marL="0" marR="313690" algn="r" rtl="1">
                        <a:lnSpc>
                          <a:spcPct val="107000"/>
                        </a:lnSpc>
                        <a:spcBef>
                          <a:spcPts val="0"/>
                        </a:spcBef>
                        <a:spcAft>
                          <a:spcPts val="0"/>
                        </a:spcAft>
                      </a:pPr>
                      <a:r>
                        <a:rPr lang="ar-SA" sz="2000" dirty="0">
                          <a:solidFill>
                            <a:srgbClr val="000000"/>
                          </a:solidFill>
                          <a:effectLst/>
                          <a:latin typeface="Calibri"/>
                          <a:ea typeface="Arial"/>
                          <a:cs typeface="+mj-cs"/>
                        </a:rPr>
                        <a:t>يستخدم لتعريف المتغير من نوع  كسري مثلا </a:t>
                      </a:r>
                      <a:r>
                        <a:rPr lang="en-US" sz="2000" dirty="0" smtClean="0">
                          <a:solidFill>
                            <a:srgbClr val="000000"/>
                          </a:solidFill>
                          <a:effectLst/>
                          <a:latin typeface="Calibri"/>
                          <a:ea typeface="Arial"/>
                          <a:cs typeface="+mj-cs"/>
                        </a:rPr>
                        <a:t> </a:t>
                      </a:r>
                      <a:r>
                        <a:rPr lang="en-US" sz="2000" dirty="0" smtClean="0">
                          <a:solidFill>
                            <a:srgbClr val="000000"/>
                          </a:solidFill>
                          <a:effectLst/>
                          <a:latin typeface="Calibri"/>
                          <a:ea typeface="Calibri"/>
                          <a:cs typeface="+mj-cs"/>
                        </a:rPr>
                        <a:t>Float </a:t>
                      </a:r>
                      <a:r>
                        <a:rPr lang="en-US" sz="2000" dirty="0" err="1">
                          <a:solidFill>
                            <a:srgbClr val="000000"/>
                          </a:solidFill>
                          <a:effectLst/>
                          <a:latin typeface="Calibri"/>
                          <a:ea typeface="Calibri"/>
                          <a:cs typeface="+mj-cs"/>
                        </a:rPr>
                        <a:t>var</a:t>
                      </a:r>
                      <a:r>
                        <a:rPr lang="en-US" sz="2000" dirty="0">
                          <a:solidFill>
                            <a:srgbClr val="000000"/>
                          </a:solidFill>
                          <a:effectLst/>
                          <a:latin typeface="Calibri"/>
                          <a:ea typeface="Calibri"/>
                          <a:cs typeface="+mj-cs"/>
                        </a:rPr>
                        <a:t>=5.4</a:t>
                      </a:r>
                      <a:r>
                        <a:rPr lang="en-US" sz="2000" dirty="0" smtClean="0">
                          <a:solidFill>
                            <a:srgbClr val="000000"/>
                          </a:solidFill>
                          <a:effectLst/>
                          <a:latin typeface="Calibri"/>
                          <a:ea typeface="Calibri"/>
                          <a:cs typeface="+mj-cs"/>
                        </a:rPr>
                        <a:t>;</a:t>
                      </a:r>
                      <a:r>
                        <a:rPr lang="en-US" sz="2000" dirty="0" smtClean="0">
                          <a:solidFill>
                            <a:srgbClr val="000000"/>
                          </a:solidFill>
                          <a:effectLst/>
                          <a:latin typeface="Calibri"/>
                          <a:ea typeface="Arial"/>
                          <a:cs typeface="+mj-cs"/>
                        </a:rPr>
                        <a:t> </a:t>
                      </a:r>
                      <a:r>
                        <a:rPr lang="ar-SA" sz="2000" dirty="0" smtClean="0">
                          <a:solidFill>
                            <a:srgbClr val="000000"/>
                          </a:solidFill>
                          <a:effectLst/>
                          <a:latin typeface="Calibri"/>
                          <a:ea typeface="Arial"/>
                          <a:cs typeface="+mj-cs"/>
                        </a:rPr>
                        <a:t> </a:t>
                      </a:r>
                      <a:endParaRPr lang="en-US" sz="2000" dirty="0">
                        <a:solidFill>
                          <a:srgbClr val="000000"/>
                        </a:solidFill>
                        <a:effectLst/>
                        <a:latin typeface="Calibri"/>
                        <a:ea typeface="Calibri"/>
                        <a:cs typeface="+mj-cs"/>
                      </a:endParaRPr>
                    </a:p>
                  </a:txBody>
                  <a:tcPr marL="34925" marR="64135" marT="3937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635" algn="ctr" rtl="1">
                        <a:lnSpc>
                          <a:spcPct val="107000"/>
                        </a:lnSpc>
                        <a:spcBef>
                          <a:spcPts val="0"/>
                        </a:spcBef>
                        <a:spcAft>
                          <a:spcPts val="0"/>
                        </a:spcAft>
                      </a:pPr>
                      <a:r>
                        <a:rPr lang="en-US" sz="1800" b="1">
                          <a:solidFill>
                            <a:srgbClr val="000000"/>
                          </a:solidFill>
                          <a:effectLst/>
                          <a:latin typeface="Calibri"/>
                          <a:ea typeface="Calibri"/>
                          <a:cs typeface="+mj-cs"/>
                        </a:rPr>
                        <a:t> Float var;</a:t>
                      </a:r>
                      <a:endParaRPr lang="en-US" sz="1800">
                        <a:solidFill>
                          <a:srgbClr val="000000"/>
                        </a:solidFill>
                        <a:effectLst/>
                        <a:latin typeface="Calibri"/>
                        <a:ea typeface="Calibri"/>
                        <a:cs typeface="+mj-cs"/>
                      </a:endParaRPr>
                    </a:p>
                  </a:txBody>
                  <a:tcPr marL="34925" marR="64135" marT="3937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2"/>
                  </a:ext>
                </a:extLst>
              </a:tr>
              <a:tr h="482600">
                <a:tc>
                  <a:txBody>
                    <a:bodyPr/>
                    <a:lstStyle/>
                    <a:p>
                      <a:pPr marL="6350" marR="0" algn="r" rtl="1">
                        <a:lnSpc>
                          <a:spcPct val="107000"/>
                        </a:lnSpc>
                        <a:spcBef>
                          <a:spcPts val="0"/>
                        </a:spcBef>
                        <a:spcAft>
                          <a:spcPts val="0"/>
                        </a:spcAft>
                      </a:pPr>
                      <a:r>
                        <a:rPr lang="ar-SA" sz="2000" dirty="0">
                          <a:solidFill>
                            <a:srgbClr val="000000"/>
                          </a:solidFill>
                          <a:effectLst/>
                          <a:latin typeface="Calibri"/>
                          <a:ea typeface="Arial"/>
                          <a:cs typeface="+mj-cs"/>
                        </a:rPr>
                        <a:t>يستخدم لتعريف المتغير من نوع حرفي مثلا </a:t>
                      </a:r>
                      <a:r>
                        <a:rPr lang="en-US" sz="2000" dirty="0" smtClean="0">
                          <a:solidFill>
                            <a:srgbClr val="000000"/>
                          </a:solidFill>
                          <a:effectLst/>
                          <a:latin typeface="Calibri"/>
                          <a:ea typeface="Arial"/>
                          <a:cs typeface="+mj-cs"/>
                        </a:rPr>
                        <a:t> </a:t>
                      </a:r>
                      <a:r>
                        <a:rPr lang="en-US" sz="2000" dirty="0" smtClean="0">
                          <a:solidFill>
                            <a:srgbClr val="000000"/>
                          </a:solidFill>
                          <a:effectLst/>
                          <a:latin typeface="Calibri"/>
                          <a:ea typeface="Calibri"/>
                          <a:cs typeface="+mj-cs"/>
                        </a:rPr>
                        <a:t>Char </a:t>
                      </a:r>
                      <a:r>
                        <a:rPr lang="en-US" sz="2000" dirty="0" err="1">
                          <a:solidFill>
                            <a:srgbClr val="000000"/>
                          </a:solidFill>
                          <a:effectLst/>
                          <a:latin typeface="Calibri"/>
                          <a:ea typeface="Calibri"/>
                          <a:cs typeface="+mj-cs"/>
                        </a:rPr>
                        <a:t>var</a:t>
                      </a:r>
                      <a:r>
                        <a:rPr lang="en-US" sz="2000" dirty="0">
                          <a:solidFill>
                            <a:srgbClr val="000000"/>
                          </a:solidFill>
                          <a:effectLst/>
                          <a:latin typeface="Calibri"/>
                          <a:ea typeface="Calibri"/>
                          <a:cs typeface="+mj-cs"/>
                        </a:rPr>
                        <a:t>='a</a:t>
                      </a:r>
                      <a:r>
                        <a:rPr lang="en-US" sz="2000" dirty="0" smtClean="0">
                          <a:solidFill>
                            <a:srgbClr val="000000"/>
                          </a:solidFill>
                          <a:effectLst/>
                          <a:latin typeface="Calibri"/>
                          <a:ea typeface="Calibri"/>
                          <a:cs typeface="+mj-cs"/>
                        </a:rPr>
                        <a:t>';</a:t>
                      </a:r>
                      <a:r>
                        <a:rPr lang="en-US" sz="2000" dirty="0" smtClean="0">
                          <a:solidFill>
                            <a:srgbClr val="000000"/>
                          </a:solidFill>
                          <a:effectLst/>
                          <a:latin typeface="Calibri"/>
                          <a:ea typeface="Arial"/>
                          <a:cs typeface="+mj-cs"/>
                        </a:rPr>
                        <a:t> </a:t>
                      </a:r>
                      <a:r>
                        <a:rPr lang="ar-SA" sz="2000" dirty="0" smtClean="0">
                          <a:solidFill>
                            <a:srgbClr val="000000"/>
                          </a:solidFill>
                          <a:effectLst/>
                          <a:latin typeface="Calibri"/>
                          <a:ea typeface="Arial"/>
                          <a:cs typeface="+mj-cs"/>
                        </a:rPr>
                        <a:t> </a:t>
                      </a:r>
                      <a:endParaRPr lang="en-US" sz="2000" dirty="0">
                        <a:solidFill>
                          <a:srgbClr val="000000"/>
                        </a:solidFill>
                        <a:effectLst/>
                        <a:latin typeface="Calibri"/>
                        <a:ea typeface="Calibri"/>
                        <a:cs typeface="+mj-cs"/>
                      </a:endParaRPr>
                    </a:p>
                  </a:txBody>
                  <a:tcPr marL="34925" marR="64135" marT="3937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635" algn="ctr" rtl="1">
                        <a:lnSpc>
                          <a:spcPct val="107000"/>
                        </a:lnSpc>
                        <a:spcBef>
                          <a:spcPts val="0"/>
                        </a:spcBef>
                        <a:spcAft>
                          <a:spcPts val="0"/>
                        </a:spcAft>
                      </a:pPr>
                      <a:r>
                        <a:rPr lang="en-US" sz="1800" b="1">
                          <a:solidFill>
                            <a:srgbClr val="000000"/>
                          </a:solidFill>
                          <a:effectLst/>
                          <a:latin typeface="Calibri"/>
                          <a:ea typeface="Calibri"/>
                          <a:cs typeface="+mj-cs"/>
                        </a:rPr>
                        <a:t> Char var;</a:t>
                      </a:r>
                      <a:endParaRPr lang="en-US" sz="1800">
                        <a:solidFill>
                          <a:srgbClr val="000000"/>
                        </a:solidFill>
                        <a:effectLst/>
                        <a:latin typeface="Calibri"/>
                        <a:ea typeface="Calibri"/>
                        <a:cs typeface="+mj-cs"/>
                      </a:endParaRPr>
                    </a:p>
                  </a:txBody>
                  <a:tcPr marL="34925" marR="64135" marT="3937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3"/>
                  </a:ext>
                </a:extLst>
              </a:tr>
              <a:tr h="482600">
                <a:tc>
                  <a:txBody>
                    <a:bodyPr/>
                    <a:lstStyle/>
                    <a:p>
                      <a:pPr marL="5715" marR="0" algn="r" rtl="1">
                        <a:lnSpc>
                          <a:spcPct val="107000"/>
                        </a:lnSpc>
                        <a:spcBef>
                          <a:spcPts val="0"/>
                        </a:spcBef>
                        <a:spcAft>
                          <a:spcPts val="0"/>
                        </a:spcAft>
                      </a:pPr>
                      <a:r>
                        <a:rPr lang="ar-SA" sz="2000">
                          <a:solidFill>
                            <a:srgbClr val="000000"/>
                          </a:solidFill>
                          <a:effectLst/>
                          <a:latin typeface="Calibri"/>
                          <a:ea typeface="Arial"/>
                          <a:cs typeface="+mj-cs"/>
                        </a:rPr>
                        <a:t>يستخدم لتعريف المتغير من نوع </a:t>
                      </a:r>
                      <a:r>
                        <a:rPr lang="en-US" sz="2000">
                          <a:solidFill>
                            <a:srgbClr val="000000"/>
                          </a:solidFill>
                          <a:effectLst/>
                          <a:latin typeface="Calibri"/>
                          <a:ea typeface="Calibri"/>
                          <a:cs typeface="+mj-cs"/>
                        </a:rPr>
                        <a:t>Double </a:t>
                      </a:r>
                      <a:r>
                        <a:rPr lang="ar-SA" sz="2000">
                          <a:solidFill>
                            <a:srgbClr val="000000"/>
                          </a:solidFill>
                          <a:effectLst/>
                          <a:latin typeface="Calibri"/>
                          <a:ea typeface="Arial"/>
                          <a:cs typeface="+mj-cs"/>
                        </a:rPr>
                        <a:t>  أي حقيقي </a:t>
                      </a:r>
                      <a:endParaRPr lang="en-US" sz="2000">
                        <a:solidFill>
                          <a:srgbClr val="000000"/>
                        </a:solidFill>
                        <a:effectLst/>
                        <a:latin typeface="Calibri"/>
                        <a:ea typeface="Calibri"/>
                        <a:cs typeface="+mj-cs"/>
                      </a:endParaRPr>
                    </a:p>
                  </a:txBody>
                  <a:tcPr marL="34925" marR="64135" marT="3937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ctr" rtl="1">
                        <a:lnSpc>
                          <a:spcPct val="107000"/>
                        </a:lnSpc>
                        <a:spcBef>
                          <a:spcPts val="0"/>
                        </a:spcBef>
                        <a:spcAft>
                          <a:spcPts val="0"/>
                        </a:spcAft>
                      </a:pPr>
                      <a:r>
                        <a:rPr lang="en-US" sz="1800" b="1" dirty="0">
                          <a:solidFill>
                            <a:srgbClr val="000000"/>
                          </a:solidFill>
                          <a:effectLst/>
                          <a:latin typeface="Calibri"/>
                          <a:ea typeface="Calibri"/>
                          <a:cs typeface="+mj-cs"/>
                        </a:rPr>
                        <a:t> Double </a:t>
                      </a:r>
                      <a:r>
                        <a:rPr lang="en-US" sz="1800" b="1" dirty="0" err="1">
                          <a:solidFill>
                            <a:srgbClr val="000000"/>
                          </a:solidFill>
                          <a:effectLst/>
                          <a:latin typeface="Calibri"/>
                          <a:ea typeface="Calibri"/>
                          <a:cs typeface="+mj-cs"/>
                        </a:rPr>
                        <a:t>var</a:t>
                      </a:r>
                      <a:r>
                        <a:rPr lang="en-US" sz="1800" b="1" dirty="0">
                          <a:solidFill>
                            <a:srgbClr val="000000"/>
                          </a:solidFill>
                          <a:effectLst/>
                          <a:latin typeface="Calibri"/>
                          <a:ea typeface="Calibri"/>
                          <a:cs typeface="+mj-cs"/>
                        </a:rPr>
                        <a:t>;</a:t>
                      </a:r>
                      <a:endParaRPr lang="en-US" sz="1800" dirty="0">
                        <a:solidFill>
                          <a:srgbClr val="000000"/>
                        </a:solidFill>
                        <a:effectLst/>
                        <a:latin typeface="Calibri"/>
                        <a:ea typeface="Calibri"/>
                        <a:cs typeface="+mj-cs"/>
                      </a:endParaRPr>
                    </a:p>
                  </a:txBody>
                  <a:tcPr marL="34925" marR="64135" marT="3937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81699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209800"/>
            <a:ext cx="814074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endParaRPr lang="en-US"/>
          </a:p>
        </p:txBody>
      </p:sp>
      <p:sp>
        <p:nvSpPr>
          <p:cNvPr id="4" name="TextBox 3"/>
          <p:cNvSpPr txBox="1"/>
          <p:nvPr/>
        </p:nvSpPr>
        <p:spPr>
          <a:xfrm>
            <a:off x="685800" y="5562600"/>
            <a:ext cx="8077200" cy="400110"/>
          </a:xfrm>
          <a:prstGeom prst="rect">
            <a:avLst/>
          </a:prstGeom>
          <a:noFill/>
        </p:spPr>
        <p:txBody>
          <a:bodyPr wrap="square" rtlCol="0">
            <a:spAutoFit/>
          </a:bodyPr>
          <a:lstStyle/>
          <a:p>
            <a:pPr algn="r" rtl="1"/>
            <a:r>
              <a:rPr lang="ar-SA" sz="2000" dirty="0" smtClean="0"/>
              <a:t>• كل موقع في الذاكرة يكون مرقم برقم معين  يختلف رقمه عن غيره من المواقع </a:t>
            </a:r>
            <a:endParaRPr lang="en-US" sz="2000" dirty="0"/>
          </a:p>
        </p:txBody>
      </p:sp>
    </p:spTree>
    <p:extLst>
      <p:ext uri="{BB962C8B-B14F-4D97-AF65-F5344CB8AC3E}">
        <p14:creationId xmlns:p14="http://schemas.microsoft.com/office/powerpoint/2010/main" val="3312596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94385"/>
            <a:ext cx="7745505" cy="3877815"/>
          </a:xfrm>
        </p:spPr>
        <p:txBody>
          <a:bodyPr/>
          <a:lstStyle/>
          <a:p>
            <a:pPr algn="r" rtl="1"/>
            <a:r>
              <a:rPr lang="ar-SA" dirty="0" smtClean="0">
                <a:solidFill>
                  <a:schemeClr val="tx1"/>
                </a:solidFill>
              </a:rPr>
              <a:t>يمكن </a:t>
            </a:r>
            <a:r>
              <a:rPr lang="ar-SA" dirty="0">
                <a:solidFill>
                  <a:schemeClr val="tx1"/>
                </a:solidFill>
              </a:rPr>
              <a:t>تعريف أكثر من متغير  في سطر </a:t>
            </a:r>
            <a:r>
              <a:rPr lang="ar-SA" dirty="0" smtClean="0">
                <a:solidFill>
                  <a:schemeClr val="tx1"/>
                </a:solidFill>
              </a:rPr>
              <a:t>واحد </a:t>
            </a:r>
            <a:r>
              <a:rPr lang="ar-SA" dirty="0">
                <a:solidFill>
                  <a:schemeClr val="tx1"/>
                </a:solidFill>
              </a:rPr>
              <a:t>بوضع فارزة بينهم </a:t>
            </a:r>
            <a:endParaRPr lang="ar-SA" dirty="0" smtClean="0">
              <a:solidFill>
                <a:schemeClr val="tx1"/>
              </a:solidFill>
            </a:endParaRPr>
          </a:p>
          <a:p>
            <a:pPr algn="r" rtl="1"/>
            <a:endParaRPr lang="en-US" dirty="0">
              <a:solidFill>
                <a:schemeClr val="tx1"/>
              </a:solidFill>
            </a:endParaRPr>
          </a:p>
        </p:txBody>
      </p:sp>
      <p:sp>
        <p:nvSpPr>
          <p:cNvPr id="3" name="Title 2"/>
          <p:cNvSpPr>
            <a:spLocks noGrp="1"/>
          </p:cNvSpPr>
          <p:nvPr>
            <p:ph type="title"/>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80612111"/>
              </p:ext>
            </p:extLst>
          </p:nvPr>
        </p:nvGraphicFramePr>
        <p:xfrm>
          <a:off x="1600200" y="3276600"/>
          <a:ext cx="5866765" cy="1143000"/>
        </p:xfrm>
        <a:graphic>
          <a:graphicData uri="http://schemas.openxmlformats.org/drawingml/2006/table">
            <a:tbl>
              <a:tblPr firstRow="1" firstCol="1" bandRow="1"/>
              <a:tblGrid>
                <a:gridCol w="5866765">
                  <a:extLst>
                    <a:ext uri="{9D8B030D-6E8A-4147-A177-3AD203B41FA5}">
                      <a16:colId xmlns:a16="http://schemas.microsoft.com/office/drawing/2014/main" val="20000"/>
                    </a:ext>
                  </a:extLst>
                </a:gridCol>
              </a:tblGrid>
              <a:tr h="451806">
                <a:tc>
                  <a:txBody>
                    <a:bodyPr/>
                    <a:lstStyle/>
                    <a:p>
                      <a:pPr marL="62230" marR="0" algn="just" rtl="1">
                        <a:lnSpc>
                          <a:spcPct val="107000"/>
                        </a:lnSpc>
                        <a:spcBef>
                          <a:spcPts val="0"/>
                        </a:spcBef>
                        <a:spcAft>
                          <a:spcPts val="0"/>
                        </a:spcAft>
                      </a:pPr>
                      <a:r>
                        <a:rPr lang="ar-SA" sz="2400" b="1" dirty="0">
                          <a:solidFill>
                            <a:schemeClr val="tx1"/>
                          </a:solidFill>
                          <a:effectLst/>
                          <a:latin typeface="Calibri"/>
                          <a:ea typeface="Arial"/>
                          <a:cs typeface="+mj-cs"/>
                        </a:rPr>
                        <a:t>الكو د   </a:t>
                      </a:r>
                      <a:r>
                        <a:rPr lang="ar-SA" sz="2400" b="1" dirty="0">
                          <a:solidFill>
                            <a:schemeClr val="tx1"/>
                          </a:solidFill>
                          <a:effectLst/>
                          <a:latin typeface="Calibri"/>
                          <a:ea typeface="Calibri"/>
                          <a:cs typeface="+mj-cs"/>
                        </a:rPr>
                        <a:t>                                                                                                                  </a:t>
                      </a:r>
                      <a:endParaRPr lang="en-US" sz="2400" dirty="0">
                        <a:solidFill>
                          <a:schemeClr val="tx1"/>
                        </a:solidFill>
                        <a:effectLst/>
                        <a:latin typeface="Calibri"/>
                        <a:ea typeface="Calibri"/>
                        <a:cs typeface="+mj-cs"/>
                      </a:endParaRPr>
                    </a:p>
                  </a:txBody>
                  <a:tcPr marL="68580" marR="3810" marT="254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extLst>
                  <a:ext uri="{0D108BD9-81ED-4DB2-BD59-A6C34878D82A}">
                    <a16:rowId xmlns:a16="http://schemas.microsoft.com/office/drawing/2014/main" val="10000"/>
                  </a:ext>
                </a:extLst>
              </a:tr>
              <a:tr h="691194">
                <a:tc>
                  <a:txBody>
                    <a:bodyPr/>
                    <a:lstStyle/>
                    <a:p>
                      <a:pPr marL="0" marR="0" algn="just" rtl="0">
                        <a:lnSpc>
                          <a:spcPct val="107000"/>
                        </a:lnSpc>
                        <a:spcBef>
                          <a:spcPts val="0"/>
                        </a:spcBef>
                        <a:spcAft>
                          <a:spcPts val="0"/>
                        </a:spcAft>
                        <a:tabLst>
                          <a:tab pos="5287645" algn="ctr"/>
                        </a:tabLst>
                      </a:pPr>
                      <a:r>
                        <a:rPr lang="en-US" sz="2400" b="1" dirty="0">
                          <a:solidFill>
                            <a:schemeClr val="tx1"/>
                          </a:solidFill>
                          <a:effectLst/>
                          <a:latin typeface="Calibri"/>
                          <a:ea typeface="Calibri"/>
                          <a:cs typeface="+mj-cs"/>
                        </a:rPr>
                        <a:t>char </a:t>
                      </a:r>
                      <a:r>
                        <a:rPr lang="en-US" sz="2400" b="1" dirty="0" err="1">
                          <a:solidFill>
                            <a:schemeClr val="tx1"/>
                          </a:solidFill>
                          <a:effectLst/>
                          <a:latin typeface="Calibri"/>
                          <a:ea typeface="Calibri"/>
                          <a:cs typeface="+mj-cs"/>
                        </a:rPr>
                        <a:t>x,y,z</a:t>
                      </a:r>
                      <a:r>
                        <a:rPr lang="en-US" sz="2400" b="1" dirty="0" smtClean="0">
                          <a:solidFill>
                            <a:schemeClr val="tx1"/>
                          </a:solidFill>
                          <a:effectLst/>
                          <a:latin typeface="Calibri"/>
                          <a:ea typeface="Calibri"/>
                          <a:cs typeface="+mj-cs"/>
                        </a:rPr>
                        <a:t>;</a:t>
                      </a:r>
                      <a:r>
                        <a:rPr lang="ar-SA" sz="2400" b="1" dirty="0" smtClean="0">
                          <a:solidFill>
                            <a:schemeClr val="tx1"/>
                          </a:solidFill>
                          <a:effectLst/>
                          <a:latin typeface="Calibri"/>
                          <a:ea typeface="Calibri"/>
                          <a:cs typeface="+mj-cs"/>
                        </a:rPr>
                        <a:t> </a:t>
                      </a:r>
                      <a:r>
                        <a:rPr lang="en-US" sz="2400" b="1" dirty="0">
                          <a:solidFill>
                            <a:schemeClr val="tx1"/>
                          </a:solidFill>
                          <a:effectLst/>
                          <a:latin typeface="Calibri"/>
                          <a:ea typeface="Calibri"/>
                          <a:cs typeface="+mj-cs"/>
                        </a:rPr>
                        <a:t>	</a:t>
                      </a:r>
                      <a:r>
                        <a:rPr lang="en-US" sz="2400" baseline="-25000" dirty="0">
                          <a:solidFill>
                            <a:schemeClr val="tx1"/>
                          </a:solidFill>
                          <a:effectLst/>
                          <a:latin typeface="Arial"/>
                          <a:ea typeface="Arial"/>
                          <a:cs typeface="+mj-cs"/>
                        </a:rPr>
                        <a:t> </a:t>
                      </a:r>
                      <a:endParaRPr lang="en-US" sz="2400" dirty="0">
                        <a:solidFill>
                          <a:schemeClr val="tx1"/>
                        </a:solidFill>
                        <a:effectLst/>
                        <a:latin typeface="Calibri"/>
                        <a:ea typeface="Calibri"/>
                        <a:cs typeface="+mj-cs"/>
                      </a:endParaRPr>
                    </a:p>
                  </a:txBody>
                  <a:tcPr marL="68580" marR="3810" marT="254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7" name="Group 1592402"/>
          <p:cNvGrpSpPr>
            <a:grpSpLocks/>
          </p:cNvGrpSpPr>
          <p:nvPr/>
        </p:nvGrpSpPr>
        <p:grpSpPr bwMode="auto">
          <a:xfrm>
            <a:off x="2258374" y="4919228"/>
            <a:ext cx="4449155" cy="1143000"/>
            <a:chOff x="0" y="0"/>
            <a:chExt cx="36099" cy="5810"/>
          </a:xfrm>
        </p:grpSpPr>
        <p:sp>
          <p:nvSpPr>
            <p:cNvPr id="8" name="Shape 5723"/>
            <p:cNvSpPr>
              <a:spLocks/>
            </p:cNvSpPr>
            <p:nvPr/>
          </p:nvSpPr>
          <p:spPr bwMode="auto">
            <a:xfrm>
              <a:off x="0" y="95"/>
              <a:ext cx="9429" cy="5715"/>
            </a:xfrm>
            <a:custGeom>
              <a:avLst/>
              <a:gdLst>
                <a:gd name="T0" fmla="*/ 0 w 942975"/>
                <a:gd name="T1" fmla="*/ 571500 h 571500"/>
                <a:gd name="T2" fmla="*/ 942975 w 942975"/>
                <a:gd name="T3" fmla="*/ 571500 h 571500"/>
                <a:gd name="T4" fmla="*/ 942975 w 942975"/>
                <a:gd name="T5" fmla="*/ 0 h 571500"/>
                <a:gd name="T6" fmla="*/ 0 w 942975"/>
                <a:gd name="T7" fmla="*/ 0 h 571500"/>
                <a:gd name="T8" fmla="*/ 0 w 942975"/>
                <a:gd name="T9" fmla="*/ 571500 h 571500"/>
                <a:gd name="T10" fmla="*/ 0 w 942975"/>
                <a:gd name="T11" fmla="*/ 0 h 571500"/>
                <a:gd name="T12" fmla="*/ 942975 w 942975"/>
                <a:gd name="T13" fmla="*/ 571500 h 571500"/>
              </a:gdLst>
              <a:ahLst/>
              <a:cxnLst>
                <a:cxn ang="0">
                  <a:pos x="T0" y="T1"/>
                </a:cxn>
                <a:cxn ang="0">
                  <a:pos x="T2" y="T3"/>
                </a:cxn>
                <a:cxn ang="0">
                  <a:pos x="T4" y="T5"/>
                </a:cxn>
                <a:cxn ang="0">
                  <a:pos x="T6" y="T7"/>
                </a:cxn>
                <a:cxn ang="0">
                  <a:pos x="T8" y="T9"/>
                </a:cxn>
              </a:cxnLst>
              <a:rect l="T10" t="T11" r="T12" b="T13"/>
              <a:pathLst>
                <a:path w="942975" h="571500">
                  <a:moveTo>
                    <a:pt x="0" y="571500"/>
                  </a:moveTo>
                  <a:lnTo>
                    <a:pt x="942975" y="571500"/>
                  </a:lnTo>
                  <a:lnTo>
                    <a:pt x="942975" y="0"/>
                  </a:lnTo>
                  <a:lnTo>
                    <a:pt x="0" y="0"/>
                  </a:lnTo>
                  <a:lnTo>
                    <a:pt x="0" y="571500"/>
                  </a:lnTo>
                  <a:close/>
                </a:path>
              </a:pathLst>
            </a:custGeom>
            <a:noFill/>
            <a:ln w="9525" cap="rnd">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5724"/>
            <p:cNvSpPr>
              <a:spLocks noChangeArrowheads="1"/>
            </p:cNvSpPr>
            <p:nvPr/>
          </p:nvSpPr>
          <p:spPr bwMode="auto">
            <a:xfrm>
              <a:off x="311" y="3934"/>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Calibri" pitchFamily="34" charset="0"/>
                  <a:cs typeface="Calibri"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726" name="Picture 57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 y="603"/>
              <a:ext cx="7143" cy="4381"/>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5728"/>
            <p:cNvSpPr>
              <a:spLocks/>
            </p:cNvSpPr>
            <p:nvPr/>
          </p:nvSpPr>
          <p:spPr bwMode="auto">
            <a:xfrm>
              <a:off x="13906" y="95"/>
              <a:ext cx="8858" cy="5620"/>
            </a:xfrm>
            <a:custGeom>
              <a:avLst/>
              <a:gdLst>
                <a:gd name="T0" fmla="*/ 0 w 885825"/>
                <a:gd name="T1" fmla="*/ 561975 h 561975"/>
                <a:gd name="T2" fmla="*/ 885825 w 885825"/>
                <a:gd name="T3" fmla="*/ 561975 h 561975"/>
                <a:gd name="T4" fmla="*/ 885825 w 885825"/>
                <a:gd name="T5" fmla="*/ 0 h 561975"/>
                <a:gd name="T6" fmla="*/ 0 w 885825"/>
                <a:gd name="T7" fmla="*/ 0 h 561975"/>
                <a:gd name="T8" fmla="*/ 0 w 885825"/>
                <a:gd name="T9" fmla="*/ 561975 h 561975"/>
                <a:gd name="T10" fmla="*/ 0 w 885825"/>
                <a:gd name="T11" fmla="*/ 0 h 561975"/>
                <a:gd name="T12" fmla="*/ 885825 w 885825"/>
                <a:gd name="T13" fmla="*/ 561975 h 561975"/>
              </a:gdLst>
              <a:ahLst/>
              <a:cxnLst>
                <a:cxn ang="0">
                  <a:pos x="T0" y="T1"/>
                </a:cxn>
                <a:cxn ang="0">
                  <a:pos x="T2" y="T3"/>
                </a:cxn>
                <a:cxn ang="0">
                  <a:pos x="T4" y="T5"/>
                </a:cxn>
                <a:cxn ang="0">
                  <a:pos x="T6" y="T7"/>
                </a:cxn>
                <a:cxn ang="0">
                  <a:pos x="T8" y="T9"/>
                </a:cxn>
              </a:cxnLst>
              <a:rect l="T10" t="T11" r="T12" b="T13"/>
              <a:pathLst>
                <a:path w="885825" h="561975">
                  <a:moveTo>
                    <a:pt x="0" y="561975"/>
                  </a:moveTo>
                  <a:lnTo>
                    <a:pt x="885825" y="561975"/>
                  </a:lnTo>
                  <a:lnTo>
                    <a:pt x="885825" y="0"/>
                  </a:lnTo>
                  <a:lnTo>
                    <a:pt x="0" y="0"/>
                  </a:lnTo>
                  <a:lnTo>
                    <a:pt x="0" y="561975"/>
                  </a:lnTo>
                  <a:close/>
                </a:path>
              </a:pathLst>
            </a:custGeom>
            <a:noFill/>
            <a:ln w="9525" cap="rnd">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85514" name="Picture 15855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2" y="563"/>
              <a:ext cx="6950" cy="3932"/>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5732"/>
            <p:cNvSpPr>
              <a:spLocks/>
            </p:cNvSpPr>
            <p:nvPr/>
          </p:nvSpPr>
          <p:spPr bwMode="auto">
            <a:xfrm>
              <a:off x="27241" y="0"/>
              <a:ext cx="8858" cy="5715"/>
            </a:xfrm>
            <a:custGeom>
              <a:avLst/>
              <a:gdLst>
                <a:gd name="T0" fmla="*/ 0 w 885825"/>
                <a:gd name="T1" fmla="*/ 571500 h 571500"/>
                <a:gd name="T2" fmla="*/ 885825 w 885825"/>
                <a:gd name="T3" fmla="*/ 571500 h 571500"/>
                <a:gd name="T4" fmla="*/ 885825 w 885825"/>
                <a:gd name="T5" fmla="*/ 0 h 571500"/>
                <a:gd name="T6" fmla="*/ 0 w 885825"/>
                <a:gd name="T7" fmla="*/ 0 h 571500"/>
                <a:gd name="T8" fmla="*/ 0 w 885825"/>
                <a:gd name="T9" fmla="*/ 571500 h 571500"/>
                <a:gd name="T10" fmla="*/ 0 w 885825"/>
                <a:gd name="T11" fmla="*/ 0 h 571500"/>
                <a:gd name="T12" fmla="*/ 885825 w 885825"/>
                <a:gd name="T13" fmla="*/ 571500 h 571500"/>
              </a:gdLst>
              <a:ahLst/>
              <a:cxnLst>
                <a:cxn ang="0">
                  <a:pos x="T0" y="T1"/>
                </a:cxn>
                <a:cxn ang="0">
                  <a:pos x="T2" y="T3"/>
                </a:cxn>
                <a:cxn ang="0">
                  <a:pos x="T4" y="T5"/>
                </a:cxn>
                <a:cxn ang="0">
                  <a:pos x="T6" y="T7"/>
                </a:cxn>
                <a:cxn ang="0">
                  <a:pos x="T8" y="T9"/>
                </a:cxn>
              </a:cxnLst>
              <a:rect l="T10" t="T11" r="T12" b="T13"/>
              <a:pathLst>
                <a:path w="885825" h="571500">
                  <a:moveTo>
                    <a:pt x="0" y="571500"/>
                  </a:moveTo>
                  <a:lnTo>
                    <a:pt x="885825" y="571500"/>
                  </a:lnTo>
                  <a:lnTo>
                    <a:pt x="885825" y="0"/>
                  </a:lnTo>
                  <a:lnTo>
                    <a:pt x="0" y="0"/>
                  </a:lnTo>
                  <a:lnTo>
                    <a:pt x="0" y="571500"/>
                  </a:lnTo>
                  <a:close/>
                </a:path>
              </a:pathLst>
            </a:custGeom>
            <a:noFill/>
            <a:ln w="9525" cap="rnd">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5733"/>
            <p:cNvSpPr>
              <a:spLocks noChangeArrowheads="1"/>
            </p:cNvSpPr>
            <p:nvPr/>
          </p:nvSpPr>
          <p:spPr bwMode="auto">
            <a:xfrm>
              <a:off x="27185" y="4208"/>
              <a:ext cx="42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Calibri" pitchFamily="34" charset="0"/>
                  <a:cs typeface="Calibri"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85515" name="Picture 15855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82" y="462"/>
              <a:ext cx="6950" cy="44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52029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dirty="0" smtClean="0">
                <a:solidFill>
                  <a:schemeClr val="tx1"/>
                </a:solidFill>
                <a:latin typeface="Times New Roman" panose="02020603050405020304" pitchFamily="18" charset="0"/>
                <a:cs typeface="Times New Roman" panose="02020603050405020304" pitchFamily="18" charset="0"/>
              </a:rPr>
              <a:t>المتغيرات </a:t>
            </a:r>
            <a:r>
              <a:rPr lang="en-US" dirty="0" err="1" smtClean="0">
                <a:solidFill>
                  <a:schemeClr val="tx1"/>
                </a:solidFill>
                <a:latin typeface="Times New Roman" panose="02020603050405020304" pitchFamily="18" charset="0"/>
                <a:cs typeface="Times New Roman" panose="02020603050405020304" pitchFamily="18" charset="0"/>
              </a:rPr>
              <a:t>x,y,z</a:t>
            </a:r>
            <a:r>
              <a:rPr lang="en-US" dirty="0" smtClean="0">
                <a:solidFill>
                  <a:schemeClr val="tx1"/>
                </a:solidFill>
                <a:latin typeface="Times New Roman" panose="02020603050405020304" pitchFamily="18" charset="0"/>
                <a:cs typeface="Times New Roman" panose="02020603050405020304" pitchFamily="18" charset="0"/>
              </a:rPr>
              <a:t> </a:t>
            </a:r>
            <a:r>
              <a:rPr lang="ar-SA" dirty="0">
                <a:solidFill>
                  <a:schemeClr val="tx1"/>
                </a:solidFill>
                <a:latin typeface="Times New Roman" panose="02020603050405020304" pitchFamily="18" charset="0"/>
                <a:cs typeface="Times New Roman" panose="02020603050405020304" pitchFamily="18" charset="0"/>
              </a:rPr>
              <a:t>هي متغيرات تستطيع أن تخزن في داخلها حرف </a:t>
            </a:r>
            <a:r>
              <a:rPr lang="ar-SA" dirty="0" smtClean="0">
                <a:solidFill>
                  <a:schemeClr val="tx1"/>
                </a:solidFill>
                <a:latin typeface="Times New Roman" panose="02020603050405020304" pitchFamily="18" charset="0"/>
                <a:cs typeface="Times New Roman" panose="02020603050405020304" pitchFamily="18" charset="0"/>
              </a:rPr>
              <a:t>واحد فقط </a:t>
            </a:r>
            <a:endParaRPr lang="ar-SA" dirty="0">
              <a:solidFill>
                <a:schemeClr val="tx1"/>
              </a:solidFill>
              <a:latin typeface="Times New Roman" panose="02020603050405020304" pitchFamily="18" charset="0"/>
              <a:cs typeface="Times New Roman" panose="02020603050405020304" pitchFamily="18" charset="0"/>
            </a:endParaRPr>
          </a:p>
          <a:p>
            <a:pPr algn="r" rtl="1"/>
            <a:r>
              <a:rPr lang="ar-SA" dirty="0" smtClean="0">
                <a:solidFill>
                  <a:schemeClr val="tx1"/>
                </a:solidFill>
                <a:latin typeface="Times New Roman" panose="02020603050405020304" pitchFamily="18" charset="0"/>
                <a:cs typeface="Times New Roman" panose="02020603050405020304" pitchFamily="18" charset="0"/>
              </a:rPr>
              <a:t>يمكن </a:t>
            </a:r>
            <a:r>
              <a:rPr lang="ar-SA" dirty="0">
                <a:solidFill>
                  <a:schemeClr val="tx1"/>
                </a:solidFill>
                <a:latin typeface="Times New Roman" panose="02020603050405020304" pitchFamily="18" charset="0"/>
                <a:cs typeface="Times New Roman" panose="02020603050405020304" pitchFamily="18" charset="0"/>
              </a:rPr>
              <a:t>أن يسند المتغير بقيمة مباشرة إثناء وقت التعريف هكذا </a:t>
            </a:r>
            <a:endParaRPr lang="ar-SA" dirty="0" smtClean="0">
              <a:solidFill>
                <a:schemeClr val="tx1"/>
              </a:solidFill>
              <a:latin typeface="Times New Roman" panose="02020603050405020304" pitchFamily="18" charset="0"/>
              <a:cs typeface="Times New Roman" panose="02020603050405020304" pitchFamily="18" charset="0"/>
            </a:endParaRPr>
          </a:p>
          <a:p>
            <a:pPr algn="r" rtl="1"/>
            <a:endParaRPr lang="ar-SA" dirty="0" smtClean="0">
              <a:solidFill>
                <a:schemeClr val="tx1"/>
              </a:solidFill>
              <a:latin typeface="Times New Roman" panose="02020603050405020304" pitchFamily="18" charset="0"/>
              <a:cs typeface="Times New Roman" panose="02020603050405020304" pitchFamily="18" charset="0"/>
            </a:endParaRPr>
          </a:p>
          <a:p>
            <a:pPr algn="r" rtl="1"/>
            <a:endParaRPr lang="ar-SA" dirty="0" smtClean="0">
              <a:solidFill>
                <a:schemeClr val="tx1"/>
              </a:solidFill>
              <a:latin typeface="Times New Roman" panose="02020603050405020304" pitchFamily="18" charset="0"/>
              <a:cs typeface="Times New Roman" panose="02020603050405020304" pitchFamily="18" charset="0"/>
            </a:endParaRPr>
          </a:p>
          <a:p>
            <a:pPr algn="r" rtl="1"/>
            <a:endParaRPr lang="ar-SA" dirty="0" smtClean="0">
              <a:solidFill>
                <a:schemeClr val="tx1"/>
              </a:solidFill>
              <a:latin typeface="Times New Roman" panose="02020603050405020304" pitchFamily="18" charset="0"/>
              <a:cs typeface="Times New Roman" panose="02020603050405020304" pitchFamily="18" charset="0"/>
            </a:endParaRPr>
          </a:p>
          <a:p>
            <a:pPr algn="r" rtl="1"/>
            <a:r>
              <a:rPr lang="ar-SA" dirty="0" smtClean="0">
                <a:solidFill>
                  <a:schemeClr val="tx1"/>
                </a:solidFill>
                <a:latin typeface="Times New Roman" panose="02020603050405020304" pitchFamily="18" charset="0"/>
                <a:cs typeface="Times New Roman" panose="02020603050405020304" pitchFamily="18" charset="0"/>
              </a:rPr>
              <a:t>قد </a:t>
            </a:r>
            <a:r>
              <a:rPr lang="ar-SA" dirty="0">
                <a:solidFill>
                  <a:schemeClr val="tx1"/>
                </a:solidFill>
                <a:latin typeface="Times New Roman" panose="02020603050405020304" pitchFamily="18" charset="0"/>
                <a:cs typeface="Times New Roman" panose="02020603050405020304" pitchFamily="18" charset="0"/>
              </a:rPr>
              <a:t>يسند المتغير بقيمة  معينة بعد التعريف  في أي مكان في البرنامج.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3727939"/>
            <a:ext cx="6476999" cy="99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486400"/>
            <a:ext cx="1676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281633693"/>
              </p:ext>
            </p:extLst>
          </p:nvPr>
        </p:nvGraphicFramePr>
        <p:xfrm>
          <a:off x="421042" y="5527964"/>
          <a:ext cx="8716031" cy="1273175"/>
        </p:xfrm>
        <a:graphic>
          <a:graphicData uri="http://schemas.openxmlformats.org/presentationml/2006/ole">
            <mc:AlternateContent xmlns:mc="http://schemas.openxmlformats.org/markup-compatibility/2006">
              <mc:Choice xmlns:v="urn:schemas-microsoft-com:vml" Requires="v">
                <p:oleObj spid="_x0000_s4182" name="Document" r:id="rId5" imgW="6628907" imgH="969034" progId="Word.Document.12">
                  <p:embed/>
                </p:oleObj>
              </mc:Choice>
              <mc:Fallback>
                <p:oleObj name="Document" r:id="rId5" imgW="6628907" imgH="969034" progId="Word.Document.12">
                  <p:embed/>
                  <p:pic>
                    <p:nvPicPr>
                      <p:cNvPr id="0" name=""/>
                      <p:cNvPicPr/>
                      <p:nvPr/>
                    </p:nvPicPr>
                    <p:blipFill>
                      <a:blip r:embed="rId6"/>
                      <a:stretch>
                        <a:fillRect/>
                      </a:stretch>
                    </p:blipFill>
                    <p:spPr>
                      <a:xfrm>
                        <a:off x="421042" y="5527964"/>
                        <a:ext cx="8716031" cy="1273175"/>
                      </a:xfrm>
                      <a:prstGeom prst="rect">
                        <a:avLst/>
                      </a:prstGeom>
                    </p:spPr>
                  </p:pic>
                </p:oleObj>
              </mc:Fallback>
            </mc:AlternateContent>
          </a:graphicData>
        </a:graphic>
      </p:graphicFrame>
      <p:sp>
        <p:nvSpPr>
          <p:cNvPr id="6" name="TextBox 5"/>
          <p:cNvSpPr txBox="1"/>
          <p:nvPr/>
        </p:nvSpPr>
        <p:spPr>
          <a:xfrm>
            <a:off x="4267200" y="6400800"/>
            <a:ext cx="1676400" cy="369332"/>
          </a:xfrm>
          <a:prstGeom prst="rect">
            <a:avLst/>
          </a:prstGeom>
          <a:noFill/>
        </p:spPr>
        <p:txBody>
          <a:bodyPr wrap="square" rtlCol="0">
            <a:spAutoFit/>
          </a:bodyPr>
          <a:lstStyle/>
          <a:p>
            <a:r>
              <a:rPr lang="en-US" dirty="0" smtClean="0"/>
              <a:t>symbol ='a'</a:t>
            </a:r>
            <a:endParaRPr lang="en-US" dirty="0"/>
          </a:p>
        </p:txBody>
      </p:sp>
    </p:spTree>
    <p:extLst>
      <p:ext uri="{BB962C8B-B14F-4D97-AF65-F5344CB8AC3E}">
        <p14:creationId xmlns:p14="http://schemas.microsoft.com/office/powerpoint/2010/main" val="3262653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r" rtl="1"/>
            <a:r>
              <a:rPr lang="ar-SA" sz="2800" dirty="0">
                <a:solidFill>
                  <a:schemeClr val="tx1"/>
                </a:solidFill>
              </a:rPr>
              <a:t>الحروف عندما تخزن تضع بين علامة تنصيصية واحد دلالة على انها حرف واحد فقط </a:t>
            </a:r>
          </a:p>
          <a:p>
            <a:pPr algn="r" rtl="1"/>
            <a:r>
              <a:rPr lang="ar-SA" sz="2800" dirty="0" smtClean="0">
                <a:solidFill>
                  <a:schemeClr val="tx1"/>
                </a:solidFill>
              </a:rPr>
              <a:t>قد </a:t>
            </a:r>
            <a:r>
              <a:rPr lang="ar-SA" sz="2800" dirty="0">
                <a:solidFill>
                  <a:schemeClr val="tx1"/>
                </a:solidFill>
              </a:rPr>
              <a:t>نسند قيمة متغير إلى متغير أخر </a:t>
            </a:r>
            <a:endParaRPr lang="en-US" sz="2800" dirty="0">
              <a:solidFill>
                <a:schemeClr val="tx1"/>
              </a:solidFill>
            </a:endParaRPr>
          </a:p>
        </p:txBody>
      </p:sp>
      <p:sp>
        <p:nvSpPr>
          <p:cNvPr id="3" name="Title 2"/>
          <p:cNvSpPr>
            <a:spLocks noGrp="1"/>
          </p:cNvSpPr>
          <p:nvPr>
            <p:ph type="title"/>
          </p:nvPr>
        </p:nvSpPr>
        <p:spPr/>
        <p:txBody>
          <a:bodyPr/>
          <a:lstStyle/>
          <a:p>
            <a:endParaRPr lang="en-US"/>
          </a:p>
        </p:txBody>
      </p:sp>
      <p:sp>
        <p:nvSpPr>
          <p:cNvPr id="4" name="TextBox 3"/>
          <p:cNvSpPr txBox="1"/>
          <p:nvPr/>
        </p:nvSpPr>
        <p:spPr>
          <a:xfrm>
            <a:off x="1676400" y="3962400"/>
            <a:ext cx="5410200" cy="1384995"/>
          </a:xfrm>
          <a:prstGeom prst="rect">
            <a:avLst/>
          </a:prstGeom>
          <a:noFill/>
        </p:spPr>
        <p:txBody>
          <a:bodyPr wrap="square" rtlCol="0">
            <a:spAutoFit/>
          </a:bodyPr>
          <a:lstStyle/>
          <a:p>
            <a:r>
              <a:rPr lang="en-US" sz="2800" dirty="0" err="1" smtClean="0">
                <a:latin typeface="Times New Roman" panose="02020603050405020304" pitchFamily="18" charset="0"/>
                <a:cs typeface="Times New Roman" panose="02020603050405020304" pitchFamily="18" charset="0"/>
              </a:rPr>
              <a:t>Int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first,second</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First=51;</a:t>
            </a:r>
          </a:p>
          <a:p>
            <a:r>
              <a:rPr lang="en-US" sz="2800" dirty="0" smtClean="0">
                <a:latin typeface="Times New Roman" panose="02020603050405020304" pitchFamily="18" charset="0"/>
                <a:cs typeface="Times New Roman" panose="02020603050405020304" pitchFamily="18" charset="0"/>
              </a:rPr>
              <a:t>Second=first;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117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686800" cy="3725415"/>
          </a:xfrm>
        </p:spPr>
        <p:txBody>
          <a:bodyPr>
            <a:noAutofit/>
          </a:bodyPr>
          <a:lstStyle/>
          <a:p>
            <a:pPr algn="just" rtl="1"/>
            <a:r>
              <a:rPr lang="ar-SA" dirty="0" smtClean="0">
                <a:solidFill>
                  <a:schemeClr val="tx1"/>
                </a:solidFill>
                <a:latin typeface="Times New Roman" panose="02020603050405020304" pitchFamily="18" charset="0"/>
                <a:cs typeface="Times New Roman" panose="02020603050405020304" pitchFamily="18" charset="0"/>
              </a:rPr>
              <a:t>أو </a:t>
            </a:r>
            <a:r>
              <a:rPr lang="ar-SA" dirty="0">
                <a:solidFill>
                  <a:schemeClr val="tx1"/>
                </a:solidFill>
                <a:latin typeface="Times New Roman" panose="02020603050405020304" pitchFamily="18" charset="0"/>
                <a:cs typeface="Times New Roman" panose="02020603050405020304" pitchFamily="18" charset="0"/>
              </a:rPr>
              <a:t>قد يسند المتغير بقيمة في وقت الإدخال من لوحة المفاتيح </a:t>
            </a:r>
            <a:r>
              <a:rPr lang="ar-SA" dirty="0" smtClean="0">
                <a:solidFill>
                  <a:schemeClr val="tx1"/>
                </a:solidFill>
                <a:latin typeface="Times New Roman" panose="02020603050405020304" pitchFamily="18" charset="0"/>
                <a:cs typeface="Times New Roman" panose="02020603050405020304" pitchFamily="18" charset="0"/>
              </a:rPr>
              <a:t> .</a:t>
            </a:r>
            <a:endParaRPr lang="ar-SA" dirty="0">
              <a:solidFill>
                <a:schemeClr val="tx1"/>
              </a:solidFill>
              <a:latin typeface="Times New Roman" panose="02020603050405020304" pitchFamily="18" charset="0"/>
              <a:cs typeface="Times New Roman" panose="02020603050405020304" pitchFamily="18" charset="0"/>
            </a:endParaRPr>
          </a:p>
          <a:p>
            <a:pPr algn="just" rtl="1"/>
            <a:r>
              <a:rPr lang="ar-SA" dirty="0">
                <a:solidFill>
                  <a:schemeClr val="tx1"/>
                </a:solidFill>
                <a:latin typeface="Times New Roman" panose="02020603050405020304" pitchFamily="18" charset="0"/>
                <a:cs typeface="Times New Roman" panose="02020603050405020304" pitchFamily="18" charset="0"/>
              </a:rPr>
              <a:t>إسناد قيم للمتغيرات: تكون طريقة إسناد إي قيمة أو تعبير رياضي إلى متغير بشكل </a:t>
            </a:r>
            <a:r>
              <a:rPr lang="ar-SA" dirty="0" smtClean="0">
                <a:solidFill>
                  <a:schemeClr val="tx1"/>
                </a:solidFill>
                <a:latin typeface="Times New Roman" panose="02020603050405020304" pitchFamily="18" charset="0"/>
                <a:cs typeface="Times New Roman" panose="02020603050405020304" pitchFamily="18" charset="0"/>
              </a:rPr>
              <a:t>التالي</a:t>
            </a:r>
          </a:p>
          <a:p>
            <a:pPr algn="just" rtl="1"/>
            <a:r>
              <a:rPr lang="ar-SA" dirty="0" smtClean="0">
                <a:solidFill>
                  <a:schemeClr val="tx1"/>
                </a:solidFill>
                <a:latin typeface="Times New Roman" panose="02020603050405020304" pitchFamily="18" charset="0"/>
                <a:cs typeface="Times New Roman" panose="02020603050405020304" pitchFamily="18" charset="0"/>
              </a:rPr>
              <a:t>اسم </a:t>
            </a:r>
            <a:r>
              <a:rPr lang="ar-SA" dirty="0">
                <a:solidFill>
                  <a:schemeClr val="tx1"/>
                </a:solidFill>
                <a:latin typeface="Times New Roman" panose="02020603050405020304" pitchFamily="18" charset="0"/>
                <a:cs typeface="Times New Roman" panose="02020603050405020304" pitchFamily="18" charset="0"/>
              </a:rPr>
              <a:t>المتغير </a:t>
            </a:r>
            <a:r>
              <a:rPr lang="ar-SA"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rPr>
              <a:t>متغير </a:t>
            </a:r>
            <a:r>
              <a:rPr lang="ar-SA" dirty="0">
                <a:solidFill>
                  <a:schemeClr val="tx1"/>
                </a:solidFill>
                <a:latin typeface="Times New Roman" panose="02020603050405020304" pitchFamily="18" charset="0"/>
              </a:rPr>
              <a:t>أو تعبير </a:t>
            </a:r>
            <a:r>
              <a:rPr lang="ar-SA" dirty="0" smtClean="0">
                <a:solidFill>
                  <a:schemeClr val="tx1"/>
                </a:solidFill>
                <a:latin typeface="Times New Roman" panose="02020603050405020304" pitchFamily="18" charset="0"/>
              </a:rPr>
              <a:t>رياضي </a:t>
            </a:r>
            <a:endParaRPr lang="ar-SA" dirty="0">
              <a:solidFill>
                <a:schemeClr val="tx1"/>
              </a:solidFill>
              <a:latin typeface="Times New Roman" panose="02020603050405020304" pitchFamily="18" charset="0"/>
              <a:cs typeface="Times New Roman" panose="02020603050405020304" pitchFamily="18" charset="0"/>
            </a:endParaRPr>
          </a:p>
          <a:p>
            <a:pPr algn="just" rtl="1"/>
            <a:r>
              <a:rPr lang="ar-SA" dirty="0" smtClean="0">
                <a:solidFill>
                  <a:schemeClr val="tx1"/>
                </a:solidFill>
                <a:latin typeface="Times New Roman" panose="02020603050405020304" pitchFamily="18" charset="0"/>
                <a:cs typeface="Times New Roman" panose="02020603050405020304" pitchFamily="18" charset="0"/>
              </a:rPr>
              <a:t>في </a:t>
            </a:r>
            <a:r>
              <a:rPr lang="ar-SA" dirty="0">
                <a:solidFill>
                  <a:schemeClr val="tx1"/>
                </a:solidFill>
                <a:latin typeface="Times New Roman" panose="02020603050405020304" pitchFamily="18" charset="0"/>
                <a:cs typeface="Times New Roman" panose="02020603050405020304" pitchFamily="18" charset="0"/>
              </a:rPr>
              <a:t>الطرف </a:t>
            </a:r>
            <a:r>
              <a:rPr lang="ar-SA" dirty="0" smtClean="0">
                <a:solidFill>
                  <a:schemeClr val="tx1"/>
                </a:solidFill>
                <a:latin typeface="Times New Roman" panose="02020603050405020304" pitchFamily="18" charset="0"/>
                <a:cs typeface="Times New Roman" panose="02020603050405020304" pitchFamily="18" charset="0"/>
              </a:rPr>
              <a:t>الأيمن </a:t>
            </a:r>
            <a:r>
              <a:rPr lang="ar-SA" dirty="0">
                <a:solidFill>
                  <a:schemeClr val="tx1"/>
                </a:solidFill>
                <a:latin typeface="Times New Roman" panose="02020603050405020304" pitchFamily="18" charset="0"/>
                <a:cs typeface="Times New Roman" panose="02020603050405020304" pitchFamily="18" charset="0"/>
              </a:rPr>
              <a:t>يوجد فقط اسم المتغير الذي نريد إسناد قيم إليه </a:t>
            </a:r>
          </a:p>
          <a:p>
            <a:pPr algn="just" rtl="1"/>
            <a:r>
              <a:rPr lang="ar-SA" dirty="0" smtClean="0">
                <a:solidFill>
                  <a:schemeClr val="tx1"/>
                </a:solidFill>
                <a:latin typeface="Times New Roman" panose="02020603050405020304" pitchFamily="18" charset="0"/>
                <a:cs typeface="Times New Roman" panose="02020603050405020304" pitchFamily="18" charset="0"/>
              </a:rPr>
              <a:t>في </a:t>
            </a:r>
            <a:r>
              <a:rPr lang="ar-SA" dirty="0">
                <a:solidFill>
                  <a:schemeClr val="tx1"/>
                </a:solidFill>
                <a:latin typeface="Times New Roman" panose="02020603050405020304" pitchFamily="18" charset="0"/>
                <a:cs typeface="Times New Roman" panose="02020603050405020304" pitchFamily="18" charset="0"/>
              </a:rPr>
              <a:t>الطرف </a:t>
            </a:r>
            <a:r>
              <a:rPr lang="ar-SA" dirty="0" smtClean="0">
                <a:solidFill>
                  <a:schemeClr val="tx1"/>
                </a:solidFill>
                <a:latin typeface="Times New Roman" panose="02020603050405020304" pitchFamily="18" charset="0"/>
                <a:cs typeface="Times New Roman" panose="02020603050405020304" pitchFamily="18" charset="0"/>
              </a:rPr>
              <a:t>الأيسر </a:t>
            </a:r>
            <a:r>
              <a:rPr lang="ar-SA" dirty="0">
                <a:solidFill>
                  <a:schemeClr val="tx1"/>
                </a:solidFill>
                <a:latin typeface="Times New Roman" panose="02020603050405020304" pitchFamily="18" charset="0"/>
                <a:cs typeface="Times New Roman" panose="02020603050405020304" pitchFamily="18" charset="0"/>
              </a:rPr>
              <a:t>نستطيع كتابة إي تعبير رياضي أو متغير أو قيمة معينة </a:t>
            </a:r>
          </a:p>
          <a:p>
            <a:pPr algn="just" rtl="1"/>
            <a:r>
              <a:rPr lang="ar-SA" dirty="0">
                <a:solidFill>
                  <a:schemeClr val="tx1"/>
                </a:solidFill>
                <a:latin typeface="Times New Roman" panose="02020603050405020304" pitchFamily="18" charset="0"/>
                <a:cs typeface="Times New Roman" panose="02020603050405020304" pitchFamily="18" charset="0"/>
              </a:rPr>
              <a:t>مثال:  إسناد قيمة تعبير رياضي إلى </a:t>
            </a:r>
            <a:r>
              <a:rPr lang="ar-SA" dirty="0" smtClean="0">
                <a:solidFill>
                  <a:schemeClr val="tx1"/>
                </a:solidFill>
                <a:latin typeface="Times New Roman" panose="02020603050405020304" pitchFamily="18" charset="0"/>
                <a:cs typeface="Times New Roman" panose="02020603050405020304" pitchFamily="18" charset="0"/>
              </a:rPr>
              <a:t>متغير. </a:t>
            </a:r>
            <a:endParaRPr lang="ar-SA" dirty="0">
              <a:solidFill>
                <a:schemeClr val="tx1"/>
              </a:solidFill>
              <a:latin typeface="Times New Roman" panose="02020603050405020304" pitchFamily="18" charset="0"/>
              <a:cs typeface="Times New Roman" panose="02020603050405020304" pitchFamily="18" charset="0"/>
            </a:endParaRPr>
          </a:p>
          <a:p>
            <a:pPr marL="0" indent="0" algn="just" rtl="1">
              <a:buNone/>
            </a:pPr>
            <a:endParaRPr lang="ar-SA" dirty="0">
              <a:solidFill>
                <a:schemeClr val="tx1"/>
              </a:solidFill>
              <a:latin typeface="Times New Roman" panose="02020603050405020304" pitchFamily="18" charset="0"/>
              <a:cs typeface="Times New Roman" panose="02020603050405020304" pitchFamily="18" charset="0"/>
            </a:endParaRPr>
          </a:p>
          <a:p>
            <a:pPr algn="just" rtl="1"/>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79057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ar-SA" dirty="0" smtClean="0"/>
              <a:t>  </a:t>
            </a:r>
            <a:endParaRPr lang="en-US" dirty="0"/>
          </a:p>
        </p:txBody>
      </p:sp>
      <p:sp>
        <p:nvSpPr>
          <p:cNvPr id="3" name="Title 2"/>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905000"/>
            <a:ext cx="852522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1770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extLst>
    <a:ext uri="{05A4C25C-085E-4340-85A3-A5531E510DB2}">
      <thm15:themeFamily xmlns:thm15="http://schemas.microsoft.com/office/thememl/2012/main" name="Theme2" id="{93C9ED24-70B9-400F-8437-A0BCFC658F1A}" vid="{3147BE5D-339B-4319-90DA-4D6BFBB87156}"/>
    </a:ext>
  </a:extLst>
</a:theme>
</file>

<file path=docProps/app.xml><?xml version="1.0" encoding="utf-8"?>
<Properties xmlns="http://schemas.openxmlformats.org/officeDocument/2006/extended-properties" xmlns:vt="http://schemas.openxmlformats.org/officeDocument/2006/docPropsVTypes">
  <Template>Theme2</Template>
  <TotalTime>392</TotalTime>
  <Words>779</Words>
  <Application>Microsoft Office PowerPoint</Application>
  <PresentationFormat>On-screen Show (4:3)</PresentationFormat>
  <Paragraphs>100</Paragraphs>
  <Slides>21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Book Antiqua</vt:lpstr>
      <vt:lpstr>Calibri</vt:lpstr>
      <vt:lpstr>Times New Roman</vt:lpstr>
      <vt:lpstr>Wingdings</vt:lpstr>
      <vt:lpstr>Theme2</vt:lpstr>
      <vt:lpstr>Document</vt:lpstr>
      <vt:lpstr> معمل اساسيات البرمجة</vt:lpstr>
      <vt:lpstr>المتغيرات: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اكتب برنامج بلغة C++ فية يتم تعريف متغير fixandpint من نوع float علي ان يكون قمة المتغير ثابتة اثناء تنفيذ البرنامج ولا تتغير ومن ثم اسناد قيمة المتغير الي متغير اخر fixonly من نوع int؟ </vt:lpstr>
      <vt:lpstr>دوال الإخراج : </vt:lpstr>
      <vt:lpstr>مستخدما لغه C++ اكتب برنامج يقوم بطباعة اسمك ثلاثي؟ </vt:lpstr>
      <vt:lpstr>PowerPoint Presentation</vt:lpstr>
      <vt:lpstr>PowerPoint Presentation</vt:lpstr>
      <vt:lpstr>PowerPoint Presentation</vt:lpstr>
      <vt:lpstr>اكتب برنامج يقوم بتعريف متغيير صحيح واسناد له القيمة 5 ومن ثم اخراج(طباعة) قيمتة</vt:lpstr>
      <vt:lpstr>اكتب برنامج يقوم بتعريف متغيير صحيح واسناد له القيمة 5 ومن ثم اخراج(طباعة) قيمتة مع اخراج رسالة توضيحية تدل علي قيمة المتغيير؟</vt:lpstr>
    </vt:vector>
  </TitlesOfParts>
  <Company>Shamfuture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Shamfuture</dc:creator>
  <cp:lastModifiedBy>namarig</cp:lastModifiedBy>
  <cp:revision>87</cp:revision>
  <dcterms:created xsi:type="dcterms:W3CDTF">2021-02-18T10:15:34Z</dcterms:created>
  <dcterms:modified xsi:type="dcterms:W3CDTF">2022-02-12T10:18:14Z</dcterms:modified>
</cp:coreProperties>
</file>