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9" autoAdjust="0"/>
    <p:restoredTop sz="94660"/>
  </p:normalViewPr>
  <p:slideViewPr>
    <p:cSldViewPr snapToGrid="0">
      <p:cViewPr varScale="1">
        <p:scale>
          <a:sx n="73" d="100"/>
          <a:sy n="73" d="100"/>
        </p:scale>
        <p:origin x="9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E7F0597-31CC-4BB2-A67E-899C3CAFFC40}" type="datetimeFigureOut">
              <a:rPr lang="en-US" smtClean="0"/>
              <a:t>2/15/2022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1D88339-9691-4EFB-A6B1-D1335DE99343}" type="slidenum">
              <a:rPr lang="en-US" smtClean="0"/>
              <a:t>‹#›</a:t>
            </a:fld>
            <a:endParaRPr lang="en-US"/>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248995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F0597-31CC-4BB2-A67E-899C3CAFFC4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88339-9691-4EFB-A6B1-D1335DE99343}" type="slidenum">
              <a:rPr lang="en-US" smtClean="0"/>
              <a:t>‹#›</a:t>
            </a:fld>
            <a:endParaRPr lang="en-US"/>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434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F0597-31CC-4BB2-A67E-899C3CAFFC4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88339-9691-4EFB-A6B1-D1335DE99343}" type="slidenum">
              <a:rPr lang="en-US" smtClean="0"/>
              <a:t>‹#›</a:t>
            </a:fld>
            <a:endParaRPr lang="en-US"/>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07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F0597-31CC-4BB2-A67E-899C3CAFFC4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88339-9691-4EFB-A6B1-D1335DE99343}"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664069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0597-31CC-4BB2-A67E-899C3CAFFC40}"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88339-9691-4EFB-A6B1-D1335DE99343}" type="slidenum">
              <a:rPr lang="en-US" smtClean="0"/>
              <a:t>‹#›</a:t>
            </a:fld>
            <a:endParaRPr lang="en-US"/>
          </a:p>
        </p:txBody>
      </p:sp>
    </p:spTree>
    <p:extLst>
      <p:ext uri="{BB962C8B-B14F-4D97-AF65-F5344CB8AC3E}">
        <p14:creationId xmlns:p14="http://schemas.microsoft.com/office/powerpoint/2010/main" val="27872093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7F0597-31CC-4BB2-A67E-899C3CAFFC4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88339-9691-4EFB-A6B1-D1335DE99343}"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019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7F0597-31CC-4BB2-A67E-899C3CAFFC40}"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88339-9691-4EFB-A6B1-D1335DE99343}" type="slidenum">
              <a:rPr lang="en-US" smtClean="0"/>
              <a:t>‹#›</a:t>
            </a:fld>
            <a:endParaRPr lang="en-US"/>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800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7F0597-31CC-4BB2-A67E-899C3CAFFC40}"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88339-9691-4EFB-A6B1-D1335DE99343}" type="slidenum">
              <a:rPr lang="en-US" smtClean="0"/>
              <a:t>‹#›</a:t>
            </a:fld>
            <a:endParaRPr lang="en-US"/>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87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F0597-31CC-4BB2-A67E-899C3CAFFC40}" type="datetimeFigureOut">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88339-9691-4EFB-A6B1-D1335DE99343}" type="slidenum">
              <a:rPr lang="en-US" smtClean="0"/>
              <a:t>‹#›</a:t>
            </a:fld>
            <a:endParaRPr lang="en-US"/>
          </a:p>
        </p:txBody>
      </p:sp>
    </p:spTree>
    <p:extLst>
      <p:ext uri="{BB962C8B-B14F-4D97-AF65-F5344CB8AC3E}">
        <p14:creationId xmlns:p14="http://schemas.microsoft.com/office/powerpoint/2010/main" val="322952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7F0597-31CC-4BB2-A67E-899C3CAFFC4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88339-9691-4EFB-A6B1-D1335DE99343}" type="slidenum">
              <a:rPr lang="en-US" smtClean="0"/>
              <a:t>‹#›</a:t>
            </a:fld>
            <a:endParaRPr lang="en-US"/>
          </a:p>
        </p:txBody>
      </p:sp>
    </p:spTree>
    <p:extLst>
      <p:ext uri="{BB962C8B-B14F-4D97-AF65-F5344CB8AC3E}">
        <p14:creationId xmlns:p14="http://schemas.microsoft.com/office/powerpoint/2010/main" val="307037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7F0597-31CC-4BB2-A67E-899C3CAFFC40}"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88339-9691-4EFB-A6B1-D1335DE99343}" type="slidenum">
              <a:rPr lang="en-US" smtClean="0"/>
              <a:t>‹#›</a:t>
            </a:fld>
            <a:endParaRPr lang="en-US"/>
          </a:p>
        </p:txBody>
      </p:sp>
    </p:spTree>
    <p:extLst>
      <p:ext uri="{BB962C8B-B14F-4D97-AF65-F5344CB8AC3E}">
        <p14:creationId xmlns:p14="http://schemas.microsoft.com/office/powerpoint/2010/main" val="235226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9E7F0597-31CC-4BB2-A67E-899C3CAFFC40}" type="datetimeFigureOut">
              <a:rPr lang="en-US" smtClean="0"/>
              <a:t>2/15/2022</a:t>
            </a:fld>
            <a:endParaRPr lang="en-US"/>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21D88339-9691-4EFB-A6B1-D1335DE99343}" type="slidenum">
              <a:rPr lang="en-US" smtClean="0"/>
              <a:t>‹#›</a:t>
            </a:fld>
            <a:endParaRPr lang="en-US"/>
          </a:p>
        </p:txBody>
      </p:sp>
    </p:spTree>
    <p:extLst>
      <p:ext uri="{BB962C8B-B14F-4D97-AF65-F5344CB8AC3E}">
        <p14:creationId xmlns:p14="http://schemas.microsoft.com/office/powerpoint/2010/main" val="308960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7341" y="685800"/>
            <a:ext cx="6777318" cy="1731982"/>
          </a:xfrm>
        </p:spPr>
        <p:txBody>
          <a:bodyPr/>
          <a:lstStyle/>
          <a:p>
            <a:r>
              <a:rPr lang="ar-SA" dirty="0" smtClean="0"/>
              <a:t>اساسيات البرمجة</a:t>
            </a:r>
            <a:endParaRPr lang="en-US" dirty="0"/>
          </a:p>
        </p:txBody>
      </p:sp>
      <p:sp>
        <p:nvSpPr>
          <p:cNvPr id="3" name="Subtitle 2"/>
          <p:cNvSpPr>
            <a:spLocks noGrp="1"/>
          </p:cNvSpPr>
          <p:nvPr>
            <p:ph type="subTitle" idx="1"/>
          </p:nvPr>
        </p:nvSpPr>
        <p:spPr/>
        <p:txBody>
          <a:bodyPr/>
          <a:lstStyle/>
          <a:p>
            <a:r>
              <a:rPr lang="ar-SA" dirty="0" smtClean="0">
                <a:solidFill>
                  <a:schemeClr val="tx1"/>
                </a:solidFill>
                <a:cs typeface="+mj-cs"/>
              </a:rPr>
              <a:t>أ:نمارق يعقوب جارالنبي </a:t>
            </a:r>
            <a:endParaRPr lang="en-US" dirty="0">
              <a:solidFill>
                <a:schemeClr val="tx1"/>
              </a:solidFill>
              <a:cs typeface="+mj-cs"/>
            </a:endParaRPr>
          </a:p>
        </p:txBody>
      </p:sp>
      <p:sp>
        <p:nvSpPr>
          <p:cNvPr id="4" name="TextBox 3"/>
          <p:cNvSpPr txBox="1"/>
          <p:nvPr/>
        </p:nvSpPr>
        <p:spPr>
          <a:xfrm>
            <a:off x="5574863" y="2569603"/>
            <a:ext cx="1364476"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LEC3</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2286000" y="2133601"/>
          <a:ext cx="8001000" cy="3657599"/>
        </p:xfrm>
        <a:graphic>
          <a:graphicData uri="http://schemas.openxmlformats.org/drawingml/2006/table">
            <a:tbl>
              <a:tblPr firstRow="1" firstCol="1" bandRow="1"/>
              <a:tblGrid>
                <a:gridCol w="2565357">
                  <a:extLst>
                    <a:ext uri="{9D8B030D-6E8A-4147-A177-3AD203B41FA5}">
                      <a16:colId xmlns:a16="http://schemas.microsoft.com/office/drawing/2014/main" val="20000"/>
                    </a:ext>
                  </a:extLst>
                </a:gridCol>
                <a:gridCol w="3259960">
                  <a:extLst>
                    <a:ext uri="{9D8B030D-6E8A-4147-A177-3AD203B41FA5}">
                      <a16:colId xmlns:a16="http://schemas.microsoft.com/office/drawing/2014/main" val="20001"/>
                    </a:ext>
                  </a:extLst>
                </a:gridCol>
                <a:gridCol w="2175683">
                  <a:extLst>
                    <a:ext uri="{9D8B030D-6E8A-4147-A177-3AD203B41FA5}">
                      <a16:colId xmlns:a16="http://schemas.microsoft.com/office/drawing/2014/main" val="20002"/>
                    </a:ext>
                  </a:extLst>
                </a:gridCol>
              </a:tblGrid>
              <a:tr h="585666">
                <a:tc>
                  <a:txBody>
                    <a:bodyPr/>
                    <a:lstStyle/>
                    <a:p>
                      <a:pPr marL="3175"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Times New Roman"/>
                          <a:cs typeface="Times New Roman" panose="02020603050405020304" pitchFamily="18" charset="0"/>
                        </a:rPr>
                        <a:t>تمثيله برمجيا </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3175"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Times New Roman"/>
                          <a:cs typeface="Times New Roman" panose="02020603050405020304" pitchFamily="18" charset="0"/>
                        </a:rPr>
                        <a:t>تمثيله رياضيا </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Times New Roman"/>
                          <a:cs typeface="Times New Roman" panose="02020603050405020304" pitchFamily="18" charset="0"/>
                        </a:rPr>
                        <a:t>الرمز و الوظيفة </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8575"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0"/>
                  </a:ext>
                </a:extLst>
              </a:tr>
              <a:tr h="585666">
                <a:tc>
                  <a:txBody>
                    <a:bodyPr/>
                    <a:lstStyle/>
                    <a:p>
                      <a:pPr marL="0" marR="635" algn="r" rtl="0">
                        <a:lnSpc>
                          <a:spcPct val="107000"/>
                        </a:lnSpc>
                        <a:spcBef>
                          <a:spcPts val="0"/>
                        </a:spcBef>
                        <a:spcAft>
                          <a:spcPts val="0"/>
                        </a:spcAft>
                      </a:pPr>
                      <a:r>
                        <a:rPr lang="en-US" sz="2400" b="1" dirty="0">
                          <a:solidFill>
                            <a:schemeClr val="tx1"/>
                          </a:solidFill>
                          <a:effectLst/>
                          <a:latin typeface="Times New Roman" panose="02020603050405020304" pitchFamily="18" charset="0"/>
                          <a:ea typeface="Calibri"/>
                          <a:cs typeface="Times New Roman" panose="02020603050405020304" pitchFamily="18" charset="0"/>
                        </a:rPr>
                        <a:t> C=</a:t>
                      </a:r>
                      <a:r>
                        <a:rPr lang="en-US" sz="2400" b="1" dirty="0" err="1">
                          <a:solidFill>
                            <a:schemeClr val="tx1"/>
                          </a:solidFill>
                          <a:effectLst/>
                          <a:latin typeface="Times New Roman" panose="02020603050405020304" pitchFamily="18" charset="0"/>
                          <a:ea typeface="Calibri"/>
                          <a:cs typeface="Times New Roman" panose="02020603050405020304" pitchFamily="18" charset="0"/>
                        </a:rPr>
                        <a:t>a+b</a:t>
                      </a:r>
                      <a:r>
                        <a:rPr lang="en-US" sz="2400" b="1" dirty="0">
                          <a:solidFill>
                            <a:schemeClr val="tx1"/>
                          </a:solidFill>
                          <a:effectLst/>
                          <a:latin typeface="Times New Roman" panose="02020603050405020304" pitchFamily="18" charset="0"/>
                          <a:ea typeface="Calibri"/>
                          <a:cs typeface="Times New Roman" panose="02020603050405020304" pitchFamily="18" charset="0"/>
                        </a:rPr>
                        <a:t>;</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144145"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Times New Roman"/>
                          <a:cs typeface="Times New Roman" panose="02020603050405020304" pitchFamily="18" charset="0"/>
                        </a:rPr>
                        <a:t>الجمع(+)</a:t>
                      </a:r>
                      <a:r>
                        <a:rPr lang="ar-SA" sz="2400" b="1">
                          <a:solidFill>
                            <a:schemeClr val="tx1"/>
                          </a:solidFill>
                          <a:effectLst/>
                          <a:latin typeface="Times New Roman" panose="02020603050405020304" pitchFamily="18" charset="0"/>
                          <a:ea typeface="Cambria"/>
                          <a:cs typeface="Times New Roman" panose="02020603050405020304" pitchFamily="18" charset="0"/>
                        </a:rPr>
                        <a:t> </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8575"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1"/>
                  </a:ext>
                </a:extLst>
              </a:tr>
              <a:tr h="585666">
                <a:tc>
                  <a:txBody>
                    <a:bodyPr/>
                    <a:lstStyle/>
                    <a:p>
                      <a:pPr marL="0" marR="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144780"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dirty="0" smtClean="0">
                          <a:solidFill>
                            <a:schemeClr val="tx1"/>
                          </a:solidFill>
                          <a:effectLst/>
                          <a:latin typeface="Times New Roman" panose="02020603050405020304" pitchFamily="18" charset="0"/>
                          <a:ea typeface="Times New Roman"/>
                          <a:cs typeface="Times New Roman" panose="02020603050405020304" pitchFamily="18" charset="0"/>
                        </a:rPr>
                        <a:t>الطرح(-)</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2"/>
                  </a:ext>
                </a:extLst>
              </a:tr>
              <a:tr h="729269">
                <a:tc>
                  <a:txBody>
                    <a:bodyPr/>
                    <a:lstStyle/>
                    <a:p>
                      <a:pPr marL="0" marR="127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0" algn="l" rtl="0">
                        <a:lnSpc>
                          <a:spcPct val="107000"/>
                        </a:lnSpc>
                        <a:spcBef>
                          <a:spcPts val="0"/>
                        </a:spcBef>
                        <a:spcAft>
                          <a:spcPts val="0"/>
                        </a:spcAft>
                      </a:pPr>
                      <a:endParaRPr lang="en-US" sz="1000" b="1" dirty="0">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dirty="0" smtClean="0">
                          <a:solidFill>
                            <a:schemeClr val="tx1"/>
                          </a:solidFill>
                          <a:effectLst/>
                          <a:latin typeface="Times New Roman" panose="02020603050405020304" pitchFamily="18" charset="0"/>
                          <a:ea typeface="Times New Roman"/>
                          <a:cs typeface="Times New Roman" panose="02020603050405020304" pitchFamily="18" charset="0"/>
                        </a:rPr>
                        <a:t>القسمة(</a:t>
                      </a:r>
                      <a:r>
                        <a:rPr lang="ar-SA" sz="2400" b="1" dirty="0" smtClean="0">
                          <a:solidFill>
                            <a:schemeClr val="tx1"/>
                          </a:solidFill>
                          <a:effectLst/>
                          <a:latin typeface="Times New Roman" panose="02020603050405020304" pitchFamily="18" charset="0"/>
                          <a:ea typeface="Cambria"/>
                          <a:cs typeface="Times New Roman" panose="02020603050405020304" pitchFamily="18" charset="0"/>
                        </a:rPr>
                        <a:t>/)</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3"/>
                  </a:ext>
                </a:extLst>
              </a:tr>
              <a:tr h="585666">
                <a:tc>
                  <a:txBody>
                    <a:bodyPr/>
                    <a:lstStyle/>
                    <a:p>
                      <a:pPr marL="0" marR="635"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144145"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Times New Roman"/>
                          <a:cs typeface="Times New Roman" panose="02020603050405020304" pitchFamily="18" charset="0"/>
                        </a:rPr>
                        <a:t>الضرب(*) </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4"/>
                  </a:ext>
                </a:extLst>
              </a:tr>
              <a:tr h="585666">
                <a:tc>
                  <a:txBody>
                    <a:bodyPr/>
                    <a:lstStyle/>
                    <a:p>
                      <a:pPr marL="0" marR="1905"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0" marR="145415"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C=a mod b</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Times New Roman"/>
                          <a:cs typeface="Times New Roman" panose="02020603050405020304" pitchFamily="18" charset="0"/>
                        </a:rPr>
                        <a:t>باقي </a:t>
                      </a:r>
                      <a:r>
                        <a:rPr lang="ar-SA" sz="2400" b="1" dirty="0" smtClean="0">
                          <a:solidFill>
                            <a:schemeClr val="tx1"/>
                          </a:solidFill>
                          <a:effectLst/>
                          <a:latin typeface="Times New Roman" panose="02020603050405020304" pitchFamily="18" charset="0"/>
                          <a:ea typeface="Times New Roman"/>
                          <a:cs typeface="Times New Roman" panose="02020603050405020304" pitchFamily="18" charset="0"/>
                        </a:rPr>
                        <a:t>القسمة(%)</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86360" marR="65405" marT="3810" marB="0">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endParaRPr lang="en-US"/>
          </a:p>
        </p:txBody>
      </p:sp>
      <p:pic>
        <p:nvPicPr>
          <p:cNvPr id="4098" name="Picture 12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962401"/>
            <a:ext cx="2743200" cy="53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248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6409" y="2248348"/>
            <a:ext cx="10685032" cy="4152453"/>
          </a:xfrm>
        </p:spPr>
        <p:txBody>
          <a:bodyPr>
            <a:normAutofit lnSpcReduction="10000"/>
          </a:bodyPr>
          <a:lstStyle/>
          <a:p>
            <a:pPr marL="0" indent="0">
              <a:buNone/>
            </a:pPr>
            <a:r>
              <a:rPr lang="en-US" b="1" dirty="0">
                <a:solidFill>
                  <a:schemeClr val="tx1"/>
                </a:solidFill>
              </a:rPr>
              <a:t>#</a:t>
            </a:r>
            <a:r>
              <a:rPr lang="en-US" b="1" dirty="0" smtClean="0">
                <a:solidFill>
                  <a:schemeClr val="tx1"/>
                </a:solidFill>
              </a:rPr>
              <a:t>include&lt;</a:t>
            </a:r>
            <a:r>
              <a:rPr lang="en-US" b="1" dirty="0" err="1" smtClean="0">
                <a:solidFill>
                  <a:schemeClr val="tx1"/>
                </a:solidFill>
              </a:rPr>
              <a:t>iostream</a:t>
            </a:r>
            <a:r>
              <a:rPr lang="en-US" b="1" dirty="0" smtClean="0">
                <a:solidFill>
                  <a:schemeClr val="tx1"/>
                </a:solidFill>
              </a:rPr>
              <a:t>&gt;</a:t>
            </a:r>
          </a:p>
          <a:p>
            <a:pPr marL="0" indent="0">
              <a:buNone/>
            </a:pPr>
            <a:r>
              <a:rPr lang="en-US" b="1" dirty="0" smtClean="0">
                <a:solidFill>
                  <a:schemeClr val="tx1"/>
                </a:solidFill>
              </a:rPr>
              <a:t>Using namespace </a:t>
            </a:r>
            <a:r>
              <a:rPr lang="en-US" b="1" dirty="0" err="1" smtClean="0">
                <a:solidFill>
                  <a:schemeClr val="tx1"/>
                </a:solidFill>
              </a:rPr>
              <a:t>std</a:t>
            </a:r>
            <a:r>
              <a:rPr lang="en-US" b="1" dirty="0" smtClean="0">
                <a:solidFill>
                  <a:schemeClr val="tx1"/>
                </a:solidFill>
              </a:rPr>
              <a:t>;</a:t>
            </a:r>
            <a:endParaRPr lang="en-US" b="1" dirty="0">
              <a:solidFill>
                <a:schemeClr val="tx1"/>
              </a:solidFill>
            </a:endParaRPr>
          </a:p>
          <a:p>
            <a:pPr marL="0" indent="0">
              <a:buNone/>
            </a:pPr>
            <a:r>
              <a:rPr lang="en-US" b="1" dirty="0">
                <a:solidFill>
                  <a:schemeClr val="tx1"/>
                </a:solidFill>
              </a:rPr>
              <a:t>main()</a:t>
            </a:r>
          </a:p>
          <a:p>
            <a:pPr marL="0" indent="0">
              <a:buNone/>
            </a:pPr>
            <a:r>
              <a:rPr lang="en-US" b="1" dirty="0">
                <a:solidFill>
                  <a:schemeClr val="tx1"/>
                </a:solidFill>
              </a:rPr>
              <a:t>{ </a:t>
            </a:r>
            <a:r>
              <a:rPr lang="en-US" b="1" dirty="0" err="1">
                <a:solidFill>
                  <a:schemeClr val="tx1"/>
                </a:solidFill>
              </a:rPr>
              <a:t>int</a:t>
            </a:r>
            <a:r>
              <a:rPr lang="en-US" b="1" dirty="0">
                <a:solidFill>
                  <a:schemeClr val="tx1"/>
                </a:solidFill>
              </a:rPr>
              <a:t> first, seconds, sum;</a:t>
            </a:r>
          </a:p>
          <a:p>
            <a:pPr marL="0" indent="0">
              <a:buNone/>
            </a:pPr>
            <a:r>
              <a:rPr lang="en-US" b="1" dirty="0" err="1">
                <a:solidFill>
                  <a:schemeClr val="tx1"/>
                </a:solidFill>
              </a:rPr>
              <a:t>cin</a:t>
            </a:r>
            <a:r>
              <a:rPr lang="en-US" b="1" dirty="0">
                <a:solidFill>
                  <a:schemeClr val="tx1"/>
                </a:solidFill>
              </a:rPr>
              <a:t>&gt;&gt; first;</a:t>
            </a:r>
          </a:p>
          <a:p>
            <a:pPr marL="0" indent="0">
              <a:buNone/>
            </a:pPr>
            <a:r>
              <a:rPr lang="en-US" b="1" dirty="0" err="1">
                <a:solidFill>
                  <a:schemeClr val="tx1"/>
                </a:solidFill>
              </a:rPr>
              <a:t>cout</a:t>
            </a:r>
            <a:r>
              <a:rPr lang="en-US" b="1" dirty="0">
                <a:solidFill>
                  <a:schemeClr val="tx1"/>
                </a:solidFill>
              </a:rPr>
              <a:t>&lt;&lt;"+\n";</a:t>
            </a:r>
          </a:p>
          <a:p>
            <a:pPr marL="0" indent="0">
              <a:buNone/>
            </a:pPr>
            <a:r>
              <a:rPr lang="en-US" b="1" dirty="0" err="1">
                <a:solidFill>
                  <a:schemeClr val="tx1"/>
                </a:solidFill>
              </a:rPr>
              <a:t>cin</a:t>
            </a:r>
            <a:r>
              <a:rPr lang="en-US" b="1" dirty="0">
                <a:solidFill>
                  <a:schemeClr val="tx1"/>
                </a:solidFill>
              </a:rPr>
              <a:t>&gt;&gt; seconds;</a:t>
            </a:r>
          </a:p>
          <a:p>
            <a:pPr marL="0" indent="0">
              <a:buNone/>
            </a:pPr>
            <a:r>
              <a:rPr lang="en-US" b="1" dirty="0">
                <a:solidFill>
                  <a:schemeClr val="tx1"/>
                </a:solidFill>
              </a:rPr>
              <a:t>sum= first+ seconds;</a:t>
            </a:r>
          </a:p>
          <a:p>
            <a:pPr marL="0" indent="0">
              <a:buNone/>
            </a:pPr>
            <a:r>
              <a:rPr lang="en-US" b="1" dirty="0" err="1">
                <a:solidFill>
                  <a:schemeClr val="tx1"/>
                </a:solidFill>
              </a:rPr>
              <a:t>cout</a:t>
            </a:r>
            <a:r>
              <a:rPr lang="en-US" b="1" dirty="0">
                <a:solidFill>
                  <a:schemeClr val="tx1"/>
                </a:solidFill>
              </a:rPr>
              <a:t>&lt;&lt;"---------\</a:t>
            </a:r>
            <a:r>
              <a:rPr lang="en-US" b="1" dirty="0" err="1">
                <a:solidFill>
                  <a:schemeClr val="tx1"/>
                </a:solidFill>
              </a:rPr>
              <a:t>nsum</a:t>
            </a:r>
            <a:r>
              <a:rPr lang="en-US" b="1" dirty="0">
                <a:solidFill>
                  <a:schemeClr val="tx1"/>
                </a:solidFill>
              </a:rPr>
              <a:t>="&lt;&lt;   sum  ;</a:t>
            </a:r>
          </a:p>
          <a:p>
            <a:pPr marL="0" indent="0">
              <a:buNone/>
            </a:pPr>
            <a:r>
              <a:rPr lang="en-US" b="1" dirty="0">
                <a:solidFill>
                  <a:schemeClr val="tx1"/>
                </a:solidFill>
              </a:rPr>
              <a:t>}</a:t>
            </a:r>
          </a:p>
        </p:txBody>
      </p:sp>
      <p:sp>
        <p:nvSpPr>
          <p:cNvPr id="3" name="Title 2"/>
          <p:cNvSpPr>
            <a:spLocks noGrp="1"/>
          </p:cNvSpPr>
          <p:nvPr>
            <p:ph type="title"/>
          </p:nvPr>
        </p:nvSpPr>
        <p:spPr/>
        <p:txBody>
          <a:bodyPr/>
          <a:lstStyle/>
          <a:p>
            <a:pPr algn="just" rtl="1"/>
            <a:r>
              <a:rPr lang="ar-SA" sz="2800" dirty="0">
                <a:latin typeface="Times New Roman" panose="02020603050405020304" pitchFamily="18" charset="0"/>
                <a:cs typeface="Times New Roman" panose="02020603050405020304" pitchFamily="18" charset="0"/>
              </a:rPr>
              <a:t>اكتب برنامج بلغة ال </a:t>
            </a:r>
            <a:r>
              <a:rPr lang="en-US" sz="2800" dirty="0">
                <a:latin typeface="Times New Roman" panose="02020603050405020304" pitchFamily="18" charset="0"/>
                <a:cs typeface="Times New Roman" panose="02020603050405020304" pitchFamily="18" charset="0"/>
              </a:rPr>
              <a:t>C++</a:t>
            </a:r>
            <a:r>
              <a:rPr lang="ar-SA" sz="2800" dirty="0">
                <a:latin typeface="Times New Roman" panose="02020603050405020304" pitchFamily="18" charset="0"/>
                <a:cs typeface="Times New Roman" panose="02020603050405020304" pitchFamily="18" charset="0"/>
              </a:rPr>
              <a:t>  يطلب من المستخدم ادخال رقمين صحيحين واجراء </a:t>
            </a:r>
            <a:r>
              <a:rPr lang="ar-SA" sz="2800" dirty="0">
                <a:latin typeface="Times New Roman" panose="02020603050405020304" pitchFamily="18" charset="0"/>
                <a:cs typeface="Times New Roman" panose="02020603050405020304" pitchFamily="18" charset="0"/>
              </a:rPr>
              <a:t>العملية(+) </a:t>
            </a:r>
            <a:r>
              <a:rPr lang="ar-SA" sz="2800" dirty="0">
                <a:latin typeface="Times New Roman" panose="02020603050405020304" pitchFamily="18" charset="0"/>
                <a:cs typeface="Times New Roman" panose="02020603050405020304" pitchFamily="18" charset="0"/>
              </a:rPr>
              <a:t>عليهما وطباعة الناتج كل علي حده (سطر جديد)؟</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818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solidFill>
                  <a:schemeClr val="tx1"/>
                </a:solidFill>
              </a:rPr>
              <a:t>لو أردنا أجراء عملية طرح للرقمين المدخلين فقط </a:t>
            </a:r>
            <a:r>
              <a:rPr lang="ar-SA" dirty="0" smtClean="0">
                <a:solidFill>
                  <a:schemeClr val="tx1"/>
                </a:solidFill>
              </a:rPr>
              <a:t>نغير</a:t>
            </a:r>
          </a:p>
          <a:p>
            <a:pPr algn="just" rtl="1"/>
            <a:endParaRPr lang="ar-SA" dirty="0">
              <a:solidFill>
                <a:schemeClr val="tx1"/>
              </a:solidFill>
            </a:endParaRPr>
          </a:p>
          <a:p>
            <a:pPr algn="just" rtl="1"/>
            <a:endParaRPr lang="ar-SA" dirty="0" smtClean="0">
              <a:solidFill>
                <a:schemeClr val="tx1"/>
              </a:solidFill>
            </a:endParaRPr>
          </a:p>
          <a:p>
            <a:pPr algn="just" rtl="1"/>
            <a:r>
              <a:rPr lang="ar-SA" dirty="0" smtClean="0">
                <a:solidFill>
                  <a:schemeClr val="tx1"/>
                </a:solidFill>
              </a:rPr>
              <a:t>لو </a:t>
            </a:r>
            <a:r>
              <a:rPr lang="ar-SA" dirty="0">
                <a:solidFill>
                  <a:schemeClr val="tx1"/>
                </a:solidFill>
              </a:rPr>
              <a:t>أردنا أجراء عملية ضرب للرقمين المدخلين فقط </a:t>
            </a:r>
            <a:r>
              <a:rPr lang="ar-SA" dirty="0" smtClean="0">
                <a:solidFill>
                  <a:schemeClr val="tx1"/>
                </a:solidFill>
              </a:rPr>
              <a:t>نغير</a:t>
            </a:r>
          </a:p>
          <a:p>
            <a:pPr algn="just" rtl="1"/>
            <a:endParaRPr lang="ar-SA" dirty="0">
              <a:solidFill>
                <a:schemeClr val="tx1"/>
              </a:solidFill>
            </a:endParaRPr>
          </a:p>
          <a:p>
            <a:pPr algn="just" rtl="1"/>
            <a:endParaRPr lang="ar-SA" dirty="0" smtClean="0">
              <a:solidFill>
                <a:schemeClr val="tx1"/>
              </a:solidFill>
            </a:endParaRPr>
          </a:p>
          <a:p>
            <a:pPr algn="just" rtl="1"/>
            <a:endParaRPr lang="ar-SA" dirty="0">
              <a:solidFill>
                <a:schemeClr val="tx1"/>
              </a:solidFill>
            </a:endParaRPr>
          </a:p>
          <a:p>
            <a:pPr algn="just" rtl="1"/>
            <a:r>
              <a:rPr lang="ar-SA" dirty="0">
                <a:solidFill>
                  <a:schemeClr val="tx1"/>
                </a:solidFill>
              </a:rPr>
              <a:t>لو أردنا أجراء عملية قسمة للرقمين المدخلين فقط نغير</a:t>
            </a:r>
            <a:endParaRPr lang="ar-SA" dirty="0" smtClean="0">
              <a:solidFill>
                <a:schemeClr val="tx1"/>
              </a:solidFill>
            </a:endParaRPr>
          </a:p>
          <a:p>
            <a:pPr algn="just" rtl="1"/>
            <a:endParaRPr lang="en-US" dirty="0">
              <a:solidFill>
                <a:schemeClr val="tx1"/>
              </a:solidFill>
            </a:endParaRPr>
          </a:p>
        </p:txBody>
      </p:sp>
      <p:sp>
        <p:nvSpPr>
          <p:cNvPr id="3" name="Title 2"/>
          <p:cNvSpPr>
            <a:spLocks noGrp="1"/>
          </p:cNvSpPr>
          <p:nvPr>
            <p:ph type="title"/>
          </p:nvPr>
        </p:nvSpPr>
        <p:spPr/>
        <p:txBody>
          <a:bodyPr/>
          <a:lstStyle/>
          <a:p>
            <a:endParaRPr lang="en-US"/>
          </a:p>
        </p:txBody>
      </p:sp>
      <p:graphicFrame>
        <p:nvGraphicFramePr>
          <p:cNvPr id="4" name="Table 3"/>
          <p:cNvGraphicFramePr>
            <a:graphicFrameLocks noGrp="1"/>
          </p:cNvGraphicFramePr>
          <p:nvPr>
            <p:extLst/>
          </p:nvPr>
        </p:nvGraphicFramePr>
        <p:xfrm>
          <a:off x="2514600" y="2667000"/>
          <a:ext cx="6025514" cy="838200"/>
        </p:xfrm>
        <a:graphic>
          <a:graphicData uri="http://schemas.openxmlformats.org/drawingml/2006/table">
            <a:tbl>
              <a:tblPr firstRow="1" firstCol="1" bandRow="1"/>
              <a:tblGrid>
                <a:gridCol w="2749212">
                  <a:extLst>
                    <a:ext uri="{9D8B030D-6E8A-4147-A177-3AD203B41FA5}">
                      <a16:colId xmlns:a16="http://schemas.microsoft.com/office/drawing/2014/main" val="20000"/>
                    </a:ext>
                  </a:extLst>
                </a:gridCol>
                <a:gridCol w="1212451">
                  <a:extLst>
                    <a:ext uri="{9D8B030D-6E8A-4147-A177-3AD203B41FA5}">
                      <a16:colId xmlns:a16="http://schemas.microsoft.com/office/drawing/2014/main" val="20001"/>
                    </a:ext>
                  </a:extLst>
                </a:gridCol>
                <a:gridCol w="2063851">
                  <a:extLst>
                    <a:ext uri="{9D8B030D-6E8A-4147-A177-3AD203B41FA5}">
                      <a16:colId xmlns:a16="http://schemas.microsoft.com/office/drawing/2014/main" val="20002"/>
                    </a:ext>
                  </a:extLst>
                </a:gridCol>
              </a:tblGrid>
              <a:tr h="399093">
                <a:tc>
                  <a:txBody>
                    <a:bodyPr/>
                    <a:lstStyle/>
                    <a:p>
                      <a:pPr marL="0" marR="0" algn="l" rtl="0">
                        <a:lnSpc>
                          <a:spcPct val="107000"/>
                        </a:lnSpc>
                        <a:spcBef>
                          <a:spcPts val="0"/>
                        </a:spcBef>
                        <a:spcAft>
                          <a:spcPts val="800"/>
                        </a:spcAft>
                      </a:pPr>
                      <a:r>
                        <a:rPr lang="en-US" sz="1800" dirty="0">
                          <a:solidFill>
                            <a:schemeClr val="tx1"/>
                          </a:solidFill>
                          <a:effectLst/>
                          <a:latin typeface="Calibri"/>
                          <a:ea typeface="Calibri"/>
                          <a:cs typeface="Calibri"/>
                        </a:rPr>
                        <a:t> </a:t>
                      </a:r>
                    </a:p>
                  </a:txBody>
                  <a:tcPr marL="71755" marR="69215" marT="30480" marB="0">
                    <a:lnL>
                      <a:noFill/>
                    </a:lnL>
                    <a:lnR>
                      <a:noFill/>
                    </a:lnR>
                    <a:lnT>
                      <a:noFill/>
                    </a:lnT>
                    <a:lnB>
                      <a:noFill/>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71755" marR="69215" marT="30480" marB="0">
                    <a:lnL>
                      <a:noFill/>
                    </a:lnL>
                    <a:lnR>
                      <a:noFill/>
                    </a:lnR>
                    <a:lnT>
                      <a:noFill/>
                    </a:lnT>
                    <a:lnB>
                      <a:noFill/>
                    </a:lnB>
                  </a:tcPr>
                </a:tc>
                <a:tc>
                  <a:txBody>
                    <a:bodyPr/>
                    <a:lstStyle/>
                    <a:p>
                      <a:pPr marL="0" marR="0" algn="r" rtl="1">
                        <a:lnSpc>
                          <a:spcPct val="107000"/>
                        </a:lnSpc>
                        <a:spcBef>
                          <a:spcPts val="0"/>
                        </a:spcBef>
                        <a:spcAft>
                          <a:spcPts val="0"/>
                        </a:spcAft>
                      </a:pPr>
                      <a:r>
                        <a:rPr lang="ar-SA" sz="1800" b="1" dirty="0">
                          <a:solidFill>
                            <a:schemeClr val="tx1"/>
                          </a:solidFill>
                          <a:effectLst/>
                          <a:latin typeface="Calibri"/>
                          <a:ea typeface="Arial"/>
                          <a:cs typeface="Arial"/>
                        </a:rPr>
                        <a:t> كود</a:t>
                      </a:r>
                      <a:r>
                        <a:rPr lang="ar-SA" sz="1800" b="1" dirty="0">
                          <a:solidFill>
                            <a:schemeClr val="tx1"/>
                          </a:solidFill>
                          <a:effectLst/>
                          <a:latin typeface="Calibri"/>
                          <a:ea typeface="Calibri"/>
                          <a:cs typeface="Calibri"/>
                        </a:rPr>
                        <a:t> </a:t>
                      </a:r>
                      <a:endParaRPr lang="en-US" sz="1800" dirty="0">
                        <a:solidFill>
                          <a:schemeClr val="tx1"/>
                        </a:solidFill>
                        <a:effectLst/>
                        <a:latin typeface="Calibri"/>
                        <a:ea typeface="Calibri"/>
                        <a:cs typeface="Calibri"/>
                      </a:endParaRPr>
                    </a:p>
                  </a:txBody>
                  <a:tcPr marL="71755" marR="69215" marT="30480" marB="0">
                    <a:lnL>
                      <a:noFill/>
                    </a:lnL>
                    <a:lnR>
                      <a:noFill/>
                    </a:lnR>
                    <a:lnT>
                      <a:noFill/>
                    </a:lnT>
                    <a:lnB>
                      <a:noFill/>
                    </a:lnB>
                  </a:tcPr>
                </a:tc>
                <a:extLst>
                  <a:ext uri="{0D108BD9-81ED-4DB2-BD59-A6C34878D82A}">
                    <a16:rowId xmlns:a16="http://schemas.microsoft.com/office/drawing/2014/main" val="10000"/>
                  </a:ext>
                </a:extLst>
              </a:tr>
              <a:tr h="439107">
                <a:tc>
                  <a:txBody>
                    <a:bodyPr/>
                    <a:lstStyle/>
                    <a:p>
                      <a:pPr marL="0" marR="0" algn="l" rtl="0">
                        <a:lnSpc>
                          <a:spcPct val="107000"/>
                        </a:lnSpc>
                        <a:spcBef>
                          <a:spcPts val="0"/>
                        </a:spcBef>
                        <a:spcAft>
                          <a:spcPts val="0"/>
                        </a:spcAft>
                      </a:pPr>
                      <a:r>
                        <a:rPr lang="en-US" sz="2000" b="1" dirty="0">
                          <a:solidFill>
                            <a:schemeClr val="tx1"/>
                          </a:solidFill>
                          <a:effectLst/>
                          <a:latin typeface="Calibri"/>
                          <a:ea typeface="Calibri"/>
                          <a:cs typeface="Calibri"/>
                        </a:rPr>
                        <a:t>7.sum= first- seconds;</a:t>
                      </a:r>
                      <a:endParaRPr lang="en-US" sz="1800" dirty="0">
                        <a:solidFill>
                          <a:schemeClr val="tx1"/>
                        </a:solidFill>
                        <a:effectLst/>
                        <a:latin typeface="Calibri"/>
                        <a:ea typeface="Calibri"/>
                        <a:cs typeface="Calibri"/>
                      </a:endParaRPr>
                    </a:p>
                  </a:txBody>
                  <a:tcPr marL="71755" marR="69215" marT="30480" marB="0">
                    <a:lnL w="12700" cap="flat" cmpd="sng" algn="ctr">
                      <a:solidFill>
                        <a:srgbClr val="F79646"/>
                      </a:solidFill>
                      <a:prstDash val="solid"/>
                      <a:round/>
                      <a:headEnd type="none" w="med" len="med"/>
                      <a:tailEnd type="none" w="med" len="med"/>
                    </a:lnL>
                    <a:lnR>
                      <a:noFill/>
                    </a:lnR>
                    <a:lnT>
                      <a:noFill/>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71755" marR="69215" marT="30480" marB="0">
                    <a:lnL>
                      <a:noFill/>
                    </a:lnL>
                    <a:lnR>
                      <a:noFill/>
                    </a:lnR>
                    <a:lnT>
                      <a:noFill/>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dirty="0">
                          <a:solidFill>
                            <a:schemeClr val="tx1"/>
                          </a:solidFill>
                          <a:effectLst/>
                          <a:latin typeface="Calibri"/>
                          <a:ea typeface="Calibri"/>
                          <a:cs typeface="Calibri"/>
                        </a:rPr>
                        <a:t> </a:t>
                      </a:r>
                    </a:p>
                  </a:txBody>
                  <a:tcPr marL="71755" marR="69215" marT="30480" marB="0">
                    <a:lnL>
                      <a:noFill/>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2514601" y="3929062"/>
          <a:ext cx="6289356" cy="1023938"/>
        </p:xfrm>
        <a:graphic>
          <a:graphicData uri="http://schemas.openxmlformats.org/drawingml/2006/table">
            <a:tbl>
              <a:tblPr firstRow="1" firstCol="1" bandRow="1"/>
              <a:tblGrid>
                <a:gridCol w="2500836">
                  <a:extLst>
                    <a:ext uri="{9D8B030D-6E8A-4147-A177-3AD203B41FA5}">
                      <a16:colId xmlns:a16="http://schemas.microsoft.com/office/drawing/2014/main" val="20000"/>
                    </a:ext>
                  </a:extLst>
                </a:gridCol>
                <a:gridCol w="166370">
                  <a:extLst>
                    <a:ext uri="{9D8B030D-6E8A-4147-A177-3AD203B41FA5}">
                      <a16:colId xmlns:a16="http://schemas.microsoft.com/office/drawing/2014/main" val="20001"/>
                    </a:ext>
                  </a:extLst>
                </a:gridCol>
                <a:gridCol w="1468180">
                  <a:extLst>
                    <a:ext uri="{9D8B030D-6E8A-4147-A177-3AD203B41FA5}">
                      <a16:colId xmlns:a16="http://schemas.microsoft.com/office/drawing/2014/main" val="20002"/>
                    </a:ext>
                  </a:extLst>
                </a:gridCol>
                <a:gridCol w="2153970">
                  <a:extLst>
                    <a:ext uri="{9D8B030D-6E8A-4147-A177-3AD203B41FA5}">
                      <a16:colId xmlns:a16="http://schemas.microsoft.com/office/drawing/2014/main" val="20003"/>
                    </a:ext>
                  </a:extLst>
                </a:gridCol>
              </a:tblGrid>
              <a:tr h="322560">
                <a:tc>
                  <a:txBody>
                    <a:bodyPr/>
                    <a:lstStyle/>
                    <a:p>
                      <a:pPr marL="0" marR="0" algn="l" rtl="0">
                        <a:lnSpc>
                          <a:spcPct val="107000"/>
                        </a:lnSpc>
                        <a:spcBef>
                          <a:spcPts val="0"/>
                        </a:spcBef>
                        <a:spcAft>
                          <a:spcPts val="800"/>
                        </a:spcAft>
                      </a:pPr>
                      <a:r>
                        <a:rPr lang="en-US" sz="1600" dirty="0">
                          <a:solidFill>
                            <a:schemeClr val="tx1"/>
                          </a:solidFill>
                          <a:effectLst/>
                          <a:latin typeface="Calibri"/>
                          <a:ea typeface="Calibri"/>
                          <a:cs typeface="Calibri"/>
                        </a:rPr>
                        <a:t> </a:t>
                      </a:r>
                    </a:p>
                  </a:txBody>
                  <a:tcPr marL="71755" marR="69215" marT="30480" marB="0">
                    <a:lnL>
                      <a:noFill/>
                    </a:lnL>
                    <a:lnR>
                      <a:noFill/>
                    </a:lnR>
                    <a:lnT>
                      <a:noFill/>
                    </a:lnT>
                    <a:lnB>
                      <a:noFill/>
                    </a:lnB>
                  </a:tcPr>
                </a:tc>
                <a:tc>
                  <a:txBody>
                    <a:bodyPr/>
                    <a:lstStyle/>
                    <a:p>
                      <a:pPr marL="0" marR="0" algn="l" rtl="0">
                        <a:lnSpc>
                          <a:spcPct val="107000"/>
                        </a:lnSpc>
                        <a:spcBef>
                          <a:spcPts val="0"/>
                        </a:spcBef>
                        <a:spcAft>
                          <a:spcPts val="800"/>
                        </a:spcAft>
                      </a:pPr>
                      <a:r>
                        <a:rPr lang="en-US" sz="1600">
                          <a:solidFill>
                            <a:schemeClr val="tx1"/>
                          </a:solidFill>
                          <a:effectLst/>
                          <a:latin typeface="Calibri"/>
                          <a:ea typeface="Calibri"/>
                          <a:cs typeface="Calibri"/>
                        </a:rPr>
                        <a:t> </a:t>
                      </a:r>
                    </a:p>
                  </a:txBody>
                  <a:tcPr marL="71755" marR="69215" marT="30480" marB="0">
                    <a:lnL>
                      <a:noFill/>
                    </a:lnL>
                    <a:lnR>
                      <a:noFill/>
                    </a:lnR>
                    <a:lnT>
                      <a:noFill/>
                    </a:lnT>
                    <a:lnB>
                      <a:noFill/>
                    </a:lnB>
                  </a:tcPr>
                </a:tc>
                <a:tc>
                  <a:txBody>
                    <a:bodyPr/>
                    <a:lstStyle/>
                    <a:p>
                      <a:pPr marL="0" marR="0" algn="l" rtl="0">
                        <a:lnSpc>
                          <a:spcPct val="107000"/>
                        </a:lnSpc>
                        <a:spcBef>
                          <a:spcPts val="0"/>
                        </a:spcBef>
                        <a:spcAft>
                          <a:spcPts val="800"/>
                        </a:spcAft>
                      </a:pPr>
                      <a:r>
                        <a:rPr lang="en-US" sz="1600">
                          <a:solidFill>
                            <a:schemeClr val="tx1"/>
                          </a:solidFill>
                          <a:effectLst/>
                          <a:latin typeface="Calibri"/>
                          <a:ea typeface="Calibri"/>
                          <a:cs typeface="Calibri"/>
                        </a:rPr>
                        <a:t> </a:t>
                      </a:r>
                    </a:p>
                  </a:txBody>
                  <a:tcPr marL="71755" marR="69215" marT="30480" marB="0">
                    <a:lnL>
                      <a:noFill/>
                    </a:lnL>
                    <a:lnR>
                      <a:noFill/>
                    </a:lnR>
                    <a:lnT>
                      <a:noFill/>
                    </a:lnT>
                    <a:lnB>
                      <a:noFill/>
                    </a:lnB>
                  </a:tcPr>
                </a:tc>
                <a:tc>
                  <a:txBody>
                    <a:bodyPr/>
                    <a:lstStyle/>
                    <a:p>
                      <a:pPr marL="0" marR="0" algn="r" rtl="1">
                        <a:lnSpc>
                          <a:spcPct val="107000"/>
                        </a:lnSpc>
                        <a:spcBef>
                          <a:spcPts val="0"/>
                        </a:spcBef>
                        <a:spcAft>
                          <a:spcPts val="0"/>
                        </a:spcAft>
                      </a:pPr>
                      <a:r>
                        <a:rPr lang="ar-SA" sz="1600" b="1">
                          <a:solidFill>
                            <a:schemeClr val="tx1"/>
                          </a:solidFill>
                          <a:effectLst/>
                          <a:latin typeface="Calibri"/>
                          <a:ea typeface="Arial"/>
                          <a:cs typeface="Arial"/>
                        </a:rPr>
                        <a:t> كود</a:t>
                      </a:r>
                      <a:r>
                        <a:rPr lang="ar-SA" sz="1600" b="1">
                          <a:solidFill>
                            <a:schemeClr val="tx1"/>
                          </a:solidFill>
                          <a:effectLst/>
                          <a:latin typeface="Calibri"/>
                          <a:ea typeface="Calibri"/>
                          <a:cs typeface="Calibri"/>
                        </a:rPr>
                        <a:t> </a:t>
                      </a:r>
                      <a:endParaRPr lang="en-US" sz="1600">
                        <a:solidFill>
                          <a:schemeClr val="tx1"/>
                        </a:solidFill>
                        <a:effectLst/>
                        <a:latin typeface="Calibri"/>
                        <a:ea typeface="Calibri"/>
                        <a:cs typeface="Calibri"/>
                      </a:endParaRPr>
                    </a:p>
                  </a:txBody>
                  <a:tcPr marL="71755" marR="69215" marT="30480" marB="0">
                    <a:lnL>
                      <a:noFill/>
                    </a:lnL>
                    <a:lnR>
                      <a:noFill/>
                    </a:lnR>
                    <a:lnT>
                      <a:noFill/>
                    </a:lnT>
                    <a:lnB>
                      <a:noFill/>
                    </a:lnB>
                  </a:tcPr>
                </a:tc>
                <a:extLst>
                  <a:ext uri="{0D108BD9-81ED-4DB2-BD59-A6C34878D82A}">
                    <a16:rowId xmlns:a16="http://schemas.microsoft.com/office/drawing/2014/main" val="10000"/>
                  </a:ext>
                </a:extLst>
              </a:tr>
              <a:tr h="701378">
                <a:tc>
                  <a:txBody>
                    <a:bodyPr/>
                    <a:lstStyle/>
                    <a:p>
                      <a:pPr marL="0" marR="0" algn="l" rtl="0">
                        <a:lnSpc>
                          <a:spcPct val="107000"/>
                        </a:lnSpc>
                        <a:spcBef>
                          <a:spcPts val="0"/>
                        </a:spcBef>
                        <a:spcAft>
                          <a:spcPts val="0"/>
                        </a:spcAft>
                      </a:pPr>
                      <a:r>
                        <a:rPr lang="en-US" sz="1800" b="1" dirty="0" smtClean="0">
                          <a:solidFill>
                            <a:schemeClr val="tx1"/>
                          </a:solidFill>
                          <a:effectLst/>
                          <a:latin typeface="Calibri"/>
                          <a:ea typeface="Calibri"/>
                          <a:cs typeface="Calibri"/>
                        </a:rPr>
                        <a:t>7.sum=first*seconds</a:t>
                      </a:r>
                      <a:r>
                        <a:rPr lang="en-US" sz="1800" b="1" dirty="0">
                          <a:solidFill>
                            <a:schemeClr val="tx1"/>
                          </a:solidFill>
                          <a:effectLst/>
                          <a:latin typeface="Calibri"/>
                          <a:ea typeface="Calibri"/>
                          <a:cs typeface="Calibri"/>
                        </a:rPr>
                        <a:t>;</a:t>
                      </a:r>
                      <a:endParaRPr lang="en-US" sz="1600" dirty="0">
                        <a:solidFill>
                          <a:schemeClr val="tx1"/>
                        </a:solidFill>
                        <a:effectLst/>
                        <a:latin typeface="Calibri"/>
                        <a:ea typeface="Calibri"/>
                        <a:cs typeface="Calibri"/>
                      </a:endParaRPr>
                    </a:p>
                  </a:txBody>
                  <a:tcPr marL="71755" marR="69215" marT="30480" marB="0">
                    <a:lnL w="12700" cap="flat" cmpd="sng" algn="ctr">
                      <a:solidFill>
                        <a:srgbClr val="F79646"/>
                      </a:solidFill>
                      <a:prstDash val="solid"/>
                      <a:round/>
                      <a:headEnd type="none" w="med" len="med"/>
                      <a:tailEnd type="none" w="med" len="med"/>
                    </a:lnL>
                    <a:lnR>
                      <a:noFill/>
                    </a:lnR>
                    <a:lnT>
                      <a:noFill/>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600">
                          <a:solidFill>
                            <a:schemeClr val="tx1"/>
                          </a:solidFill>
                          <a:effectLst/>
                          <a:latin typeface="Calibri"/>
                          <a:ea typeface="Calibri"/>
                          <a:cs typeface="Calibri"/>
                        </a:rPr>
                        <a:t> </a:t>
                      </a:r>
                    </a:p>
                  </a:txBody>
                  <a:tcPr marL="71755" marR="69215" marT="30480" marB="0">
                    <a:lnL>
                      <a:noFill/>
                    </a:lnL>
                    <a:lnR>
                      <a:noFill/>
                    </a:lnR>
                    <a:lnT>
                      <a:noFill/>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600">
                          <a:solidFill>
                            <a:schemeClr val="tx1"/>
                          </a:solidFill>
                          <a:effectLst/>
                          <a:latin typeface="Calibri"/>
                          <a:ea typeface="Calibri"/>
                          <a:cs typeface="Calibri"/>
                        </a:rPr>
                        <a:t> </a:t>
                      </a:r>
                    </a:p>
                  </a:txBody>
                  <a:tcPr marL="71755" marR="69215" marT="30480" marB="0">
                    <a:lnL>
                      <a:noFill/>
                    </a:lnL>
                    <a:lnR>
                      <a:noFill/>
                    </a:lnR>
                    <a:lnT>
                      <a:noFill/>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600" dirty="0">
                          <a:solidFill>
                            <a:schemeClr val="tx1"/>
                          </a:solidFill>
                          <a:effectLst/>
                          <a:latin typeface="Calibri"/>
                          <a:ea typeface="Calibri"/>
                          <a:cs typeface="Calibri"/>
                        </a:rPr>
                        <a:t> </a:t>
                      </a:r>
                    </a:p>
                  </a:txBody>
                  <a:tcPr marL="71755" marR="69215" marT="30480" marB="0">
                    <a:lnL>
                      <a:noFill/>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2362201" y="5791200"/>
          <a:ext cx="7391399" cy="1098304"/>
        </p:xfrm>
        <a:graphic>
          <a:graphicData uri="http://schemas.openxmlformats.org/drawingml/2006/table">
            <a:tbl>
              <a:tblPr firstRow="1" firstCol="1" bandRow="1"/>
              <a:tblGrid>
                <a:gridCol w="2590800">
                  <a:extLst>
                    <a:ext uri="{9D8B030D-6E8A-4147-A177-3AD203B41FA5}">
                      <a16:colId xmlns:a16="http://schemas.microsoft.com/office/drawing/2014/main" val="20000"/>
                    </a:ext>
                  </a:extLst>
                </a:gridCol>
                <a:gridCol w="220344">
                  <a:extLst>
                    <a:ext uri="{9D8B030D-6E8A-4147-A177-3AD203B41FA5}">
                      <a16:colId xmlns:a16="http://schemas.microsoft.com/office/drawing/2014/main" val="20001"/>
                    </a:ext>
                  </a:extLst>
                </a:gridCol>
                <a:gridCol w="1089752">
                  <a:extLst>
                    <a:ext uri="{9D8B030D-6E8A-4147-A177-3AD203B41FA5}">
                      <a16:colId xmlns:a16="http://schemas.microsoft.com/office/drawing/2014/main" val="20002"/>
                    </a:ext>
                  </a:extLst>
                </a:gridCol>
                <a:gridCol w="959607">
                  <a:extLst>
                    <a:ext uri="{9D8B030D-6E8A-4147-A177-3AD203B41FA5}">
                      <a16:colId xmlns:a16="http://schemas.microsoft.com/office/drawing/2014/main" val="20003"/>
                    </a:ext>
                  </a:extLst>
                </a:gridCol>
                <a:gridCol w="2530896">
                  <a:extLst>
                    <a:ext uri="{9D8B030D-6E8A-4147-A177-3AD203B41FA5}">
                      <a16:colId xmlns:a16="http://schemas.microsoft.com/office/drawing/2014/main" val="20004"/>
                    </a:ext>
                  </a:extLst>
                </a:gridCol>
              </a:tblGrid>
              <a:tr h="145090">
                <a:tc>
                  <a:txBody>
                    <a:bodyPr/>
                    <a:lstStyle/>
                    <a:p>
                      <a:pPr marL="0" marR="0" algn="l" rtl="0">
                        <a:lnSpc>
                          <a:spcPct val="107000"/>
                        </a:lnSpc>
                        <a:spcBef>
                          <a:spcPts val="0"/>
                        </a:spcBef>
                        <a:spcAft>
                          <a:spcPts val="800"/>
                        </a:spcAft>
                      </a:pPr>
                      <a:r>
                        <a:rPr lang="en-US" sz="1800" dirty="0">
                          <a:solidFill>
                            <a:schemeClr val="tx1"/>
                          </a:solidFill>
                          <a:effectLst/>
                          <a:latin typeface="Calibri"/>
                          <a:ea typeface="Calibri"/>
                          <a:cs typeface="Calibri"/>
                        </a:rPr>
                        <a:t> </a:t>
                      </a:r>
                    </a:p>
                  </a:txBody>
                  <a:tcPr marL="68580" marR="66040" marT="31115"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68580" marR="66040" marT="31115"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68580" marR="66040" marT="31115"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68580" marR="66040" marT="31115"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SA" sz="1800" b="1" dirty="0">
                          <a:solidFill>
                            <a:schemeClr val="tx1"/>
                          </a:solidFill>
                          <a:effectLst/>
                          <a:latin typeface="Calibri"/>
                          <a:ea typeface="Arial"/>
                          <a:cs typeface="Arial"/>
                        </a:rPr>
                        <a:t> كود</a:t>
                      </a:r>
                      <a:r>
                        <a:rPr lang="ar-SA" sz="1800" b="1" dirty="0">
                          <a:solidFill>
                            <a:schemeClr val="tx1"/>
                          </a:solidFill>
                          <a:effectLst/>
                          <a:latin typeface="Calibri"/>
                          <a:ea typeface="Calibri"/>
                          <a:cs typeface="Calibri"/>
                        </a:rPr>
                        <a:t> </a:t>
                      </a:r>
                      <a:endParaRPr lang="en-US" sz="1800" dirty="0">
                        <a:solidFill>
                          <a:schemeClr val="tx1"/>
                        </a:solidFill>
                        <a:effectLst/>
                        <a:latin typeface="Calibri"/>
                        <a:ea typeface="Calibri"/>
                        <a:cs typeface="Calibri"/>
                      </a:endParaRPr>
                    </a:p>
                  </a:txBody>
                  <a:tcPr marL="68580" marR="66040" marT="31115"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0"/>
                  </a:ext>
                </a:extLst>
              </a:tr>
              <a:tr h="786709">
                <a:tc>
                  <a:txBody>
                    <a:bodyPr/>
                    <a:lstStyle/>
                    <a:p>
                      <a:pPr marL="0" marR="0" algn="l" rtl="0">
                        <a:lnSpc>
                          <a:spcPct val="107000"/>
                        </a:lnSpc>
                        <a:spcBef>
                          <a:spcPts val="0"/>
                        </a:spcBef>
                        <a:spcAft>
                          <a:spcPts val="0"/>
                        </a:spcAft>
                      </a:pPr>
                      <a:r>
                        <a:rPr lang="en-US" sz="2000" b="1" dirty="0">
                          <a:solidFill>
                            <a:schemeClr val="tx1"/>
                          </a:solidFill>
                          <a:effectLst/>
                          <a:latin typeface="Calibri"/>
                          <a:ea typeface="Calibri"/>
                          <a:cs typeface="Calibri"/>
                        </a:rPr>
                        <a:t>7.sum= first/ seconds;</a:t>
                      </a:r>
                      <a:endParaRPr lang="en-US" sz="1800" dirty="0">
                        <a:solidFill>
                          <a:schemeClr val="tx1"/>
                        </a:solidFill>
                        <a:effectLst/>
                        <a:latin typeface="Calibri"/>
                        <a:ea typeface="Calibri"/>
                        <a:cs typeface="Calibri"/>
                      </a:endParaRPr>
                    </a:p>
                  </a:txBody>
                  <a:tcPr marL="68580" marR="66040" marT="31115" marB="0">
                    <a:lnL w="12700" cap="flat" cmpd="sng" algn="ctr">
                      <a:solidFill>
                        <a:srgbClr val="F79646"/>
                      </a:solidFill>
                      <a:prstDash val="solid"/>
                      <a:round/>
                      <a:headEnd type="none" w="med" len="med"/>
                      <a:tailEnd type="none" w="med" len="med"/>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68580" marR="66040" marT="31115"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68580" marR="66040" marT="31115"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a:solidFill>
                            <a:schemeClr val="tx1"/>
                          </a:solidFill>
                          <a:effectLst/>
                          <a:latin typeface="Calibri"/>
                          <a:ea typeface="Calibri"/>
                          <a:cs typeface="Calibri"/>
                        </a:rPr>
                        <a:t> </a:t>
                      </a:r>
                    </a:p>
                  </a:txBody>
                  <a:tcPr marL="68580" marR="66040" marT="31115" marB="0">
                    <a:lnL>
                      <a:noFill/>
                    </a:lnL>
                    <a:lnR>
                      <a:noFill/>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marL="0" marR="0" algn="l" rtl="0">
                        <a:lnSpc>
                          <a:spcPct val="107000"/>
                        </a:lnSpc>
                        <a:spcBef>
                          <a:spcPts val="0"/>
                        </a:spcBef>
                        <a:spcAft>
                          <a:spcPts val="800"/>
                        </a:spcAft>
                      </a:pPr>
                      <a:r>
                        <a:rPr lang="en-US" sz="1800" dirty="0">
                          <a:solidFill>
                            <a:schemeClr val="tx1"/>
                          </a:solidFill>
                          <a:effectLst/>
                          <a:latin typeface="Calibri"/>
                          <a:ea typeface="Calibri"/>
                          <a:cs typeface="Calibri"/>
                        </a:rPr>
                        <a:t> </a:t>
                      </a:r>
                    </a:p>
                  </a:txBody>
                  <a:tcPr marL="68580" marR="66040" marT="31115" marB="0">
                    <a:lnL>
                      <a:noFill/>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3379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1" y="1934839"/>
            <a:ext cx="10327340" cy="3877815"/>
          </a:xfrm>
        </p:spPr>
        <p:txBody>
          <a:bodyPr>
            <a:no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Times New Roman" panose="02020603050405020304" pitchFamily="18" charset="0"/>
                <a:cs typeface="Times New Roman" panose="02020603050405020304" pitchFamily="18" charset="0"/>
              </a:rPr>
              <a:t>include&lt;</a:t>
            </a:r>
            <a:r>
              <a:rPr lang="en-US" sz="2800" dirty="0" err="1" smtClean="0">
                <a:solidFill>
                  <a:schemeClr val="tx1"/>
                </a:solidFill>
                <a:latin typeface="Times New Roman" panose="02020603050405020304" pitchFamily="18" charset="0"/>
                <a:cs typeface="Times New Roman" panose="02020603050405020304" pitchFamily="18" charset="0"/>
              </a:rPr>
              <a:t>iostream</a:t>
            </a:r>
            <a:r>
              <a:rPr lang="en-US" sz="2800" dirty="0" smtClean="0">
                <a:solidFill>
                  <a:schemeClr val="tx1"/>
                </a:solidFill>
                <a:latin typeface="Times New Roman" panose="02020603050405020304" pitchFamily="18" charset="0"/>
                <a:cs typeface="Times New Roman" panose="02020603050405020304" pitchFamily="18" charset="0"/>
              </a:rPr>
              <a:t>&gt;</a:t>
            </a: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Using namespace </a:t>
            </a:r>
            <a:r>
              <a:rPr lang="en-US" sz="2800" dirty="0" err="1" smtClean="0">
                <a:solidFill>
                  <a:schemeClr val="tx1"/>
                </a:solidFill>
                <a:latin typeface="Times New Roman" panose="02020603050405020304" pitchFamily="18" charset="0"/>
                <a:cs typeface="Times New Roman" panose="02020603050405020304" pitchFamily="18" charset="0"/>
              </a:rPr>
              <a:t>std</a:t>
            </a:r>
            <a:r>
              <a:rPr lang="en-US" sz="2800" smtClean="0">
                <a:solidFill>
                  <a:schemeClr val="tx1"/>
                </a:solidFill>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Times New Roman" panose="02020603050405020304" pitchFamily="18" charset="0"/>
                <a:cs typeface="Times New Roman" panose="02020603050405020304" pitchFamily="18" charset="0"/>
              </a:rPr>
              <a:t>main()</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int</a:t>
            </a:r>
            <a:r>
              <a:rPr lang="en-US" sz="2800" dirty="0">
                <a:solidFill>
                  <a:schemeClr val="tx1"/>
                </a:solidFill>
                <a:latin typeface="Times New Roman" panose="02020603050405020304" pitchFamily="18" charset="0"/>
                <a:cs typeface="Times New Roman" panose="02020603050405020304" pitchFamily="18" charset="0"/>
              </a:rPr>
              <a:t> first, seconds, sum;</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cin</a:t>
            </a:r>
            <a:r>
              <a:rPr lang="en-US" sz="2800" dirty="0">
                <a:solidFill>
                  <a:schemeClr val="tx1"/>
                </a:solidFill>
                <a:latin typeface="Times New Roman" panose="02020603050405020304" pitchFamily="18" charset="0"/>
                <a:cs typeface="Times New Roman" panose="02020603050405020304" pitchFamily="18" charset="0"/>
              </a:rPr>
              <a:t>&gt;&gt; first;</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cout</a:t>
            </a:r>
            <a:r>
              <a:rPr lang="en-US" sz="2800" dirty="0">
                <a:solidFill>
                  <a:schemeClr val="tx1"/>
                </a:solidFill>
                <a:latin typeface="Times New Roman" panose="02020603050405020304" pitchFamily="18" charset="0"/>
                <a:cs typeface="Times New Roman" panose="02020603050405020304" pitchFamily="18" charset="0"/>
              </a:rPr>
              <a:t>&lt;&lt; "</a:t>
            </a:r>
            <a:r>
              <a:rPr lang="ar-SA" sz="2800" dirty="0" smtClean="0">
                <a:solidFill>
                  <a:schemeClr val="tx1"/>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rPr>
              <a:t>n";</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cin</a:t>
            </a:r>
            <a:r>
              <a:rPr lang="en-US" sz="2800" dirty="0">
                <a:solidFill>
                  <a:schemeClr val="tx1"/>
                </a:solidFill>
                <a:latin typeface="Times New Roman" panose="02020603050405020304" pitchFamily="18" charset="0"/>
                <a:cs typeface="Times New Roman" panose="02020603050405020304" pitchFamily="18" charset="0"/>
              </a:rPr>
              <a:t>&gt;&gt; seconds;</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sum= </a:t>
            </a:r>
            <a:r>
              <a:rPr lang="en-US" sz="2800" dirty="0" err="1">
                <a:solidFill>
                  <a:schemeClr val="tx1"/>
                </a:solidFill>
                <a:latin typeface="Times New Roman" panose="02020603050405020304" pitchFamily="18" charset="0"/>
                <a:cs typeface="Times New Roman" panose="02020603050405020304" pitchFamily="18" charset="0"/>
              </a:rPr>
              <a:t>first%seconds</a:t>
            </a:r>
            <a:r>
              <a:rPr lang="en-US" sz="28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err="1">
                <a:solidFill>
                  <a:schemeClr val="tx1"/>
                </a:solidFill>
                <a:latin typeface="Times New Roman" panose="02020603050405020304" pitchFamily="18" charset="0"/>
                <a:cs typeface="Times New Roman" panose="02020603050405020304" pitchFamily="18" charset="0"/>
              </a:rPr>
              <a:t>cout</a:t>
            </a:r>
            <a:r>
              <a:rPr lang="en-US" sz="2800" dirty="0">
                <a:solidFill>
                  <a:schemeClr val="tx1"/>
                </a:solidFill>
                <a:latin typeface="Times New Roman" panose="02020603050405020304" pitchFamily="18" charset="0"/>
                <a:cs typeface="Times New Roman" panose="02020603050405020304" pitchFamily="18" charset="0"/>
              </a:rPr>
              <a:t>&lt;&lt;"---------\</a:t>
            </a:r>
            <a:r>
              <a:rPr lang="en-US" sz="2800" dirty="0" err="1">
                <a:solidFill>
                  <a:schemeClr val="tx1"/>
                </a:solidFill>
                <a:latin typeface="Times New Roman" panose="02020603050405020304" pitchFamily="18" charset="0"/>
                <a:cs typeface="Times New Roman" panose="02020603050405020304" pitchFamily="18" charset="0"/>
              </a:rPr>
              <a:t>nresult</a:t>
            </a:r>
            <a:r>
              <a:rPr lang="en-US" sz="2800" dirty="0">
                <a:solidFill>
                  <a:schemeClr val="tx1"/>
                </a:solidFill>
                <a:latin typeface="Times New Roman" panose="02020603050405020304" pitchFamily="18" charset="0"/>
                <a:cs typeface="Times New Roman" panose="02020603050405020304" pitchFamily="18" charset="0"/>
              </a:rPr>
              <a:t>="&lt;&lt;   sum  ;</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pPr algn="r" rtl="1"/>
            <a:r>
              <a:rPr lang="ar-SA" sz="2800" b="1" dirty="0"/>
              <a:t>اِيجاد باقي القسمة: باقي القسمة هو ما تبقى من قسمة عدديين و يستخدم الرمز % للدلالة على باقي القسمة </a:t>
            </a:r>
            <a:r>
              <a:rPr lang="ar-SA" sz="2800" b="1" dirty="0"/>
              <a:t>:</a:t>
            </a:r>
            <a:endParaRPr lang="en-US" sz="2800" b="1" dirty="0"/>
          </a:p>
        </p:txBody>
      </p:sp>
    </p:spTree>
    <p:extLst>
      <p:ext uri="{BB962C8B-B14F-4D97-AF65-F5344CB8AC3E}">
        <p14:creationId xmlns:p14="http://schemas.microsoft.com/office/powerpoint/2010/main" val="9112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1" y="1295401"/>
            <a:ext cx="8458199" cy="5181599"/>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a:t>
            </a:r>
            <a:r>
              <a:rPr lang="en-US" b="1" dirty="0" smtClean="0">
                <a:solidFill>
                  <a:schemeClr val="tx1"/>
                </a:solidFill>
                <a:latin typeface="Times New Roman" panose="02020603050405020304" pitchFamily="18" charset="0"/>
                <a:cs typeface="Times New Roman" panose="02020603050405020304" pitchFamily="18" charset="0"/>
              </a:rPr>
              <a:t>include&lt;</a:t>
            </a:r>
            <a:r>
              <a:rPr lang="en-US" b="1" dirty="0" err="1" smtClean="0">
                <a:solidFill>
                  <a:schemeClr val="tx1"/>
                </a:solidFill>
                <a:latin typeface="Times New Roman" panose="02020603050405020304" pitchFamily="18" charset="0"/>
                <a:cs typeface="Times New Roman" panose="02020603050405020304" pitchFamily="18" charset="0"/>
              </a:rPr>
              <a:t>iostream</a:t>
            </a:r>
            <a:r>
              <a:rPr lang="en-US" b="1" dirty="0" smtClean="0">
                <a:solidFill>
                  <a:schemeClr val="tx1"/>
                </a:solidFill>
                <a:latin typeface="Times New Roman" panose="02020603050405020304" pitchFamily="18" charset="0"/>
                <a:cs typeface="Times New Roman" panose="02020603050405020304" pitchFamily="18" charset="0"/>
              </a:rPr>
              <a:t>&gt;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Using namespace </a:t>
            </a:r>
            <a:r>
              <a:rPr lang="en-US" b="1" dirty="0" err="1" smtClean="0">
                <a:solidFill>
                  <a:schemeClr val="tx1"/>
                </a:solidFill>
                <a:latin typeface="Times New Roman" panose="02020603050405020304" pitchFamily="18" charset="0"/>
                <a:cs typeface="Times New Roman" panose="02020603050405020304" pitchFamily="18" charset="0"/>
              </a:rPr>
              <a:t>std</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main(){</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int</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a,b</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&lt;&lt;"enter tow number to do +,-,*,/,%\n";</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&lt;&lt;"enter the first number\n";</a:t>
            </a:r>
            <a:r>
              <a:rPr lang="en-US" b="1" dirty="0" err="1">
                <a:solidFill>
                  <a:schemeClr val="tx1"/>
                </a:solidFill>
                <a:latin typeface="Times New Roman" panose="02020603050405020304" pitchFamily="18" charset="0"/>
                <a:cs typeface="Times New Roman" panose="02020603050405020304" pitchFamily="18" charset="0"/>
              </a:rPr>
              <a:t>cin</a:t>
            </a:r>
            <a:r>
              <a:rPr lang="en-US" b="1" dirty="0">
                <a:solidFill>
                  <a:schemeClr val="tx1"/>
                </a:solidFill>
                <a:latin typeface="Times New Roman" panose="02020603050405020304" pitchFamily="18" charset="0"/>
                <a:cs typeface="Times New Roman" panose="02020603050405020304" pitchFamily="18" charset="0"/>
              </a:rPr>
              <a:t>&gt;&gt;</a:t>
            </a:r>
            <a:r>
              <a:rPr lang="en-US" b="1" dirty="0" err="1">
                <a:solidFill>
                  <a:schemeClr val="tx1"/>
                </a:solidFill>
                <a:latin typeface="Times New Roman" panose="02020603050405020304" pitchFamily="18" charset="0"/>
                <a:cs typeface="Times New Roman" panose="02020603050405020304" pitchFamily="18" charset="0"/>
              </a:rPr>
              <a:t>a;cout</a:t>
            </a:r>
            <a:r>
              <a:rPr lang="en-US" b="1" dirty="0">
                <a:solidFill>
                  <a:schemeClr val="tx1"/>
                </a:solidFill>
                <a:latin typeface="Times New Roman" panose="02020603050405020304" pitchFamily="18" charset="0"/>
                <a:cs typeface="Times New Roman" panose="02020603050405020304" pitchFamily="18" charset="0"/>
              </a:rPr>
              <a:t>&lt;&lt;"enter the second number :"&lt;&lt;</a:t>
            </a:r>
            <a:r>
              <a:rPr lang="en-US" b="1" dirty="0" err="1">
                <a:solidFill>
                  <a:schemeClr val="tx1"/>
                </a:solidFill>
                <a:latin typeface="Times New Roman" panose="02020603050405020304" pitchFamily="18" charset="0"/>
                <a:cs typeface="Times New Roman" panose="02020603050405020304" pitchFamily="18" charset="0"/>
              </a:rPr>
              <a:t>endl;cin</a:t>
            </a:r>
            <a:r>
              <a:rPr lang="en-US" b="1" dirty="0">
                <a:solidFill>
                  <a:schemeClr val="tx1"/>
                </a:solidFill>
                <a:latin typeface="Times New Roman" panose="02020603050405020304" pitchFamily="18" charset="0"/>
                <a:cs typeface="Times New Roman" panose="02020603050405020304" pitchFamily="18" charset="0"/>
              </a:rPr>
              <a:t>&gt;&gt;b;</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&lt;&lt;"the result of addition is "&lt;&lt;</a:t>
            </a:r>
            <a:r>
              <a:rPr lang="en-US" b="1" dirty="0" err="1">
                <a:solidFill>
                  <a:schemeClr val="tx1"/>
                </a:solidFill>
                <a:latin typeface="Times New Roman" panose="02020603050405020304" pitchFamily="18" charset="0"/>
                <a:cs typeface="Times New Roman" panose="02020603050405020304" pitchFamily="18" charset="0"/>
              </a:rPr>
              <a:t>a+b</a:t>
            </a:r>
            <a:r>
              <a:rPr lang="en-US" b="1" dirty="0">
                <a:solidFill>
                  <a:schemeClr val="tx1"/>
                </a:solidFill>
                <a:latin typeface="Times New Roman" panose="02020603050405020304" pitchFamily="18" charset="0"/>
                <a:cs typeface="Times New Roman" panose="02020603050405020304" pitchFamily="18" charset="0"/>
              </a:rPr>
              <a:t>&lt;&lt;</a:t>
            </a:r>
            <a:r>
              <a:rPr lang="en-US" b="1" dirty="0" err="1">
                <a:solidFill>
                  <a:schemeClr val="tx1"/>
                </a:solidFill>
                <a:latin typeface="Times New Roman" panose="02020603050405020304" pitchFamily="18" charset="0"/>
                <a:cs typeface="Times New Roman" panose="02020603050405020304" pitchFamily="18" charset="0"/>
              </a:rPr>
              <a:t>endl</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&lt;&lt;"the result of subtraction is "&lt;&lt;a-b&lt;&lt;</a:t>
            </a:r>
            <a:r>
              <a:rPr lang="en-US" b="1" dirty="0" err="1">
                <a:solidFill>
                  <a:schemeClr val="tx1"/>
                </a:solidFill>
                <a:latin typeface="Times New Roman" panose="02020603050405020304" pitchFamily="18" charset="0"/>
                <a:cs typeface="Times New Roman" panose="02020603050405020304" pitchFamily="18" charset="0"/>
              </a:rPr>
              <a:t>endl</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&lt;&lt;"the result of multiplication is "&lt;&lt;a*b&lt;&lt;</a:t>
            </a:r>
            <a:r>
              <a:rPr lang="en-US" b="1" dirty="0" err="1">
                <a:solidFill>
                  <a:schemeClr val="tx1"/>
                </a:solidFill>
                <a:latin typeface="Times New Roman" panose="02020603050405020304" pitchFamily="18" charset="0"/>
                <a:cs typeface="Times New Roman" panose="02020603050405020304" pitchFamily="18" charset="0"/>
              </a:rPr>
              <a:t>endl</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&lt;&lt;"the result of division is "&lt;&lt;a/b&lt;&lt;</a:t>
            </a:r>
            <a:r>
              <a:rPr lang="en-US" b="1" dirty="0" err="1">
                <a:solidFill>
                  <a:schemeClr val="tx1"/>
                </a:solidFill>
                <a:latin typeface="Times New Roman" panose="02020603050405020304" pitchFamily="18" charset="0"/>
                <a:cs typeface="Times New Roman" panose="02020603050405020304" pitchFamily="18" charset="0"/>
              </a:rPr>
              <a:t>endl</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err="1">
                <a:solidFill>
                  <a:schemeClr val="tx1"/>
                </a:solidFill>
                <a:latin typeface="Times New Roman" panose="02020603050405020304" pitchFamily="18" charset="0"/>
                <a:cs typeface="Times New Roman" panose="02020603050405020304" pitchFamily="18" charset="0"/>
              </a:rPr>
              <a:t>cout</a:t>
            </a:r>
            <a:r>
              <a:rPr lang="en-US" b="1" dirty="0">
                <a:solidFill>
                  <a:schemeClr val="tx1"/>
                </a:solidFill>
                <a:latin typeface="Times New Roman" panose="02020603050405020304" pitchFamily="18" charset="0"/>
                <a:cs typeface="Times New Roman" panose="02020603050405020304" pitchFamily="18" charset="0"/>
              </a:rPr>
              <a:t>&lt;&lt;"the remainder is "&lt;&lt;</a:t>
            </a:r>
            <a:r>
              <a:rPr lang="en-US" b="1" dirty="0" err="1">
                <a:solidFill>
                  <a:schemeClr val="tx1"/>
                </a:solidFill>
                <a:latin typeface="Times New Roman" panose="02020603050405020304" pitchFamily="18" charset="0"/>
                <a:cs typeface="Times New Roman" panose="02020603050405020304" pitchFamily="18" charset="0"/>
              </a:rPr>
              <a:t>a%b</a:t>
            </a:r>
            <a:r>
              <a:rPr lang="en-US" b="1" dirty="0">
                <a:solidFill>
                  <a:schemeClr val="tx1"/>
                </a:solidFill>
                <a:latin typeface="Times New Roman" panose="02020603050405020304" pitchFamily="18" charset="0"/>
                <a:cs typeface="Times New Roman" panose="02020603050405020304" pitchFamily="18" charset="0"/>
              </a:rPr>
              <a:t>&lt;&lt;</a:t>
            </a:r>
            <a:r>
              <a:rPr lang="en-US" b="1" dirty="0" err="1">
                <a:solidFill>
                  <a:schemeClr val="tx1"/>
                </a:solidFill>
                <a:latin typeface="Times New Roman" panose="02020603050405020304" pitchFamily="18" charset="0"/>
                <a:cs typeface="Times New Roman" panose="02020603050405020304" pitchFamily="18" charset="0"/>
              </a:rPr>
              <a:t>endl</a:t>
            </a:r>
            <a:r>
              <a:rPr lang="en-US" b="1" dirty="0">
                <a:solidFill>
                  <a:schemeClr val="tx1"/>
                </a:solidFill>
                <a:latin typeface="Times New Roman" panose="02020603050405020304" pitchFamily="18" charset="0"/>
                <a:cs typeface="Times New Roman" panose="02020603050405020304" pitchFamily="18" charset="0"/>
              </a:rPr>
              <a:t>;</a:t>
            </a:r>
          </a:p>
          <a:p>
            <a:pPr marL="0" indent="0">
              <a:buNone/>
            </a:pPr>
            <a:r>
              <a:rPr lang="en-US" b="1" dirty="0">
                <a:solidFill>
                  <a:schemeClr val="tx1"/>
                </a:solidFill>
                <a:latin typeface="Times New Roman" panose="02020603050405020304" pitchFamily="18" charset="0"/>
                <a:cs typeface="Times New Roman" panose="02020603050405020304" pitchFamily="18" charset="0"/>
              </a:rPr>
              <a:t>}</a:t>
            </a: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2212490" y="570156"/>
            <a:ext cx="8074510" cy="1054250"/>
          </a:xfrm>
        </p:spPr>
        <p:txBody>
          <a:bodyPr>
            <a:normAutofit fontScale="90000"/>
          </a:bodyPr>
          <a:lstStyle/>
          <a:p>
            <a:pPr lvl="0" algn="justLow" rtl="1"/>
            <a:r>
              <a:rPr lang="ar-SA" sz="2800" b="1" dirty="0">
                <a:latin typeface="Times New Roman" panose="02020603050405020304" pitchFamily="18" charset="0"/>
                <a:cs typeface="Times New Roman" panose="02020603050405020304" pitchFamily="18" charset="0"/>
              </a:rPr>
              <a:t>اكتب برنامج بلغة ال </a:t>
            </a:r>
            <a:r>
              <a:rPr lang="en-US" sz="2800" b="1" dirty="0">
                <a:latin typeface="Times New Roman" panose="02020603050405020304" pitchFamily="18" charset="0"/>
                <a:cs typeface="Times New Roman" panose="02020603050405020304" pitchFamily="18" charset="0"/>
              </a:rPr>
              <a:t>C++</a:t>
            </a:r>
            <a:r>
              <a:rPr lang="ar-SA" sz="2800" b="1" dirty="0">
                <a:latin typeface="Times New Roman" panose="02020603050405020304" pitchFamily="18" charset="0"/>
                <a:cs typeface="Times New Roman" panose="02020603050405020304" pitchFamily="18" charset="0"/>
              </a:rPr>
              <a:t>  يطلب من المستخدم ادخال رقمين صحيحين واجراء العمليات الرياضية (+ - * / %) عليهما وطباعة الناتج كل علي حده (سطر جديد</a:t>
            </a:r>
            <a:r>
              <a:rPr lang="ar-SA"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2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solidFill>
                  <a:schemeClr val="tx1"/>
                </a:solidFill>
                <a:latin typeface="Times New Roman" panose="02020603050405020304" pitchFamily="18" charset="0"/>
                <a:cs typeface="Times New Roman" panose="02020603050405020304" pitchFamily="18" charset="0"/>
              </a:rPr>
              <a:t>الرموز العلائقية: هي رموز تستخدم لمعرفة العلاقة بين تعبيرين او متغيرين إي هل يساويه أو أكبر منه أو لا يساوي أو اصغر منه وهذا جدول بهذه الرموز وتكون نتيجة المقارنة </a:t>
            </a:r>
            <a:r>
              <a:rPr lang="ar-SA" dirty="0" smtClean="0">
                <a:solidFill>
                  <a:schemeClr val="tx1"/>
                </a:solidFill>
                <a:latin typeface="Times New Roman" panose="02020603050405020304" pitchFamily="18" charset="0"/>
                <a:cs typeface="Times New Roman" panose="02020603050405020304" pitchFamily="18" charset="0"/>
              </a:rPr>
              <a:t>إما(</a:t>
            </a:r>
            <a:r>
              <a:rPr lang="en-US" dirty="0">
                <a:solidFill>
                  <a:schemeClr val="tx1"/>
                </a:solidFill>
                <a:latin typeface="Times New Roman" panose="02020603050405020304" pitchFamily="18" charset="0"/>
                <a:cs typeface="Times New Roman" panose="02020603050405020304" pitchFamily="18" charset="0"/>
              </a:rPr>
              <a:t>True</a:t>
            </a:r>
            <a:r>
              <a:rPr lang="ar-SA"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او( </a:t>
            </a:r>
            <a:r>
              <a:rPr lang="en-US" dirty="0" smtClean="0">
                <a:solidFill>
                  <a:schemeClr val="tx1"/>
                </a:solidFill>
                <a:latin typeface="Times New Roman" panose="02020603050405020304" pitchFamily="18" charset="0"/>
                <a:cs typeface="Times New Roman" panose="02020603050405020304" pitchFamily="18" charset="0"/>
              </a:rPr>
              <a:t>False</a:t>
            </a:r>
            <a:r>
              <a:rPr lang="ar-SA"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dirty="0"/>
          </a:p>
        </p:txBody>
      </p:sp>
      <p:graphicFrame>
        <p:nvGraphicFramePr>
          <p:cNvPr id="4" name="Table 3"/>
          <p:cNvGraphicFramePr>
            <a:graphicFrameLocks noGrp="1"/>
          </p:cNvGraphicFramePr>
          <p:nvPr>
            <p:extLst/>
          </p:nvPr>
        </p:nvGraphicFramePr>
        <p:xfrm>
          <a:off x="2590800" y="3581400"/>
          <a:ext cx="6612890" cy="2901696"/>
        </p:xfrm>
        <a:graphic>
          <a:graphicData uri="http://schemas.openxmlformats.org/drawingml/2006/table">
            <a:tbl>
              <a:tblPr firstRow="1" firstCol="1" bandRow="1"/>
              <a:tblGrid>
                <a:gridCol w="2164715">
                  <a:extLst>
                    <a:ext uri="{9D8B030D-6E8A-4147-A177-3AD203B41FA5}">
                      <a16:colId xmlns:a16="http://schemas.microsoft.com/office/drawing/2014/main" val="20000"/>
                    </a:ext>
                  </a:extLst>
                </a:gridCol>
                <a:gridCol w="2933065">
                  <a:extLst>
                    <a:ext uri="{9D8B030D-6E8A-4147-A177-3AD203B41FA5}">
                      <a16:colId xmlns:a16="http://schemas.microsoft.com/office/drawing/2014/main" val="20001"/>
                    </a:ext>
                  </a:extLst>
                </a:gridCol>
                <a:gridCol w="1515110">
                  <a:extLst>
                    <a:ext uri="{9D8B030D-6E8A-4147-A177-3AD203B41FA5}">
                      <a16:colId xmlns:a16="http://schemas.microsoft.com/office/drawing/2014/main" val="20002"/>
                    </a:ext>
                  </a:extLst>
                </a:gridCol>
              </a:tblGrid>
              <a:tr h="274955">
                <a:tc>
                  <a:txBody>
                    <a:bodyPr/>
                    <a:lstStyle/>
                    <a:p>
                      <a:pPr marL="1905"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مثال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254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الوظيفة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الرمز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0"/>
                  </a:ext>
                </a:extLst>
              </a:tr>
              <a:tr h="292100">
                <a:tc>
                  <a:txBody>
                    <a:bodyPr/>
                    <a:lstStyle/>
                    <a:p>
                      <a:pPr marL="0" marR="1270" algn="r" rtl="0">
                        <a:lnSpc>
                          <a:spcPct val="107000"/>
                        </a:lnSpc>
                        <a:spcBef>
                          <a:spcPts val="0"/>
                        </a:spcBef>
                        <a:spcAft>
                          <a:spcPts val="0"/>
                        </a:spcAft>
                      </a:pPr>
                      <a:r>
                        <a:rPr lang="en-US" sz="2400">
                          <a:solidFill>
                            <a:schemeClr val="tx1"/>
                          </a:solidFill>
                          <a:effectLst/>
                          <a:latin typeface="Times New Roman" panose="02020603050405020304" pitchFamily="18" charset="0"/>
                          <a:ea typeface="Calibri"/>
                          <a:cs typeface="Times New Roman" panose="02020603050405020304" pitchFamily="18" charset="0"/>
                        </a:rPr>
                        <a:t> (a&gt;b)</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dirty="0">
                          <a:solidFill>
                            <a:schemeClr val="tx1"/>
                          </a:solidFill>
                          <a:effectLst/>
                          <a:latin typeface="Times New Roman" panose="02020603050405020304" pitchFamily="18" charset="0"/>
                          <a:ea typeface="Arial"/>
                          <a:cs typeface="Times New Roman" panose="02020603050405020304" pitchFamily="18" charset="0"/>
                        </a:rPr>
                        <a:t>علامة اكبر </a:t>
                      </a:r>
                      <a:endParaRPr lang="en-US" sz="1400" dirty="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506095"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Calibri"/>
                          <a:cs typeface="Times New Roman" panose="02020603050405020304" pitchFamily="18" charset="0"/>
                        </a:rPr>
                        <a:t> &gt;</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1"/>
                  </a:ext>
                </a:extLst>
              </a:tr>
              <a:tr h="290830">
                <a:tc>
                  <a:txBody>
                    <a:bodyPr/>
                    <a:lstStyle/>
                    <a:p>
                      <a:pPr marL="0" marR="635" algn="r" rtl="0">
                        <a:lnSpc>
                          <a:spcPct val="107000"/>
                        </a:lnSpc>
                        <a:spcBef>
                          <a:spcPts val="0"/>
                        </a:spcBef>
                        <a:spcAft>
                          <a:spcPts val="0"/>
                        </a:spcAft>
                      </a:pPr>
                      <a:r>
                        <a:rPr lang="en-US" sz="2400">
                          <a:solidFill>
                            <a:schemeClr val="tx1"/>
                          </a:solidFill>
                          <a:effectLst/>
                          <a:latin typeface="Times New Roman" panose="02020603050405020304" pitchFamily="18" charset="0"/>
                          <a:ea typeface="Calibri"/>
                          <a:cs typeface="Times New Roman" panose="02020603050405020304" pitchFamily="18" charset="0"/>
                        </a:rPr>
                        <a:t> (a&gt;=b)</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2540" marR="0" algn="r" rtl="1">
                        <a:lnSpc>
                          <a:spcPct val="107000"/>
                        </a:lnSpc>
                        <a:spcBef>
                          <a:spcPts val="0"/>
                        </a:spcBef>
                        <a:spcAft>
                          <a:spcPts val="0"/>
                        </a:spcAft>
                      </a:pPr>
                      <a:r>
                        <a:rPr lang="ar-SA" sz="2400">
                          <a:solidFill>
                            <a:schemeClr val="tx1"/>
                          </a:solidFill>
                          <a:effectLst/>
                          <a:latin typeface="Times New Roman" panose="02020603050405020304" pitchFamily="18" charset="0"/>
                          <a:ea typeface="Arial"/>
                          <a:cs typeface="Times New Roman" panose="02020603050405020304" pitchFamily="18" charset="0"/>
                        </a:rPr>
                        <a:t>علامة اكبر أو يساوي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504825"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Calibri"/>
                          <a:cs typeface="Times New Roman" panose="02020603050405020304" pitchFamily="18" charset="0"/>
                        </a:rPr>
                        <a:t> &gt;=</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2"/>
                  </a:ext>
                </a:extLst>
              </a:tr>
              <a:tr h="292735">
                <a:tc>
                  <a:txBody>
                    <a:bodyPr/>
                    <a:lstStyle/>
                    <a:p>
                      <a:pPr marL="0" marR="635" algn="r" rtl="0">
                        <a:lnSpc>
                          <a:spcPct val="107000"/>
                        </a:lnSpc>
                        <a:spcBef>
                          <a:spcPts val="0"/>
                        </a:spcBef>
                        <a:spcAft>
                          <a:spcPts val="0"/>
                        </a:spcAft>
                      </a:pPr>
                      <a:r>
                        <a:rPr lang="en-US" sz="2400">
                          <a:solidFill>
                            <a:schemeClr val="tx1"/>
                          </a:solidFill>
                          <a:effectLst/>
                          <a:latin typeface="Times New Roman" panose="02020603050405020304" pitchFamily="18" charset="0"/>
                          <a:ea typeface="Arial"/>
                          <a:cs typeface="Times New Roman" panose="02020603050405020304" pitchFamily="18" charset="0"/>
                        </a:rPr>
                        <a:t> </a:t>
                      </a:r>
                      <a:r>
                        <a:rPr lang="en-US" sz="2400">
                          <a:solidFill>
                            <a:schemeClr val="tx1"/>
                          </a:solidFill>
                          <a:effectLst/>
                          <a:latin typeface="Times New Roman" panose="02020603050405020304" pitchFamily="18" charset="0"/>
                          <a:ea typeface="Calibri"/>
                          <a:cs typeface="Times New Roman" panose="02020603050405020304" pitchFamily="18" charset="0"/>
                        </a:rPr>
                        <a:t>(a&lt;b)</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a:solidFill>
                            <a:schemeClr val="tx1"/>
                          </a:solidFill>
                          <a:effectLst/>
                          <a:latin typeface="Times New Roman" panose="02020603050405020304" pitchFamily="18" charset="0"/>
                          <a:ea typeface="Arial"/>
                          <a:cs typeface="Times New Roman" panose="02020603050405020304" pitchFamily="18" charset="0"/>
                        </a:rPr>
                        <a:t>علامة أصغر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l"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&lt;</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3"/>
                  </a:ext>
                </a:extLst>
              </a:tr>
              <a:tr h="290830">
                <a:tc>
                  <a:txBody>
                    <a:bodyPr/>
                    <a:lstStyle/>
                    <a:p>
                      <a:pPr marL="0" marR="635" algn="r" rtl="0">
                        <a:lnSpc>
                          <a:spcPct val="107000"/>
                        </a:lnSpc>
                        <a:spcBef>
                          <a:spcPts val="0"/>
                        </a:spcBef>
                        <a:spcAft>
                          <a:spcPts val="0"/>
                        </a:spcAft>
                      </a:pPr>
                      <a:r>
                        <a:rPr lang="en-US" sz="2400">
                          <a:solidFill>
                            <a:schemeClr val="tx1"/>
                          </a:solidFill>
                          <a:effectLst/>
                          <a:latin typeface="Times New Roman" panose="02020603050405020304" pitchFamily="18" charset="0"/>
                          <a:ea typeface="Arial"/>
                          <a:cs typeface="Times New Roman" panose="02020603050405020304" pitchFamily="18" charset="0"/>
                        </a:rPr>
                        <a:t> </a:t>
                      </a:r>
                      <a:r>
                        <a:rPr lang="en-US" sz="2400">
                          <a:solidFill>
                            <a:schemeClr val="tx1"/>
                          </a:solidFill>
                          <a:effectLst/>
                          <a:latin typeface="Times New Roman" panose="02020603050405020304" pitchFamily="18" charset="0"/>
                          <a:ea typeface="Calibri"/>
                          <a:cs typeface="Times New Roman" panose="02020603050405020304" pitchFamily="18" charset="0"/>
                        </a:rPr>
                        <a:t>(a&lt;=b)</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a:solidFill>
                            <a:schemeClr val="tx1"/>
                          </a:solidFill>
                          <a:effectLst/>
                          <a:latin typeface="Times New Roman" panose="02020603050405020304" pitchFamily="18" charset="0"/>
                          <a:ea typeface="Arial"/>
                          <a:cs typeface="Times New Roman" panose="02020603050405020304" pitchFamily="18" charset="0"/>
                        </a:rPr>
                        <a:t>علامة أصغر أو يساوي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516890"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&lt;=</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4"/>
                  </a:ext>
                </a:extLst>
              </a:tr>
              <a:tr h="292100">
                <a:tc>
                  <a:txBody>
                    <a:bodyPr/>
                    <a:lstStyle/>
                    <a:p>
                      <a:pPr marL="0" marR="635" algn="r" rtl="0">
                        <a:lnSpc>
                          <a:spcPct val="107000"/>
                        </a:lnSpc>
                        <a:spcBef>
                          <a:spcPts val="0"/>
                        </a:spcBef>
                        <a:spcAft>
                          <a:spcPts val="0"/>
                        </a:spcAft>
                      </a:pPr>
                      <a:r>
                        <a:rPr lang="en-US" sz="2400">
                          <a:solidFill>
                            <a:schemeClr val="tx1"/>
                          </a:solidFill>
                          <a:effectLst/>
                          <a:latin typeface="Times New Roman" panose="02020603050405020304" pitchFamily="18" charset="0"/>
                          <a:ea typeface="Arial"/>
                          <a:cs typeface="Times New Roman" panose="02020603050405020304" pitchFamily="18" charset="0"/>
                        </a:rPr>
                        <a:t> </a:t>
                      </a:r>
                      <a:r>
                        <a:rPr lang="en-US" sz="2400">
                          <a:solidFill>
                            <a:schemeClr val="tx1"/>
                          </a:solidFill>
                          <a:effectLst/>
                          <a:latin typeface="Times New Roman" panose="02020603050405020304" pitchFamily="18" charset="0"/>
                          <a:ea typeface="Calibri"/>
                          <a:cs typeface="Times New Roman" panose="02020603050405020304" pitchFamily="18" charset="0"/>
                        </a:rPr>
                        <a:t>(a==b)</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a:solidFill>
                            <a:schemeClr val="tx1"/>
                          </a:solidFill>
                          <a:effectLst/>
                          <a:latin typeface="Times New Roman" panose="02020603050405020304" pitchFamily="18" charset="0"/>
                          <a:ea typeface="Arial"/>
                          <a:cs typeface="Times New Roman" panose="02020603050405020304" pitchFamily="18" charset="0"/>
                        </a:rPr>
                        <a:t>علامة اليساوي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516890"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5"/>
                  </a:ext>
                </a:extLst>
              </a:tr>
              <a:tr h="290195">
                <a:tc>
                  <a:txBody>
                    <a:bodyPr/>
                    <a:lstStyle/>
                    <a:p>
                      <a:pPr marL="0" marR="1270" algn="r" rtl="0">
                        <a:lnSpc>
                          <a:spcPct val="107000"/>
                        </a:lnSpc>
                        <a:spcBef>
                          <a:spcPts val="0"/>
                        </a:spcBef>
                        <a:spcAft>
                          <a:spcPts val="0"/>
                        </a:spcAft>
                      </a:pPr>
                      <a:r>
                        <a:rPr lang="en-US" sz="2400">
                          <a:solidFill>
                            <a:schemeClr val="tx1"/>
                          </a:solidFill>
                          <a:effectLst/>
                          <a:latin typeface="Times New Roman" panose="02020603050405020304" pitchFamily="18" charset="0"/>
                          <a:ea typeface="Arial"/>
                          <a:cs typeface="Times New Roman" panose="02020603050405020304" pitchFamily="18" charset="0"/>
                        </a:rPr>
                        <a:t> </a:t>
                      </a:r>
                      <a:r>
                        <a:rPr lang="en-US" sz="2400">
                          <a:solidFill>
                            <a:schemeClr val="tx1"/>
                          </a:solidFill>
                          <a:effectLst/>
                          <a:latin typeface="Times New Roman" panose="02020603050405020304" pitchFamily="18" charset="0"/>
                          <a:ea typeface="Calibri"/>
                          <a:cs typeface="Times New Roman" panose="02020603050405020304" pitchFamily="18" charset="0"/>
                        </a:rPr>
                        <a:t>(a!=b)</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a:solidFill>
                            <a:schemeClr val="tx1"/>
                          </a:solidFill>
                          <a:effectLst/>
                          <a:latin typeface="Times New Roman" panose="02020603050405020304" pitchFamily="18" charset="0"/>
                          <a:ea typeface="Arial"/>
                          <a:cs typeface="Times New Roman" panose="02020603050405020304" pitchFamily="18" charset="0"/>
                        </a:rPr>
                        <a:t>علامة لا يساوي </a:t>
                      </a:r>
                      <a:endParaRPr lang="en-US" sz="140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506095" algn="ctr" rtl="0">
                        <a:lnSpc>
                          <a:spcPct val="107000"/>
                        </a:lnSpc>
                        <a:spcBef>
                          <a:spcPts val="0"/>
                        </a:spcBef>
                        <a:spcAft>
                          <a:spcPts val="0"/>
                        </a:spcAft>
                      </a:pPr>
                      <a:r>
                        <a:rPr lang="en-US" sz="2400" b="1" dirty="0">
                          <a:solidFill>
                            <a:schemeClr val="tx1"/>
                          </a:solidFill>
                          <a:effectLst/>
                          <a:latin typeface="Times New Roman" panose="02020603050405020304" pitchFamily="18" charset="0"/>
                          <a:ea typeface="Calibri"/>
                          <a:cs typeface="Times New Roman" panose="02020603050405020304" pitchFamily="18" charset="0"/>
                        </a:rPr>
                        <a:t> </a:t>
                      </a:r>
                      <a:r>
                        <a:rPr lang="en-US" sz="2400" b="1" dirty="0">
                          <a:solidFill>
                            <a:schemeClr val="tx1"/>
                          </a:solidFill>
                          <a:effectLst/>
                          <a:latin typeface="Times New Roman" panose="02020603050405020304" pitchFamily="18" charset="0"/>
                          <a:ea typeface="Arial"/>
                          <a:cs typeface="Times New Roman" panose="02020603050405020304" pitchFamily="18" charset="0"/>
                        </a:rPr>
                        <a:t>!=</a:t>
                      </a:r>
                      <a:endParaRPr lang="en-US" sz="1400" dirty="0">
                        <a:solidFill>
                          <a:schemeClr val="tx1"/>
                        </a:solidFill>
                        <a:effectLst/>
                        <a:latin typeface="Times New Roman" panose="02020603050405020304" pitchFamily="18" charset="0"/>
                        <a:ea typeface="Calibri"/>
                        <a:cs typeface="Times New Roman" panose="02020603050405020304" pitchFamily="18" charset="0"/>
                      </a:endParaRPr>
                    </a:p>
                  </a:txBody>
                  <a:tcPr marL="460375" marR="66040" marT="4953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47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solidFill>
                  <a:schemeClr val="tx1"/>
                </a:solidFill>
                <a:latin typeface="Times New Roman" panose="02020603050405020304" pitchFamily="18" charset="0"/>
                <a:cs typeface="Times New Roman" panose="02020603050405020304" pitchFamily="18" charset="0"/>
              </a:rPr>
              <a:t>في جداول الرموز وضعنا أمام كل رمز الأسبقية الخاصة ؟على سبيل المثال إذا جاءت عملية ضرب و عملية جمع في تعبير واحد فيكون للضرب أسبقية على الجمع </a:t>
            </a:r>
            <a:r>
              <a:rPr lang="ar-SA" dirty="0" smtClean="0">
                <a:solidFill>
                  <a:schemeClr val="tx1"/>
                </a:solidFill>
                <a:latin typeface="Times New Roman" panose="02020603050405020304" pitchFamily="18" charset="0"/>
                <a:cs typeface="Times New Roman" panose="02020603050405020304" pitchFamily="18" charset="0"/>
              </a:rPr>
              <a:t>لأن </a:t>
            </a:r>
            <a:r>
              <a:rPr lang="ar-SA" dirty="0">
                <a:solidFill>
                  <a:schemeClr val="tx1"/>
                </a:solidFill>
                <a:latin typeface="Times New Roman" panose="02020603050405020304" pitchFamily="18" charset="0"/>
                <a:cs typeface="Times New Roman" panose="02020603050405020304" pitchFamily="18" charset="0"/>
              </a:rPr>
              <a:t>أسبقيته الضرب </a:t>
            </a:r>
            <a:r>
              <a:rPr lang="ar-SA" dirty="0" smtClean="0">
                <a:solidFill>
                  <a:schemeClr val="tx1"/>
                </a:solidFill>
                <a:latin typeface="Times New Roman" panose="02020603050405020304" pitchFamily="18" charset="0"/>
                <a:cs typeface="Times New Roman" panose="02020603050405020304" pitchFamily="18" charset="0"/>
              </a:rPr>
              <a:t>هي</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3</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وأسبقية الجمع </a:t>
            </a:r>
            <a:r>
              <a:rPr lang="ar-SA" dirty="0" smtClean="0">
                <a:solidFill>
                  <a:schemeClr val="tx1"/>
                </a:solidFill>
                <a:latin typeface="Times New Roman" panose="02020603050405020304" pitchFamily="18" charset="0"/>
                <a:cs typeface="Times New Roman" panose="02020603050405020304" pitchFamily="18" charset="0"/>
              </a:rPr>
              <a:t>هي 4</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إي </a:t>
            </a:r>
            <a:r>
              <a:rPr lang="ar-SA" dirty="0">
                <a:solidFill>
                  <a:schemeClr val="tx1"/>
                </a:solidFill>
                <a:latin typeface="Times New Roman" panose="02020603050405020304" pitchFamily="18" charset="0"/>
                <a:cs typeface="Times New Roman" panose="02020603050405020304" pitchFamily="18" charset="0"/>
              </a:rPr>
              <a:t>الضرب أعلى </a:t>
            </a:r>
            <a:r>
              <a:rPr lang="ar-SA" dirty="0" smtClean="0">
                <a:solidFill>
                  <a:schemeClr val="tx1"/>
                </a:solidFill>
                <a:latin typeface="Times New Roman" panose="02020603050405020304" pitchFamily="18" charset="0"/>
                <a:cs typeface="Times New Roman" panose="02020603050405020304" pitchFamily="18" charset="0"/>
              </a:rPr>
              <a:t>أسبقية</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 </a:t>
            </a:r>
            <a:endParaRPr lang="ar-SA" dirty="0" smtClean="0">
              <a:solidFill>
                <a:schemeClr val="tx1"/>
              </a:solidFill>
              <a:latin typeface="Times New Roman" panose="02020603050405020304" pitchFamily="18" charset="0"/>
              <a:cs typeface="Times New Roman" panose="02020603050405020304" pitchFamily="18" charset="0"/>
            </a:endParaRPr>
          </a:p>
          <a:p>
            <a:pPr algn="just" rtl="1"/>
            <a:r>
              <a:rPr lang="ar-SA"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الرقم الأقل أعلى أسبقية من جدول </a:t>
            </a:r>
            <a:r>
              <a:rPr lang="ar-SA" dirty="0" smtClean="0">
                <a:solidFill>
                  <a:schemeClr val="tx1"/>
                </a:solidFill>
                <a:latin typeface="Times New Roman" panose="02020603050405020304" pitchFamily="18" charset="0"/>
                <a:cs typeface="Times New Roman" panose="02020603050405020304" pitchFamily="18" charset="0"/>
              </a:rPr>
              <a:t>الاسبقيات</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وينفذ قبله وهذا هو من أصول عمل المترجم لذالك يجب فهم الأسبقيات حتى لا تخطئ في طريقة تحليل  التعبير الرياضي لأي مسئلة  شاهد تغلب الأسبقيات في المثال التالي </a:t>
            </a:r>
            <a:r>
              <a:rPr lang="ar-SA" dirty="0" smtClean="0">
                <a:solidFill>
                  <a:schemeClr val="tx1"/>
                </a:solidFill>
                <a:latin typeface="Times New Roman" panose="02020603050405020304" pitchFamily="18" charset="0"/>
                <a:cs typeface="Times New Roman" panose="02020603050405020304" pitchFamily="18" charset="0"/>
              </a:rPr>
              <a:t>هو</a:t>
            </a:r>
            <a:r>
              <a:rPr lang="en-US" dirty="0" smtClean="0">
                <a:solidFill>
                  <a:schemeClr val="tx1"/>
                </a:solidFill>
                <a:latin typeface="Times New Roman" panose="02020603050405020304" pitchFamily="18" charset="0"/>
                <a:cs typeface="Times New Roman" panose="02020603050405020304" pitchFamily="18" charset="0"/>
              </a:rPr>
              <a:t> </a:t>
            </a:r>
          </a:p>
          <a:p>
            <a:pPr algn="just" rtl="1"/>
            <a:r>
              <a:rPr lang="ar-SA"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a-b/d.؟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dirty="0"/>
              <a:t>الأسبقيات وطرق معاملتها : </a:t>
            </a:r>
            <a:endParaRPr lang="en-US" dirty="0"/>
          </a:p>
        </p:txBody>
      </p:sp>
    </p:spTree>
    <p:extLst>
      <p:ext uri="{BB962C8B-B14F-4D97-AF65-F5344CB8AC3E}">
        <p14:creationId xmlns:p14="http://schemas.microsoft.com/office/powerpoint/2010/main" val="290147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3326" y="1905001"/>
            <a:ext cx="11103428" cy="4221162"/>
          </a:xfrm>
        </p:spPr>
        <p:txBody>
          <a:bodyPr>
            <a:normAutofit/>
          </a:bodyPr>
          <a:lstStyle/>
          <a:p>
            <a:pPr algn="just" rtl="1"/>
            <a:r>
              <a:rPr lang="ar-SA" dirty="0">
                <a:solidFill>
                  <a:schemeClr val="tx1"/>
                </a:solidFill>
                <a:latin typeface="Times New Roman" panose="02020603050405020304" pitchFamily="18" charset="0"/>
                <a:cs typeface="Times New Roman" panose="02020603050405020304" pitchFamily="18" charset="0"/>
              </a:rPr>
              <a:t>يبدأ المترجم تنفيذ العمليات من اليسار إلى اليمين   </a:t>
            </a:r>
          </a:p>
          <a:p>
            <a:pPr algn="just"/>
            <a:r>
              <a:rPr lang="ar-SA"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Reslt</a:t>
            </a:r>
            <a:r>
              <a:rPr lang="en-US" dirty="0">
                <a:solidFill>
                  <a:schemeClr val="tx1"/>
                </a:solidFill>
                <a:latin typeface="Times New Roman" panose="02020603050405020304" pitchFamily="18" charset="0"/>
                <a:cs typeface="Times New Roman" panose="02020603050405020304" pitchFamily="18" charset="0"/>
              </a:rPr>
              <a:t>=a – c / d</a:t>
            </a:r>
          </a:p>
          <a:p>
            <a:pPr algn="just" rtl="1"/>
            <a:r>
              <a:rPr lang="en-US" dirty="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يبدءا بمقارنة كل عمليتين رياضيتين معا وأيهما له أسبقية أعلى تنفذ اولأ </a:t>
            </a:r>
          </a:p>
          <a:p>
            <a:pPr algn="just" rtl="1"/>
            <a:r>
              <a:rPr lang="ar-SA" dirty="0">
                <a:solidFill>
                  <a:schemeClr val="tx1"/>
                </a:solidFill>
                <a:latin typeface="Times New Roman" panose="02020603050405020304" pitchFamily="18" charset="0"/>
                <a:cs typeface="Times New Roman" panose="02020603050405020304" pitchFamily="18" charset="0"/>
              </a:rPr>
              <a:t>إذا </a:t>
            </a:r>
            <a:r>
              <a:rPr lang="ar-SA" dirty="0" smtClean="0">
                <a:solidFill>
                  <a:schemeClr val="tx1"/>
                </a:solidFill>
                <a:latin typeface="Times New Roman" panose="02020603050405020304" pitchFamily="18" charset="0"/>
                <a:cs typeface="Times New Roman" panose="02020603050405020304" pitchFamily="18" charset="0"/>
              </a:rPr>
              <a:t>كان </a:t>
            </a:r>
            <a:r>
              <a:rPr lang="en-US" dirty="0" smtClean="0">
                <a:solidFill>
                  <a:schemeClr val="tx1"/>
                </a:solidFill>
                <a:latin typeface="Times New Roman" panose="02020603050405020304" pitchFamily="18" charset="0"/>
                <a:cs typeface="Times New Roman" panose="02020603050405020304" pitchFamily="18" charset="0"/>
              </a:rPr>
              <a:t>a=5,c=10,d=2 </a:t>
            </a:r>
            <a:r>
              <a:rPr lang="ar-SA" dirty="0">
                <a:solidFill>
                  <a:schemeClr val="tx1"/>
                </a:solidFill>
                <a:latin typeface="Times New Roman" panose="02020603050405020304" pitchFamily="18" charset="0"/>
                <a:cs typeface="Times New Roman" panose="02020603050405020304" pitchFamily="18" charset="0"/>
              </a:rPr>
              <a:t>فيكون تسلسل تنفيذ الخطوات </a:t>
            </a:r>
          </a:p>
          <a:p>
            <a:pPr algn="just" rtl="1"/>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10 / </a:t>
            </a:r>
            <a:r>
              <a:rPr lang="en-US" dirty="0" smtClean="0">
                <a:solidFill>
                  <a:schemeClr val="tx1"/>
                </a:solidFill>
                <a:latin typeface="Times New Roman" panose="02020603050405020304" pitchFamily="18" charset="0"/>
                <a:cs typeface="Times New Roman" panose="02020603050405020304" pitchFamily="18" charset="0"/>
              </a:rPr>
              <a:t>2             </a:t>
            </a:r>
            <a:r>
              <a:rPr lang="en-US" b="1" dirty="0" err="1" smtClean="0">
                <a:solidFill>
                  <a:schemeClr val="tx1"/>
                </a:solidFill>
                <a:latin typeface="Times New Roman" panose="02020603050405020304" pitchFamily="18" charset="0"/>
                <a:cs typeface="Times New Roman" panose="02020603050405020304" pitchFamily="18" charset="0"/>
              </a:rPr>
              <a:t>Reslt</a:t>
            </a:r>
            <a:r>
              <a:rPr lang="en-US" b="1" dirty="0" smtClean="0">
                <a:solidFill>
                  <a:schemeClr val="tx1"/>
                </a:solidFill>
                <a:latin typeface="Times New Roman" panose="02020603050405020304" pitchFamily="18" charset="0"/>
                <a:cs typeface="Times New Roman" panose="02020603050405020304" pitchFamily="18" charset="0"/>
              </a:rPr>
              <a:t>=5     </a:t>
            </a:r>
            <a:endParaRPr lang="en-US" dirty="0" smtClean="0">
              <a:solidFill>
                <a:schemeClr val="tx1"/>
              </a:solidFill>
              <a:latin typeface="Times New Roman" panose="02020603050405020304" pitchFamily="18" charset="0"/>
              <a:cs typeface="Times New Roman" panose="02020603050405020304" pitchFamily="18" charset="0"/>
            </a:endParaRPr>
          </a:p>
          <a:p>
            <a:pPr algn="just" rtl="1"/>
            <a:r>
              <a:rPr lang="ar-SA" dirty="0">
                <a:solidFill>
                  <a:schemeClr val="tx1"/>
                </a:solidFill>
                <a:latin typeface="Times New Roman" panose="02020603050405020304" pitchFamily="18" charset="0"/>
                <a:cs typeface="Times New Roman" panose="02020603050405020304" pitchFamily="18" charset="0"/>
              </a:rPr>
              <a:t> عند مقارنة عملية القسمة و الطرح فوجد </a:t>
            </a:r>
            <a:r>
              <a:rPr lang="ar-SA" dirty="0" smtClean="0">
                <a:solidFill>
                  <a:schemeClr val="tx1"/>
                </a:solidFill>
                <a:latin typeface="Times New Roman" panose="02020603050405020304" pitchFamily="18" charset="0"/>
                <a:cs typeface="Times New Roman" panose="02020603050405020304" pitchFamily="18" charset="0"/>
              </a:rPr>
              <a:t>ان </a:t>
            </a:r>
            <a:r>
              <a:rPr lang="ar-SA" dirty="0">
                <a:solidFill>
                  <a:schemeClr val="tx1"/>
                </a:solidFill>
                <a:latin typeface="Times New Roman" panose="02020603050405020304" pitchFamily="18" charset="0"/>
                <a:cs typeface="Times New Roman" panose="02020603050405020304" pitchFamily="18" charset="0"/>
              </a:rPr>
              <a:t>القسمة </a:t>
            </a:r>
            <a:r>
              <a:rPr lang="ar-SA" dirty="0" smtClean="0">
                <a:solidFill>
                  <a:schemeClr val="tx1"/>
                </a:solidFill>
                <a:latin typeface="Times New Roman" panose="02020603050405020304" pitchFamily="18" charset="0"/>
                <a:cs typeface="Times New Roman" panose="02020603050405020304" pitchFamily="18" charset="0"/>
              </a:rPr>
              <a:t>له</a:t>
            </a:r>
            <a:r>
              <a:rPr lang="ar-SA" dirty="0">
                <a:solidFill>
                  <a:schemeClr val="tx1"/>
                </a:solidFill>
                <a:latin typeface="Times New Roman" panose="02020603050405020304" pitchFamily="18" charset="0"/>
                <a:cs typeface="Times New Roman" panose="02020603050405020304" pitchFamily="18" charset="0"/>
              </a:rPr>
              <a:t>ا</a:t>
            </a:r>
            <a:r>
              <a:rPr lang="ar-SA"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أسبقية أعلى من الطرح لذالك ستنفذ القسمة أولا </a:t>
            </a:r>
            <a:r>
              <a:rPr lang="ar-SA" dirty="0" smtClean="0">
                <a:solidFill>
                  <a:schemeClr val="tx1"/>
                </a:solidFill>
                <a:latin typeface="Times New Roman" panose="02020603050405020304" pitchFamily="18" charset="0"/>
                <a:cs typeface="Times New Roman" panose="02020603050405020304" pitchFamily="18" charset="0"/>
              </a:rPr>
              <a:t>فيقسم</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en-US" dirty="0" smtClean="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10/2=5</a:t>
            </a:r>
            <a:r>
              <a:rPr lang="en-US" dirty="0" smtClean="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endParaRPr lang="ar-SA" dirty="0">
              <a:solidFill>
                <a:schemeClr val="tx1"/>
              </a:solidFill>
              <a:latin typeface="Times New Roman" panose="02020603050405020304" pitchFamily="18" charset="0"/>
              <a:cs typeface="Times New Roman" panose="02020603050405020304" pitchFamily="18" charset="0"/>
            </a:endParaRPr>
          </a:p>
          <a:p>
            <a:pPr algn="just" rtl="1"/>
            <a:r>
              <a:rPr lang="ar-SA" dirty="0">
                <a:solidFill>
                  <a:schemeClr val="tx1"/>
                </a:solidFill>
                <a:latin typeface="Times New Roman" panose="02020603050405020304" pitchFamily="18" charset="0"/>
                <a:cs typeface="Times New Roman" panose="02020603050405020304" pitchFamily="18" charset="0"/>
              </a:rPr>
              <a:t> تنفذ عملية الطرح بشكل اعتيادي لأنها أخر عملية رياضية متبقية قبل المساواة ويكون الناتج هوا صفر </a:t>
            </a:r>
            <a:r>
              <a:rPr lang="ar-SA" dirty="0" smtClean="0">
                <a:solidFill>
                  <a:schemeClr val="tx1"/>
                </a:solidFill>
                <a:latin typeface="Times New Roman" panose="02020603050405020304" pitchFamily="18" charset="0"/>
                <a:cs typeface="Times New Roman" panose="02020603050405020304" pitchFamily="18" charset="0"/>
              </a:rPr>
              <a:t>وأخر </a:t>
            </a:r>
            <a:r>
              <a:rPr lang="ar-SA" dirty="0">
                <a:solidFill>
                  <a:schemeClr val="tx1"/>
                </a:solidFill>
                <a:latin typeface="Times New Roman" panose="02020603050405020304" pitchFamily="18" charset="0"/>
                <a:cs typeface="Times New Roman" panose="02020603050405020304" pitchFamily="18" charset="0"/>
              </a:rPr>
              <a:t>عملية ستنفذ هي المساواة فتصبح قيمة </a:t>
            </a:r>
            <a:r>
              <a:rPr lang="ar-SA"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Reslt</a:t>
            </a:r>
            <a:r>
              <a:rPr lang="en-US" dirty="0" smtClean="0">
                <a:solidFill>
                  <a:schemeClr val="tx1"/>
                </a:solidFill>
                <a:latin typeface="Times New Roman" panose="02020603050405020304" pitchFamily="18" charset="0"/>
                <a:cs typeface="Times New Roman" panose="02020603050405020304" pitchFamily="18" charset="0"/>
              </a:rPr>
              <a:t>=0</a:t>
            </a:r>
            <a:endParaRPr lang="en-US" dirty="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7762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760" y="2057401"/>
            <a:ext cx="11207931" cy="4068762"/>
          </a:xfrm>
        </p:spPr>
        <p:txBody>
          <a:bodyPr>
            <a:noAutofit/>
          </a:bodyPr>
          <a:lstStyle/>
          <a:p>
            <a:pPr algn="l"/>
            <a:r>
              <a:rPr lang="en-US" b="1" dirty="0" err="1">
                <a:solidFill>
                  <a:schemeClr val="tx1"/>
                </a:solidFill>
                <a:latin typeface="Times New Roman" panose="02020603050405020304" pitchFamily="18" charset="0"/>
                <a:cs typeface="Times New Roman" panose="02020603050405020304" pitchFamily="18" charset="0"/>
              </a:rPr>
              <a:t>Reslt</a:t>
            </a:r>
            <a:r>
              <a:rPr lang="en-US" b="1" dirty="0">
                <a:solidFill>
                  <a:schemeClr val="tx1"/>
                </a:solidFill>
                <a:latin typeface="Times New Roman" panose="02020603050405020304" pitchFamily="18" charset="0"/>
                <a:cs typeface="Times New Roman" panose="02020603050405020304" pitchFamily="18" charset="0"/>
              </a:rPr>
              <a:t>=a  *    ( c + d)</a:t>
            </a:r>
            <a:endParaRPr lang="en-US" dirty="0">
              <a:solidFill>
                <a:schemeClr val="tx1"/>
              </a:solidFill>
              <a:latin typeface="Times New Roman" panose="02020603050405020304" pitchFamily="18" charset="0"/>
              <a:cs typeface="Times New Roman" panose="02020603050405020304" pitchFamily="18" charset="0"/>
            </a:endParaRPr>
          </a:p>
          <a:p>
            <a:pPr marL="0" indent="0" algn="r" rtl="1">
              <a:buNone/>
            </a:pPr>
            <a:endParaRPr lang="ar-SA" dirty="0" smtClean="0">
              <a:solidFill>
                <a:schemeClr val="tx1"/>
              </a:solidFill>
              <a:latin typeface="Times New Roman" panose="02020603050405020304" pitchFamily="18" charset="0"/>
              <a:cs typeface="Times New Roman" panose="02020603050405020304" pitchFamily="18" charset="0"/>
            </a:endParaRPr>
          </a:p>
          <a:p>
            <a:pPr algn="r" rtl="1"/>
            <a:r>
              <a:rPr lang="ar-SA" dirty="0" smtClean="0">
                <a:solidFill>
                  <a:schemeClr val="tx1"/>
                </a:solidFill>
                <a:latin typeface="Times New Roman" panose="02020603050405020304" pitchFamily="18" charset="0"/>
                <a:cs typeface="Times New Roman" panose="02020603050405020304" pitchFamily="18" charset="0"/>
              </a:rPr>
              <a:t>عند </a:t>
            </a:r>
            <a:r>
              <a:rPr lang="ar-SA" dirty="0">
                <a:solidFill>
                  <a:schemeClr val="tx1"/>
                </a:solidFill>
                <a:latin typeface="Times New Roman" panose="02020603050405020304" pitchFamily="18" charset="0"/>
                <a:cs typeface="Times New Roman" panose="02020603050405020304" pitchFamily="18" charset="0"/>
              </a:rPr>
              <a:t>مقارنة عملية الضرب والأقواس فوجد انه الأقواس له أسبقية أعلى من الضرب لذالك ستنفذ مابين الأقواس </a:t>
            </a:r>
            <a:r>
              <a:rPr lang="ar-SA" dirty="0" smtClean="0">
                <a:solidFill>
                  <a:schemeClr val="tx1"/>
                </a:solidFill>
                <a:latin typeface="Times New Roman" panose="02020603050405020304" pitchFamily="18" charset="0"/>
                <a:cs typeface="Times New Roman" panose="02020603050405020304" pitchFamily="18" charset="0"/>
              </a:rPr>
              <a:t>أولا فيجمع( 10*2=12)</a:t>
            </a:r>
            <a:endParaRPr lang="ar-SA" dirty="0">
              <a:solidFill>
                <a:schemeClr val="tx1"/>
              </a:solidFill>
              <a:latin typeface="Times New Roman" panose="02020603050405020304" pitchFamily="18" charset="0"/>
              <a:cs typeface="Times New Roman" panose="02020603050405020304" pitchFamily="18" charset="0"/>
            </a:endParaRPr>
          </a:p>
          <a:p>
            <a:pPr algn="l"/>
            <a:r>
              <a:rPr lang="en-US" b="1" dirty="0" err="1">
                <a:solidFill>
                  <a:schemeClr val="tx1"/>
                </a:solidFill>
                <a:latin typeface="Times New Roman" panose="02020603050405020304" pitchFamily="18" charset="0"/>
                <a:cs typeface="Times New Roman" panose="02020603050405020304" pitchFamily="18" charset="0"/>
              </a:rPr>
              <a:t>Reslt</a:t>
            </a:r>
            <a:r>
              <a:rPr lang="en-US" b="1" dirty="0">
                <a:solidFill>
                  <a:schemeClr val="tx1"/>
                </a:solidFill>
                <a:latin typeface="Times New Roman" panose="02020603050405020304" pitchFamily="18" charset="0"/>
                <a:cs typeface="Times New Roman" panose="02020603050405020304" pitchFamily="18" charset="0"/>
              </a:rPr>
              <a:t>=a* ( c + d/f</a:t>
            </a:r>
            <a:r>
              <a:rPr lang="en-US" b="1" dirty="0" smtClean="0">
                <a:solidFill>
                  <a:schemeClr val="tx1"/>
                </a:solidFill>
                <a:latin typeface="Times New Roman" panose="02020603050405020304" pitchFamily="18" charset="0"/>
                <a:cs typeface="Times New Roman" panose="02020603050405020304" pitchFamily="18" charset="0"/>
              </a:rPr>
              <a:t>)</a:t>
            </a:r>
            <a:endParaRPr lang="ar-SA" b="1" dirty="0" smtClean="0">
              <a:solidFill>
                <a:schemeClr val="tx1"/>
              </a:solidFill>
              <a:latin typeface="Times New Roman" panose="02020603050405020304" pitchFamily="18" charset="0"/>
              <a:cs typeface="Times New Roman" panose="02020603050405020304" pitchFamily="18" charset="0"/>
            </a:endParaRPr>
          </a:p>
          <a:p>
            <a:pPr marL="0" indent="0" algn="r" rtl="1">
              <a:buNone/>
            </a:pPr>
            <a:r>
              <a:rPr lang="ar-SA"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يقسم (</a:t>
            </a:r>
            <a:r>
              <a:rPr lang="en-US" dirty="0" smtClean="0">
                <a:solidFill>
                  <a:schemeClr val="tx1"/>
                </a:solidFill>
                <a:latin typeface="Times New Roman" panose="02020603050405020304" pitchFamily="18" charset="0"/>
                <a:cs typeface="Times New Roman" panose="02020603050405020304" pitchFamily="18" charset="0"/>
              </a:rPr>
              <a:t>d/f</a:t>
            </a:r>
            <a:r>
              <a:rPr lang="ar-SA"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لانة اول ماسينفد مابين الاقواس ويقارن قسمة مع جمع ووجد ان القسمة اعلى اسبقية </a:t>
            </a:r>
          </a:p>
          <a:p>
            <a:pPr marL="457200" indent="-457200" algn="r" rtl="1">
              <a:buFont typeface="+mj-lt"/>
              <a:buAutoNum type="arabicPeriod"/>
            </a:pPr>
            <a:r>
              <a:rPr lang="ar-SA" dirty="0" smtClean="0">
                <a:solidFill>
                  <a:schemeClr val="tx1"/>
                </a:solidFill>
                <a:latin typeface="Times New Roman" panose="02020603050405020304" pitchFamily="18" charset="0"/>
                <a:cs typeface="Times New Roman" panose="02020603050405020304" pitchFamily="18" charset="0"/>
              </a:rPr>
              <a:t>ويجمع </a:t>
            </a:r>
            <a:r>
              <a:rPr lang="ar-SA" dirty="0">
                <a:solidFill>
                  <a:schemeClr val="tx1"/>
                </a:solidFill>
                <a:latin typeface="Times New Roman" panose="02020603050405020304" pitchFamily="18" charset="0"/>
                <a:cs typeface="Times New Roman" panose="02020603050405020304" pitchFamily="18" charset="0"/>
              </a:rPr>
              <a:t>ناتج  القسمة </a:t>
            </a:r>
            <a:r>
              <a:rPr lang="ar-SA" dirty="0" smtClean="0">
                <a:solidFill>
                  <a:schemeClr val="tx1"/>
                </a:solidFill>
                <a:latin typeface="Times New Roman" panose="02020603050405020304" pitchFamily="18" charset="0"/>
                <a:cs typeface="Times New Roman" panose="02020603050405020304" pitchFamily="18" charset="0"/>
              </a:rPr>
              <a:t>مع( </a:t>
            </a:r>
            <a:r>
              <a:rPr lang="en-US" dirty="0" smtClean="0">
                <a:solidFill>
                  <a:schemeClr val="tx1"/>
                </a:solidFill>
                <a:latin typeface="Times New Roman" panose="02020603050405020304" pitchFamily="18" charset="0"/>
                <a:cs typeface="Times New Roman" panose="02020603050405020304" pitchFamily="18" charset="0"/>
              </a:rPr>
              <a:t>c</a:t>
            </a:r>
            <a:r>
              <a:rPr lang="ar-SA"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gn="r" rtl="1">
              <a:buFont typeface="+mj-lt"/>
              <a:buAutoNum type="arabicPeriod"/>
            </a:pPr>
            <a:r>
              <a:rPr lang="ar-SA" dirty="0" smtClean="0">
                <a:solidFill>
                  <a:schemeClr val="tx1"/>
                </a:solidFill>
                <a:latin typeface="Times New Roman" panose="02020603050405020304" pitchFamily="18" charset="0"/>
                <a:cs typeface="Times New Roman" panose="02020603050405020304" pitchFamily="18" charset="0"/>
              </a:rPr>
              <a:t>ويضرب </a:t>
            </a:r>
            <a:r>
              <a:rPr lang="ar-SA" dirty="0">
                <a:solidFill>
                  <a:schemeClr val="tx1"/>
                </a:solidFill>
                <a:latin typeface="Times New Roman" panose="02020603050405020304" pitchFamily="18" charset="0"/>
                <a:cs typeface="Times New Roman" panose="02020603050405020304" pitchFamily="18" charset="0"/>
              </a:rPr>
              <a:t>ناتج الجديد لمابين الاقواس </a:t>
            </a:r>
            <a:r>
              <a:rPr lang="ar-SA" dirty="0" smtClean="0">
                <a:solidFill>
                  <a:schemeClr val="tx1"/>
                </a:solidFill>
                <a:latin typeface="Times New Roman" panose="02020603050405020304" pitchFamily="18" charset="0"/>
                <a:cs typeface="Times New Roman" panose="02020603050405020304" pitchFamily="18" charset="0"/>
              </a:rPr>
              <a:t>مع( </a:t>
            </a:r>
            <a:r>
              <a:rPr lang="en-US" dirty="0" smtClean="0">
                <a:solidFill>
                  <a:schemeClr val="tx1"/>
                </a:solidFill>
                <a:latin typeface="Times New Roman" panose="02020603050405020304" pitchFamily="18" charset="0"/>
                <a:cs typeface="Times New Roman" panose="02020603050405020304" pitchFamily="18" charset="0"/>
              </a:rPr>
              <a:t>a</a:t>
            </a:r>
            <a:r>
              <a:rPr lang="ar-SA"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gn="r" rtl="1">
              <a:buFont typeface="+mj-lt"/>
              <a:buAutoNum type="arabicPeriod"/>
            </a:pPr>
            <a:r>
              <a:rPr lang="ar-SA" dirty="0" smtClean="0">
                <a:solidFill>
                  <a:schemeClr val="tx1"/>
                </a:solidFill>
                <a:latin typeface="Times New Roman" panose="02020603050405020304" pitchFamily="18" charset="0"/>
                <a:cs typeface="Times New Roman" panose="02020603050405020304" pitchFamily="18" charset="0"/>
              </a:rPr>
              <a:t>يساوي </a:t>
            </a:r>
            <a:r>
              <a:rPr lang="ar-SA" dirty="0">
                <a:solidFill>
                  <a:schemeClr val="tx1"/>
                </a:solidFill>
                <a:latin typeface="Times New Roman" panose="02020603050405020304" pitchFamily="18" charset="0"/>
                <a:cs typeface="Times New Roman" panose="02020603050405020304" pitchFamily="18" charset="0"/>
              </a:rPr>
              <a:t>النتيجة ب </a:t>
            </a:r>
            <a:r>
              <a:rPr lang="en-US" dirty="0" err="1">
                <a:solidFill>
                  <a:schemeClr val="tx1"/>
                </a:solidFill>
                <a:latin typeface="Times New Roman" panose="02020603050405020304" pitchFamily="18" charset="0"/>
                <a:cs typeface="Times New Roman" panose="02020603050405020304" pitchFamily="18" charset="0"/>
              </a:rPr>
              <a:t>reslt</a:t>
            </a:r>
            <a:r>
              <a:rPr lang="en-US" dirty="0">
                <a:solidFill>
                  <a:schemeClr val="tx1"/>
                </a:solidFill>
                <a:latin typeface="Times New Roman" panose="02020603050405020304" pitchFamily="18" charset="0"/>
                <a:cs typeface="Times New Roman" panose="02020603050405020304" pitchFamily="18" charset="0"/>
              </a:rPr>
              <a:t> </a:t>
            </a:r>
          </a:p>
          <a:p>
            <a:pPr marL="0" indent="0" algn="r" rtl="1">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3498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7987" y="1873392"/>
            <a:ext cx="7586590" cy="71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endParaRPr lang="en-US"/>
          </a:p>
        </p:txBody>
      </p:sp>
      <p:sp>
        <p:nvSpPr>
          <p:cNvPr id="4" name="Rectangle 3"/>
          <p:cNvSpPr/>
          <p:nvPr/>
        </p:nvSpPr>
        <p:spPr>
          <a:xfrm>
            <a:off x="889417" y="2621280"/>
            <a:ext cx="5002966" cy="369332"/>
          </a:xfrm>
          <a:prstGeom prst="rect">
            <a:avLst/>
          </a:prstGeom>
        </p:spPr>
        <p:txBody>
          <a:bodyPr wrap="square">
            <a:spAutoFit/>
          </a:bodyPr>
          <a:lstStyle/>
          <a:p>
            <a:r>
              <a:rPr lang="en-US" b="1" dirty="0"/>
              <a:t>Y=  5+A /D - B/C</a:t>
            </a:r>
            <a:endParaRPr lang="en-US" dirty="0"/>
          </a:p>
        </p:txBody>
      </p:sp>
      <p:sp>
        <p:nvSpPr>
          <p:cNvPr id="5" name="TextBox 4"/>
          <p:cNvSpPr txBox="1"/>
          <p:nvPr/>
        </p:nvSpPr>
        <p:spPr>
          <a:xfrm>
            <a:off x="404948" y="3349586"/>
            <a:ext cx="11615056" cy="2308324"/>
          </a:xfrm>
          <a:prstGeom prst="rect">
            <a:avLst/>
          </a:prstGeom>
          <a:noFill/>
        </p:spPr>
        <p:txBody>
          <a:bodyPr wrap="square" rtlCol="0">
            <a:spAutoFit/>
          </a:bodyPr>
          <a:lstStyle/>
          <a:p>
            <a:pPr algn="r" rtl="1"/>
            <a:r>
              <a:rPr lang="ar-SA" sz="2400" dirty="0">
                <a:latin typeface="Times New Roman" panose="02020603050405020304" pitchFamily="18" charset="0"/>
                <a:cs typeface="Times New Roman" panose="02020603050405020304" pitchFamily="18" charset="0"/>
              </a:rPr>
              <a:t> يبدءا بمقارنة كل عمليتين رياضيتين معا وأيهما له أسبقية أعلى تنفذ اولأ  إذا كان </a:t>
            </a:r>
            <a:r>
              <a:rPr lang="en-US" sz="2400" dirty="0">
                <a:latin typeface="Times New Roman" panose="02020603050405020304" pitchFamily="18" charset="0"/>
                <a:cs typeface="Times New Roman" panose="02020603050405020304" pitchFamily="18" charset="0"/>
              </a:rPr>
              <a:t>c=2,A=4,b=4,d=4 </a:t>
            </a:r>
            <a:r>
              <a:rPr lang="ar-SA" sz="2400" dirty="0">
                <a:latin typeface="Times New Roman" panose="02020603050405020304" pitchFamily="18" charset="0"/>
                <a:cs typeface="Times New Roman" panose="02020603050405020304" pitchFamily="18" charset="0"/>
              </a:rPr>
              <a:t>فيكون تسلسل تنفيذ الخطوات </a:t>
            </a:r>
          </a:p>
          <a:p>
            <a:pPr algn="r" rtl="1"/>
            <a:endParaRPr lang="ar-SA" sz="2400" dirty="0">
              <a:latin typeface="Times New Roman" panose="02020603050405020304" pitchFamily="18" charset="0"/>
              <a:cs typeface="Times New Roman" panose="02020603050405020304" pitchFamily="18" charset="0"/>
            </a:endParaRPr>
          </a:p>
          <a:p>
            <a:pPr algn="r" rtl="1"/>
            <a:r>
              <a:rPr lang="ar-SA" sz="2400" dirty="0">
                <a:latin typeface="Times New Roman" panose="02020603050405020304" pitchFamily="18" charset="0"/>
                <a:cs typeface="Times New Roman" panose="02020603050405020304" pitchFamily="18" charset="0"/>
              </a:rPr>
              <a:t> عند مقارنة عملية الجمع والقسمة فوجد انه القسمة له أسبقية أعلى من الجمع لذالك سنقسم   أولا  فيقسم (4/4=1)</a:t>
            </a:r>
          </a:p>
          <a:p>
            <a:pPr algn="r" rtl="1"/>
            <a:endParaRPr lang="ar-SA" sz="2400" dirty="0">
              <a:latin typeface="Times New Roman" panose="02020603050405020304" pitchFamily="18" charset="0"/>
              <a:cs typeface="Times New Roman" panose="02020603050405020304" pitchFamily="18" charset="0"/>
            </a:endParaRPr>
          </a:p>
          <a:p>
            <a:pPr algn="r" rtl="1"/>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09800" y="5257800"/>
            <a:ext cx="2362200" cy="400110"/>
          </a:xfrm>
          <a:prstGeom prst="rect">
            <a:avLst/>
          </a:prstGeom>
          <a:noFill/>
        </p:spPr>
        <p:txBody>
          <a:bodyPr wrap="square" rtlCol="0">
            <a:spAutoFit/>
          </a:bodyPr>
          <a:lstStyle/>
          <a:p>
            <a:r>
              <a:rPr lang="en-US" sz="2000" b="1" dirty="0"/>
              <a:t>y=5 + 1 – 4 / 2</a:t>
            </a:r>
            <a:endParaRPr lang="en-US" sz="2000" b="1" dirty="0"/>
          </a:p>
        </p:txBody>
      </p:sp>
      <p:sp>
        <p:nvSpPr>
          <p:cNvPr id="7" name="TextBox 6"/>
          <p:cNvSpPr txBox="1"/>
          <p:nvPr/>
        </p:nvSpPr>
        <p:spPr>
          <a:xfrm>
            <a:off x="653143" y="5678693"/>
            <a:ext cx="10927278" cy="830997"/>
          </a:xfrm>
          <a:prstGeom prst="rect">
            <a:avLst/>
          </a:prstGeom>
          <a:noFill/>
        </p:spPr>
        <p:txBody>
          <a:bodyPr wrap="square" rtlCol="0">
            <a:spAutoFit/>
          </a:bodyPr>
          <a:lstStyle/>
          <a:p>
            <a:pPr algn="just" rtl="1"/>
            <a:r>
              <a:rPr lang="ar-SA" sz="2400" dirty="0"/>
              <a:t>عند مقارنة عملية الجمع مع الطرح وجد أن الاسبقيتان متساويتان لذالك سنفذ من اليسار إلى اليمين ومن اليسار أول عملية تقع هي الجمع لذالك سينفذ الجمع أولا(5+1=6) </a:t>
            </a:r>
            <a:endParaRPr lang="en-US" sz="2400" dirty="0"/>
          </a:p>
        </p:txBody>
      </p:sp>
    </p:spTree>
    <p:extLst>
      <p:ext uri="{BB962C8B-B14F-4D97-AF65-F5344CB8AC3E}">
        <p14:creationId xmlns:p14="http://schemas.microsoft.com/office/powerpoint/2010/main" val="103919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09" y="2248348"/>
            <a:ext cx="10955382" cy="3877815"/>
          </a:xfrm>
        </p:spPr>
        <p:txBody>
          <a:bodyPr/>
          <a:lstStyle/>
          <a:p>
            <a:pPr algn="just" rtl="1"/>
            <a:r>
              <a:rPr lang="ar-SA" dirty="0" smtClean="0">
                <a:solidFill>
                  <a:schemeClr val="tx1"/>
                </a:solidFill>
                <a:latin typeface="Times New Roman" panose="02020603050405020304" pitchFamily="18" charset="0"/>
                <a:cs typeface="Times New Roman" panose="02020603050405020304" pitchFamily="18" charset="0"/>
              </a:rPr>
              <a:t>تستخدم دوال الإدخال لإدخال معلومات من قبل المستخدم من شاشة التنفيذ او إسناد قيم إلى المتغيرات المعرفة داخل البرنامج  من خلال إدخال المستخدم لقيمها  لغرض معالجتها  القيام بالعمليات المطلوبة. </a:t>
            </a:r>
            <a:endParaRPr lang="en-US" dirty="0" smtClean="0">
              <a:solidFill>
                <a:schemeClr val="tx1"/>
              </a:solidFill>
              <a:latin typeface="Times New Roman" panose="02020603050405020304" pitchFamily="18" charset="0"/>
              <a:cs typeface="Times New Roman" panose="02020603050405020304" pitchFamily="18" charset="0"/>
            </a:endParaRPr>
          </a:p>
          <a:p>
            <a:pPr algn="just" rtl="1"/>
            <a:endParaRPr lang="en-US" dirty="0" smtClean="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a:p>
            <a:pPr algn="just" rtl="1"/>
            <a:endParaRPr lang="en-US" dirty="0" smtClean="0">
              <a:solidFill>
                <a:schemeClr val="tx1"/>
              </a:solidFill>
              <a:latin typeface="Times New Roman" panose="02020603050405020304" pitchFamily="18" charset="0"/>
              <a:cs typeface="Times New Roman" panose="02020603050405020304" pitchFamily="18" charset="0"/>
            </a:endParaRPr>
          </a:p>
          <a:p>
            <a:pPr algn="just" rtl="1"/>
            <a:r>
              <a:rPr lang="ar-SA" dirty="0">
                <a:solidFill>
                  <a:schemeClr val="tx1"/>
                </a:solidFill>
                <a:latin typeface="Times New Roman" panose="02020603050405020304" pitchFamily="18" charset="0"/>
                <a:cs typeface="Times New Roman" panose="02020603050405020304" pitchFamily="18" charset="0"/>
              </a:rPr>
              <a:t>نستطيع إدخال أكثر من متغير في دالة إدخال واحدة </a:t>
            </a:r>
            <a:endParaRPr lang="en-US" dirty="0">
              <a:solidFill>
                <a:schemeClr val="tx1"/>
              </a:solidFill>
              <a:latin typeface="Times New Roman" panose="02020603050405020304" pitchFamily="18" charset="0"/>
              <a:cs typeface="Times New Roman" panose="02020603050405020304" pitchFamily="18" charset="0"/>
            </a:endParaRPr>
          </a:p>
          <a:p>
            <a:pPr algn="just" rtl="1"/>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r" rtl="1"/>
            <a:r>
              <a:rPr lang="ar-SA" b="1" dirty="0"/>
              <a:t>دوال الإدخال</a:t>
            </a:r>
            <a:r>
              <a:rPr lang="ar-SA" dirty="0"/>
              <a:t> :</a:t>
            </a:r>
            <a:r>
              <a:rPr lang="ar-SA" b="1"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6649090"/>
              </p:ext>
            </p:extLst>
          </p:nvPr>
        </p:nvGraphicFramePr>
        <p:xfrm>
          <a:off x="1600925" y="3528180"/>
          <a:ext cx="8128000" cy="457200"/>
        </p:xfrm>
        <a:graphic>
          <a:graphicData uri="http://schemas.openxmlformats.org/drawingml/2006/table">
            <a:tbl>
              <a:tblPr firstRow="1" bandRow="1">
                <a:tableStyleId>{616DA210-FB5B-4158-B5E0-FEB733F419BA}</a:tableStyleId>
              </a:tblPr>
              <a:tblGrid>
                <a:gridCol w="8128000">
                  <a:extLst>
                    <a:ext uri="{9D8B030D-6E8A-4147-A177-3AD203B41FA5}">
                      <a16:colId xmlns:a16="http://schemas.microsoft.com/office/drawing/2014/main" val="245299021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latin typeface="Times New Roman" panose="02020603050405020304" pitchFamily="18" charset="0"/>
                          <a:cs typeface="Times New Roman" panose="02020603050405020304" pitchFamily="18" charset="0"/>
                        </a:rPr>
                        <a:t>cin</a:t>
                      </a:r>
                      <a:r>
                        <a:rPr lang="en-US" sz="2400" b="1" dirty="0" smtClean="0">
                          <a:latin typeface="Times New Roman" panose="02020603050405020304" pitchFamily="18" charset="0"/>
                          <a:cs typeface="Times New Roman" panose="02020603050405020304" pitchFamily="18" charset="0"/>
                        </a:rPr>
                        <a:t>&gt;&gt;</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94076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43718709"/>
              </p:ext>
            </p:extLst>
          </p:nvPr>
        </p:nvGraphicFramePr>
        <p:xfrm>
          <a:off x="1600925" y="5095723"/>
          <a:ext cx="8128000" cy="457200"/>
        </p:xfrm>
        <a:graphic>
          <a:graphicData uri="http://schemas.openxmlformats.org/drawingml/2006/table">
            <a:tbl>
              <a:tblPr firstRow="1" bandRow="1">
                <a:tableStyleId>{616DA210-FB5B-4158-B5E0-FEB733F419BA}</a:tableStyleId>
              </a:tblPr>
              <a:tblGrid>
                <a:gridCol w="8128000">
                  <a:extLst>
                    <a:ext uri="{9D8B030D-6E8A-4147-A177-3AD203B41FA5}">
                      <a16:colId xmlns:a16="http://schemas.microsoft.com/office/drawing/2014/main" val="1968577719"/>
                    </a:ext>
                  </a:extLst>
                </a:gridCol>
              </a:tblGrid>
              <a:tr h="370840">
                <a:tc>
                  <a:txBody>
                    <a:bodyPr/>
                    <a:lstStyle/>
                    <a:p>
                      <a:r>
                        <a:rPr lang="en-US" sz="2400" b="1" kern="1200" dirty="0" err="1" smtClean="0">
                          <a:solidFill>
                            <a:schemeClr val="tx1"/>
                          </a:solidFill>
                          <a:effectLst/>
                          <a:latin typeface="Times New Roman" panose="02020603050405020304" pitchFamily="18" charset="0"/>
                          <a:ea typeface="+mn-ea"/>
                          <a:cs typeface="Times New Roman" panose="02020603050405020304" pitchFamily="18" charset="0"/>
                        </a:rPr>
                        <a:t>cin</a:t>
                      </a:r>
                      <a:r>
                        <a:rPr lang="en-US" sz="2400" b="1" kern="1200" dirty="0" smtClean="0">
                          <a:solidFill>
                            <a:schemeClr val="tx1"/>
                          </a:solidFill>
                          <a:effectLst/>
                          <a:latin typeface="Times New Roman" panose="02020603050405020304" pitchFamily="18" charset="0"/>
                          <a:ea typeface="+mn-ea"/>
                          <a:cs typeface="Times New Roman" panose="02020603050405020304" pitchFamily="18" charset="0"/>
                        </a:rPr>
                        <a:t>&gt;&gt;var1&gt;&gt;var2;</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2060612"/>
                  </a:ext>
                </a:extLst>
              </a:tr>
            </a:tbl>
          </a:graphicData>
        </a:graphic>
      </p:graphicFrame>
    </p:spTree>
    <p:extLst>
      <p:ext uri="{BB962C8B-B14F-4D97-AF65-F5344CB8AC3E}">
        <p14:creationId xmlns:p14="http://schemas.microsoft.com/office/powerpoint/2010/main" val="276777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7017" y="457201"/>
            <a:ext cx="10772122" cy="5668963"/>
          </a:xfrm>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y=6 </a:t>
            </a:r>
            <a:r>
              <a:rPr lang="en-US" b="1" dirty="0">
                <a:solidFill>
                  <a:schemeClr val="tx1"/>
                </a:solidFill>
                <a:latin typeface="Times New Roman" panose="02020603050405020304" pitchFamily="18" charset="0"/>
                <a:cs typeface="Times New Roman" panose="02020603050405020304" pitchFamily="18" charset="0"/>
              </a:rPr>
              <a:t>– 4 / </a:t>
            </a:r>
            <a:r>
              <a:rPr lang="en-US" b="1" dirty="0">
                <a:solidFill>
                  <a:schemeClr val="tx1"/>
                </a:solidFill>
                <a:latin typeface="Times New Roman" panose="02020603050405020304" pitchFamily="18" charset="0"/>
                <a:cs typeface="Times New Roman" panose="02020603050405020304" pitchFamily="18" charset="0"/>
              </a:rPr>
              <a:t>2</a:t>
            </a:r>
            <a:endParaRPr lang="ar-SA" b="1" dirty="0">
              <a:solidFill>
                <a:schemeClr val="tx1"/>
              </a:solidFill>
              <a:latin typeface="Times New Roman" panose="02020603050405020304" pitchFamily="18" charset="0"/>
              <a:cs typeface="Times New Roman" panose="02020603050405020304" pitchFamily="18" charset="0"/>
            </a:endParaRPr>
          </a:p>
          <a:p>
            <a:pPr marL="0" indent="0" algn="r" rtl="1">
              <a:buNone/>
            </a:pPr>
            <a:r>
              <a:rPr lang="ar-SA" dirty="0">
                <a:solidFill>
                  <a:schemeClr val="tx1"/>
                </a:solidFill>
                <a:latin typeface="Times New Roman" panose="02020603050405020304" pitchFamily="18" charset="0"/>
                <a:cs typeface="Times New Roman" panose="02020603050405020304" pitchFamily="18" charset="0"/>
              </a:rPr>
              <a:t>عند مقارنة عملية القسمة مع الطرح وجد أن الأسبقية القسمة أعلى لذالك سنفذ  </a:t>
            </a:r>
            <a:r>
              <a:rPr lang="ar-SA" dirty="0">
                <a:solidFill>
                  <a:schemeClr val="tx1"/>
                </a:solidFill>
                <a:latin typeface="Times New Roman" panose="02020603050405020304" pitchFamily="18" charset="0"/>
                <a:cs typeface="Times New Roman" panose="02020603050405020304" pitchFamily="18" charset="0"/>
              </a:rPr>
              <a:t>القسمة أولا(4/2=2)</a:t>
            </a:r>
          </a:p>
          <a:p>
            <a:pPr marL="0" indent="0">
              <a:buNone/>
            </a:pPr>
            <a:r>
              <a:rPr lang="en-US" b="1" dirty="0">
                <a:solidFill>
                  <a:schemeClr val="tx1"/>
                </a:solidFill>
                <a:latin typeface="Times New Roman" panose="02020603050405020304" pitchFamily="18" charset="0"/>
                <a:cs typeface="Times New Roman" panose="02020603050405020304" pitchFamily="18" charset="0"/>
              </a:rPr>
              <a:t>y=6 – 2</a:t>
            </a:r>
            <a:endParaRPr lang="en-US" dirty="0">
              <a:solidFill>
                <a:schemeClr val="tx1"/>
              </a:solidFill>
              <a:latin typeface="Times New Roman" panose="02020603050405020304" pitchFamily="18" charset="0"/>
              <a:cs typeface="Times New Roman" panose="02020603050405020304" pitchFamily="18" charset="0"/>
            </a:endParaRPr>
          </a:p>
          <a:p>
            <a:pPr marL="0" indent="0" algn="r" rtl="1">
              <a:buNone/>
            </a:pPr>
            <a:r>
              <a:rPr lang="ar-SA" b="1" dirty="0">
                <a:solidFill>
                  <a:schemeClr val="tx1"/>
                </a:solidFill>
                <a:latin typeface="Times New Roman" panose="02020603050405020304" pitchFamily="18" charset="0"/>
                <a:cs typeface="Times New Roman" panose="02020603050405020304" pitchFamily="18" charset="0"/>
              </a:rPr>
              <a:t>ويكتب برمجيا هكذا </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 (5+A)/D - B/C </a:t>
            </a:r>
            <a:r>
              <a:rPr lang="en-US" b="1" dirty="0">
                <a:solidFill>
                  <a:schemeClr val="tx1"/>
                </a:solidFill>
                <a:latin typeface="Times New Roman" panose="02020603050405020304" pitchFamily="18" charset="0"/>
                <a:cs typeface="Times New Roman" panose="02020603050405020304" pitchFamily="18" charset="0"/>
              </a:rPr>
              <a:t>;</a:t>
            </a:r>
            <a:endParaRPr lang="ar-SA"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y</a:t>
            </a:r>
            <a:r>
              <a:rPr lang="en-US" b="1" dirty="0">
                <a:solidFill>
                  <a:schemeClr val="tx1"/>
                </a:solidFill>
                <a:latin typeface="Times New Roman" panose="02020603050405020304" pitchFamily="18" charset="0"/>
                <a:cs typeface="Times New Roman" panose="02020603050405020304" pitchFamily="18" charset="0"/>
              </a:rPr>
              <a:t>=(5 + 4) / 4 – 4 / </a:t>
            </a:r>
            <a:r>
              <a:rPr lang="en-US" b="1" dirty="0">
                <a:solidFill>
                  <a:schemeClr val="tx1"/>
                </a:solidFill>
                <a:latin typeface="Times New Roman" panose="02020603050405020304" pitchFamily="18" charset="0"/>
                <a:cs typeface="Times New Roman" panose="02020603050405020304" pitchFamily="18" charset="0"/>
              </a:rPr>
              <a:t>2</a:t>
            </a:r>
            <a:endParaRPr lang="ar-SA"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y=9/4 – 4 / </a:t>
            </a:r>
            <a:r>
              <a:rPr lang="en-US" b="1" dirty="0">
                <a:solidFill>
                  <a:schemeClr val="tx1"/>
                </a:solidFill>
                <a:latin typeface="Times New Roman" panose="02020603050405020304" pitchFamily="18" charset="0"/>
                <a:cs typeface="Times New Roman" panose="02020603050405020304" pitchFamily="18" charset="0"/>
              </a:rPr>
              <a:t>2</a:t>
            </a:r>
            <a:endParaRPr lang="ar-SA"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y=2.25 – 4 / </a:t>
            </a:r>
            <a:r>
              <a:rPr lang="en-US" b="1" dirty="0">
                <a:solidFill>
                  <a:schemeClr val="tx1"/>
                </a:solidFill>
                <a:latin typeface="Times New Roman" panose="02020603050405020304" pitchFamily="18" charset="0"/>
                <a:cs typeface="Times New Roman" panose="02020603050405020304" pitchFamily="18" charset="0"/>
              </a:rPr>
              <a:t>2</a:t>
            </a:r>
            <a:endParaRPr lang="ar-SA"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y=2.25 – </a:t>
            </a:r>
            <a:r>
              <a:rPr lang="en-US" b="1" dirty="0">
                <a:solidFill>
                  <a:schemeClr val="tx1"/>
                </a:solidFill>
                <a:latin typeface="Times New Roman" panose="02020603050405020304" pitchFamily="18" charset="0"/>
                <a:cs typeface="Times New Roman" panose="02020603050405020304" pitchFamily="18" charset="0"/>
              </a:rPr>
              <a:t>2</a:t>
            </a:r>
            <a:endParaRPr lang="ar-SA"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y= 0.25</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ar-SA" dirty="0" smtClean="0"/>
              <a:t>    </a:t>
            </a:r>
            <a:endParaRPr lang="en-US" dirty="0"/>
          </a:p>
        </p:txBody>
      </p:sp>
    </p:spTree>
    <p:extLst>
      <p:ext uri="{BB962C8B-B14F-4D97-AF65-F5344CB8AC3E}">
        <p14:creationId xmlns:p14="http://schemas.microsoft.com/office/powerpoint/2010/main" val="3392057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5577" y="2248348"/>
            <a:ext cx="11120846" cy="3877815"/>
          </a:xfrm>
        </p:spPr>
        <p:txBody>
          <a:bodyPr>
            <a:normAutofit/>
          </a:bodyPr>
          <a:lstStyle/>
          <a:p>
            <a:pPr marL="0" indent="0" algn="just" rtl="1">
              <a:buNone/>
            </a:pPr>
            <a:r>
              <a:rPr lang="ar-SA" dirty="0">
                <a:solidFill>
                  <a:schemeClr val="tx1"/>
                </a:solidFill>
              </a:rPr>
              <a:t>ألان الأسبقيات أصبحت واضحة ولمعلوماتك..؟ </a:t>
            </a:r>
          </a:p>
          <a:p>
            <a:pPr marL="0" indent="0" algn="just" rtl="1">
              <a:buNone/>
            </a:pPr>
            <a:r>
              <a:rPr lang="ar-SA" dirty="0">
                <a:solidFill>
                  <a:schemeClr val="tx1"/>
                </a:solidFill>
              </a:rPr>
              <a:t>1.يبدأ </a:t>
            </a:r>
            <a:r>
              <a:rPr lang="ar-SA" dirty="0">
                <a:solidFill>
                  <a:schemeClr val="tx1"/>
                </a:solidFill>
              </a:rPr>
              <a:t>تنفيذ العمليات من اليسار إلى اليمين </a:t>
            </a:r>
          </a:p>
          <a:p>
            <a:pPr marL="0" indent="0" algn="just" rtl="1">
              <a:buNone/>
            </a:pPr>
            <a:r>
              <a:rPr lang="ar-SA" dirty="0">
                <a:solidFill>
                  <a:schemeClr val="tx1"/>
                </a:solidFill>
              </a:rPr>
              <a:t>2.يقارن </a:t>
            </a:r>
            <a:r>
              <a:rPr lang="ar-SA" dirty="0">
                <a:solidFill>
                  <a:schemeClr val="tx1"/>
                </a:solidFill>
              </a:rPr>
              <a:t>كل عمليتين معا العملية التي لها أسبقية أعلى تنفذ أولا </a:t>
            </a:r>
          </a:p>
          <a:p>
            <a:pPr marL="0" indent="0" algn="just" rtl="1">
              <a:buNone/>
            </a:pPr>
            <a:r>
              <a:rPr lang="ar-SA" dirty="0">
                <a:solidFill>
                  <a:schemeClr val="tx1"/>
                </a:solidFill>
              </a:rPr>
              <a:t>3.إذا </a:t>
            </a:r>
            <a:r>
              <a:rPr lang="ar-SA" dirty="0">
                <a:solidFill>
                  <a:schemeClr val="tx1"/>
                </a:solidFill>
              </a:rPr>
              <a:t>تساوت اسبقيتان يبدأ بالتنفيذ من اليسار إلى اليمين </a:t>
            </a:r>
          </a:p>
          <a:p>
            <a:pPr marL="0" indent="0" algn="just" rtl="1">
              <a:buNone/>
            </a:pPr>
            <a:r>
              <a:rPr lang="ar-SA" dirty="0">
                <a:solidFill>
                  <a:schemeClr val="tx1"/>
                </a:solidFill>
              </a:rPr>
              <a:t>1.ما </a:t>
            </a:r>
            <a:r>
              <a:rPr lang="ar-SA" dirty="0">
                <a:solidFill>
                  <a:schemeClr val="tx1"/>
                </a:solidFill>
              </a:rPr>
              <a:t>بين الأقواس ينفذ أولا لأنه أعلى أسبقية من غيره </a:t>
            </a:r>
            <a:r>
              <a:rPr lang="ar-SA" dirty="0">
                <a:solidFill>
                  <a:schemeClr val="tx1"/>
                </a:solidFill>
              </a:rPr>
              <a:t>(وما </a:t>
            </a:r>
            <a:r>
              <a:rPr lang="ar-SA" dirty="0">
                <a:solidFill>
                  <a:schemeClr val="tx1"/>
                </a:solidFill>
              </a:rPr>
              <a:t>في داخل ما بين الأقواس إي إذا كان أكثر من عملية بين الأقواس تعامل حسب الأسبقية الذي أسبقيته أعلى ينفذ </a:t>
            </a:r>
            <a:r>
              <a:rPr lang="ar-SA" dirty="0">
                <a:solidFill>
                  <a:schemeClr val="tx1"/>
                </a:solidFill>
              </a:rPr>
              <a:t>أولا)</a:t>
            </a:r>
            <a:endParaRPr lang="ar-SA" dirty="0">
              <a:solidFill>
                <a:schemeClr val="tx1"/>
              </a:solidFill>
            </a:endParaRPr>
          </a:p>
          <a:p>
            <a:pPr algn="r" rtl="1"/>
            <a:endParaRPr lang="en-US" dirty="0">
              <a:solidFill>
                <a:schemeClr val="tx1"/>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95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03" y="2040880"/>
            <a:ext cx="10339617" cy="1910716"/>
          </a:xfrm>
        </p:spPr>
        <p:txBody>
          <a:bodyPr/>
          <a:lstStyle/>
          <a:p>
            <a:r>
              <a:rPr lang="en-US" sz="7200" b="1" dirty="0" smtClean="0"/>
              <a:t>The end </a:t>
            </a:r>
            <a:endParaRPr lang="en-US" sz="7200" b="1" dirty="0"/>
          </a:p>
        </p:txBody>
      </p:sp>
    </p:spTree>
    <p:extLst>
      <p:ext uri="{BB962C8B-B14F-4D97-AF65-F5344CB8AC3E}">
        <p14:creationId xmlns:p14="http://schemas.microsoft.com/office/powerpoint/2010/main" val="68971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4" y="2248348"/>
            <a:ext cx="11451772" cy="3877815"/>
          </a:xfrm>
        </p:spPr>
        <p:txBody>
          <a:bodyPr>
            <a:normAutofit/>
          </a:bodyPr>
          <a:lstStyle/>
          <a:p>
            <a:pPr algn="just" rtl="1"/>
            <a:r>
              <a:rPr lang="ar-SA" sz="2400" b="1" dirty="0">
                <a:latin typeface="Times New Roman" panose="02020603050405020304" pitchFamily="18" charset="0"/>
                <a:cs typeface="Times New Roman" panose="02020603050405020304" pitchFamily="18" charset="0"/>
              </a:rPr>
              <a:t>مثال:</a:t>
            </a:r>
            <a:r>
              <a:rPr lang="ar-SA" sz="2400" dirty="0">
                <a:latin typeface="Times New Roman" panose="02020603050405020304" pitchFamily="18" charset="0"/>
                <a:cs typeface="Times New Roman" panose="02020603050405020304" pitchFamily="18" charset="0"/>
              </a:rPr>
              <a:t> إذا كان لدينا </a:t>
            </a:r>
            <a:r>
              <a:rPr lang="ar-SA" sz="2400" dirty="0" smtClean="0">
                <a:latin typeface="Times New Roman" panose="02020603050405020304" pitchFamily="18" charset="0"/>
                <a:cs typeface="Times New Roman" panose="02020603050405020304" pitchFamily="18" charset="0"/>
              </a:rPr>
              <a:t>المتغير</a:t>
            </a:r>
            <a:r>
              <a:rPr lang="en-US" sz="2400" dirty="0" smtClean="0">
                <a:latin typeface="Times New Roman" panose="02020603050405020304" pitchFamily="18" charset="0"/>
                <a:cs typeface="Times New Roman" panose="02020603050405020304" pitchFamily="18" charset="0"/>
              </a:rPr>
              <a:t> </a:t>
            </a:r>
            <a:r>
              <a:rPr lang="ar-SA"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x </a:t>
            </a:r>
            <a:r>
              <a:rPr lang="ar-SA" sz="2400" dirty="0" smtClean="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من </a:t>
            </a:r>
            <a:r>
              <a:rPr lang="ar-SA" sz="2400" dirty="0" smtClean="0">
                <a:latin typeface="Times New Roman" panose="02020603050405020304" pitchFamily="18" charset="0"/>
                <a:cs typeface="Times New Roman" panose="02020603050405020304" pitchFamily="18" charset="0"/>
              </a:rPr>
              <a:t>نوع</a:t>
            </a:r>
            <a:r>
              <a:rPr lang="en-US" sz="2400" dirty="0" smtClean="0">
                <a:latin typeface="Times New Roman" panose="02020603050405020304" pitchFamily="18" charset="0"/>
                <a:cs typeface="Times New Roman" panose="02020603050405020304" pitchFamily="18" charset="0"/>
              </a:rPr>
              <a:t> </a:t>
            </a:r>
            <a:r>
              <a:rPr lang="ar-SA"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float </a:t>
            </a:r>
            <a:r>
              <a:rPr lang="ar-SA" sz="2400" dirty="0" smtClean="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وأردنا إدخال قيمه له من شاشة التنفيذ سيكون الكود بشكل التالي </a:t>
            </a:r>
            <a:r>
              <a:rPr lang="en-US" sz="2400" dirty="0" smtClean="0">
                <a:latin typeface="Times New Roman" panose="02020603050405020304" pitchFamily="18" charset="0"/>
                <a:cs typeface="Times New Roman" panose="02020603050405020304" pitchFamily="18" charset="0"/>
              </a:rPr>
              <a:t>:</a:t>
            </a:r>
          </a:p>
          <a:p>
            <a:pPr algn="just" rtl="1"/>
            <a:endParaRPr lang="en-US" sz="2400" dirty="0">
              <a:latin typeface="Times New Roman" panose="02020603050405020304" pitchFamily="18" charset="0"/>
              <a:cs typeface="Times New Roman" panose="02020603050405020304" pitchFamily="18" charset="0"/>
            </a:endParaRPr>
          </a:p>
          <a:p>
            <a:pPr algn="just" rtl="1"/>
            <a:endParaRPr lang="en-US" sz="2400" dirty="0" smtClean="0">
              <a:latin typeface="Times New Roman" panose="02020603050405020304" pitchFamily="18" charset="0"/>
              <a:cs typeface="Times New Roman" panose="02020603050405020304" pitchFamily="18" charset="0"/>
            </a:endParaRPr>
          </a:p>
          <a:p>
            <a:pPr algn="just" rtl="1"/>
            <a:r>
              <a:rPr lang="ar-SA" b="1" dirty="0"/>
              <a:t>مثال:</a:t>
            </a:r>
            <a:r>
              <a:rPr lang="ar-SA" dirty="0"/>
              <a:t> لو أردنا أن يقوم المستخدم بإدخال حرف ويطبع الحرف أمامه بين قوسين إي لو ادخل </a:t>
            </a:r>
            <a:r>
              <a:rPr lang="en-US" dirty="0"/>
              <a:t>a  </a:t>
            </a:r>
            <a:r>
              <a:rPr lang="ar-SA" dirty="0"/>
              <a:t>  سوف يطبع في شاشة </a:t>
            </a:r>
            <a:r>
              <a:rPr lang="ar-SA" dirty="0" smtClean="0"/>
              <a:t>التنفيذ</a:t>
            </a:r>
            <a:r>
              <a:rPr lang="en-US" dirty="0" smtClean="0"/>
              <a:t> </a:t>
            </a:r>
            <a:r>
              <a:rPr lang="ar-SA" dirty="0" smtClean="0"/>
              <a:t> </a:t>
            </a:r>
            <a:r>
              <a:rPr lang="en-US" dirty="0" smtClean="0"/>
              <a:t>a )</a:t>
            </a:r>
            <a:r>
              <a:rPr lang="ar-SA" dirty="0" smtClean="0"/>
              <a:t> </a:t>
            </a:r>
            <a:r>
              <a:rPr lang="en-US" dirty="0" smtClean="0"/>
              <a:t>(</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50489759"/>
              </p:ext>
            </p:extLst>
          </p:nvPr>
        </p:nvGraphicFramePr>
        <p:xfrm>
          <a:off x="1653177" y="3083603"/>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52678421"/>
                    </a:ext>
                  </a:extLst>
                </a:gridCol>
              </a:tblGrid>
              <a:tr h="370840">
                <a:tc>
                  <a:txBody>
                    <a:bodyPr/>
                    <a:lstStyle/>
                    <a:p>
                      <a:r>
                        <a:rPr lang="en-US" sz="2400" b="1"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2400" b="1" kern="1200" dirty="0" err="1" smtClean="0">
                          <a:solidFill>
                            <a:schemeClr val="lt1"/>
                          </a:solidFill>
                          <a:effectLst/>
                          <a:latin typeface="Times New Roman" panose="02020603050405020304" pitchFamily="18" charset="0"/>
                          <a:ea typeface="+mn-ea"/>
                          <a:cs typeface="Times New Roman" panose="02020603050405020304" pitchFamily="18" charset="0"/>
                        </a:rPr>
                        <a:t>cin</a:t>
                      </a:r>
                      <a:r>
                        <a:rPr lang="en-US" sz="2400" b="1" kern="1200" dirty="0" smtClean="0">
                          <a:solidFill>
                            <a:schemeClr val="lt1"/>
                          </a:solidFill>
                          <a:effectLst/>
                          <a:latin typeface="Times New Roman" panose="02020603050405020304" pitchFamily="18" charset="0"/>
                          <a:ea typeface="+mn-ea"/>
                          <a:cs typeface="Times New Roman" panose="02020603050405020304" pitchFamily="18" charset="0"/>
                        </a:rPr>
                        <a:t>&gt;&gt; x;</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97983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2455829"/>
              </p:ext>
            </p:extLst>
          </p:nvPr>
        </p:nvGraphicFramePr>
        <p:xfrm>
          <a:off x="1097279" y="4187255"/>
          <a:ext cx="7511143" cy="2483152"/>
        </p:xfrm>
        <a:graphic>
          <a:graphicData uri="http://schemas.openxmlformats.org/drawingml/2006/table">
            <a:tbl>
              <a:tblPr firstRow="1" bandRow="1">
                <a:tableStyleId>{E8B1032C-EA38-4F05-BA0D-38AFFFC7BED3}</a:tableStyleId>
              </a:tblPr>
              <a:tblGrid>
                <a:gridCol w="7511143">
                  <a:extLst>
                    <a:ext uri="{9D8B030D-6E8A-4147-A177-3AD203B41FA5}">
                      <a16:colId xmlns:a16="http://schemas.microsoft.com/office/drawing/2014/main" val="60422433"/>
                    </a:ext>
                  </a:extLst>
                </a:gridCol>
              </a:tblGrid>
              <a:tr h="2483152">
                <a:tc>
                  <a:txBody>
                    <a:bodyPr/>
                    <a:lstStyle/>
                    <a:p>
                      <a:r>
                        <a:rPr lang="en-US" dirty="0" smtClean="0"/>
                        <a:t>#include&lt;</a:t>
                      </a:r>
                      <a:r>
                        <a:rPr lang="en-US" dirty="0" err="1" smtClean="0"/>
                        <a:t>iostream</a:t>
                      </a:r>
                      <a:r>
                        <a:rPr lang="en-US" dirty="0" smtClean="0"/>
                        <a:t>&gt;</a:t>
                      </a:r>
                    </a:p>
                    <a:p>
                      <a:r>
                        <a:rPr lang="en-US" dirty="0" smtClean="0"/>
                        <a:t>using</a:t>
                      </a:r>
                      <a:r>
                        <a:rPr lang="en-US" baseline="0" dirty="0" smtClean="0"/>
                        <a:t> namespace </a:t>
                      </a:r>
                      <a:r>
                        <a:rPr lang="en-US" baseline="0" dirty="0" err="1" smtClean="0"/>
                        <a:t>std</a:t>
                      </a:r>
                      <a:r>
                        <a:rPr lang="en-US" baseline="0" dirty="0" smtClean="0"/>
                        <a:t>;</a:t>
                      </a:r>
                      <a:r>
                        <a:rPr lang="en-US" dirty="0" smtClean="0"/>
                        <a:t>	</a:t>
                      </a:r>
                    </a:p>
                    <a:p>
                      <a:r>
                        <a:rPr lang="en-US" dirty="0" smtClean="0"/>
                        <a:t> main()	 </a:t>
                      </a:r>
                    </a:p>
                    <a:p>
                      <a:r>
                        <a:rPr lang="en-US" dirty="0" smtClean="0"/>
                        <a:t>{	 </a:t>
                      </a:r>
                    </a:p>
                    <a:p>
                      <a:r>
                        <a:rPr lang="en-US" dirty="0" smtClean="0"/>
                        <a:t>1.char </a:t>
                      </a:r>
                      <a:r>
                        <a:rPr lang="en-US" dirty="0" err="1" smtClean="0"/>
                        <a:t>enterchar</a:t>
                      </a:r>
                      <a:r>
                        <a:rPr lang="en-US" dirty="0" smtClean="0"/>
                        <a:t>;	 </a:t>
                      </a:r>
                    </a:p>
                    <a:p>
                      <a:r>
                        <a:rPr lang="en-US" dirty="0" smtClean="0"/>
                        <a:t>2.cin&gt;&gt; </a:t>
                      </a:r>
                      <a:r>
                        <a:rPr lang="en-US" dirty="0" err="1" smtClean="0"/>
                        <a:t>enterchar</a:t>
                      </a:r>
                      <a:r>
                        <a:rPr lang="en-US" dirty="0" smtClean="0"/>
                        <a:t>;</a:t>
                      </a:r>
                    </a:p>
                    <a:p>
                      <a:r>
                        <a:rPr lang="en-US" dirty="0" smtClean="0"/>
                        <a:t>3.cout&lt;&lt;" ("&lt;&lt;  </a:t>
                      </a:r>
                      <a:r>
                        <a:rPr lang="en-US" dirty="0" err="1" smtClean="0"/>
                        <a:t>enterchar</a:t>
                      </a:r>
                      <a:r>
                        <a:rPr lang="en-US" dirty="0" smtClean="0"/>
                        <a:t> &lt;&lt;")" ;	 </a:t>
                      </a:r>
                    </a:p>
                    <a:p>
                      <a:r>
                        <a:rPr lang="en-US" dirty="0" smtClean="0"/>
                        <a:t>  }</a:t>
                      </a:r>
                    </a:p>
                  </a:txBody>
                  <a:tcPr/>
                </a:tc>
                <a:extLst>
                  <a:ext uri="{0D108BD9-81ED-4DB2-BD59-A6C34878D82A}">
                    <a16:rowId xmlns:a16="http://schemas.microsoft.com/office/drawing/2014/main" val="2107160229"/>
                  </a:ext>
                </a:extLst>
              </a:tr>
            </a:tbl>
          </a:graphicData>
        </a:graphic>
      </p:graphicFrame>
    </p:spTree>
    <p:extLst>
      <p:ext uri="{BB962C8B-B14F-4D97-AF65-F5344CB8AC3E}">
        <p14:creationId xmlns:p14="http://schemas.microsoft.com/office/powerpoint/2010/main" val="258198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1" y="2026279"/>
            <a:ext cx="11321140" cy="3877815"/>
          </a:xfrm>
        </p:spPr>
        <p:txBody>
          <a:bodyPr/>
          <a:lstStyle/>
          <a:p>
            <a:pPr algn="just" rtl="1"/>
            <a:r>
              <a:rPr lang="ar-SA" b="1" dirty="0" smtClean="0">
                <a:solidFill>
                  <a:schemeClr val="tx1"/>
                </a:solidFill>
                <a:latin typeface="Times New Roman" panose="02020603050405020304" pitchFamily="18" charset="0"/>
                <a:cs typeface="Times New Roman" panose="02020603050405020304" pitchFamily="18" charset="0"/>
              </a:rPr>
              <a:t>أبدال بين قيم متغيرين: </a:t>
            </a:r>
            <a:r>
              <a:rPr lang="ar-SA" dirty="0" smtClean="0">
                <a:solidFill>
                  <a:schemeClr val="tx1"/>
                </a:solidFill>
                <a:latin typeface="Times New Roman" panose="02020603050405020304" pitchFamily="18" charset="0"/>
                <a:cs typeface="Times New Roman" panose="02020603050405020304" pitchFamily="18" charset="0"/>
              </a:rPr>
              <a:t>لإبدال بين قيمة متغيرين نحتاج إلى متغير ثالث من نفس نوع المتغيرين حتى نخزن بهِ نتيجة احد المتغيرين ثم نبدل لان في حال عدم وجود متغير ثالث لا نستطيع الإبدال ستضيع احد القيمتين </a:t>
            </a:r>
          </a:p>
          <a:p>
            <a:pPr algn="just" rtl="1"/>
            <a:r>
              <a:rPr lang="ar-SA" dirty="0" smtClean="0">
                <a:solidFill>
                  <a:schemeClr val="tx1"/>
                </a:solidFill>
                <a:latin typeface="Times New Roman" panose="02020603050405020304" pitchFamily="18" charset="0"/>
                <a:cs typeface="Times New Roman" panose="02020603050405020304" pitchFamily="18" charset="0"/>
              </a:rPr>
              <a:t>مثال:  أبدال بين قيمة المتغير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والمتغير</a:t>
            </a:r>
            <a:r>
              <a:rPr lang="en-US" dirty="0" smtClean="0">
                <a:solidFill>
                  <a:schemeClr val="tx1"/>
                </a:solidFill>
                <a:latin typeface="Times New Roman" panose="02020603050405020304" pitchFamily="18" charset="0"/>
                <a:cs typeface="Times New Roman" panose="02020603050405020304" pitchFamily="18" charset="0"/>
              </a:rPr>
              <a:t>(b) </a:t>
            </a:r>
            <a:r>
              <a:rPr lang="ar-SA" dirty="0" smtClean="0">
                <a:solidFill>
                  <a:schemeClr val="tx1"/>
                </a:solidFill>
                <a:latin typeface="Times New Roman" panose="02020603050405020304" pitchFamily="18" charset="0"/>
                <a:cs typeface="Times New Roman" panose="02020603050405020304" pitchFamily="18" charset="0"/>
              </a:rPr>
              <a:t> علما بان قيمه </a:t>
            </a:r>
            <a:r>
              <a:rPr lang="en-US" dirty="0" smtClean="0">
                <a:solidFill>
                  <a:schemeClr val="tx1"/>
                </a:solidFill>
                <a:latin typeface="Times New Roman" panose="02020603050405020304" pitchFamily="18" charset="0"/>
                <a:cs typeface="Times New Roman" panose="02020603050405020304" pitchFamily="18" charset="0"/>
              </a:rPr>
              <a:t>(a=5)</a:t>
            </a:r>
            <a:r>
              <a:rPr lang="ar-SA" dirty="0" smtClean="0">
                <a:solidFill>
                  <a:schemeClr val="tx1"/>
                </a:solidFill>
                <a:latin typeface="Times New Roman" panose="02020603050405020304" pitchFamily="18" charset="0"/>
                <a:cs typeface="Times New Roman" panose="02020603050405020304" pitchFamily="18" charset="0"/>
              </a:rPr>
              <a:t> وقيمة </a:t>
            </a:r>
            <a:r>
              <a:rPr lang="en-US" dirty="0" smtClean="0">
                <a:solidFill>
                  <a:schemeClr val="tx1"/>
                </a:solidFill>
                <a:latin typeface="Times New Roman" panose="02020603050405020304" pitchFamily="18" charset="0"/>
                <a:cs typeface="Times New Roman" panose="02020603050405020304" pitchFamily="18" charset="0"/>
              </a:rPr>
              <a:t>(b=3) </a:t>
            </a:r>
            <a:endParaRPr lang="en-US" dirty="0" smtClean="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91093018"/>
              </p:ext>
            </p:extLst>
          </p:nvPr>
        </p:nvGraphicFramePr>
        <p:xfrm>
          <a:off x="822960" y="3357154"/>
          <a:ext cx="7863840" cy="3293359"/>
        </p:xfrm>
        <a:graphic>
          <a:graphicData uri="http://schemas.openxmlformats.org/drawingml/2006/table">
            <a:tbl>
              <a:tblPr firstRow="1" bandRow="1">
                <a:tableStyleId>{E8B1032C-EA38-4F05-BA0D-38AFFFC7BED3}</a:tableStyleId>
              </a:tblPr>
              <a:tblGrid>
                <a:gridCol w="7863840">
                  <a:extLst>
                    <a:ext uri="{9D8B030D-6E8A-4147-A177-3AD203B41FA5}">
                      <a16:colId xmlns:a16="http://schemas.microsoft.com/office/drawing/2014/main" val="1687587038"/>
                    </a:ext>
                  </a:extLst>
                </a:gridCol>
              </a:tblGrid>
              <a:tr h="3293359">
                <a:tc>
                  <a:txBody>
                    <a:bodyPr/>
                    <a:lstStyle/>
                    <a:p>
                      <a:r>
                        <a:rPr lang="en-US" sz="2000" dirty="0" smtClean="0">
                          <a:latin typeface="Times New Roman" panose="02020603050405020304" pitchFamily="18" charset="0"/>
                          <a:cs typeface="Times New Roman" panose="02020603050405020304" pitchFamily="18" charset="0"/>
                        </a:rPr>
                        <a:t>#include&lt;</a:t>
                      </a:r>
                      <a:r>
                        <a:rPr lang="en-US" sz="2000" dirty="0" err="1" smtClean="0">
                          <a:latin typeface="Times New Roman" panose="02020603050405020304" pitchFamily="18" charset="0"/>
                          <a:cs typeface="Times New Roman" panose="02020603050405020304" pitchFamily="18" charset="0"/>
                        </a:rPr>
                        <a:t>iostream</a:t>
                      </a:r>
                      <a:r>
                        <a:rPr lang="en-US" sz="2000" dirty="0" smtClean="0">
                          <a:latin typeface="Times New Roman" panose="02020603050405020304" pitchFamily="18" charset="0"/>
                          <a:cs typeface="Times New Roman" panose="02020603050405020304" pitchFamily="18" charset="0"/>
                        </a:rPr>
                        <a:t>&gt;</a:t>
                      </a:r>
                    </a:p>
                    <a:p>
                      <a:r>
                        <a:rPr lang="en-US" sz="2000" dirty="0" smtClean="0">
                          <a:latin typeface="Times New Roman" panose="02020603050405020304" pitchFamily="18" charset="0"/>
                          <a:cs typeface="Times New Roman" panose="02020603050405020304" pitchFamily="18" charset="0"/>
                        </a:rPr>
                        <a:t>using namespace </a:t>
                      </a:r>
                      <a:r>
                        <a:rPr lang="en-US" sz="2000" dirty="0" err="1" smtClean="0">
                          <a:latin typeface="Times New Roman" panose="02020603050405020304" pitchFamily="18" charset="0"/>
                          <a:cs typeface="Times New Roman" panose="02020603050405020304" pitchFamily="18" charset="0"/>
                        </a:rPr>
                        <a:t>std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main(){</a:t>
                      </a:r>
                    </a:p>
                    <a:p>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a=5,b=3,c;</a:t>
                      </a:r>
                    </a:p>
                    <a:p>
                      <a:r>
                        <a:rPr lang="en-US" sz="2000" dirty="0" err="1" smtClean="0">
                          <a:latin typeface="Times New Roman" panose="02020603050405020304" pitchFamily="18" charset="0"/>
                          <a:cs typeface="Times New Roman" panose="02020603050405020304" pitchFamily="18" charset="0"/>
                        </a:rPr>
                        <a:t>cout</a:t>
                      </a:r>
                      <a:r>
                        <a:rPr lang="en-US" sz="2000" dirty="0" smtClean="0">
                          <a:latin typeface="Times New Roman" panose="02020603050405020304" pitchFamily="18" charset="0"/>
                          <a:cs typeface="Times New Roman" panose="02020603050405020304" pitchFamily="18" charset="0"/>
                        </a:rPr>
                        <a:t>&lt;&lt;a&lt;&lt;b&lt;&lt;"\n";</a:t>
                      </a:r>
                    </a:p>
                    <a:p>
                      <a:r>
                        <a:rPr lang="en-US" sz="2000" dirty="0" smtClean="0">
                          <a:latin typeface="Times New Roman" panose="02020603050405020304" pitchFamily="18" charset="0"/>
                          <a:cs typeface="Times New Roman" panose="02020603050405020304" pitchFamily="18" charset="0"/>
                        </a:rPr>
                        <a:t>c=a;</a:t>
                      </a:r>
                    </a:p>
                    <a:p>
                      <a:r>
                        <a:rPr lang="en-US" sz="2000" dirty="0" smtClean="0">
                          <a:latin typeface="Times New Roman" panose="02020603050405020304" pitchFamily="18" charset="0"/>
                          <a:cs typeface="Times New Roman" panose="02020603050405020304" pitchFamily="18" charset="0"/>
                        </a:rPr>
                        <a:t>a=b;</a:t>
                      </a:r>
                    </a:p>
                    <a:p>
                      <a:r>
                        <a:rPr lang="en-US" sz="2000" dirty="0" smtClean="0">
                          <a:latin typeface="Times New Roman" panose="02020603050405020304" pitchFamily="18" charset="0"/>
                          <a:cs typeface="Times New Roman" panose="02020603050405020304" pitchFamily="18" charset="0"/>
                        </a:rPr>
                        <a:t>b=c;</a:t>
                      </a:r>
                    </a:p>
                    <a:p>
                      <a:r>
                        <a:rPr lang="en-US" sz="2000" dirty="0" err="1" smtClean="0">
                          <a:latin typeface="Times New Roman" panose="02020603050405020304" pitchFamily="18" charset="0"/>
                          <a:cs typeface="Times New Roman" panose="02020603050405020304" pitchFamily="18" charset="0"/>
                        </a:rPr>
                        <a:t>cout</a:t>
                      </a:r>
                      <a:r>
                        <a:rPr lang="en-US" sz="2000" dirty="0" smtClean="0">
                          <a:latin typeface="Times New Roman" panose="02020603050405020304" pitchFamily="18" charset="0"/>
                          <a:cs typeface="Times New Roman" panose="02020603050405020304" pitchFamily="18" charset="0"/>
                        </a:rPr>
                        <a:t>&lt;&lt;a&lt;&lt;b;</a:t>
                      </a: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5153894"/>
                  </a:ext>
                </a:extLst>
              </a:tr>
            </a:tbl>
          </a:graphicData>
        </a:graphic>
      </p:graphicFrame>
    </p:spTree>
    <p:extLst>
      <p:ext uri="{BB962C8B-B14F-4D97-AF65-F5344CB8AC3E}">
        <p14:creationId xmlns:p14="http://schemas.microsoft.com/office/powerpoint/2010/main" val="23165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329" y="1987090"/>
            <a:ext cx="10327340" cy="3877815"/>
          </a:xfrm>
        </p:spPr>
        <p:txBody>
          <a:bodyPr/>
          <a:lstStyle/>
          <a:p>
            <a:pPr algn="r" rtl="1"/>
            <a:r>
              <a:rPr lang="ar-SA" dirty="0" smtClean="0">
                <a:solidFill>
                  <a:schemeClr val="tx1"/>
                </a:solidFill>
              </a:rPr>
              <a:t>العمليات الرياضية:تستخدم لاجراء العمليات الرياضية على المتغيرات والارقام </a:t>
            </a:r>
            <a:endParaRPr lang="en-US" dirty="0">
              <a:solidFill>
                <a:schemeClr val="tx1"/>
              </a:solidFill>
            </a:endParaRPr>
          </a:p>
        </p:txBody>
      </p:sp>
      <p:sp>
        <p:nvSpPr>
          <p:cNvPr id="2" name="Title 1"/>
          <p:cNvSpPr>
            <a:spLocks noGrp="1"/>
          </p:cNvSpPr>
          <p:nvPr>
            <p:ph type="title"/>
          </p:nvPr>
        </p:nvSpPr>
        <p:spPr>
          <a:xfrm>
            <a:off x="2212490" y="570156"/>
            <a:ext cx="8074510" cy="1054250"/>
          </a:xfrm>
        </p:spPr>
        <p:txBody>
          <a:bodyPr>
            <a:normAutofit/>
          </a:bodyPr>
          <a:lstStyle/>
          <a:p>
            <a:pPr algn="just" rtl="1"/>
            <a:r>
              <a:rPr lang="ar-SA" sz="3200" b="1" dirty="0">
                <a:latin typeface="Times New Roman" panose="02020603050405020304" pitchFamily="18" charset="0"/>
                <a:cs typeface="Times New Roman" panose="02020603050405020304" pitchFamily="18" charset="0"/>
              </a:rPr>
              <a:t>العمليات الحسابية وطرق تمثيلها  وأولوياتها</a:t>
            </a:r>
            <a:r>
              <a:rPr lang="en-US" sz="3200" b="1" dirty="0">
                <a:latin typeface="Times New Roman" panose="02020603050405020304" pitchFamily="18" charset="0"/>
                <a:cs typeface="Times New Roman" panose="02020603050405020304" pitchFamily="18" charset="0"/>
              </a:rPr>
              <a:t>)</a:t>
            </a:r>
            <a:r>
              <a:rPr lang="ar-SA" sz="3200" b="1" dirty="0">
                <a:latin typeface="Times New Roman" panose="02020603050405020304" pitchFamily="18" charset="0"/>
                <a:cs typeface="Times New Roman" panose="02020603050405020304" pitchFamily="18" charset="0"/>
              </a:rPr>
              <a:t>الأسبقية</a:t>
            </a:r>
            <a:r>
              <a:rPr lang="en-US" sz="3200" b="1" dirty="0">
                <a:latin typeface="Times New Roman" panose="02020603050405020304" pitchFamily="18" charset="0"/>
                <a:cs typeface="Times New Roman" panose="02020603050405020304" pitchFamily="18" charset="0"/>
              </a:rPr>
              <a:t>(</a:t>
            </a:r>
            <a:r>
              <a:rPr lang="ar-SA" sz="3200" b="1"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53609338"/>
              </p:ext>
            </p:extLst>
          </p:nvPr>
        </p:nvGraphicFramePr>
        <p:xfrm>
          <a:off x="1632858" y="2510278"/>
          <a:ext cx="7760138" cy="3581368"/>
        </p:xfrm>
        <a:graphic>
          <a:graphicData uri="http://schemas.openxmlformats.org/drawingml/2006/table">
            <a:tbl>
              <a:tblPr firstRow="1" firstCol="1" bandRow="1"/>
              <a:tblGrid>
                <a:gridCol w="1201782">
                  <a:extLst>
                    <a:ext uri="{9D8B030D-6E8A-4147-A177-3AD203B41FA5}">
                      <a16:colId xmlns:a16="http://schemas.microsoft.com/office/drawing/2014/main" val="20000"/>
                    </a:ext>
                  </a:extLst>
                </a:gridCol>
                <a:gridCol w="3213463">
                  <a:extLst>
                    <a:ext uri="{9D8B030D-6E8A-4147-A177-3AD203B41FA5}">
                      <a16:colId xmlns:a16="http://schemas.microsoft.com/office/drawing/2014/main" val="20001"/>
                    </a:ext>
                  </a:extLst>
                </a:gridCol>
                <a:gridCol w="3344893">
                  <a:extLst>
                    <a:ext uri="{9D8B030D-6E8A-4147-A177-3AD203B41FA5}">
                      <a16:colId xmlns:a16="http://schemas.microsoft.com/office/drawing/2014/main" val="20002"/>
                    </a:ext>
                  </a:extLst>
                </a:gridCol>
              </a:tblGrid>
              <a:tr h="511624">
                <a:tc>
                  <a:txBody>
                    <a:bodyPr/>
                    <a:lstStyle/>
                    <a:p>
                      <a:pPr marL="0" marR="27305" algn="ct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الأسبقية</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b="1" dirty="0">
                          <a:solidFill>
                            <a:srgbClr val="000000"/>
                          </a:solidFill>
                          <a:effectLst/>
                          <a:latin typeface="Times New Roman" panose="02020603050405020304" pitchFamily="18" charset="0"/>
                          <a:ea typeface="Arial"/>
                          <a:cs typeface="Times New Roman" panose="02020603050405020304" pitchFamily="18" charset="0"/>
                        </a:rPr>
                        <a:t>الوظيفة </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SA" sz="2400" b="1" dirty="0">
                          <a:solidFill>
                            <a:srgbClr val="000000"/>
                          </a:solidFill>
                          <a:effectLst/>
                          <a:latin typeface="Times New Roman" panose="02020603050405020304" pitchFamily="18" charset="0"/>
                          <a:ea typeface="Arial"/>
                          <a:cs typeface="Times New Roman" panose="02020603050405020304" pitchFamily="18" charset="0"/>
                        </a:rPr>
                        <a:t>الرمز </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0"/>
                  </a:ext>
                </a:extLst>
              </a:tr>
              <a:tr h="511624">
                <a:tc>
                  <a:txBody>
                    <a:bodyPr/>
                    <a:lstStyle/>
                    <a:p>
                      <a:pPr marL="0" marR="1270" algn="ct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r>
                        <a:rPr lang="en-US" sz="2400" b="1">
                          <a:solidFill>
                            <a:srgbClr val="000000"/>
                          </a:solidFill>
                          <a:effectLst/>
                          <a:latin typeface="Times New Roman" panose="02020603050405020304" pitchFamily="18" charset="0"/>
                          <a:ea typeface="Calibri"/>
                          <a:cs typeface="Times New Roman" panose="02020603050405020304" pitchFamily="18" charset="0"/>
                        </a:rPr>
                        <a:t>1</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الزيادة والنقصان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635" marR="0" algn="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  أو--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1"/>
                  </a:ext>
                </a:extLst>
              </a:tr>
              <a:tr h="511624">
                <a:tc>
                  <a:txBody>
                    <a:bodyPr/>
                    <a:lstStyle/>
                    <a:p>
                      <a:pPr marL="0" marR="1270" algn="ct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r>
                        <a:rPr lang="en-US" sz="2400" b="1">
                          <a:solidFill>
                            <a:srgbClr val="000000"/>
                          </a:solidFill>
                          <a:effectLst/>
                          <a:latin typeface="Times New Roman" panose="02020603050405020304" pitchFamily="18" charset="0"/>
                          <a:ea typeface="Calibri"/>
                          <a:cs typeface="Times New Roman" panose="02020603050405020304" pitchFamily="18" charset="0"/>
                        </a:rPr>
                        <a:t>2</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الإشارة السالبة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1270" algn="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2"/>
                  </a:ext>
                </a:extLst>
              </a:tr>
              <a:tr h="511624">
                <a:tc>
                  <a:txBody>
                    <a:bodyPr/>
                    <a:lstStyle/>
                    <a:p>
                      <a:pPr marL="0" marR="1270" algn="ct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r>
                        <a:rPr lang="en-US" sz="2400" b="1">
                          <a:solidFill>
                            <a:srgbClr val="000000"/>
                          </a:solidFill>
                          <a:effectLst/>
                          <a:latin typeface="Times New Roman" panose="02020603050405020304" pitchFamily="18" charset="0"/>
                          <a:ea typeface="Calibri"/>
                          <a:cs typeface="Times New Roman" panose="02020603050405020304" pitchFamily="18" charset="0"/>
                        </a:rPr>
                        <a:t>3</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 الضرب والقسمة وباقيها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1054735" algn="l"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*أو </a:t>
                      </a:r>
                      <a:r>
                        <a:rPr lang="ar-SA" sz="2400" b="1">
                          <a:solidFill>
                            <a:srgbClr val="000000"/>
                          </a:solidFill>
                          <a:effectLst/>
                          <a:latin typeface="Times New Roman" panose="02020603050405020304" pitchFamily="18" charset="0"/>
                          <a:ea typeface="Calibri"/>
                          <a:cs typeface="Times New Roman" panose="02020603050405020304" pitchFamily="18" charset="0"/>
                        </a:rPr>
                        <a:t> /</a:t>
                      </a:r>
                      <a:r>
                        <a:rPr lang="ar-SA" sz="2400" b="1">
                          <a:solidFill>
                            <a:srgbClr val="000000"/>
                          </a:solidFill>
                          <a:effectLst/>
                          <a:latin typeface="Times New Roman" panose="02020603050405020304" pitchFamily="18" charset="0"/>
                          <a:ea typeface="Arial"/>
                          <a:cs typeface="Times New Roman" panose="02020603050405020304" pitchFamily="18" charset="0"/>
                        </a:rPr>
                        <a:t> أو%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3"/>
                  </a:ext>
                </a:extLst>
              </a:tr>
              <a:tr h="511624">
                <a:tc>
                  <a:txBody>
                    <a:bodyPr/>
                    <a:lstStyle/>
                    <a:p>
                      <a:pPr marL="0" marR="1270" algn="ct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r>
                        <a:rPr lang="en-US" sz="2400" b="1">
                          <a:solidFill>
                            <a:srgbClr val="000000"/>
                          </a:solidFill>
                          <a:effectLst/>
                          <a:latin typeface="Times New Roman" panose="02020603050405020304" pitchFamily="18" charset="0"/>
                          <a:ea typeface="Calibri"/>
                          <a:cs typeface="Times New Roman" panose="02020603050405020304" pitchFamily="18" charset="0"/>
                        </a:rPr>
                        <a:t>4</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b="1" dirty="0">
                          <a:solidFill>
                            <a:srgbClr val="000000"/>
                          </a:solidFill>
                          <a:effectLst/>
                          <a:latin typeface="Times New Roman" panose="02020603050405020304" pitchFamily="18" charset="0"/>
                          <a:ea typeface="Arial"/>
                          <a:cs typeface="Times New Roman" panose="02020603050405020304" pitchFamily="18" charset="0"/>
                        </a:rPr>
                        <a:t>الجمع أو الطرح </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  أو -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4"/>
                  </a:ext>
                </a:extLst>
              </a:tr>
              <a:tr h="511624">
                <a:tc>
                  <a:txBody>
                    <a:bodyPr/>
                    <a:lstStyle/>
                    <a:p>
                      <a:pPr marL="0" marR="1270" algn="ct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r>
                        <a:rPr lang="en-US" sz="2400" b="1">
                          <a:solidFill>
                            <a:srgbClr val="000000"/>
                          </a:solidFill>
                          <a:effectLst/>
                          <a:latin typeface="Times New Roman" panose="02020603050405020304" pitchFamily="18" charset="0"/>
                          <a:ea typeface="Calibri"/>
                          <a:cs typeface="Times New Roman" panose="02020603050405020304" pitchFamily="18" charset="0"/>
                        </a:rPr>
                        <a:t>5</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rgbClr val="000000"/>
                          </a:solidFill>
                          <a:effectLst/>
                          <a:latin typeface="Times New Roman" panose="02020603050405020304" pitchFamily="18" charset="0"/>
                          <a:ea typeface="Arial"/>
                          <a:cs typeface="Times New Roman" panose="02020603050405020304" pitchFamily="18" charset="0"/>
                        </a:rPr>
                        <a:t>التساوي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r" rtl="0">
                        <a:lnSpc>
                          <a:spcPct val="107000"/>
                        </a:lnSpc>
                        <a:spcBef>
                          <a:spcPts val="0"/>
                        </a:spcBef>
                        <a:spcAft>
                          <a:spcPts val="0"/>
                        </a:spcAft>
                      </a:pPr>
                      <a:r>
                        <a:rPr lang="en-US" sz="2400" b="1">
                          <a:solidFill>
                            <a:srgbClr val="000000"/>
                          </a:solidFill>
                          <a:effectLst/>
                          <a:latin typeface="Times New Roman" panose="02020603050405020304" pitchFamily="18" charset="0"/>
                          <a:ea typeface="Arial"/>
                          <a:cs typeface="Times New Roman" panose="02020603050405020304" pitchFamily="18" charset="0"/>
                        </a:rPr>
                        <a:t>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5"/>
                  </a:ext>
                </a:extLst>
              </a:tr>
              <a:tr h="511624">
                <a:tc>
                  <a:txBody>
                    <a:bodyPr/>
                    <a:lstStyle/>
                    <a:p>
                      <a:pPr marL="0" marR="1270" algn="ctr" rtl="0">
                        <a:lnSpc>
                          <a:spcPct val="107000"/>
                        </a:lnSpc>
                        <a:spcBef>
                          <a:spcPts val="0"/>
                        </a:spcBef>
                        <a:spcAft>
                          <a:spcPts val="0"/>
                        </a:spcAft>
                      </a:pPr>
                      <a:r>
                        <a:rPr lang="en-US" sz="2400" b="1" dirty="0">
                          <a:solidFill>
                            <a:srgbClr val="000000"/>
                          </a:solidFill>
                          <a:effectLst/>
                          <a:latin typeface="Times New Roman" panose="02020603050405020304" pitchFamily="18" charset="0"/>
                          <a:ea typeface="Arial"/>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a:cs typeface="Times New Roman" panose="02020603050405020304" pitchFamily="18" charset="0"/>
                        </a:rPr>
                        <a:t>6</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dirty="0">
                          <a:solidFill>
                            <a:srgbClr val="000000"/>
                          </a:solidFill>
                          <a:effectLst/>
                          <a:latin typeface="Times New Roman" panose="02020603050405020304" pitchFamily="18" charset="0"/>
                          <a:ea typeface="Arial"/>
                          <a:cs typeface="Times New Roman" panose="02020603050405020304" pitchFamily="18" charset="0"/>
                        </a:rPr>
                        <a:t>زيادة أو نقصان للعدد </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128270" algn="just" rtl="1">
                        <a:lnSpc>
                          <a:spcPct val="107000"/>
                        </a:lnSpc>
                        <a:spcBef>
                          <a:spcPts val="0"/>
                        </a:spcBef>
                        <a:spcAft>
                          <a:spcPts val="0"/>
                        </a:spcAft>
                      </a:pPr>
                      <a:r>
                        <a:rPr lang="ar-SA" sz="2400" b="1" dirty="0">
                          <a:solidFill>
                            <a:srgbClr val="000000"/>
                          </a:solidFill>
                          <a:effectLst/>
                          <a:latin typeface="Times New Roman" panose="02020603050405020304" pitchFamily="18" charset="0"/>
                          <a:ea typeface="Arial"/>
                          <a:cs typeface="Times New Roman" panose="02020603050405020304" pitchFamily="18" charset="0"/>
                        </a:rPr>
                        <a:t>++ أو – المتأخرة بعد الرمز </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65405"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59869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a:solidFill>
                  <a:schemeClr val="tx1"/>
                </a:solidFill>
                <a:latin typeface="Times New Roman" panose="02020603050405020304" pitchFamily="18" charset="0"/>
                <a:cs typeface="Times New Roman" panose="02020603050405020304" pitchFamily="18" charset="0"/>
              </a:rPr>
              <a:t>الأدوات </a:t>
            </a:r>
            <a:r>
              <a:rPr lang="en-US" dirty="0">
                <a:solidFill>
                  <a:schemeClr val="tx1"/>
                </a:solidFill>
                <a:latin typeface="Times New Roman" panose="02020603050405020304" pitchFamily="18" charset="0"/>
                <a:cs typeface="Times New Roman" panose="02020603050405020304" pitchFamily="18" charset="0"/>
              </a:rPr>
              <a:t>Bowties:</a:t>
            </a:r>
            <a:r>
              <a:rPr lang="ar-SA" dirty="0">
                <a:solidFill>
                  <a:schemeClr val="tx1"/>
                </a:solidFill>
                <a:latin typeface="Times New Roman" panose="02020603050405020304" pitchFamily="18" charset="0"/>
                <a:cs typeface="Times New Roman" panose="02020603050405020304" pitchFamily="18" charset="0"/>
              </a:rPr>
              <a:t>تستخدم لاجراء العمليات المنطقية على المتغيرات والارقام والتعابير الرياضية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graphicFrame>
        <p:nvGraphicFramePr>
          <p:cNvPr id="4" name="Table 3"/>
          <p:cNvGraphicFramePr>
            <a:graphicFrameLocks noGrp="1"/>
          </p:cNvGraphicFramePr>
          <p:nvPr>
            <p:extLst/>
          </p:nvPr>
        </p:nvGraphicFramePr>
        <p:xfrm>
          <a:off x="2895600" y="3352800"/>
          <a:ext cx="6108814" cy="2553240"/>
        </p:xfrm>
        <a:graphic>
          <a:graphicData uri="http://schemas.openxmlformats.org/drawingml/2006/table">
            <a:tbl>
              <a:tblPr firstRow="1" firstCol="1" bandRow="1"/>
              <a:tblGrid>
                <a:gridCol w="966120">
                  <a:extLst>
                    <a:ext uri="{9D8B030D-6E8A-4147-A177-3AD203B41FA5}">
                      <a16:colId xmlns:a16="http://schemas.microsoft.com/office/drawing/2014/main" val="20000"/>
                    </a:ext>
                  </a:extLst>
                </a:gridCol>
                <a:gridCol w="2903199">
                  <a:extLst>
                    <a:ext uri="{9D8B030D-6E8A-4147-A177-3AD203B41FA5}">
                      <a16:colId xmlns:a16="http://schemas.microsoft.com/office/drawing/2014/main" val="20001"/>
                    </a:ext>
                  </a:extLst>
                </a:gridCol>
                <a:gridCol w="2239495">
                  <a:extLst>
                    <a:ext uri="{9D8B030D-6E8A-4147-A177-3AD203B41FA5}">
                      <a16:colId xmlns:a16="http://schemas.microsoft.com/office/drawing/2014/main" val="20002"/>
                    </a:ext>
                  </a:extLst>
                </a:gridCol>
              </a:tblGrid>
              <a:tr h="425540">
                <a:tc>
                  <a:txBody>
                    <a:bodyPr/>
                    <a:lstStyle/>
                    <a:p>
                      <a:pPr marL="0" marR="100330" algn="l"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الأسبقية</a:t>
                      </a:r>
                      <a:endParaRPr lang="en-US" sz="2400" b="1">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Arial"/>
                          <a:cs typeface="Times New Roman" panose="02020603050405020304" pitchFamily="18" charset="0"/>
                        </a:rPr>
                        <a:t>الوظيفة </a:t>
                      </a:r>
                      <a:endParaRPr lang="en-US" sz="2400" b="1" dirty="0">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US" sz="2400" b="1" dirty="0">
                          <a:solidFill>
                            <a:schemeClr val="tx1"/>
                          </a:solidFill>
                          <a:effectLst/>
                          <a:latin typeface="Times New Roman" panose="02020603050405020304" pitchFamily="18" charset="0"/>
                          <a:ea typeface="Calibri"/>
                          <a:cs typeface="Times New Roman" panose="02020603050405020304" pitchFamily="18" charset="0"/>
                        </a:rPr>
                        <a:t> </a:t>
                      </a:r>
                      <a:r>
                        <a:rPr lang="ar-SA" sz="2400" b="1" dirty="0" smtClean="0">
                          <a:solidFill>
                            <a:schemeClr val="tx1"/>
                          </a:solidFill>
                          <a:effectLst/>
                          <a:latin typeface="Times New Roman" panose="02020603050405020304" pitchFamily="18" charset="0"/>
                          <a:ea typeface="Arial"/>
                          <a:cs typeface="+mn-cs"/>
                        </a:rPr>
                        <a:t>الرمز </a:t>
                      </a:r>
                      <a:endParaRPr lang="en-US" sz="2400" b="1"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0"/>
                  </a:ext>
                </a:extLst>
              </a:tr>
              <a:tr h="425540">
                <a:tc>
                  <a:txBody>
                    <a:bodyPr/>
                    <a:lstStyle/>
                    <a:p>
                      <a:pPr marL="0" marR="127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1</a:t>
                      </a: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إشارة النفي </a:t>
                      </a:r>
                      <a:endParaRPr lang="en-US" sz="2400" b="1">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544830" marR="0"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Calibri"/>
                          <a:cs typeface="Times New Roman" panose="02020603050405020304" pitchFamily="18" charset="0"/>
                        </a:rPr>
                        <a:t> ~</a:t>
                      </a:r>
                    </a:p>
                  </a:txBody>
                  <a:tcPr marL="0" marR="66040" marT="4826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1"/>
                  </a:ext>
                </a:extLst>
              </a:tr>
              <a:tr h="425540">
                <a:tc>
                  <a:txBody>
                    <a:bodyPr/>
                    <a:lstStyle/>
                    <a:p>
                      <a:pPr marL="0" marR="127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2</a:t>
                      </a: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إزاحة للعدد يمين أو يسار </a:t>
                      </a:r>
                      <a:endParaRPr lang="en-US" sz="2400" b="1">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786765" algn="ctr" rtl="1">
                        <a:lnSpc>
                          <a:spcPct val="107000"/>
                        </a:lnSpc>
                        <a:spcBef>
                          <a:spcPts val="0"/>
                        </a:spcBef>
                        <a:spcAft>
                          <a:spcPts val="0"/>
                        </a:spcAft>
                      </a:pPr>
                      <a:r>
                        <a:rPr lang="ar-SA" sz="2400" b="1">
                          <a:solidFill>
                            <a:schemeClr val="tx1"/>
                          </a:solidFill>
                          <a:effectLst/>
                          <a:latin typeface="Times New Roman" panose="02020603050405020304" pitchFamily="18" charset="0"/>
                          <a:ea typeface="Calibri"/>
                          <a:cs typeface="Times New Roman" panose="02020603050405020304" pitchFamily="18" charset="0"/>
                        </a:rPr>
                        <a:t> &lt;&lt;</a:t>
                      </a:r>
                      <a:r>
                        <a:rPr lang="ar-SA" sz="2400" b="1">
                          <a:solidFill>
                            <a:schemeClr val="tx1"/>
                          </a:solidFill>
                          <a:effectLst/>
                          <a:latin typeface="Times New Roman" panose="02020603050405020304" pitchFamily="18" charset="0"/>
                          <a:ea typeface="Arial"/>
                          <a:cs typeface="Times New Roman" panose="02020603050405020304" pitchFamily="18" charset="0"/>
                        </a:rPr>
                        <a:t> أو </a:t>
                      </a:r>
                      <a:r>
                        <a:rPr lang="ar-SA" sz="2400" b="1">
                          <a:solidFill>
                            <a:schemeClr val="tx1"/>
                          </a:solidFill>
                          <a:effectLst/>
                          <a:latin typeface="Times New Roman" panose="02020603050405020304" pitchFamily="18" charset="0"/>
                          <a:ea typeface="Calibri"/>
                          <a:cs typeface="Times New Roman" panose="02020603050405020304" pitchFamily="18" charset="0"/>
                        </a:rPr>
                        <a:t>&gt;&gt; </a:t>
                      </a:r>
                      <a:endParaRPr lang="en-US" sz="2400" b="1">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2"/>
                  </a:ext>
                </a:extLst>
              </a:tr>
              <a:tr h="425540">
                <a:tc>
                  <a:txBody>
                    <a:bodyPr/>
                    <a:lstStyle/>
                    <a:p>
                      <a:pPr marL="0" marR="127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3</a:t>
                      </a: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عملية )</a:t>
                      </a:r>
                      <a:r>
                        <a:rPr lang="en-US" sz="2400" b="1">
                          <a:solidFill>
                            <a:schemeClr val="tx1"/>
                          </a:solidFill>
                          <a:effectLst/>
                          <a:latin typeface="Times New Roman" panose="02020603050405020304" pitchFamily="18" charset="0"/>
                          <a:ea typeface="Calibri"/>
                          <a:cs typeface="Times New Roman" panose="02020603050405020304" pitchFamily="18" charset="0"/>
                        </a:rPr>
                        <a:t>and</a:t>
                      </a:r>
                      <a:r>
                        <a:rPr lang="ar-SA" sz="2400" b="1">
                          <a:solidFill>
                            <a:schemeClr val="tx1"/>
                          </a:solidFill>
                          <a:effectLst/>
                          <a:latin typeface="Times New Roman" panose="02020603050405020304" pitchFamily="18" charset="0"/>
                          <a:ea typeface="Arial"/>
                          <a:cs typeface="Times New Roman" panose="02020603050405020304" pitchFamily="18" charset="0"/>
                        </a:rPr>
                        <a:t>( </a:t>
                      </a:r>
                      <a:endParaRPr lang="en-US" sz="2400" b="1">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305435" marR="0"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&amp;</a:t>
                      </a:r>
                    </a:p>
                  </a:txBody>
                  <a:tcPr marL="0" marR="66040" marT="4826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3"/>
                  </a:ext>
                </a:extLst>
              </a:tr>
              <a:tr h="425540">
                <a:tc>
                  <a:txBody>
                    <a:bodyPr/>
                    <a:lstStyle/>
                    <a:p>
                      <a:pPr marL="0" marR="127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4</a:t>
                      </a: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Arial"/>
                          <a:cs typeface="Times New Roman" panose="02020603050405020304" pitchFamily="18" charset="0"/>
                        </a:rPr>
                        <a:t>الرفع لقوى </a:t>
                      </a:r>
                      <a:endParaRPr lang="en-US" sz="2400" b="1" dirty="0">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532130" marR="0" algn="ct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a:t>
                      </a:r>
                    </a:p>
                  </a:txBody>
                  <a:tcPr marL="0" marR="66040" marT="4826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4"/>
                  </a:ext>
                </a:extLst>
              </a:tr>
              <a:tr h="425540">
                <a:tc>
                  <a:txBody>
                    <a:bodyPr/>
                    <a:lstStyle/>
                    <a:p>
                      <a:pPr marL="0" marR="1270" algn="r" rtl="0">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5</a:t>
                      </a: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27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عملية )</a:t>
                      </a:r>
                      <a:r>
                        <a:rPr lang="en-US" sz="2400" b="1">
                          <a:solidFill>
                            <a:schemeClr val="tx1"/>
                          </a:solidFill>
                          <a:effectLst/>
                          <a:latin typeface="Times New Roman" panose="02020603050405020304" pitchFamily="18" charset="0"/>
                          <a:ea typeface="Calibri"/>
                          <a:cs typeface="Times New Roman" panose="02020603050405020304" pitchFamily="18" charset="0"/>
                        </a:rPr>
                        <a:t>or</a:t>
                      </a:r>
                      <a:r>
                        <a:rPr lang="ar-SA" sz="2400" b="1">
                          <a:solidFill>
                            <a:schemeClr val="tx1"/>
                          </a:solidFill>
                          <a:effectLst/>
                          <a:latin typeface="Times New Roman" panose="02020603050405020304" pitchFamily="18" charset="0"/>
                          <a:ea typeface="Arial"/>
                          <a:cs typeface="Times New Roman" panose="02020603050405020304" pitchFamily="18" charset="0"/>
                        </a:rPr>
                        <a:t>( </a:t>
                      </a:r>
                      <a:endParaRPr lang="en-US" sz="2400" b="1">
                        <a:solidFill>
                          <a:schemeClr val="tx1"/>
                        </a:solidFill>
                        <a:effectLst/>
                        <a:latin typeface="Times New Roman" panose="02020603050405020304" pitchFamily="18" charset="0"/>
                        <a:ea typeface="Calibri"/>
                        <a:cs typeface="Times New Roman" panose="02020603050405020304" pitchFamily="18" charset="0"/>
                      </a:endParaRPr>
                    </a:p>
                  </a:txBody>
                  <a:tcPr marL="0" marR="66040"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533400" marR="0" algn="ctr" rtl="0">
                        <a:lnSpc>
                          <a:spcPct val="107000"/>
                        </a:lnSpc>
                        <a:spcBef>
                          <a:spcPts val="0"/>
                        </a:spcBef>
                        <a:spcAft>
                          <a:spcPts val="0"/>
                        </a:spcAft>
                      </a:pPr>
                      <a:r>
                        <a:rPr lang="en-US" sz="2400" b="1" dirty="0">
                          <a:solidFill>
                            <a:schemeClr val="tx1"/>
                          </a:solidFill>
                          <a:effectLst/>
                          <a:latin typeface="Times New Roman" panose="02020603050405020304" pitchFamily="18" charset="0"/>
                          <a:ea typeface="Arial"/>
                          <a:cs typeface="Times New Roman" panose="02020603050405020304" pitchFamily="18" charset="0"/>
                        </a:rPr>
                        <a:t> </a:t>
                      </a:r>
                      <a:r>
                        <a:rPr lang="en-US" sz="2400" b="1" dirty="0">
                          <a:solidFill>
                            <a:schemeClr val="tx1"/>
                          </a:solidFill>
                          <a:effectLst/>
                          <a:latin typeface="Times New Roman" panose="02020603050405020304" pitchFamily="18" charset="0"/>
                          <a:ea typeface="Calibri"/>
                          <a:cs typeface="Times New Roman" panose="02020603050405020304" pitchFamily="18" charset="0"/>
                        </a:rPr>
                        <a:t>|</a:t>
                      </a:r>
                    </a:p>
                  </a:txBody>
                  <a:tcPr marL="0" marR="66040" marT="4826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5926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a:solidFill>
                  <a:schemeClr val="tx1"/>
                </a:solidFill>
              </a:rPr>
              <a:t>الأدوات المنطقية: تستخدم مع العبارات الشرطية كشروط تحقق اوعدم تحقق </a:t>
            </a:r>
            <a:endParaRPr lang="en-US" dirty="0">
              <a:solidFill>
                <a:schemeClr val="tx1"/>
              </a:solidFill>
            </a:endParaRPr>
          </a:p>
        </p:txBody>
      </p:sp>
      <p:sp>
        <p:nvSpPr>
          <p:cNvPr id="3" name="Title 2"/>
          <p:cNvSpPr>
            <a:spLocks noGrp="1"/>
          </p:cNvSpPr>
          <p:nvPr>
            <p:ph type="title"/>
          </p:nvPr>
        </p:nvSpPr>
        <p:spPr/>
        <p:txBody>
          <a:bodyPr/>
          <a:lstStyle/>
          <a:p>
            <a:endParaRPr lang="en-US"/>
          </a:p>
        </p:txBody>
      </p:sp>
      <p:graphicFrame>
        <p:nvGraphicFramePr>
          <p:cNvPr id="4" name="Table 3"/>
          <p:cNvGraphicFramePr>
            <a:graphicFrameLocks noGrp="1"/>
          </p:cNvGraphicFramePr>
          <p:nvPr>
            <p:extLst/>
          </p:nvPr>
        </p:nvGraphicFramePr>
        <p:xfrm>
          <a:off x="2438401" y="3503515"/>
          <a:ext cx="6362699" cy="2287684"/>
        </p:xfrm>
        <a:graphic>
          <a:graphicData uri="http://schemas.openxmlformats.org/drawingml/2006/table">
            <a:tbl>
              <a:tblPr firstRow="1" firstCol="1" bandRow="1"/>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181099">
                  <a:extLst>
                    <a:ext uri="{9D8B030D-6E8A-4147-A177-3AD203B41FA5}">
                      <a16:colId xmlns:a16="http://schemas.microsoft.com/office/drawing/2014/main" val="20002"/>
                    </a:ext>
                  </a:extLst>
                </a:gridCol>
              </a:tblGrid>
              <a:tr h="571921">
                <a:tc>
                  <a:txBody>
                    <a:bodyPr/>
                    <a:lstStyle/>
                    <a:p>
                      <a:pPr marL="0"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الأسبقية</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3175"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Arial"/>
                          <a:cs typeface="Times New Roman" panose="02020603050405020304" pitchFamily="18" charset="0"/>
                        </a:rPr>
                        <a:t>الوظيفة </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635" marR="0" algn="ct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الرمز </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0"/>
                  </a:ext>
                </a:extLst>
              </a:tr>
              <a:tr h="571921">
                <a:tc>
                  <a:txBody>
                    <a:bodyPr/>
                    <a:lstStyle/>
                    <a:p>
                      <a:pPr marL="0" marR="1905" algn="r" rtl="1">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1</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1905" marR="0" algn="r" rtl="1">
                        <a:lnSpc>
                          <a:spcPct val="107000"/>
                        </a:lnSpc>
                        <a:spcBef>
                          <a:spcPts val="0"/>
                        </a:spcBef>
                        <a:spcAft>
                          <a:spcPts val="0"/>
                        </a:spcAft>
                      </a:pPr>
                      <a:r>
                        <a:rPr lang="ar-SA" sz="2400" b="1">
                          <a:solidFill>
                            <a:schemeClr val="tx1"/>
                          </a:solidFill>
                          <a:effectLst/>
                          <a:latin typeface="Times New Roman" panose="02020603050405020304" pitchFamily="18" charset="0"/>
                          <a:ea typeface="Arial"/>
                          <a:cs typeface="Times New Roman" panose="02020603050405020304" pitchFamily="18" charset="0"/>
                        </a:rPr>
                        <a:t>النفي </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rtl="1">
                        <a:lnSpc>
                          <a:spcPct val="107000"/>
                        </a:lnSpc>
                        <a:spcBef>
                          <a:spcPts val="0"/>
                        </a:spcBef>
                        <a:spcAft>
                          <a:spcPts val="0"/>
                        </a:spcAft>
                      </a:pPr>
                      <a:r>
                        <a:rPr lang="en-US" sz="2400" b="1">
                          <a:solidFill>
                            <a:schemeClr val="tx1"/>
                          </a:solidFill>
                          <a:effectLst/>
                          <a:latin typeface="Times New Roman" panose="02020603050405020304" pitchFamily="18" charset="0"/>
                          <a:ea typeface="Calibri"/>
                          <a:cs typeface="Times New Roman" panose="02020603050405020304" pitchFamily="18" charset="0"/>
                        </a:rPr>
                        <a:t> </a:t>
                      </a:r>
                      <a:r>
                        <a:rPr lang="en-US" sz="2400" b="1">
                          <a:solidFill>
                            <a:schemeClr val="tx1"/>
                          </a:solidFill>
                          <a:effectLst/>
                          <a:latin typeface="Times New Roman" panose="02020603050405020304" pitchFamily="18" charset="0"/>
                          <a:ea typeface="Arial"/>
                          <a:cs typeface="Times New Roman" panose="02020603050405020304" pitchFamily="18" charset="0"/>
                        </a:rPr>
                        <a:t>!</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1"/>
                  </a:ext>
                </a:extLst>
              </a:tr>
              <a:tr h="571921">
                <a:tc>
                  <a:txBody>
                    <a:bodyPr/>
                    <a:lstStyle/>
                    <a:p>
                      <a:pPr marL="0" marR="1905" algn="r" rtl="1">
                        <a:lnSpc>
                          <a:spcPct val="107000"/>
                        </a:lnSpc>
                        <a:spcBef>
                          <a:spcPts val="0"/>
                        </a:spcBef>
                        <a:spcAft>
                          <a:spcPts val="0"/>
                        </a:spcAft>
                      </a:pPr>
                      <a:r>
                        <a:rPr lang="en-US" sz="2400" b="1">
                          <a:solidFill>
                            <a:schemeClr val="tx1"/>
                          </a:solidFill>
                          <a:effectLst/>
                          <a:latin typeface="Times New Roman" panose="02020603050405020304" pitchFamily="18" charset="0"/>
                          <a:ea typeface="Arial"/>
                          <a:cs typeface="Times New Roman" panose="02020603050405020304" pitchFamily="18" charset="0"/>
                        </a:rPr>
                        <a:t> </a:t>
                      </a:r>
                      <a:r>
                        <a:rPr lang="en-US" sz="2400" b="1">
                          <a:solidFill>
                            <a:schemeClr val="tx1"/>
                          </a:solidFill>
                          <a:effectLst/>
                          <a:latin typeface="Times New Roman" panose="02020603050405020304" pitchFamily="18" charset="0"/>
                          <a:ea typeface="Calibri"/>
                          <a:cs typeface="Times New Roman" panose="02020603050405020304" pitchFamily="18" charset="0"/>
                        </a:rPr>
                        <a:t>2</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3175"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Arial"/>
                          <a:cs typeface="Times New Roman" panose="02020603050405020304" pitchFamily="18" charset="0"/>
                        </a:rPr>
                        <a:t>عملية </a:t>
                      </a:r>
                      <a:r>
                        <a:rPr lang="ar-SA" sz="2400" b="1" dirty="0" smtClean="0">
                          <a:solidFill>
                            <a:schemeClr val="tx1"/>
                          </a:solidFill>
                          <a:effectLst/>
                          <a:latin typeface="Times New Roman" panose="02020603050405020304" pitchFamily="18" charset="0"/>
                          <a:ea typeface="Arial"/>
                          <a:cs typeface="Times New Roman" panose="02020603050405020304" pitchFamily="18" charset="0"/>
                        </a:rPr>
                        <a:t>منطقية</a:t>
                      </a:r>
                      <a:r>
                        <a:rPr lang="en-US" sz="2400" b="1" dirty="0" smtClean="0">
                          <a:solidFill>
                            <a:schemeClr val="tx1"/>
                          </a:solidFill>
                          <a:effectLst/>
                          <a:latin typeface="Times New Roman" panose="02020603050405020304" pitchFamily="18" charset="0"/>
                          <a:ea typeface="Arial"/>
                          <a:cs typeface="Times New Roman" panose="02020603050405020304" pitchFamily="18" charset="0"/>
                        </a:rPr>
                        <a:t>) </a:t>
                      </a:r>
                      <a:r>
                        <a:rPr lang="ar-SA" sz="2400" b="1" dirty="0" smtClean="0">
                          <a:solidFill>
                            <a:schemeClr val="tx1"/>
                          </a:solidFill>
                          <a:effectLst/>
                          <a:latin typeface="Times New Roman" panose="02020603050405020304" pitchFamily="18" charset="0"/>
                          <a:ea typeface="Arial"/>
                          <a:cs typeface="Times New Roman" panose="02020603050405020304" pitchFamily="18" charset="0"/>
                        </a:rPr>
                        <a:t> </a:t>
                      </a:r>
                      <a:r>
                        <a:rPr lang="en-US" sz="2400" b="1" dirty="0" smtClean="0">
                          <a:solidFill>
                            <a:schemeClr val="tx1"/>
                          </a:solidFill>
                          <a:effectLst/>
                          <a:latin typeface="Times New Roman" panose="02020603050405020304" pitchFamily="18" charset="0"/>
                          <a:ea typeface="Arial"/>
                          <a:cs typeface="Times New Roman" panose="02020603050405020304" pitchFamily="18" charset="0"/>
                        </a:rPr>
                        <a:t>(</a:t>
                      </a:r>
                      <a:r>
                        <a:rPr lang="en-US" sz="2400" b="1" dirty="0" smtClean="0">
                          <a:solidFill>
                            <a:schemeClr val="tx1"/>
                          </a:solidFill>
                          <a:effectLst/>
                          <a:latin typeface="Times New Roman" panose="02020603050405020304" pitchFamily="18" charset="0"/>
                          <a:ea typeface="Calibri"/>
                          <a:cs typeface="Times New Roman" panose="02020603050405020304" pitchFamily="18" charset="0"/>
                        </a:rPr>
                        <a:t>and</a:t>
                      </a:r>
                      <a:r>
                        <a:rPr lang="ar-SA" sz="2400" b="1" dirty="0" smtClean="0">
                          <a:solidFill>
                            <a:schemeClr val="tx1"/>
                          </a:solidFill>
                          <a:effectLst/>
                          <a:latin typeface="Times New Roman" panose="02020603050405020304" pitchFamily="18" charset="0"/>
                          <a:ea typeface="Arial"/>
                          <a:cs typeface="Times New Roman" panose="02020603050405020304" pitchFamily="18" charset="0"/>
                        </a:rPr>
                        <a:t> </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gn="ctr" rtl="1">
                        <a:lnSpc>
                          <a:spcPct val="107000"/>
                        </a:lnSpc>
                        <a:spcBef>
                          <a:spcPts val="0"/>
                        </a:spcBef>
                        <a:spcAft>
                          <a:spcPts val="0"/>
                        </a:spcAft>
                      </a:pPr>
                      <a:r>
                        <a:rPr lang="en-US" sz="2400" b="1">
                          <a:solidFill>
                            <a:schemeClr val="tx1"/>
                          </a:solidFill>
                          <a:effectLst/>
                          <a:latin typeface="Times New Roman" panose="02020603050405020304" pitchFamily="18" charset="0"/>
                          <a:ea typeface="Calibri"/>
                          <a:cs typeface="Times New Roman" panose="02020603050405020304" pitchFamily="18" charset="0"/>
                        </a:rPr>
                        <a:t> </a:t>
                      </a:r>
                      <a:r>
                        <a:rPr lang="en-US" sz="2400" b="1">
                          <a:solidFill>
                            <a:schemeClr val="tx1"/>
                          </a:solidFill>
                          <a:effectLst/>
                          <a:latin typeface="Times New Roman" panose="02020603050405020304" pitchFamily="18" charset="0"/>
                          <a:ea typeface="Arial"/>
                          <a:cs typeface="Times New Roman" panose="02020603050405020304" pitchFamily="18" charset="0"/>
                        </a:rPr>
                        <a:t>&amp;&amp;</a:t>
                      </a:r>
                      <a:endParaRPr lang="en-US" sz="1400" b="1">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2"/>
                  </a:ext>
                </a:extLst>
              </a:tr>
              <a:tr h="571921">
                <a:tc>
                  <a:txBody>
                    <a:bodyPr/>
                    <a:lstStyle/>
                    <a:p>
                      <a:pPr marL="0" marR="1905" algn="r" rtl="1">
                        <a:lnSpc>
                          <a:spcPct val="107000"/>
                        </a:lnSpc>
                        <a:spcBef>
                          <a:spcPts val="0"/>
                        </a:spcBef>
                        <a:spcAft>
                          <a:spcPts val="0"/>
                        </a:spcAft>
                      </a:pPr>
                      <a:r>
                        <a:rPr lang="en-US" sz="2400" b="1" dirty="0">
                          <a:solidFill>
                            <a:schemeClr val="tx1"/>
                          </a:solidFill>
                          <a:effectLst/>
                          <a:latin typeface="Times New Roman" panose="02020603050405020304" pitchFamily="18" charset="0"/>
                          <a:ea typeface="Arial"/>
                          <a:cs typeface="Times New Roman" panose="02020603050405020304" pitchFamily="18" charset="0"/>
                        </a:rPr>
                        <a:t> </a:t>
                      </a:r>
                      <a:r>
                        <a:rPr lang="en-US" sz="2400" b="1" dirty="0">
                          <a:solidFill>
                            <a:schemeClr val="tx1"/>
                          </a:solidFill>
                          <a:effectLst/>
                          <a:latin typeface="Times New Roman" panose="02020603050405020304" pitchFamily="18" charset="0"/>
                          <a:ea typeface="Calibri"/>
                          <a:cs typeface="Times New Roman" panose="02020603050405020304" pitchFamily="18" charset="0"/>
                        </a:rPr>
                        <a:t>3</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3175" marR="0" algn="r" rtl="1">
                        <a:lnSpc>
                          <a:spcPct val="107000"/>
                        </a:lnSpc>
                        <a:spcBef>
                          <a:spcPts val="0"/>
                        </a:spcBef>
                        <a:spcAft>
                          <a:spcPts val="0"/>
                        </a:spcAft>
                      </a:pPr>
                      <a:r>
                        <a:rPr lang="ar-SA" sz="2400" b="1" dirty="0">
                          <a:solidFill>
                            <a:schemeClr val="tx1"/>
                          </a:solidFill>
                          <a:effectLst/>
                          <a:latin typeface="Times New Roman" panose="02020603050405020304" pitchFamily="18" charset="0"/>
                          <a:ea typeface="Arial"/>
                          <a:cs typeface="Times New Roman" panose="02020603050405020304" pitchFamily="18" charset="0"/>
                        </a:rPr>
                        <a:t>عملية منطقية </a:t>
                      </a:r>
                      <a:r>
                        <a:rPr lang="en-US" sz="2400" b="1" dirty="0" smtClean="0">
                          <a:solidFill>
                            <a:schemeClr val="tx1"/>
                          </a:solidFill>
                          <a:effectLst/>
                          <a:latin typeface="Times New Roman" panose="02020603050405020304" pitchFamily="18" charset="0"/>
                          <a:ea typeface="Arial"/>
                          <a:cs typeface="Times New Roman" panose="02020603050405020304" pitchFamily="18" charset="0"/>
                        </a:rPr>
                        <a:t>(</a:t>
                      </a:r>
                      <a:r>
                        <a:rPr lang="en-US" sz="2400" b="1" dirty="0" smtClean="0">
                          <a:solidFill>
                            <a:schemeClr val="tx1"/>
                          </a:solidFill>
                          <a:effectLst/>
                          <a:latin typeface="Times New Roman" panose="02020603050405020304" pitchFamily="18" charset="0"/>
                          <a:ea typeface="Calibri"/>
                          <a:cs typeface="Times New Roman" panose="02020603050405020304" pitchFamily="18" charset="0"/>
                        </a:rPr>
                        <a:t>or</a:t>
                      </a:r>
                      <a:r>
                        <a:rPr lang="en-US" sz="2400" b="1" dirty="0" smtClean="0">
                          <a:solidFill>
                            <a:schemeClr val="tx1"/>
                          </a:solidFill>
                          <a:effectLst/>
                          <a:latin typeface="Times New Roman" panose="02020603050405020304" pitchFamily="18" charset="0"/>
                          <a:ea typeface="Arial"/>
                          <a:cs typeface="Times New Roman" panose="02020603050405020304" pitchFamily="18" charset="0"/>
                        </a:rPr>
                        <a:t>)</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230505" algn="ctr" rtl="1">
                        <a:lnSpc>
                          <a:spcPct val="107000"/>
                        </a:lnSpc>
                        <a:spcBef>
                          <a:spcPts val="0"/>
                        </a:spcBef>
                        <a:spcAft>
                          <a:spcPts val="0"/>
                        </a:spcAft>
                      </a:pPr>
                      <a:r>
                        <a:rPr lang="en-US" sz="2400" b="1" dirty="0">
                          <a:solidFill>
                            <a:schemeClr val="tx1"/>
                          </a:solidFill>
                          <a:effectLst/>
                          <a:latin typeface="Times New Roman" panose="02020603050405020304" pitchFamily="18" charset="0"/>
                          <a:ea typeface="Arial"/>
                          <a:cs typeface="Times New Roman" panose="02020603050405020304" pitchFamily="18" charset="0"/>
                        </a:rPr>
                        <a:t> </a:t>
                      </a:r>
                      <a:r>
                        <a:rPr lang="en-US" sz="2400" b="1" dirty="0">
                          <a:solidFill>
                            <a:schemeClr val="tx1"/>
                          </a:solidFill>
                          <a:effectLst/>
                          <a:latin typeface="Times New Roman" panose="02020603050405020304" pitchFamily="18" charset="0"/>
                          <a:ea typeface="Calibri"/>
                          <a:cs typeface="Times New Roman" panose="02020603050405020304" pitchFamily="18" charset="0"/>
                        </a:rPr>
                        <a:t>||</a:t>
                      </a:r>
                      <a:endParaRPr lang="en-US" sz="1400" b="1" dirty="0">
                        <a:solidFill>
                          <a:schemeClr val="tx1"/>
                        </a:solidFill>
                        <a:effectLst/>
                        <a:latin typeface="Times New Roman" panose="02020603050405020304" pitchFamily="18" charset="0"/>
                        <a:ea typeface="Calibri"/>
                        <a:cs typeface="Times New Roman" panose="02020603050405020304" pitchFamily="18" charset="0"/>
                      </a:endParaRPr>
                    </a:p>
                  </a:txBody>
                  <a:tcPr marL="92710" marR="65405" marT="4826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8345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smtClean="0">
                <a:solidFill>
                  <a:schemeClr val="tx1"/>
                </a:solidFill>
                <a:latin typeface="Times New Roman" panose="02020603050405020304" pitchFamily="18" charset="0"/>
                <a:cs typeface="Times New Roman" panose="02020603050405020304" pitchFamily="18" charset="0"/>
              </a:rPr>
              <a:t>تستخدم </a:t>
            </a:r>
            <a:r>
              <a:rPr lang="ar-SA" dirty="0">
                <a:solidFill>
                  <a:schemeClr val="tx1"/>
                </a:solidFill>
                <a:latin typeface="Times New Roman" panose="02020603050405020304" pitchFamily="18" charset="0"/>
                <a:cs typeface="Times New Roman" panose="02020603050405020304" pitchFamily="18" charset="0"/>
              </a:rPr>
              <a:t>الأدوات المنطقية كشروط مقارنه في العبارات الشرطية هي  </a:t>
            </a:r>
            <a:r>
              <a:rPr lang="ar-SA" dirty="0" smtClean="0">
                <a:solidFill>
                  <a:schemeClr val="tx1"/>
                </a:solidFill>
                <a:latin typeface="Times New Roman" panose="02020603050405020304" pitchFamily="18" charset="0"/>
                <a:cs typeface="Times New Roman" panose="02020603050405020304" pitchFamily="18" charset="0"/>
              </a:rPr>
              <a:t>وأدوات(</a:t>
            </a:r>
            <a:r>
              <a:rPr lang="en-US" dirty="0" smtClean="0">
                <a:solidFill>
                  <a:schemeClr val="tx1"/>
                </a:solidFill>
                <a:latin typeface="Times New Roman" panose="02020603050405020304" pitchFamily="18" charset="0"/>
                <a:cs typeface="Times New Roman" panose="02020603050405020304" pitchFamily="18" charset="0"/>
              </a:rPr>
              <a:t>Bowties</a:t>
            </a:r>
            <a:r>
              <a:rPr lang="ar-SA"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just" rtl="1"/>
            <a:r>
              <a:rPr lang="ar-SA" dirty="0" smtClean="0">
                <a:solidFill>
                  <a:schemeClr val="tx1"/>
                </a:solidFill>
                <a:latin typeface="Times New Roman" panose="02020603050405020304" pitchFamily="18" charset="0"/>
                <a:cs typeface="Times New Roman" panose="02020603050405020304" pitchFamily="18" charset="0"/>
              </a:rPr>
              <a:t>في </a:t>
            </a:r>
            <a:r>
              <a:rPr lang="ar-SA" dirty="0">
                <a:solidFill>
                  <a:schemeClr val="tx1"/>
                </a:solidFill>
                <a:latin typeface="Times New Roman" panose="02020603050405020304" pitchFamily="18" charset="0"/>
                <a:cs typeface="Times New Roman" panose="02020603050405020304" pitchFamily="18" charset="0"/>
              </a:rPr>
              <a:t>الأسبقيات الرقم الأقل أعلى أسبقية مثلا أسبقية الضرب أعلى من أسبقية الجمع لأن رقم الضرب في جدول الأسبقية هو   </a:t>
            </a:r>
            <a:r>
              <a:rPr lang="ar-SA" dirty="0" smtClean="0">
                <a:solidFill>
                  <a:schemeClr val="tx1"/>
                </a:solidFill>
                <a:latin typeface="Times New Roman" panose="02020603050405020304" pitchFamily="18" charset="0"/>
                <a:cs typeface="Times New Roman" panose="02020603050405020304" pitchFamily="18" charset="0"/>
              </a:rPr>
              <a:t>(3) </a:t>
            </a:r>
            <a:r>
              <a:rPr lang="ar-SA" dirty="0">
                <a:solidFill>
                  <a:schemeClr val="tx1"/>
                </a:solidFill>
                <a:latin typeface="Times New Roman" panose="02020603050405020304" pitchFamily="18" charset="0"/>
                <a:cs typeface="Times New Roman" panose="02020603050405020304" pitchFamily="18" charset="0"/>
              </a:rPr>
              <a:t>و رقم  الجمع </a:t>
            </a:r>
            <a:r>
              <a:rPr lang="ar-SA" dirty="0" smtClean="0">
                <a:solidFill>
                  <a:schemeClr val="tx1"/>
                </a:solidFill>
                <a:latin typeface="Times New Roman" panose="02020603050405020304" pitchFamily="18" charset="0"/>
                <a:cs typeface="Times New Roman" panose="02020603050405020304" pitchFamily="18" charset="0"/>
              </a:rPr>
              <a:t>هو( 4)</a:t>
            </a:r>
            <a:endParaRPr lang="ar-SA" dirty="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8301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445" y="2057401"/>
            <a:ext cx="11537064" cy="4068762"/>
          </a:xfrm>
        </p:spPr>
        <p:txBody>
          <a:bodyPr/>
          <a:lstStyle/>
          <a:p>
            <a:pPr algn="just" rtl="1"/>
            <a:r>
              <a:rPr lang="ar-SA" dirty="0">
                <a:solidFill>
                  <a:schemeClr val="tx1"/>
                </a:solidFill>
                <a:latin typeface="Times New Roman" panose="02020603050405020304" pitchFamily="18" charset="0"/>
                <a:cs typeface="Times New Roman" panose="02020603050405020304" pitchFamily="18" charset="0"/>
              </a:rPr>
              <a:t>تمثل العمليات الرياضية برمجيا بطريقة مشابه لطريقة تمثيلها  رياضيا مع تغير طفيف بالرموز الرياضية لما يكافئها من الرموز البرمجية ولاحظ هذا الجدول التوضيحي للعمليات وتمثيلها رياضيا وبرمجيا </a:t>
            </a:r>
          </a:p>
          <a:p>
            <a:pPr algn="just" rtl="1"/>
            <a:r>
              <a:rPr lang="ar-SA" dirty="0">
                <a:solidFill>
                  <a:schemeClr val="tx1"/>
                </a:solidFill>
                <a:latin typeface="Times New Roman" panose="02020603050405020304" pitchFamily="18" charset="0"/>
                <a:cs typeface="Times New Roman" panose="02020603050405020304" pitchFamily="18" charset="0"/>
              </a:rPr>
              <a:t>المثال  التالي على أساس عندنا متغيران </a:t>
            </a:r>
            <a:r>
              <a:rPr lang="ar-SA" dirty="0" smtClean="0">
                <a:solidFill>
                  <a:schemeClr val="tx1"/>
                </a:solidFill>
                <a:latin typeface="Times New Roman" panose="02020603050405020304" pitchFamily="18" charset="0"/>
                <a:cs typeface="Times New Roman" panose="02020603050405020304" pitchFamily="18" charset="0"/>
              </a:rPr>
              <a:t>هما(</a:t>
            </a:r>
            <a:r>
              <a:rPr lang="en-US" dirty="0" err="1">
                <a:solidFill>
                  <a:schemeClr val="tx1"/>
                </a:solidFill>
                <a:latin typeface="Times New Roman" panose="02020603050405020304" pitchFamily="18" charset="0"/>
                <a:cs typeface="Times New Roman" panose="02020603050405020304" pitchFamily="18" charset="0"/>
              </a:rPr>
              <a:t>a,b</a:t>
            </a:r>
            <a:r>
              <a:rPr lang="ar-SA" dirty="0" smtClean="0">
                <a:solidFill>
                  <a:schemeClr val="tx1"/>
                </a:solidFill>
                <a:latin typeface="Times New Roman" panose="02020603050405020304" pitchFamily="18" charset="0"/>
                <a:cs typeface="Times New Roman" panose="02020603050405020304" pitchFamily="18" charset="0"/>
              </a:rPr>
              <a:t>) وناتج </a:t>
            </a:r>
            <a:r>
              <a:rPr lang="ar-SA" dirty="0">
                <a:solidFill>
                  <a:schemeClr val="tx1"/>
                </a:solidFill>
                <a:latin typeface="Times New Roman" panose="02020603050405020304" pitchFamily="18" charset="0"/>
                <a:cs typeface="Times New Roman" panose="02020603050405020304" pitchFamily="18" charset="0"/>
              </a:rPr>
              <a:t>العملية الرياضية يخزن </a:t>
            </a:r>
            <a:r>
              <a:rPr lang="ar-SA" dirty="0" smtClean="0">
                <a:solidFill>
                  <a:schemeClr val="tx1"/>
                </a:solidFill>
                <a:latin typeface="Times New Roman" panose="02020603050405020304" pitchFamily="18" charset="0"/>
                <a:cs typeface="Times New Roman" panose="02020603050405020304" pitchFamily="18" charset="0"/>
              </a:rPr>
              <a:t>في( </a:t>
            </a:r>
            <a:r>
              <a:rPr lang="en-US" dirty="0" smtClean="0">
                <a:solidFill>
                  <a:schemeClr val="tx1"/>
                </a:solidFill>
                <a:latin typeface="Times New Roman" panose="02020603050405020304" pitchFamily="18" charset="0"/>
                <a:cs typeface="Times New Roman" panose="02020603050405020304" pitchFamily="18" charset="0"/>
              </a:rPr>
              <a:t>c</a:t>
            </a:r>
            <a:r>
              <a:rPr lang="ar-SA" dirty="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just" rtl="1"/>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dirty="0" smtClean="0"/>
              <a:t> </a:t>
            </a:r>
            <a:r>
              <a:rPr lang="ar-SA" dirty="0"/>
              <a:t>تمثيل العمليات الرياضية: </a:t>
            </a:r>
            <a:endParaRPr lang="en-US" dirty="0"/>
          </a:p>
        </p:txBody>
      </p:sp>
    </p:spTree>
    <p:extLst>
      <p:ext uri="{BB962C8B-B14F-4D97-AF65-F5344CB8AC3E}">
        <p14:creationId xmlns:p14="http://schemas.microsoft.com/office/powerpoint/2010/main" val="18887437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extLst>
    <a:ext uri="{05A4C25C-085E-4340-85A3-A5531E510DB2}">
      <thm15:themeFamily xmlns:thm15="http://schemas.microsoft.com/office/thememl/2012/main" name="Theme2" id="{93C9ED24-70B9-400F-8437-A0BCFC658F1A}" vid="{3147BE5D-339B-4319-90DA-4D6BFBB87156}"/>
    </a:ext>
  </a:extLst>
</a:theme>
</file>

<file path=docProps/app.xml><?xml version="1.0" encoding="utf-8"?>
<Properties xmlns="http://schemas.openxmlformats.org/officeDocument/2006/extended-properties" xmlns:vt="http://schemas.openxmlformats.org/officeDocument/2006/docPropsVTypes">
  <Template>Theme2</Template>
  <TotalTime>51</TotalTime>
  <Words>1377</Words>
  <Application>Microsoft Office PowerPoint</Application>
  <PresentationFormat>Widescreen</PresentationFormat>
  <Paragraphs>245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 Antiqua</vt:lpstr>
      <vt:lpstr>Calibri</vt:lpstr>
      <vt:lpstr>Cambria</vt:lpstr>
      <vt:lpstr>Times New Roman</vt:lpstr>
      <vt:lpstr>Wingdings</vt:lpstr>
      <vt:lpstr>Theme2</vt:lpstr>
      <vt:lpstr>اساسيات البرمجة</vt:lpstr>
      <vt:lpstr>دوال الإدخال : </vt:lpstr>
      <vt:lpstr>PowerPoint Presentation</vt:lpstr>
      <vt:lpstr>PowerPoint Presentation</vt:lpstr>
      <vt:lpstr>العمليات الحسابية وطرق تمثيلها  وأولوياتها)الأسبقية(:</vt:lpstr>
      <vt:lpstr>PowerPoint Presentation</vt:lpstr>
      <vt:lpstr>PowerPoint Presentation</vt:lpstr>
      <vt:lpstr>PowerPoint Presentation</vt:lpstr>
      <vt:lpstr> تمثيل العمليات الرياضية: </vt:lpstr>
      <vt:lpstr>PowerPoint Presentation</vt:lpstr>
      <vt:lpstr>اكتب برنامج بلغة ال C++  يطلب من المستخدم ادخال رقمين صحيحين واجراء العملية(+) عليهما وطباعة الناتج كل علي حده (سطر جديد)؟</vt:lpstr>
      <vt:lpstr>PowerPoint Presentation</vt:lpstr>
      <vt:lpstr>اِيجاد باقي القسمة: باقي القسمة هو ما تبقى من قسمة عدديين و يستخدم الرمز % للدلالة على باقي القسمة :</vt:lpstr>
      <vt:lpstr>اكتب برنامج بلغة ال C++  يطلب من المستخدم ادخال رقمين صحيحين واجراء العمليات الرياضية (+ - * / %) عليهما وطباعة الناتج كل علي حده (سطر جديد)؟</vt:lpstr>
      <vt:lpstr>PowerPoint Presentation</vt:lpstr>
      <vt:lpstr>الأسبقيات وطرق معاملتها : </vt:lpstr>
      <vt:lpstr>PowerPoint Presentation</vt:lpstr>
      <vt:lpstr>PowerPoint Presentation</vt:lpstr>
      <vt:lpstr>PowerPoint Presentation</vt:lpstr>
      <vt:lpstr>    </vt:lpstr>
      <vt:lpstr>PowerPoint Presentation</vt:lpstr>
      <vt:lpstr>The end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namarig</dc:creator>
  <cp:lastModifiedBy>namarig</cp:lastModifiedBy>
  <cp:revision>30</cp:revision>
  <dcterms:created xsi:type="dcterms:W3CDTF">2022-02-15T14:25:46Z</dcterms:created>
  <dcterms:modified xsi:type="dcterms:W3CDTF">2022-02-15T15:17:39Z</dcterms:modified>
</cp:coreProperties>
</file>