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3" r:id="rId16"/>
    <p:sldId id="274" r:id="rId17"/>
    <p:sldId id="275" r:id="rId18"/>
    <p:sldId id="271" r:id="rId19"/>
    <p:sldId id="272"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50A4112F-9695-48F6-A731-53EF065B63B2}" type="datetimeFigureOut">
              <a:rPr lang="en-US" smtClean="0"/>
              <a:t>3/2/2022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93695A3-653C-4AA2-B40A-112F07AFF7EB}" type="slidenum">
              <a:rPr lang="en-US" smtClean="0"/>
              <a:t>‹#›</a:t>
            </a:fld>
            <a:endParaRPr lang="en-US"/>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812498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4112F-9695-48F6-A731-53EF065B63B2}"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695A3-653C-4AA2-B40A-112F07AFF7EB}" type="slidenum">
              <a:rPr lang="en-US" smtClean="0"/>
              <a:t>‹#›</a:t>
            </a:fld>
            <a:endParaRPr lang="en-US"/>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495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1" y="559399"/>
            <a:ext cx="2237591"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7985" y="849855"/>
            <a:ext cx="7343889" cy="502382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4112F-9695-48F6-A731-53EF065B63B2}"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695A3-653C-4AA2-B40A-112F07AFF7EB}" type="slidenum">
              <a:rPr lang="en-US" smtClean="0"/>
              <a:t>‹#›</a:t>
            </a:fld>
            <a:endParaRPr lang="en-US"/>
          </a:p>
        </p:txBody>
      </p:sp>
      <p:grpSp>
        <p:nvGrpSpPr>
          <p:cNvPr id="11" name="Group 10"/>
          <p:cNvGrpSpPr/>
          <p:nvPr/>
        </p:nvGrpSpPr>
        <p:grpSpPr>
          <a:xfrm rot="5400000">
            <a:off x="6125426" y="2880824"/>
            <a:ext cx="5480154" cy="923330"/>
            <a:chOff x="1815339" y="1496875"/>
            <a:chExt cx="5480154" cy="692497"/>
          </a:xfrm>
        </p:grpSpPr>
        <p:sp>
          <p:nvSpPr>
            <p:cNvPr id="12" name="TextBox 11"/>
            <p:cNvSpPr txBox="1"/>
            <p:nvPr/>
          </p:nvSpPr>
          <p:spPr>
            <a:xfrm>
              <a:off x="4147073"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919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A4112F-9695-48F6-A731-53EF065B63B2}"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695A3-653C-4AA2-B40A-112F07AFF7EB}"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563446" y="1392217"/>
            <a:ext cx="9038813" cy="923330"/>
            <a:chOff x="1172584" y="1381459"/>
            <a:chExt cx="6779110" cy="923330"/>
          </a:xfrm>
        </p:grpSpPr>
        <p:sp>
          <p:nvSpPr>
            <p:cNvPr id="13" name="TextBox 12"/>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235553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A4112F-9695-48F6-A731-53EF065B63B2}"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695A3-653C-4AA2-B40A-112F07AFF7EB}" type="slidenum">
              <a:rPr lang="en-US" smtClean="0"/>
              <a:t>‹#›</a:t>
            </a:fld>
            <a:endParaRPr lang="en-US"/>
          </a:p>
        </p:txBody>
      </p:sp>
    </p:spTree>
    <p:extLst>
      <p:ext uri="{BB962C8B-B14F-4D97-AF65-F5344CB8AC3E}">
        <p14:creationId xmlns:p14="http://schemas.microsoft.com/office/powerpoint/2010/main" val="188069268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0A4112F-9695-48F6-A731-53EF065B63B2}"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695A3-653C-4AA2-B40A-112F07AFF7EB}"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400" y="2240280"/>
            <a:ext cx="5071872" cy="38770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6193535" y="2240280"/>
            <a:ext cx="5071872" cy="38770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399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A4112F-9695-48F6-A731-53EF065B63B2}" type="datetimeFigureOut">
              <a:rPr lang="en-US" smtClean="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3695A3-653C-4AA2-B40A-112F07AFF7EB}" type="slidenum">
              <a:rPr lang="en-US" smtClean="0"/>
              <a:t>‹#›</a:t>
            </a:fld>
            <a:endParaRPr lang="en-US"/>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4160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A4112F-9695-48F6-A731-53EF065B63B2}"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3695A3-653C-4AA2-B40A-112F07AFF7EB}" type="slidenum">
              <a:rPr lang="en-US" smtClean="0"/>
              <a:t>‹#›</a:t>
            </a:fld>
            <a:endParaRPr lang="en-US"/>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104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4112F-9695-48F6-A731-53EF065B63B2}" type="datetimeFigureOut">
              <a:rPr lang="en-US" smtClean="0"/>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3695A3-653C-4AA2-B40A-112F07AFF7EB}" type="slidenum">
              <a:rPr lang="en-US" smtClean="0"/>
              <a:t>‹#›</a:t>
            </a:fld>
            <a:endParaRPr lang="en-US"/>
          </a:p>
        </p:txBody>
      </p:sp>
    </p:spTree>
    <p:extLst>
      <p:ext uri="{BB962C8B-B14F-4D97-AF65-F5344CB8AC3E}">
        <p14:creationId xmlns:p14="http://schemas.microsoft.com/office/powerpoint/2010/main" val="184929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0A4112F-9695-48F6-A731-53EF065B63B2}"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695A3-653C-4AA2-B40A-112F07AFF7EB}" type="slidenum">
              <a:rPr lang="en-US" smtClean="0"/>
              <a:t>‹#›</a:t>
            </a:fld>
            <a:endParaRPr lang="en-US"/>
          </a:p>
        </p:txBody>
      </p:sp>
    </p:spTree>
    <p:extLst>
      <p:ext uri="{BB962C8B-B14F-4D97-AF65-F5344CB8AC3E}">
        <p14:creationId xmlns:p14="http://schemas.microsoft.com/office/powerpoint/2010/main" val="343584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0A4112F-9695-48F6-A731-53EF065B63B2}"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695A3-653C-4AA2-B40A-112F07AFF7EB}" type="slidenum">
              <a:rPr lang="en-US" smtClean="0"/>
              <a:t>‹#›</a:t>
            </a:fld>
            <a:endParaRPr lang="en-US"/>
          </a:p>
        </p:txBody>
      </p:sp>
    </p:spTree>
    <p:extLst>
      <p:ext uri="{BB962C8B-B14F-4D97-AF65-F5344CB8AC3E}">
        <p14:creationId xmlns:p14="http://schemas.microsoft.com/office/powerpoint/2010/main" val="157129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917987" y="570156"/>
            <a:ext cx="10341684"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50A4112F-9695-48F6-A731-53EF065B63B2}" type="datetimeFigureOut">
              <a:rPr lang="en-US" smtClean="0"/>
              <a:t>3/2/2022</a:t>
            </a:fld>
            <a:endParaRPr lang="en-US"/>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993695A3-653C-4AA2-B40A-112F07AFF7EB}" type="slidenum">
              <a:rPr lang="en-US" smtClean="0"/>
              <a:t>‹#›</a:t>
            </a:fld>
            <a:endParaRPr lang="en-US"/>
          </a:p>
        </p:txBody>
      </p:sp>
    </p:spTree>
    <p:extLst>
      <p:ext uri="{BB962C8B-B14F-4D97-AF65-F5344CB8AC3E}">
        <p14:creationId xmlns:p14="http://schemas.microsoft.com/office/powerpoint/2010/main" val="1315198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4507" y="1371601"/>
            <a:ext cx="5082989" cy="1298987"/>
          </a:xfrm>
        </p:spPr>
        <p:txBody>
          <a:bodyPr/>
          <a:lstStyle/>
          <a:p>
            <a:r>
              <a:rPr lang="ar-SA" dirty="0" smtClean="0"/>
              <a:t>اساسيات البرمجة</a:t>
            </a:r>
            <a:endParaRPr lang="en-US" dirty="0"/>
          </a:p>
        </p:txBody>
      </p:sp>
      <p:sp>
        <p:nvSpPr>
          <p:cNvPr id="3" name="Subtitle 2"/>
          <p:cNvSpPr>
            <a:spLocks noGrp="1"/>
          </p:cNvSpPr>
          <p:nvPr>
            <p:ph type="subTitle" idx="1"/>
          </p:nvPr>
        </p:nvSpPr>
        <p:spPr/>
        <p:txBody>
          <a:bodyPr/>
          <a:lstStyle/>
          <a:p>
            <a:r>
              <a:rPr lang="ar-SA" dirty="0" smtClean="0">
                <a:solidFill>
                  <a:schemeClr val="tx1"/>
                </a:solidFill>
                <a:cs typeface="+mj-cs"/>
              </a:rPr>
              <a:t>أ:نمارق يعقوب جارالنبي </a:t>
            </a:r>
            <a:endParaRPr lang="en-US" dirty="0">
              <a:solidFill>
                <a:schemeClr val="tx1"/>
              </a:solidFill>
              <a:cs typeface="+mj-cs"/>
            </a:endParaRPr>
          </a:p>
        </p:txBody>
      </p:sp>
      <p:sp>
        <p:nvSpPr>
          <p:cNvPr id="4" name="TextBox 3"/>
          <p:cNvSpPr txBox="1"/>
          <p:nvPr/>
        </p:nvSpPr>
        <p:spPr>
          <a:xfrm>
            <a:off x="5257800" y="2670588"/>
            <a:ext cx="1364476"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LEC5</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123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1" y="1441526"/>
            <a:ext cx="10327340" cy="3877815"/>
          </a:xfrm>
        </p:spPr>
        <p:txBody>
          <a:bodyPr>
            <a:noAutofit/>
          </a:bodyPr>
          <a:lstStyle/>
          <a:p>
            <a:pPr algn="just" rtl="1"/>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هي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عبارة شرطية مكونة من جزئيين من الاكواد البرمجية  الذي نريده أن ينفذ بتحقق شرط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condition</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نضعه داخل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قوسي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if</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والذي نريده أن ينفذ في حالة عدم تحقق الشرط نضعه بين قوسي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else</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lvl="0" rtl="1" fontAlgn="base"/>
            <a:r>
              <a:rPr lang="ar-SA" dirty="0">
                <a:solidFill>
                  <a:schemeClr val="tx1">
                    <a:lumMod val="95000"/>
                    <a:lumOff val="5000"/>
                  </a:schemeClr>
                </a:solidFill>
                <a:latin typeface="Times New Roman" panose="02020603050405020304" pitchFamily="18" charset="0"/>
                <a:cs typeface="Times New Roman" panose="02020603050405020304" pitchFamily="18" charset="0"/>
              </a:rPr>
              <a:t>إي بتوضيح أكثر إذا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تحقق(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condition</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ينفذ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Statement1</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  ,    وذا لم يتحقق الشرط سينفذ تلقائيا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r" rtl="1">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Statement2</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If </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condition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Statement1</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else</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Statement2</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rtl="1"/>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r" rtl="1"/>
            <a:r>
              <a:rPr lang="ar-SA" sz="4400" dirty="0" smtClean="0">
                <a:latin typeface="Times New Roman" panose="02020603050405020304" pitchFamily="18" charset="0"/>
                <a:cs typeface="Times New Roman" panose="02020603050405020304" pitchFamily="18" charset="0"/>
              </a:rPr>
              <a:t>عبارة </a:t>
            </a:r>
            <a:r>
              <a:rPr lang="en-US" sz="4400" dirty="0">
                <a:latin typeface="Times New Roman" panose="02020603050405020304" pitchFamily="18" charset="0"/>
                <a:cs typeface="Times New Roman" panose="02020603050405020304" pitchFamily="18" charset="0"/>
              </a:rPr>
              <a:t>if--</a:t>
            </a:r>
            <a:r>
              <a:rPr lang="en-US" sz="4400" dirty="0" smtClean="0">
                <a:latin typeface="Times New Roman" panose="02020603050405020304" pitchFamily="18" charset="0"/>
                <a:cs typeface="Times New Roman" panose="02020603050405020304" pitchFamily="18" charset="0"/>
              </a:rPr>
              <a:t>else  </a:t>
            </a:r>
            <a:r>
              <a:rPr lang="ar-SA" sz="4400" dirty="0" smtClean="0">
                <a:latin typeface="Times New Roman" panose="02020603050405020304" pitchFamily="18" charset="0"/>
                <a:cs typeface="Times New Roman" panose="02020603050405020304" pitchFamily="18" charset="0"/>
              </a:rPr>
              <a:t> الشرطية</a:t>
            </a:r>
            <a:r>
              <a:rPr lang="ar-SA" sz="4400" dirty="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96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9006" y="1345474"/>
            <a:ext cx="10077994" cy="5131526"/>
          </a:xfrm>
        </p:spPr>
        <p:txBody>
          <a:bodyPr>
            <a:normAutofit fontScale="92500" lnSpcReduction="20000"/>
          </a:bodyPr>
          <a:lstStyle/>
          <a:p>
            <a:pPr marL="0" indent="0">
              <a:buNone/>
            </a:pPr>
            <a:r>
              <a:rPr lang="en-US" dirty="0"/>
              <a:t>#</a:t>
            </a:r>
            <a:r>
              <a:rPr lang="en-US" dirty="0" smtClean="0"/>
              <a:t>include&lt;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endParaRPr lang="en-US" dirty="0"/>
          </a:p>
          <a:p>
            <a:pPr marL="0" indent="0">
              <a:buNone/>
            </a:pPr>
            <a:r>
              <a:rPr lang="en-US" dirty="0"/>
              <a:t>	 main(){</a:t>
            </a:r>
          </a:p>
          <a:p>
            <a:pPr marL="0" indent="0">
              <a:buNone/>
            </a:pPr>
            <a:r>
              <a:rPr lang="en-US" dirty="0"/>
              <a:t>	 </a:t>
            </a:r>
            <a:r>
              <a:rPr lang="en-US" dirty="0" err="1"/>
              <a:t>int</a:t>
            </a:r>
            <a:r>
              <a:rPr lang="en-US" dirty="0"/>
              <a:t> a;</a:t>
            </a:r>
          </a:p>
          <a:p>
            <a:pPr marL="0" indent="0">
              <a:buNone/>
            </a:pPr>
            <a:r>
              <a:rPr lang="en-US" dirty="0"/>
              <a:t>	 </a:t>
            </a:r>
            <a:r>
              <a:rPr lang="en-US" dirty="0" err="1"/>
              <a:t>cout</a:t>
            </a:r>
            <a:r>
              <a:rPr lang="en-US" dirty="0"/>
              <a:t>&lt;&lt;" enter your number"&lt;&lt;</a:t>
            </a:r>
            <a:r>
              <a:rPr lang="en-US" dirty="0" err="1"/>
              <a:t>endl</a:t>
            </a:r>
            <a:r>
              <a:rPr lang="en-US" dirty="0"/>
              <a:t>;</a:t>
            </a:r>
          </a:p>
          <a:p>
            <a:pPr marL="0" indent="0">
              <a:buNone/>
            </a:pPr>
            <a:r>
              <a:rPr lang="en-US" dirty="0"/>
              <a:t>	 </a:t>
            </a:r>
            <a:r>
              <a:rPr lang="en-US" dirty="0" err="1"/>
              <a:t>cin</a:t>
            </a:r>
            <a:r>
              <a:rPr lang="en-US" dirty="0"/>
              <a:t>&gt;&gt;a;</a:t>
            </a:r>
          </a:p>
          <a:p>
            <a:pPr marL="0" indent="0">
              <a:buNone/>
            </a:pPr>
            <a:r>
              <a:rPr lang="en-US" dirty="0"/>
              <a:t>	 if(a%2==1){</a:t>
            </a:r>
          </a:p>
          <a:p>
            <a:pPr marL="0" indent="0">
              <a:buNone/>
            </a:pPr>
            <a:r>
              <a:rPr lang="en-US" dirty="0"/>
              <a:t>	 </a:t>
            </a:r>
            <a:r>
              <a:rPr lang="en-US" dirty="0" err="1"/>
              <a:t>cout</a:t>
            </a:r>
            <a:r>
              <a:rPr lang="en-US" dirty="0"/>
              <a:t>&lt;&lt;"the number is odd"&lt;&lt;</a:t>
            </a:r>
            <a:r>
              <a:rPr lang="en-US" dirty="0" err="1"/>
              <a:t>endl</a:t>
            </a:r>
            <a:r>
              <a:rPr lang="en-US" dirty="0"/>
              <a:t>;</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a:t>
            </a:r>
            <a:r>
              <a:rPr lang="en-US" dirty="0" err="1"/>
              <a:t>cout</a:t>
            </a:r>
            <a:r>
              <a:rPr lang="en-US" dirty="0"/>
              <a:t>&lt;&lt;"the number is even"&lt;&lt;</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	 }</a:t>
            </a:r>
          </a:p>
          <a:p>
            <a:endParaRPr lang="en-US" dirty="0"/>
          </a:p>
        </p:txBody>
      </p:sp>
      <p:sp>
        <p:nvSpPr>
          <p:cNvPr id="3" name="Title 2"/>
          <p:cNvSpPr>
            <a:spLocks noGrp="1"/>
          </p:cNvSpPr>
          <p:nvPr>
            <p:ph type="title"/>
          </p:nvPr>
        </p:nvSpPr>
        <p:spPr/>
        <p:txBody>
          <a:bodyPr/>
          <a:lstStyle/>
          <a:p>
            <a:pPr lvl="0" algn="r" rtl="1"/>
            <a:r>
              <a:rPr lang="ar-SA" sz="2800" dirty="0"/>
              <a:t>اكتب برنامج بلغة </a:t>
            </a:r>
            <a:r>
              <a:rPr lang="en-US" sz="2800" dirty="0"/>
              <a:t>C++</a:t>
            </a:r>
            <a:r>
              <a:rPr lang="ar-SA" sz="2800" dirty="0"/>
              <a:t> مستخدما الجملة الشرطية </a:t>
            </a:r>
            <a:r>
              <a:rPr lang="en-US" sz="2800" dirty="0"/>
              <a:t> if </a:t>
            </a:r>
            <a:r>
              <a:rPr lang="ar-SA" sz="2800" dirty="0"/>
              <a:t> يطلب من المستخدم ادخال رقم صحيح واذا كان باقي قسمة الرقم  علي2 تساوي واحد اطبع ان الرقم الاول فردي وإلا اطبع بان الرقم زوجي؟</a:t>
            </a:r>
            <a:r>
              <a:rPr lang="ar-SA" sz="2800" b="1" dirty="0"/>
              <a:t> </a:t>
            </a:r>
            <a:endParaRPr lang="en-US" sz="2800" dirty="0"/>
          </a:p>
        </p:txBody>
      </p:sp>
    </p:spTree>
    <p:extLst>
      <p:ext uri="{BB962C8B-B14F-4D97-AF65-F5344CB8AC3E}">
        <p14:creationId xmlns:p14="http://schemas.microsoft.com/office/powerpoint/2010/main" val="15144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dirty="0"/>
              <a:t>بعد أن تعرفنا عن </a:t>
            </a:r>
            <a:r>
              <a:rPr lang="en-US" dirty="0"/>
              <a:t>if –</a:t>
            </a:r>
            <a:r>
              <a:rPr lang="en-US" dirty="0" smtClean="0"/>
              <a:t>else </a:t>
            </a:r>
            <a:r>
              <a:rPr lang="ar-SA" dirty="0" smtClean="0"/>
              <a:t> </a:t>
            </a:r>
            <a:r>
              <a:rPr lang="ar-SA" dirty="0"/>
              <a:t>وعبارة </a:t>
            </a:r>
            <a:r>
              <a:rPr lang="en-US" dirty="0" smtClean="0"/>
              <a:t> </a:t>
            </a:r>
            <a:r>
              <a:rPr lang="ar-SA" dirty="0" smtClean="0"/>
              <a:t> </a:t>
            </a:r>
            <a:r>
              <a:rPr lang="en-US" dirty="0" smtClean="0"/>
              <a:t>if </a:t>
            </a:r>
            <a:r>
              <a:rPr lang="ar-SA" dirty="0" smtClean="0"/>
              <a:t> </a:t>
            </a:r>
            <a:r>
              <a:rPr lang="ar-SA" dirty="0"/>
              <a:t>الشرطية  .في بعض البرامج قد نحتاج إلى النوعان معا بشكل متداخل أو منفصل حسب الحاجة ويبقى لكل عبارة طريقتها نفسها في المعالجة  ولكنها تدخل ضمن عبارة أخرى  </a:t>
            </a:r>
            <a:r>
              <a:rPr lang="en-US" dirty="0" smtClean="0"/>
              <a:t> </a:t>
            </a:r>
            <a:r>
              <a:rPr lang="ar-SA" dirty="0" smtClean="0"/>
              <a:t>إي </a:t>
            </a:r>
            <a:r>
              <a:rPr lang="ar-SA" dirty="0"/>
              <a:t>لا تنفذ إلا بتنفيذ العبارة </a:t>
            </a:r>
            <a:r>
              <a:rPr lang="ar-SA" dirty="0" smtClean="0"/>
              <a:t>إلام</a:t>
            </a:r>
            <a:r>
              <a:rPr lang="en-US" dirty="0" smtClean="0"/>
              <a:t> </a:t>
            </a:r>
            <a:r>
              <a:rPr lang="ar-SA" dirty="0" smtClean="0"/>
              <a:t>كهذا </a:t>
            </a:r>
            <a:r>
              <a:rPr lang="ar-SA" dirty="0"/>
              <a:t>المثال حيث وقعت عبارة </a:t>
            </a:r>
            <a:r>
              <a:rPr lang="en-US" dirty="0"/>
              <a:t>if –</a:t>
            </a:r>
            <a:r>
              <a:rPr lang="en-US" dirty="0" smtClean="0"/>
              <a:t>else  </a:t>
            </a:r>
            <a:r>
              <a:rPr lang="ar-SA" dirty="0" smtClean="0"/>
              <a:t> </a:t>
            </a:r>
            <a:r>
              <a:rPr lang="ar-SA" dirty="0"/>
              <a:t>ضمن عبارة  </a:t>
            </a:r>
            <a:r>
              <a:rPr lang="en-US" dirty="0" smtClean="0"/>
              <a:t> if </a:t>
            </a:r>
            <a:r>
              <a:rPr lang="ar-SA" dirty="0" smtClean="0"/>
              <a:t> </a:t>
            </a:r>
            <a:r>
              <a:rPr lang="ar-SA" dirty="0"/>
              <a:t>ووضعناها بين أقواس لكي تبين أنها تابعة إلى </a:t>
            </a:r>
            <a:r>
              <a:rPr lang="en-US" dirty="0" smtClean="0"/>
              <a:t> </a:t>
            </a:r>
            <a:r>
              <a:rPr lang="ar-SA" dirty="0" smtClean="0"/>
              <a:t> </a:t>
            </a:r>
            <a:r>
              <a:rPr lang="en-US" dirty="0"/>
              <a:t>if </a:t>
            </a:r>
            <a:r>
              <a:rPr lang="en-US" dirty="0" smtClean="0"/>
              <a:t> </a:t>
            </a:r>
            <a:r>
              <a:rPr lang="ar-SA" dirty="0" smtClean="0"/>
              <a:t> </a:t>
            </a:r>
            <a:r>
              <a:rPr lang="ar-SA" dirty="0"/>
              <a:t>إلام .</a:t>
            </a:r>
            <a:endParaRPr lang="en-US" dirty="0"/>
          </a:p>
        </p:txBody>
      </p:sp>
      <p:sp>
        <p:nvSpPr>
          <p:cNvPr id="3" name="Title 2"/>
          <p:cNvSpPr>
            <a:spLocks noGrp="1"/>
          </p:cNvSpPr>
          <p:nvPr>
            <p:ph type="title"/>
          </p:nvPr>
        </p:nvSpPr>
        <p:spPr/>
        <p:txBody>
          <a:bodyPr/>
          <a:lstStyle/>
          <a:p>
            <a:pPr rtl="1"/>
            <a:r>
              <a:rPr lang="ar-SA" b="1" dirty="0"/>
              <a:t>العبارات الشرطية المتداخلة</a:t>
            </a:r>
            <a:endParaRPr lang="en-US" dirty="0"/>
          </a:p>
        </p:txBody>
      </p:sp>
    </p:spTree>
    <p:extLst>
      <p:ext uri="{BB962C8B-B14F-4D97-AF65-F5344CB8AC3E}">
        <p14:creationId xmlns:p14="http://schemas.microsoft.com/office/powerpoint/2010/main" val="31374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buNone/>
            </a:pPr>
            <a:r>
              <a:rPr lang="en-US" b="1" dirty="0"/>
              <a:t>#include&lt;</a:t>
            </a:r>
            <a:r>
              <a:rPr lang="en-US" b="1" dirty="0" err="1"/>
              <a:t>iostream.h</a:t>
            </a:r>
            <a:r>
              <a:rPr lang="en-US" b="1" dirty="0"/>
              <a:t>&gt; </a:t>
            </a:r>
          </a:p>
          <a:p>
            <a:pPr marL="0" indent="0">
              <a:buNone/>
            </a:pPr>
            <a:r>
              <a:rPr lang="en-US" b="1" dirty="0"/>
              <a:t>main() {</a:t>
            </a:r>
          </a:p>
          <a:p>
            <a:pPr marL="0" indent="0">
              <a:buNone/>
            </a:pPr>
            <a:r>
              <a:rPr lang="en-US" b="1" dirty="0"/>
              <a:t> </a:t>
            </a:r>
            <a:r>
              <a:rPr lang="en-US" b="1" dirty="0" err="1"/>
              <a:t>int</a:t>
            </a:r>
            <a:r>
              <a:rPr lang="en-US" b="1" dirty="0"/>
              <a:t> Number ;</a:t>
            </a:r>
          </a:p>
          <a:p>
            <a:pPr marL="0" indent="0">
              <a:buNone/>
            </a:pPr>
            <a:r>
              <a:rPr lang="en-US" b="1" dirty="0"/>
              <a:t> </a:t>
            </a:r>
            <a:r>
              <a:rPr lang="en-US" b="1" dirty="0" err="1"/>
              <a:t>cin</a:t>
            </a:r>
            <a:r>
              <a:rPr lang="en-US" b="1" dirty="0"/>
              <a:t>&gt;&gt;Number;</a:t>
            </a:r>
          </a:p>
          <a:p>
            <a:pPr marL="0" indent="0">
              <a:buNone/>
            </a:pPr>
            <a:r>
              <a:rPr lang="en-US" b="1" dirty="0"/>
              <a:t>  if ( Number % 3==0){</a:t>
            </a:r>
          </a:p>
          <a:p>
            <a:pPr marL="0" indent="0">
              <a:buNone/>
            </a:pPr>
            <a:r>
              <a:rPr lang="en-US" b="1" dirty="0"/>
              <a:t>	 </a:t>
            </a:r>
            <a:r>
              <a:rPr lang="en-US" b="1" dirty="0" err="1"/>
              <a:t>cout</a:t>
            </a:r>
            <a:r>
              <a:rPr lang="en-US" b="1" dirty="0"/>
              <a:t>&lt;&lt;"the number is    </a:t>
            </a:r>
            <a:r>
              <a:rPr lang="en-US" b="1" dirty="0" err="1"/>
              <a:t>aceept</a:t>
            </a:r>
            <a:r>
              <a:rPr lang="en-US" b="1" dirty="0"/>
              <a:t> mod to3"&lt;&lt;</a:t>
            </a:r>
            <a:r>
              <a:rPr lang="en-US" b="1" dirty="0" err="1"/>
              <a:t>endl</a:t>
            </a:r>
            <a:r>
              <a:rPr lang="en-US" b="1" dirty="0"/>
              <a:t>;</a:t>
            </a:r>
          </a:p>
          <a:p>
            <a:pPr marL="0" indent="0">
              <a:buNone/>
            </a:pPr>
            <a:r>
              <a:rPr lang="en-US" b="1" dirty="0"/>
              <a:t>if ( Number % 9 ==0){</a:t>
            </a:r>
          </a:p>
          <a:p>
            <a:pPr marL="0" indent="0">
              <a:buNone/>
            </a:pPr>
            <a:r>
              <a:rPr lang="en-US" b="1" dirty="0"/>
              <a:t> </a:t>
            </a:r>
            <a:r>
              <a:rPr lang="en-US" b="1" dirty="0" err="1"/>
              <a:t>cout</a:t>
            </a:r>
            <a:r>
              <a:rPr lang="en-US" b="1" dirty="0"/>
              <a:t>&lt;&lt;" the number is   </a:t>
            </a:r>
            <a:r>
              <a:rPr lang="en-US" b="1" dirty="0" err="1"/>
              <a:t>aceept</a:t>
            </a:r>
            <a:r>
              <a:rPr lang="en-US" b="1" dirty="0"/>
              <a:t> mod to 9";}</a:t>
            </a:r>
          </a:p>
          <a:p>
            <a:pPr marL="0" indent="0">
              <a:buNone/>
            </a:pPr>
            <a:r>
              <a:rPr lang="en-US" b="1" dirty="0"/>
              <a:t>}</a:t>
            </a:r>
          </a:p>
          <a:p>
            <a:pPr marL="0" indent="0">
              <a:buNone/>
            </a:pPr>
            <a:r>
              <a:rPr lang="en-US" b="1" dirty="0"/>
              <a:t>}</a:t>
            </a:r>
            <a:endParaRPr lang="en-US" dirty="0"/>
          </a:p>
        </p:txBody>
      </p:sp>
      <p:sp>
        <p:nvSpPr>
          <p:cNvPr id="3" name="Title 2"/>
          <p:cNvSpPr>
            <a:spLocks noGrp="1"/>
          </p:cNvSpPr>
          <p:nvPr>
            <p:ph type="title"/>
          </p:nvPr>
        </p:nvSpPr>
        <p:spPr/>
        <p:txBody>
          <a:bodyPr/>
          <a:lstStyle/>
          <a:p>
            <a:pPr algn="r" rtl="1"/>
            <a:r>
              <a:rPr lang="ar-SA" sz="3200" dirty="0">
                <a:solidFill>
                  <a:schemeClr val="tx1"/>
                </a:solidFill>
              </a:rPr>
              <a:t>مستخدم العبارة المتداخلة اكتب برنامج يطلب رقم من المستخدم شرط أن يقبل القسمة على ثلاثة ويقبل القسمة على تسعة </a:t>
            </a:r>
            <a:endParaRPr lang="en-US" sz="3200" dirty="0">
              <a:solidFill>
                <a:schemeClr val="tx1"/>
              </a:solidFill>
            </a:endParaRPr>
          </a:p>
        </p:txBody>
      </p:sp>
    </p:spTree>
    <p:extLst>
      <p:ext uri="{BB962C8B-B14F-4D97-AF65-F5344CB8AC3E}">
        <p14:creationId xmlns:p14="http://schemas.microsoft.com/office/powerpoint/2010/main" val="550866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dirty="0">
                <a:solidFill>
                  <a:schemeClr val="tx1">
                    <a:lumMod val="95000"/>
                    <a:lumOff val="5000"/>
                  </a:schemeClr>
                </a:solidFill>
                <a:latin typeface="Times New Roman" panose="02020603050405020304" pitchFamily="18" charset="0"/>
                <a:cs typeface="Times New Roman" panose="02020603050405020304" pitchFamily="18" charset="0"/>
              </a:rPr>
              <a:t>هي مجموعة عبارات شرطية متخالفة في شروطها . أي تكون واحدة مخالفة إلى الأخرى في شرطها . ويتم التحقق من الشروط وقت التنفيذ إذا لم يتحقق الشرط الأول ينتقل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إلى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else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if</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الثانية وإذا لم تتحقق ينتقل إلى الثالثة حتى أخيرا يصل إلى  الشرط الذي يتحقق وإذا تحقق واحد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من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if</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سوف ينفذ ما في داخلها وبهمل البقية.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rtl="1"/>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ar-SA" b="1" dirty="0"/>
              <a:t>عبارة) </a:t>
            </a:r>
            <a:r>
              <a:rPr lang="en-US" b="1" dirty="0"/>
              <a:t>if—else if</a:t>
            </a:r>
            <a:r>
              <a:rPr lang="ar-SA" b="1" dirty="0"/>
              <a:t>( الشرطية </a:t>
            </a:r>
            <a:endParaRPr lang="en-US" dirty="0"/>
          </a:p>
        </p:txBody>
      </p:sp>
    </p:spTree>
    <p:extLst>
      <p:ext uri="{BB962C8B-B14F-4D97-AF65-F5344CB8AC3E}">
        <p14:creationId xmlns:p14="http://schemas.microsoft.com/office/powerpoint/2010/main" val="4005967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5131" y="156754"/>
            <a:ext cx="11024539" cy="6518366"/>
          </a:xfrm>
        </p:spPr>
        <p:txBody>
          <a:bodyPr>
            <a:normAutofit fontScale="92500" lnSpcReduction="10000"/>
          </a:bodyPr>
          <a:lstStyle/>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If ( condition1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Statement1</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rtl="1">
              <a:buNone/>
            </a:pPr>
            <a:r>
              <a:rPr lang="ar-SA" b="1" dirty="0">
                <a:solidFill>
                  <a:schemeClr val="tx1">
                    <a:lumMod val="95000"/>
                    <a:lumOff val="5000"/>
                  </a:schemeClr>
                </a:solidFill>
                <a:latin typeface="Times New Roman" panose="02020603050405020304" pitchFamily="18" charset="0"/>
                <a:cs typeface="Times New Roman" panose="02020603050405020304" pitchFamily="18" charset="0"/>
              </a:rPr>
              <a:t>عدد    </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else if </a:t>
            </a:r>
            <a:r>
              <a:rPr lang="ar-SA" b="1" dirty="0">
                <a:solidFill>
                  <a:schemeClr val="tx1">
                    <a:lumMod val="95000"/>
                    <a:lumOff val="5000"/>
                  </a:schemeClr>
                </a:solidFill>
                <a:latin typeface="Times New Roman" panose="02020603050405020304" pitchFamily="18" charset="0"/>
                <a:cs typeface="Times New Roman" panose="02020603050405020304" pitchFamily="18" charset="0"/>
              </a:rPr>
              <a:t> يكون غير محدد يحددها المستخدم حسب </a:t>
            </a:r>
            <a:r>
              <a:rPr lang="ar-SA" b="1" dirty="0" smtClean="0">
                <a:solidFill>
                  <a:schemeClr val="tx1">
                    <a:lumMod val="95000"/>
                    <a:lumOff val="5000"/>
                  </a:schemeClr>
                </a:solidFill>
                <a:latin typeface="Times New Roman" panose="02020603050405020304" pitchFamily="18" charset="0"/>
                <a:cs typeface="Times New Roman" panose="02020603050405020304" pitchFamily="18" charset="0"/>
              </a:rPr>
              <a:t>حاجته </a:t>
            </a: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else </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if( </a:t>
            </a: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condition2)  </a:t>
            </a:r>
            <a:r>
              <a:rPr lang="ar-SA" b="1" dirty="0"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Statement2</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Else if( condition3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Statement3</a:t>
            </a:r>
          </a:p>
          <a:p>
            <a:pPr marL="0" indent="0">
              <a:buNone/>
            </a:pP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rtl="1">
              <a:buNone/>
            </a:pPr>
            <a:r>
              <a:rPr lang="ar-SA" b="1" dirty="0" smtClean="0">
                <a:solidFill>
                  <a:schemeClr val="tx1">
                    <a:lumMod val="95000"/>
                    <a:lumOff val="5000"/>
                  </a:schemeClr>
                </a:solidFill>
                <a:latin typeface="Times New Roman" panose="02020603050405020304" pitchFamily="18" charset="0"/>
                <a:cs typeface="Times New Roman" panose="02020603050405020304" pitchFamily="18" charset="0"/>
              </a:rPr>
              <a:t>نستطيع </a:t>
            </a:r>
            <a:r>
              <a:rPr lang="ar-SA" b="1" dirty="0">
                <a:solidFill>
                  <a:schemeClr val="tx1">
                    <a:lumMod val="95000"/>
                    <a:lumOff val="5000"/>
                  </a:schemeClr>
                </a:solidFill>
                <a:latin typeface="Times New Roman" panose="02020603050405020304" pitchFamily="18" charset="0"/>
                <a:cs typeface="Times New Roman" panose="02020603050405020304" pitchFamily="18" charset="0"/>
              </a:rPr>
              <a:t>أن نضع</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else  </a:t>
            </a:r>
            <a:r>
              <a:rPr lang="ar-SA" b="1" dirty="0">
                <a:solidFill>
                  <a:schemeClr val="tx1">
                    <a:lumMod val="95000"/>
                    <a:lumOff val="5000"/>
                  </a:schemeClr>
                </a:solidFill>
                <a:latin typeface="Times New Roman" panose="02020603050405020304" pitchFamily="18" charset="0"/>
                <a:cs typeface="Times New Roman" panose="02020603050405020304" pitchFamily="18" charset="0"/>
              </a:rPr>
              <a:t> أو نحذفها إذا لم نحتاج إليها </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else   </a:t>
            </a: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marL="0" indent="0" rtl="1">
              <a:buNone/>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Statement4</a:t>
            </a:r>
          </a:p>
          <a:p>
            <a:pPr marL="0" indent="0">
              <a:buNone/>
            </a:pP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rtl="1">
              <a:buNone/>
            </a:pPr>
            <a:r>
              <a:rPr lang="ar-SA" b="1" dirty="0" smtClean="0">
                <a:solidFill>
                  <a:schemeClr val="tx1">
                    <a:lumMod val="95000"/>
                    <a:lumOff val="5000"/>
                  </a:schemeClr>
                </a:solidFill>
                <a:latin typeface="Times New Roman" panose="02020603050405020304" pitchFamily="18" charset="0"/>
                <a:cs typeface="Times New Roman" panose="02020603050405020304" pitchFamily="18" charset="0"/>
              </a:rPr>
              <a:t>خطوات </a:t>
            </a:r>
            <a:r>
              <a:rPr lang="ar-SA" b="1" dirty="0">
                <a:solidFill>
                  <a:schemeClr val="tx1">
                    <a:lumMod val="95000"/>
                    <a:lumOff val="5000"/>
                  </a:schemeClr>
                </a:solidFill>
                <a:latin typeface="Times New Roman" panose="02020603050405020304" pitchFamily="18" charset="0"/>
                <a:cs typeface="Times New Roman" panose="02020603050405020304" pitchFamily="18" charset="0"/>
              </a:rPr>
              <a:t>برمجية أخرى  </a:t>
            </a:r>
            <a:r>
              <a:rPr lang="ar-SA"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b="1" dirty="0">
                <a:solidFill>
                  <a:schemeClr val="tx1">
                    <a:lumMod val="95000"/>
                    <a:lumOff val="5000"/>
                  </a:schemeClr>
                </a:solidFill>
                <a:latin typeface="Times New Roman" panose="02020603050405020304" pitchFamily="18" charset="0"/>
                <a:cs typeface="Times New Roman" panose="02020603050405020304" pitchFamily="18" charset="0"/>
              </a:rPr>
              <a:t>خطوة </a:t>
            </a:r>
            <a:r>
              <a:rPr lang="ar-SA" b="1" dirty="0" smtClean="0">
                <a:solidFill>
                  <a:schemeClr val="tx1">
                    <a:lumMod val="95000"/>
                    <a:lumOff val="5000"/>
                  </a:schemeClr>
                </a:solidFill>
                <a:latin typeface="Times New Roman" panose="02020603050405020304" pitchFamily="18" charset="0"/>
                <a:cs typeface="Times New Roman" panose="02020603050405020304" pitchFamily="18" charset="0"/>
              </a:rPr>
              <a:t>جديدة</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184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إذا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لم يتحقق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condition1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سوف ينتقل إلى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condition2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وإذا تحقق الشرط سوف ينفذ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Statement2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بعدها إلى "خطوة جديدة" </a:t>
            </a:r>
          </a:p>
          <a:p>
            <a:pPr algn="just" rtl="1"/>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إذا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لم يتحقق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condition1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سوف ينتقل إلى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condition2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وإذا لم يتحقق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2</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condition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سوف ينتقل إلى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3</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condition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وإذا تحقق الشرط سينفذ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3</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Statement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بعدها إلى "خطوة جديدة  " </a:t>
            </a:r>
          </a:p>
          <a:p>
            <a:pPr algn="just" rtl="1"/>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وإذا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لم يتحقق إي من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conditions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سوف ينفذ ما موجود في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else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وبعدها ينتقل إلى" خطوة جديدة"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08430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9817" y="1306286"/>
            <a:ext cx="11089853" cy="4819877"/>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include&lt;</a:t>
            </a:r>
            <a:r>
              <a:rPr lang="en-US" sz="1800" b="1" dirty="0" err="1" smtClean="0">
                <a:latin typeface="Times New Roman" panose="02020603050405020304" pitchFamily="18" charset="0"/>
                <a:cs typeface="Times New Roman" panose="02020603050405020304" pitchFamily="18" charset="0"/>
              </a:rPr>
              <a:t>iostream</a:t>
            </a:r>
            <a:r>
              <a:rPr lang="en-US" sz="1800" b="1" dirty="0" smtClean="0">
                <a:latin typeface="Times New Roman" panose="02020603050405020304" pitchFamily="18" charset="0"/>
                <a:cs typeface="Times New Roman" panose="02020603050405020304" pitchFamily="18" charset="0"/>
              </a:rPr>
              <a:t>&gt; using namespace </a:t>
            </a:r>
            <a:r>
              <a:rPr lang="en-US" sz="1800" b="1" dirty="0" err="1" smtClean="0">
                <a:latin typeface="Times New Roman" panose="02020603050405020304" pitchFamily="18" charset="0"/>
                <a:cs typeface="Times New Roman" panose="02020603050405020304" pitchFamily="18" charset="0"/>
              </a:rPr>
              <a:t>std</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main()</a:t>
            </a:r>
          </a:p>
          <a:p>
            <a:pPr marL="0" indent="0">
              <a:buNone/>
            </a:pPr>
            <a:r>
              <a:rPr lang="en-US" sz="1800" b="1"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1.int </a:t>
            </a:r>
            <a:r>
              <a:rPr lang="en-US" sz="1800" b="1" dirty="0" err="1">
                <a:latin typeface="Times New Roman" panose="02020603050405020304" pitchFamily="18" charset="0"/>
                <a:cs typeface="Times New Roman" panose="02020603050405020304" pitchFamily="18" charset="0"/>
              </a:rPr>
              <a:t>number_enter</a:t>
            </a:r>
            <a:r>
              <a:rPr lang="en-US" sz="1800" b="1"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2.cin&gt;&gt; </a:t>
            </a:r>
            <a:r>
              <a:rPr lang="en-US" sz="1800" b="1" dirty="0" err="1">
                <a:latin typeface="Times New Roman" panose="02020603050405020304" pitchFamily="18" charset="0"/>
                <a:cs typeface="Times New Roman" panose="02020603050405020304" pitchFamily="18" charset="0"/>
              </a:rPr>
              <a:t>number_enter</a:t>
            </a:r>
            <a:r>
              <a:rPr lang="en-US" sz="1800" b="1"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if ( </a:t>
            </a:r>
            <a:r>
              <a:rPr lang="en-US" sz="1800" b="1" dirty="0" err="1">
                <a:latin typeface="Times New Roman" panose="02020603050405020304" pitchFamily="18" charset="0"/>
                <a:cs typeface="Times New Roman" panose="02020603050405020304" pitchFamily="18" charset="0"/>
              </a:rPr>
              <a:t>number_enter</a:t>
            </a:r>
            <a:r>
              <a:rPr lang="en-US" sz="1800" b="1" dirty="0">
                <a:latin typeface="Times New Roman" panose="02020603050405020304" pitchFamily="18" charset="0"/>
                <a:cs typeface="Times New Roman" panose="02020603050405020304" pitchFamily="18" charset="0"/>
              </a:rPr>
              <a:t> % 3==0)</a:t>
            </a:r>
          </a:p>
          <a:p>
            <a:pPr marL="0" indent="0">
              <a:buNone/>
            </a:pPr>
            <a:r>
              <a:rPr lang="en-US" sz="1800" b="1" dirty="0">
                <a:latin typeface="Times New Roman" panose="02020603050405020304" pitchFamily="18" charset="0"/>
                <a:cs typeface="Times New Roman" panose="02020603050405020304" pitchFamily="18" charset="0"/>
              </a:rPr>
              <a:t>3.cout&lt;&lt;"</a:t>
            </a:r>
            <a:r>
              <a:rPr lang="en-US" sz="1800" b="1" dirty="0" err="1">
                <a:latin typeface="Times New Roman" panose="02020603050405020304" pitchFamily="18" charset="0"/>
                <a:cs typeface="Times New Roman" panose="02020603050405020304" pitchFamily="18" charset="0"/>
              </a:rPr>
              <a:t>Acept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Devide</a:t>
            </a:r>
            <a:r>
              <a:rPr lang="en-US" sz="1800" b="1" dirty="0">
                <a:latin typeface="Times New Roman" panose="02020603050405020304" pitchFamily="18" charset="0"/>
                <a:cs typeface="Times New Roman" panose="02020603050405020304" pitchFamily="18" charset="0"/>
              </a:rPr>
              <a:t> to 3" ;</a:t>
            </a:r>
          </a:p>
          <a:p>
            <a:pPr marL="0" indent="0">
              <a:buNone/>
            </a:pPr>
            <a:r>
              <a:rPr lang="en-US" sz="1800" b="1" dirty="0">
                <a:latin typeface="Times New Roman" panose="02020603050405020304" pitchFamily="18" charset="0"/>
                <a:cs typeface="Times New Roman" panose="02020603050405020304" pitchFamily="18" charset="0"/>
              </a:rPr>
              <a:t>else if (</a:t>
            </a:r>
            <a:r>
              <a:rPr lang="en-US" sz="1800" b="1" dirty="0" err="1">
                <a:latin typeface="Times New Roman" panose="02020603050405020304" pitchFamily="18" charset="0"/>
                <a:cs typeface="Times New Roman" panose="02020603050405020304" pitchFamily="18" charset="0"/>
              </a:rPr>
              <a:t>number_enter</a:t>
            </a:r>
            <a:r>
              <a:rPr lang="en-US" sz="1800" b="1" dirty="0">
                <a:latin typeface="Times New Roman" panose="02020603050405020304" pitchFamily="18" charset="0"/>
                <a:cs typeface="Times New Roman" panose="02020603050405020304" pitchFamily="18" charset="0"/>
              </a:rPr>
              <a:t> % 5==0)</a:t>
            </a:r>
          </a:p>
          <a:p>
            <a:pPr marL="0" indent="0">
              <a:buNone/>
            </a:pPr>
            <a:r>
              <a:rPr lang="en-US" sz="1800" b="1" dirty="0">
                <a:latin typeface="Times New Roman" panose="02020603050405020304" pitchFamily="18" charset="0"/>
                <a:cs typeface="Times New Roman" panose="02020603050405020304" pitchFamily="18" charset="0"/>
              </a:rPr>
              <a:t>4. </a:t>
            </a:r>
            <a:r>
              <a:rPr lang="en-US" sz="1800" b="1" dirty="0" err="1">
                <a:latin typeface="Times New Roman" panose="02020603050405020304" pitchFamily="18" charset="0"/>
                <a:cs typeface="Times New Roman" panose="02020603050405020304" pitchFamily="18" charset="0"/>
              </a:rPr>
              <a:t>cout</a:t>
            </a:r>
            <a:r>
              <a:rPr lang="en-US" sz="1800" b="1" dirty="0">
                <a:latin typeface="Times New Roman" panose="02020603050405020304" pitchFamily="18" charset="0"/>
                <a:cs typeface="Times New Roman" panose="02020603050405020304" pitchFamily="18" charset="0"/>
              </a:rPr>
              <a:t>&lt;&lt;" </a:t>
            </a:r>
            <a:r>
              <a:rPr lang="en-US" sz="1800" b="1" dirty="0" err="1">
                <a:latin typeface="Times New Roman" panose="02020603050405020304" pitchFamily="18" charset="0"/>
                <a:cs typeface="Times New Roman" panose="02020603050405020304" pitchFamily="18" charset="0"/>
              </a:rPr>
              <a:t>Acept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Devide</a:t>
            </a:r>
            <a:r>
              <a:rPr lang="en-US" sz="1800" b="1" dirty="0">
                <a:latin typeface="Times New Roman" panose="02020603050405020304" pitchFamily="18" charset="0"/>
                <a:cs typeface="Times New Roman" panose="02020603050405020304" pitchFamily="18" charset="0"/>
              </a:rPr>
              <a:t> to 5" ;</a:t>
            </a:r>
          </a:p>
          <a:p>
            <a:pPr marL="0" indent="0">
              <a:buNone/>
            </a:pPr>
            <a:r>
              <a:rPr lang="en-US" sz="1800" b="1" dirty="0">
                <a:latin typeface="Times New Roman" panose="02020603050405020304" pitchFamily="18" charset="0"/>
                <a:cs typeface="Times New Roman" panose="02020603050405020304" pitchFamily="18" charset="0"/>
              </a:rPr>
              <a:t>else if (</a:t>
            </a:r>
            <a:r>
              <a:rPr lang="en-US" sz="1800" b="1" dirty="0" err="1">
                <a:latin typeface="Times New Roman" panose="02020603050405020304" pitchFamily="18" charset="0"/>
                <a:cs typeface="Times New Roman" panose="02020603050405020304" pitchFamily="18" charset="0"/>
              </a:rPr>
              <a:t>number_enter</a:t>
            </a:r>
            <a:r>
              <a:rPr lang="en-US" sz="1800" b="1" dirty="0">
                <a:latin typeface="Times New Roman" panose="02020603050405020304" pitchFamily="18" charset="0"/>
                <a:cs typeface="Times New Roman" panose="02020603050405020304" pitchFamily="18" charset="0"/>
              </a:rPr>
              <a:t> % 7==0)</a:t>
            </a:r>
          </a:p>
          <a:p>
            <a:pPr marL="0" indent="0">
              <a:buNone/>
            </a:pPr>
            <a:r>
              <a:rPr lang="en-US" sz="1800" b="1"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5.number_enter= number_enter+2;</a:t>
            </a:r>
          </a:p>
          <a:p>
            <a:pPr marL="0" indent="0">
              <a:buNone/>
            </a:pPr>
            <a:r>
              <a:rPr lang="en-US" sz="1800" b="1" dirty="0">
                <a:latin typeface="Times New Roman" panose="02020603050405020304" pitchFamily="18" charset="0"/>
                <a:cs typeface="Times New Roman" panose="02020603050405020304" pitchFamily="18" charset="0"/>
              </a:rPr>
              <a:t>6. </a:t>
            </a:r>
            <a:r>
              <a:rPr lang="en-US" sz="1800" b="1" dirty="0" err="1">
                <a:latin typeface="Times New Roman" panose="02020603050405020304" pitchFamily="18" charset="0"/>
                <a:cs typeface="Times New Roman" panose="02020603050405020304" pitchFamily="18" charset="0"/>
              </a:rPr>
              <a:t>cout</a:t>
            </a:r>
            <a:r>
              <a:rPr lang="en-US" sz="1800" b="1" dirty="0">
                <a:latin typeface="Times New Roman" panose="02020603050405020304" pitchFamily="18" charset="0"/>
                <a:cs typeface="Times New Roman" panose="02020603050405020304" pitchFamily="18" charset="0"/>
              </a:rPr>
              <a:t>&lt;&lt;" </a:t>
            </a:r>
            <a:r>
              <a:rPr lang="en-US" sz="1800" b="1" dirty="0" err="1">
                <a:latin typeface="Times New Roman" panose="02020603050405020304" pitchFamily="18" charset="0"/>
                <a:cs typeface="Times New Roman" panose="02020603050405020304" pitchFamily="18" charset="0"/>
              </a:rPr>
              <a:t>Acept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Devide</a:t>
            </a:r>
            <a:r>
              <a:rPr lang="en-US" sz="1800" b="1" dirty="0">
                <a:latin typeface="Times New Roman" panose="02020603050405020304" pitchFamily="18" charset="0"/>
                <a:cs typeface="Times New Roman" panose="02020603050405020304" pitchFamily="18" charset="0"/>
              </a:rPr>
              <a:t> to 7=" &lt;&lt; </a:t>
            </a:r>
            <a:r>
              <a:rPr lang="en-US" sz="1800" b="1" dirty="0" err="1">
                <a:latin typeface="Times New Roman" panose="02020603050405020304" pitchFamily="18" charset="0"/>
                <a:cs typeface="Times New Roman" panose="02020603050405020304" pitchFamily="18" charset="0"/>
              </a:rPr>
              <a:t>number_enter</a:t>
            </a:r>
            <a:r>
              <a:rPr lang="en-US" sz="1800" b="1"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else</a:t>
            </a:r>
          </a:p>
          <a:p>
            <a:pPr marL="0" indent="0">
              <a:buNone/>
            </a:pPr>
            <a:r>
              <a:rPr lang="en-US" sz="1800" b="1" dirty="0">
                <a:latin typeface="Times New Roman" panose="02020603050405020304" pitchFamily="18" charset="0"/>
                <a:cs typeface="Times New Roman" panose="02020603050405020304" pitchFamily="18" charset="0"/>
              </a:rPr>
              <a:t>7. </a:t>
            </a:r>
            <a:r>
              <a:rPr lang="en-US" sz="1800" b="1" dirty="0" err="1">
                <a:latin typeface="Times New Roman" panose="02020603050405020304" pitchFamily="18" charset="0"/>
                <a:cs typeface="Times New Roman" panose="02020603050405020304" pitchFamily="18" charset="0"/>
              </a:rPr>
              <a:t>cout</a:t>
            </a:r>
            <a:r>
              <a:rPr lang="en-US" sz="1800" b="1" dirty="0">
                <a:latin typeface="Times New Roman" panose="02020603050405020304" pitchFamily="18" charset="0"/>
                <a:cs typeface="Times New Roman" panose="02020603050405020304" pitchFamily="18" charset="0"/>
              </a:rPr>
              <a:t>&lt;&lt;"</a:t>
            </a:r>
            <a:r>
              <a:rPr lang="en-US" sz="1800" b="1" dirty="0" err="1">
                <a:latin typeface="Times New Roman" panose="02020603050405020304" pitchFamily="18" charset="0"/>
                <a:cs typeface="Times New Roman" panose="02020603050405020304" pitchFamily="18" charset="0"/>
              </a:rPr>
              <a:t>Donot</a:t>
            </a:r>
            <a:r>
              <a:rPr lang="en-US" sz="1800" b="1" dirty="0">
                <a:latin typeface="Times New Roman" panose="02020603050405020304" pitchFamily="18" charset="0"/>
                <a:cs typeface="Times New Roman" panose="02020603050405020304" pitchFamily="18" charset="0"/>
              </a:rPr>
              <a:t> True any of conditions" ;</a:t>
            </a:r>
          </a:p>
          <a:p>
            <a:pPr marL="0" indent="0">
              <a:buNone/>
            </a:pPr>
            <a:r>
              <a:rPr lang="en-US" sz="1800" b="1" dirty="0">
                <a:latin typeface="Times New Roman" panose="02020603050405020304" pitchFamily="18" charset="0"/>
                <a:cs typeface="Times New Roman" panose="02020603050405020304" pitchFamily="18" charset="0"/>
              </a:rPr>
              <a:t>}</a:t>
            </a:r>
          </a:p>
          <a:p>
            <a:pPr marL="0" indent="0">
              <a:buNone/>
            </a:pPr>
            <a:endParaRPr lang="en-US" sz="1800"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just" rtl="1"/>
            <a:r>
              <a:rPr lang="ar-SA" sz="2800" b="1" dirty="0">
                <a:solidFill>
                  <a:schemeClr val="tx1">
                    <a:lumMod val="95000"/>
                    <a:lumOff val="5000"/>
                  </a:schemeClr>
                </a:solidFill>
                <a:latin typeface="Times New Roman" panose="02020603050405020304" pitchFamily="18" charset="0"/>
                <a:cs typeface="Times New Roman" panose="02020603050405020304" pitchFamily="18" charset="0"/>
              </a:rPr>
              <a:t>مثال:</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برنامج تدخل رقم ويبين لكل هل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الرقم</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يقبل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القسمة على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3</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 أم على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5</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 أم على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7</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 أم غير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ذلك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ويطبع رسالة في كل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حالة</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في حال إذا قبل القسمة على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7</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 يجمع مع الرقم المدخل قيمة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2</a:t>
            </a:r>
            <a:r>
              <a:rPr lang="ar-SA" sz="2800" dirty="0">
                <a:solidFill>
                  <a:schemeClr val="tx1">
                    <a:lumMod val="95000"/>
                    <a:lumOff val="5000"/>
                  </a:schemeClr>
                </a:solidFill>
                <a:latin typeface="Times New Roman" panose="02020603050405020304" pitchFamily="18" charset="0"/>
                <a:cs typeface="Times New Roman" panose="02020603050405020304" pitchFamily="18" charset="0"/>
              </a:rPr>
              <a:t> ويطبعه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44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r" rtl="1"/>
            <a:r>
              <a:rPr lang="ar-SA" dirty="0"/>
              <a:t> اكتب برنامج بلغة </a:t>
            </a:r>
            <a:r>
              <a:rPr lang="en-US" dirty="0"/>
              <a:t>C++</a:t>
            </a:r>
            <a:r>
              <a:rPr lang="ar-SA" dirty="0"/>
              <a:t> يقوم بطباعة أيام الأسبوع بحيث إذا ضغطنا</a:t>
            </a:r>
            <a:r>
              <a:rPr lang="en-US" dirty="0"/>
              <a:t>) 1 (</a:t>
            </a:r>
            <a:r>
              <a:rPr lang="ar-SA" dirty="0"/>
              <a:t> يظهر يوم الأحد في شاشة التنفيذ والبقية بالتسلسل إلى </a:t>
            </a:r>
            <a:r>
              <a:rPr lang="en-US" dirty="0"/>
              <a:t>) 7(</a:t>
            </a:r>
            <a:r>
              <a:rPr lang="ar-SA" dirty="0"/>
              <a:t>يمثل السبت ؟( </a:t>
            </a:r>
            <a:r>
              <a:rPr lang="en-US" b="1" dirty="0"/>
              <a:t>Sunday</a:t>
            </a:r>
            <a:r>
              <a:rPr lang="ar-SA" dirty="0"/>
              <a:t> الاحد /</a:t>
            </a:r>
            <a:r>
              <a:rPr lang="ar-SA" b="1" dirty="0"/>
              <a:t> </a:t>
            </a:r>
            <a:r>
              <a:rPr lang="en-US" b="1" dirty="0"/>
              <a:t>Monday</a:t>
            </a:r>
            <a:r>
              <a:rPr lang="ar-SA" dirty="0"/>
              <a:t> الاثنين /</a:t>
            </a:r>
            <a:r>
              <a:rPr lang="ar-SA" b="1" dirty="0"/>
              <a:t> </a:t>
            </a:r>
            <a:r>
              <a:rPr lang="en-US" b="1" dirty="0"/>
              <a:t>Tuesday</a:t>
            </a:r>
            <a:r>
              <a:rPr lang="ar-SA" dirty="0"/>
              <a:t> الثلاثاء /</a:t>
            </a:r>
            <a:r>
              <a:rPr lang="ar-SA" b="1" dirty="0"/>
              <a:t> </a:t>
            </a:r>
            <a:r>
              <a:rPr lang="en-US" b="1" dirty="0"/>
              <a:t>Wednesday</a:t>
            </a:r>
            <a:r>
              <a:rPr lang="ar-SA" dirty="0"/>
              <a:t> الاربعاء /</a:t>
            </a:r>
            <a:r>
              <a:rPr lang="ar-SA" b="1" dirty="0"/>
              <a:t> </a:t>
            </a:r>
            <a:r>
              <a:rPr lang="en-US" b="1" dirty="0"/>
              <a:t>Thursday</a:t>
            </a:r>
            <a:r>
              <a:rPr lang="ar-SA" dirty="0"/>
              <a:t> الخميس /</a:t>
            </a:r>
            <a:r>
              <a:rPr lang="ar-SA" b="1" dirty="0"/>
              <a:t> </a:t>
            </a:r>
            <a:r>
              <a:rPr lang="en-US" b="1" dirty="0"/>
              <a:t>Friday</a:t>
            </a:r>
            <a:r>
              <a:rPr lang="ar-SA" dirty="0"/>
              <a:t> الجمعة /</a:t>
            </a:r>
            <a:r>
              <a:rPr lang="ar-SA" b="1" dirty="0"/>
              <a:t> </a:t>
            </a:r>
            <a:r>
              <a:rPr lang="en-US" b="1" dirty="0"/>
              <a:t>Saturday</a:t>
            </a:r>
            <a:r>
              <a:rPr lang="ar-SA" dirty="0"/>
              <a:t> السبت</a:t>
            </a:r>
            <a:r>
              <a:rPr lang="ar-SA" dirty="0" smtClean="0"/>
              <a:t>).واذا ادخل المستخدم رقم اكبرمن 7 يطبع له </a:t>
            </a:r>
            <a:r>
              <a:rPr lang="en-US" dirty="0" smtClean="0"/>
              <a:t>error</a:t>
            </a:r>
            <a:endParaRPr lang="en-US" dirty="0"/>
          </a:p>
          <a:p>
            <a:pPr algn="r" rtl="1"/>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5530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640" y="304801"/>
            <a:ext cx="9420113" cy="6248399"/>
          </a:xfrm>
        </p:spPr>
        <p:txBody>
          <a:bodyPr>
            <a:normAutofit fontScale="62500" lnSpcReduction="20000"/>
          </a:bodyPr>
          <a:lstStyle/>
          <a:p>
            <a:pPr marL="0" indent="0">
              <a:buNone/>
            </a:pPr>
            <a:r>
              <a:rPr lang="en-US" dirty="0"/>
              <a:t>#</a:t>
            </a:r>
            <a:r>
              <a:rPr lang="en-US" dirty="0" smtClean="0"/>
              <a:t>include&lt;</a:t>
            </a:r>
            <a:r>
              <a:rPr lang="en-US" dirty="0" err="1" smtClean="0"/>
              <a:t>iostream</a:t>
            </a:r>
            <a:r>
              <a:rPr lang="en-US" dirty="0" smtClean="0"/>
              <a:t>&gt;</a:t>
            </a:r>
          </a:p>
          <a:p>
            <a:pPr marL="0" indent="0">
              <a:buNone/>
            </a:pPr>
            <a:r>
              <a:rPr lang="en-US" dirty="0" smtClean="0"/>
              <a:t>Using namespace </a:t>
            </a:r>
            <a:r>
              <a:rPr lang="en-US" dirty="0" err="1" smtClean="0"/>
              <a:t>std</a:t>
            </a:r>
            <a:r>
              <a:rPr lang="en-US" smtClean="0"/>
              <a:t>;</a:t>
            </a:r>
            <a:endParaRPr lang="en-US" dirty="0"/>
          </a:p>
          <a:p>
            <a:pPr marL="0" indent="0">
              <a:buNone/>
            </a:pPr>
            <a:r>
              <a:rPr lang="en-US" dirty="0"/>
              <a:t> main()</a:t>
            </a:r>
          </a:p>
          <a:p>
            <a:pPr marL="0" indent="0">
              <a:buNone/>
            </a:pPr>
            <a:r>
              <a:rPr lang="en-US" dirty="0"/>
              <a:t>{</a:t>
            </a:r>
          </a:p>
          <a:p>
            <a:pPr marL="0" indent="0">
              <a:buNone/>
            </a:pPr>
            <a:r>
              <a:rPr lang="en-US" dirty="0" err="1"/>
              <a:t>int</a:t>
            </a:r>
            <a:r>
              <a:rPr lang="en-US" dirty="0"/>
              <a:t> </a:t>
            </a:r>
            <a:r>
              <a:rPr lang="en-US" dirty="0" err="1"/>
              <a:t>Day_Number</a:t>
            </a:r>
            <a:r>
              <a:rPr lang="en-US" dirty="0"/>
              <a:t>;</a:t>
            </a:r>
          </a:p>
          <a:p>
            <a:pPr marL="0" indent="0">
              <a:buNone/>
            </a:pPr>
            <a:r>
              <a:rPr lang="en-US" dirty="0" err="1"/>
              <a:t>cout</a:t>
            </a:r>
            <a:r>
              <a:rPr lang="en-US" dirty="0"/>
              <a:t>&lt;&lt;"\n enter day </a:t>
            </a:r>
            <a:r>
              <a:rPr lang="en-US" dirty="0" err="1"/>
              <a:t>nuber</a:t>
            </a:r>
            <a:r>
              <a:rPr lang="en-US" dirty="0"/>
              <a:t>";</a:t>
            </a:r>
          </a:p>
          <a:p>
            <a:pPr marL="0" indent="0">
              <a:buNone/>
            </a:pPr>
            <a:r>
              <a:rPr lang="en-US" dirty="0" err="1"/>
              <a:t>cin</a:t>
            </a:r>
            <a:r>
              <a:rPr lang="en-US" dirty="0"/>
              <a:t>&gt;&gt; </a:t>
            </a:r>
            <a:r>
              <a:rPr lang="en-US" dirty="0" err="1"/>
              <a:t>Day_Number</a:t>
            </a:r>
            <a:r>
              <a:rPr lang="en-US" dirty="0"/>
              <a:t>  ;</a:t>
            </a:r>
          </a:p>
          <a:p>
            <a:pPr marL="0" indent="0">
              <a:buNone/>
            </a:pPr>
            <a:r>
              <a:rPr lang="en-US" dirty="0"/>
              <a:t> if ( </a:t>
            </a:r>
            <a:r>
              <a:rPr lang="en-US" dirty="0" err="1"/>
              <a:t>Day_Number</a:t>
            </a:r>
            <a:r>
              <a:rPr lang="en-US" dirty="0"/>
              <a:t>==1)</a:t>
            </a:r>
          </a:p>
          <a:p>
            <a:pPr marL="0" indent="0">
              <a:buNone/>
            </a:pPr>
            <a:r>
              <a:rPr lang="en-US" dirty="0" err="1"/>
              <a:t>cout</a:t>
            </a:r>
            <a:r>
              <a:rPr lang="en-US" dirty="0"/>
              <a:t>&lt;&lt;"</a:t>
            </a:r>
            <a:r>
              <a:rPr lang="en-US" dirty="0" err="1"/>
              <a:t>sunday</a:t>
            </a:r>
            <a:r>
              <a:rPr lang="en-US" dirty="0"/>
              <a:t>" ;</a:t>
            </a:r>
          </a:p>
          <a:p>
            <a:pPr marL="0" indent="0">
              <a:buNone/>
            </a:pPr>
            <a:r>
              <a:rPr lang="en-US" dirty="0"/>
              <a:t>else if ( </a:t>
            </a:r>
            <a:r>
              <a:rPr lang="en-US" dirty="0" err="1"/>
              <a:t>Day_Number</a:t>
            </a:r>
            <a:r>
              <a:rPr lang="en-US" dirty="0"/>
              <a:t>==2)</a:t>
            </a:r>
          </a:p>
          <a:p>
            <a:pPr marL="0" indent="0">
              <a:buNone/>
            </a:pPr>
            <a:r>
              <a:rPr lang="en-US" dirty="0"/>
              <a:t>	</a:t>
            </a:r>
            <a:r>
              <a:rPr lang="en-US" dirty="0" err="1"/>
              <a:t>cout</a:t>
            </a:r>
            <a:r>
              <a:rPr lang="en-US" dirty="0"/>
              <a:t>&lt;&lt;"</a:t>
            </a:r>
            <a:r>
              <a:rPr lang="en-US" dirty="0" err="1"/>
              <a:t>monday</a:t>
            </a:r>
            <a:r>
              <a:rPr lang="en-US" dirty="0"/>
              <a:t>" ;</a:t>
            </a:r>
          </a:p>
          <a:p>
            <a:pPr marL="0" indent="0">
              <a:buNone/>
            </a:pPr>
            <a:r>
              <a:rPr lang="en-US" dirty="0"/>
              <a:t>	else if ( </a:t>
            </a:r>
            <a:r>
              <a:rPr lang="en-US" dirty="0" err="1"/>
              <a:t>Day_Number</a:t>
            </a:r>
            <a:r>
              <a:rPr lang="en-US" dirty="0"/>
              <a:t>==3)</a:t>
            </a:r>
          </a:p>
          <a:p>
            <a:pPr marL="0" indent="0">
              <a:buNone/>
            </a:pPr>
            <a:r>
              <a:rPr lang="en-US" dirty="0"/>
              <a:t>		</a:t>
            </a:r>
            <a:r>
              <a:rPr lang="en-US" dirty="0" err="1"/>
              <a:t>cout</a:t>
            </a:r>
            <a:r>
              <a:rPr lang="en-US" dirty="0"/>
              <a:t>&lt;&lt;"</a:t>
            </a:r>
            <a:r>
              <a:rPr lang="en-US" dirty="0" err="1"/>
              <a:t>Tuerday</a:t>
            </a:r>
            <a:r>
              <a:rPr lang="en-US" dirty="0"/>
              <a:t>" ;</a:t>
            </a:r>
          </a:p>
          <a:p>
            <a:pPr marL="0" indent="0">
              <a:buNone/>
            </a:pPr>
            <a:r>
              <a:rPr lang="en-US" dirty="0"/>
              <a:t>		else if ( </a:t>
            </a:r>
            <a:r>
              <a:rPr lang="en-US" dirty="0" err="1"/>
              <a:t>Day_Number</a:t>
            </a:r>
            <a:r>
              <a:rPr lang="en-US" dirty="0"/>
              <a:t>==4)</a:t>
            </a:r>
          </a:p>
          <a:p>
            <a:pPr marL="0" indent="0">
              <a:buNone/>
            </a:pPr>
            <a:r>
              <a:rPr lang="en-US" dirty="0"/>
              <a:t>		</a:t>
            </a:r>
            <a:r>
              <a:rPr lang="en-US" dirty="0" err="1"/>
              <a:t>cout</a:t>
            </a:r>
            <a:r>
              <a:rPr lang="en-US" dirty="0"/>
              <a:t>&lt;&lt;"</a:t>
            </a:r>
            <a:r>
              <a:rPr lang="en-US" dirty="0" err="1"/>
              <a:t>wednesday</a:t>
            </a:r>
            <a:r>
              <a:rPr lang="en-US" dirty="0"/>
              <a:t>" ;</a:t>
            </a:r>
          </a:p>
          <a:p>
            <a:pPr marL="0" indent="0">
              <a:buNone/>
            </a:pPr>
            <a:r>
              <a:rPr lang="en-US" dirty="0"/>
              <a:t>		else if ( </a:t>
            </a:r>
            <a:r>
              <a:rPr lang="en-US" dirty="0" err="1"/>
              <a:t>Day_Number</a:t>
            </a:r>
            <a:r>
              <a:rPr lang="en-US" dirty="0"/>
              <a:t>==5)</a:t>
            </a:r>
          </a:p>
          <a:p>
            <a:pPr marL="0" indent="0">
              <a:buNone/>
            </a:pPr>
            <a:r>
              <a:rPr lang="en-US" dirty="0"/>
              <a:t>		 </a:t>
            </a:r>
            <a:r>
              <a:rPr lang="en-US" dirty="0" err="1"/>
              <a:t>cout</a:t>
            </a:r>
            <a:r>
              <a:rPr lang="en-US" dirty="0"/>
              <a:t>&lt;&lt;"</a:t>
            </a:r>
            <a:r>
              <a:rPr lang="en-US" dirty="0" err="1"/>
              <a:t>thursday</a:t>
            </a:r>
            <a:r>
              <a:rPr lang="en-US" dirty="0"/>
              <a:t>" ;</a:t>
            </a:r>
          </a:p>
          <a:p>
            <a:pPr marL="0" indent="0">
              <a:buNone/>
            </a:pPr>
            <a:r>
              <a:rPr lang="en-US" dirty="0"/>
              <a:t>		  else if ( </a:t>
            </a:r>
            <a:r>
              <a:rPr lang="en-US" dirty="0" err="1"/>
              <a:t>Day_Number</a:t>
            </a:r>
            <a:r>
              <a:rPr lang="en-US" dirty="0"/>
              <a:t>==6)</a:t>
            </a:r>
          </a:p>
          <a:p>
            <a:pPr marL="0" indent="0">
              <a:buNone/>
            </a:pPr>
            <a:r>
              <a:rPr lang="en-US" dirty="0"/>
              <a:t>			</a:t>
            </a:r>
            <a:r>
              <a:rPr lang="en-US" dirty="0" err="1"/>
              <a:t>cout</a:t>
            </a:r>
            <a:r>
              <a:rPr lang="en-US" dirty="0"/>
              <a:t>&lt;&lt;"</a:t>
            </a:r>
            <a:r>
              <a:rPr lang="en-US" dirty="0" err="1"/>
              <a:t>fridaay</a:t>
            </a:r>
            <a:r>
              <a:rPr lang="en-US" dirty="0"/>
              <a:t>" ;</a:t>
            </a:r>
          </a:p>
          <a:p>
            <a:pPr marL="0" indent="0">
              <a:buNone/>
            </a:pPr>
            <a:r>
              <a:rPr lang="en-US" dirty="0"/>
              <a:t>			else if ( </a:t>
            </a:r>
            <a:r>
              <a:rPr lang="en-US" dirty="0" err="1"/>
              <a:t>Day_Number</a:t>
            </a:r>
            <a:r>
              <a:rPr lang="en-US" dirty="0"/>
              <a:t>==7)</a:t>
            </a:r>
          </a:p>
          <a:p>
            <a:pPr marL="0" indent="0">
              <a:buNone/>
            </a:pPr>
            <a:r>
              <a:rPr lang="en-US" dirty="0"/>
              <a:t>			  </a:t>
            </a:r>
            <a:r>
              <a:rPr lang="en-US" dirty="0" err="1"/>
              <a:t>cout</a:t>
            </a:r>
            <a:r>
              <a:rPr lang="en-US" dirty="0"/>
              <a:t>&lt;&lt;"</a:t>
            </a:r>
            <a:r>
              <a:rPr lang="en-US" dirty="0" err="1"/>
              <a:t>saturday</a:t>
            </a:r>
            <a:r>
              <a:rPr lang="en-US" dirty="0"/>
              <a:t>" ;</a:t>
            </a:r>
          </a:p>
          <a:p>
            <a:pPr marL="0" indent="0">
              <a:buNone/>
            </a:pPr>
            <a:r>
              <a:rPr lang="en-US" dirty="0"/>
              <a:t>			  else    </a:t>
            </a:r>
            <a:r>
              <a:rPr lang="en-US" dirty="0" err="1"/>
              <a:t>cout</a:t>
            </a:r>
            <a:r>
              <a:rPr lang="en-US" dirty="0"/>
              <a:t>&lt;&lt;"error" </a:t>
            </a:r>
            <a:r>
              <a:rPr lang="en-US" dirty="0" smtClean="0"/>
              <a:t>;</a:t>
            </a:r>
          </a:p>
          <a:p>
            <a:pPr marL="0" indent="0">
              <a:buNone/>
            </a:pPr>
            <a:r>
              <a:rPr lang="en-US" dirty="0"/>
              <a:t>}</a:t>
            </a:r>
            <a:endParaRPr lang="en-US" dirty="0"/>
          </a:p>
          <a:p>
            <a:pPr marL="0" indent="0">
              <a:buNone/>
            </a:pPr>
            <a:r>
              <a:rPr lang="en-US" dirty="0"/>
              <a:t>			</a:t>
            </a:r>
          </a:p>
        </p:txBody>
      </p:sp>
    </p:spTree>
    <p:extLst>
      <p:ext uri="{BB962C8B-B14F-4D97-AF65-F5344CB8AC3E}">
        <p14:creationId xmlns:p14="http://schemas.microsoft.com/office/powerpoint/2010/main" val="360100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rtl="1"/>
            <a:r>
              <a:rPr lang="ar-SA" dirty="0" smtClean="0">
                <a:latin typeface="Times New Roman" panose="02020603050405020304" pitchFamily="18" charset="0"/>
                <a:cs typeface="Times New Roman" panose="02020603050405020304" pitchFamily="18" charset="0"/>
              </a:rPr>
              <a:t>هي عبارة أو جملة لا ينفذ ما في داخلها إي </a:t>
            </a:r>
            <a:r>
              <a:rPr lang="en-US" dirty="0" smtClean="0">
                <a:latin typeface="Times New Roman" panose="02020603050405020304" pitchFamily="18" charset="0"/>
                <a:cs typeface="Times New Roman" panose="02020603050405020304" pitchFamily="18" charset="0"/>
              </a:rPr>
              <a:t> statement </a:t>
            </a:r>
            <a:r>
              <a:rPr lang="ar-SA" dirty="0" smtClean="0">
                <a:latin typeface="Times New Roman" panose="02020603050405020304" pitchFamily="18" charset="0"/>
                <a:cs typeface="Times New Roman" panose="02020603050405020304" pitchFamily="18" charset="0"/>
              </a:rPr>
              <a:t>إلا بتحقق الشرط الموجود بعد عبارة</a:t>
            </a:r>
            <a:r>
              <a:rPr lang="en-US" dirty="0" smtClean="0">
                <a:latin typeface="Times New Roman" panose="02020603050405020304" pitchFamily="18" charset="0"/>
                <a:cs typeface="Times New Roman" panose="02020603050405020304" pitchFamily="18" charset="0"/>
              </a:rPr>
              <a:t> if  </a:t>
            </a:r>
            <a:r>
              <a:rPr lang="ar-SA" dirty="0" smtClean="0">
                <a:latin typeface="Times New Roman" panose="02020603050405020304" pitchFamily="18" charset="0"/>
                <a:cs typeface="Times New Roman" panose="02020603050405020304" pitchFamily="18" charset="0"/>
              </a:rPr>
              <a:t>وهو </a:t>
            </a:r>
            <a:r>
              <a:rPr lang="en-US" dirty="0" smtClean="0">
                <a:latin typeface="Times New Roman" panose="02020603050405020304" pitchFamily="18" charset="0"/>
                <a:cs typeface="Times New Roman" panose="02020603050405020304" pitchFamily="18" charset="0"/>
              </a:rPr>
              <a:t> </a:t>
            </a:r>
            <a:r>
              <a:rPr lang="ar-SA"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condition </a:t>
            </a:r>
            <a:r>
              <a:rPr lang="ar-SA" dirty="0" smtClean="0">
                <a:latin typeface="Times New Roman" panose="02020603050405020304" pitchFamily="18" charset="0"/>
                <a:cs typeface="Times New Roman" panose="02020603050405020304" pitchFamily="18" charset="0"/>
              </a:rPr>
              <a:t> أي يجب أن تكون نتيجة مقارنة شروط هي </a:t>
            </a:r>
            <a:r>
              <a:rPr lang="en-US" dirty="0" smtClean="0">
                <a:latin typeface="Times New Roman" panose="02020603050405020304" pitchFamily="18" charset="0"/>
                <a:cs typeface="Times New Roman" panose="02020603050405020304" pitchFamily="18" charset="0"/>
              </a:rPr>
              <a:t> True </a:t>
            </a:r>
            <a:r>
              <a:rPr lang="ar-SA" dirty="0" smtClean="0">
                <a:latin typeface="Times New Roman" panose="02020603050405020304" pitchFamily="18" charset="0"/>
                <a:cs typeface="Times New Roman" panose="02020603050405020304" pitchFamily="18" charset="0"/>
              </a:rPr>
              <a:t>حتى ينفذ مابين قوسي العبارة الشرطية. </a:t>
            </a:r>
            <a:endParaRPr lang="en-US" dirty="0" smtClean="0">
              <a:latin typeface="Times New Roman" panose="02020603050405020304" pitchFamily="18" charset="0"/>
              <a:cs typeface="Times New Roman" panose="02020603050405020304" pitchFamily="18" charset="0"/>
            </a:endParaRPr>
          </a:p>
          <a:p>
            <a:pPr algn="just" rtl="1"/>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If ( condition  )</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statement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p>
          <a:p>
            <a:pPr marL="0" indent="0" algn="just" rtl="1">
              <a:buNone/>
            </a:pPr>
            <a:r>
              <a:rPr lang="ar-SA" dirty="0">
                <a:latin typeface="Times New Roman" panose="02020603050405020304" pitchFamily="18" charset="0"/>
                <a:cs typeface="Times New Roman" panose="02020603050405020304" pitchFamily="18" charset="0"/>
              </a:rPr>
              <a:t>إذا لم يحقق الشرط </a:t>
            </a:r>
            <a:r>
              <a:rPr lang="en-US" dirty="0">
                <a:latin typeface="Times New Roman" panose="02020603050405020304" pitchFamily="18" charset="0"/>
                <a:cs typeface="Times New Roman" panose="02020603050405020304" pitchFamily="18" charset="0"/>
              </a:rPr>
              <a:t>condition</a:t>
            </a:r>
            <a:r>
              <a:rPr lang="en-US" dirty="0" smtClean="0">
                <a:latin typeface="Times New Roman" panose="02020603050405020304" pitchFamily="18" charset="0"/>
                <a:cs typeface="Times New Roman" panose="02020603050405020304" pitchFamily="18" charset="0"/>
              </a:rPr>
              <a:t>)</a:t>
            </a:r>
            <a:r>
              <a:rPr lang="ar-SA" dirty="0" smtClean="0">
                <a:latin typeface="Times New Roman" panose="02020603050405020304" pitchFamily="18" charset="0"/>
                <a:cs typeface="Times New Roman" panose="02020603050405020304" pitchFamily="18" charset="0"/>
              </a:rPr>
              <a:t>) </a:t>
            </a:r>
            <a:r>
              <a:rPr lang="ar-SA" dirty="0">
                <a:latin typeface="Times New Roman" panose="02020603050405020304" pitchFamily="18" charset="0"/>
                <a:cs typeface="Times New Roman" panose="02020603050405020304" pitchFamily="18" charset="0"/>
              </a:rPr>
              <a:t>أي كانت نتيجة المقارنة </a:t>
            </a:r>
            <a:r>
              <a:rPr lang="ar-SA" dirty="0" smtClean="0">
                <a:latin typeface="Times New Roman" panose="02020603050405020304" pitchFamily="18" charset="0"/>
                <a:cs typeface="Times New Roman" panose="02020603050405020304" pitchFamily="18" charset="0"/>
              </a:rPr>
              <a:t>هي( </a:t>
            </a:r>
            <a:r>
              <a:rPr lang="en-US" dirty="0" smtClean="0">
                <a:latin typeface="Times New Roman" panose="02020603050405020304" pitchFamily="18" charset="0"/>
                <a:cs typeface="Times New Roman" panose="02020603050405020304" pitchFamily="18" charset="0"/>
              </a:rPr>
              <a:t>False</a:t>
            </a:r>
            <a:r>
              <a:rPr lang="ar-SA" dirty="0" smtClean="0">
                <a:latin typeface="Times New Roman" panose="02020603050405020304" pitchFamily="18" charset="0"/>
                <a:cs typeface="Times New Roman" panose="02020603050405020304" pitchFamily="18" charset="0"/>
              </a:rPr>
              <a:t>)  </a:t>
            </a:r>
            <a:r>
              <a:rPr lang="ar-SA" dirty="0">
                <a:latin typeface="Times New Roman" panose="02020603050405020304" pitchFamily="18" charset="0"/>
                <a:cs typeface="Times New Roman" panose="02020603050405020304" pitchFamily="18" charset="0"/>
              </a:rPr>
              <a:t>سوف يعبر جميع الخطوات الموجودة بين قوسي العبارة الشرطية </a:t>
            </a:r>
            <a:r>
              <a:rPr lang="en-US" dirty="0">
                <a:latin typeface="Times New Roman" panose="02020603050405020304" pitchFamily="18" charset="0"/>
                <a:cs typeface="Times New Roman" panose="02020603050405020304" pitchFamily="18" charset="0"/>
              </a:rPr>
              <a:t>if) </a:t>
            </a:r>
            <a:r>
              <a:rPr lang="ar-SA" dirty="0" smtClean="0">
                <a:latin typeface="Times New Roman" panose="02020603050405020304" pitchFamily="18" charset="0"/>
                <a:cs typeface="Times New Roman" panose="02020603050405020304" pitchFamily="18" charset="0"/>
              </a:rPr>
              <a:t>) </a:t>
            </a:r>
            <a:r>
              <a:rPr lang="ar-SA" dirty="0">
                <a:latin typeface="Times New Roman" panose="02020603050405020304" pitchFamily="18" charset="0"/>
                <a:cs typeface="Times New Roman" panose="02020603050405020304" pitchFamily="18" charset="0"/>
              </a:rPr>
              <a:t>ولا ينفذها </a:t>
            </a:r>
            <a:r>
              <a:rPr lang="ar-SA" dirty="0" smtClean="0">
                <a:latin typeface="Times New Roman" panose="02020603050405020304" pitchFamily="18" charset="0"/>
                <a:cs typeface="Times New Roman" panose="02020603050405020304" pitchFamily="18" charset="0"/>
              </a:rPr>
              <a:t>.</a:t>
            </a:r>
          </a:p>
          <a:p>
            <a:pPr marL="0" indent="0" algn="just" rtl="1">
              <a:buNone/>
            </a:pPr>
            <a:endParaRPr lang="en-US" dirty="0">
              <a:latin typeface="Times New Roman" panose="02020603050405020304" pitchFamily="18" charset="0"/>
              <a:cs typeface="Times New Roman" panose="02020603050405020304" pitchFamily="18" charset="0"/>
            </a:endParaRPr>
          </a:p>
          <a:p>
            <a:pPr algn="just" rtl="1"/>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pPr algn="r" rtl="1"/>
            <a:r>
              <a:rPr lang="ar-SA" sz="3600" b="1" dirty="0" smtClean="0"/>
              <a:t>عبارة( </a:t>
            </a:r>
            <a:r>
              <a:rPr lang="en-US" sz="3600" b="1" dirty="0" smtClean="0"/>
              <a:t>if</a:t>
            </a:r>
            <a:r>
              <a:rPr lang="ar-SA" sz="3600" b="1" dirty="0" smtClean="0"/>
              <a:t>) </a:t>
            </a:r>
            <a:r>
              <a:rPr lang="ar-SA" sz="3600" b="1" dirty="0"/>
              <a:t>الشرطية الاعتيادية:</a:t>
            </a:r>
            <a:r>
              <a:rPr lang="ar-SA" sz="3600" baseline="-25000" dirty="0"/>
              <a:t> </a:t>
            </a:r>
            <a:endParaRPr lang="en-US" sz="3600" dirty="0"/>
          </a:p>
        </p:txBody>
      </p:sp>
    </p:spTree>
    <p:extLst>
      <p:ext uri="{BB962C8B-B14F-4D97-AF65-F5344CB8AC3E}">
        <p14:creationId xmlns:p14="http://schemas.microsoft.com/office/powerpoint/2010/main" val="1669327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dirty="0">
                <a:solidFill>
                  <a:schemeClr val="tx1">
                    <a:lumMod val="95000"/>
                    <a:lumOff val="5000"/>
                  </a:schemeClr>
                </a:solidFill>
                <a:latin typeface="Times New Roman" panose="02020603050405020304" pitchFamily="18" charset="0"/>
                <a:cs typeface="Times New Roman" panose="02020603050405020304" pitchFamily="18" charset="0"/>
              </a:rPr>
              <a:t>هي مجموعة عبارات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شرطية</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Case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ويقارن القيمة عند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كل</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Case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مع المتغير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في</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switch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just" rtl="1"/>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ويتم التحقق من الشروط وقت التنفيذ فإذا لم يتحقق الشرط الأول ينتقل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إلى</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Case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الثانية فإذا لم يتحقق الشرط الثاني ينتقل إلى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Case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الثالثة  حتى أخيرا يصل إلى  الشرط الذي يتحقق وإذا تحقق واحد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من</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Case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سوف ينفذ ما في داخلها وبهمل البقية وإذا لم ينفذ إي واحد منهن سوف يتجه لينفذ ما في داخل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default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just" rtl="1"/>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وتكون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مشابه كثيرا جدا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if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else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if</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r" rtl="1"/>
            <a:r>
              <a:rPr lang="ar-SA" sz="3200" b="1" dirty="0">
                <a:solidFill>
                  <a:schemeClr val="tx1">
                    <a:lumMod val="95000"/>
                    <a:lumOff val="5000"/>
                  </a:schemeClr>
                </a:solidFill>
                <a:latin typeface="Times New Roman" panose="02020603050405020304" pitchFamily="18" charset="0"/>
                <a:cs typeface="Times New Roman" panose="02020603050405020304" pitchFamily="18" charset="0"/>
              </a:rPr>
              <a:t>عبارة </a:t>
            </a:r>
            <a:r>
              <a:rPr lang="en-US" sz="3200" b="1" dirty="0" smtClean="0">
                <a:solidFill>
                  <a:schemeClr val="tx1">
                    <a:lumMod val="95000"/>
                    <a:lumOff val="5000"/>
                  </a:schemeClr>
                </a:solidFill>
                <a:latin typeface="Times New Roman" panose="02020603050405020304" pitchFamily="18" charset="0"/>
                <a:cs typeface="Times New Roman" panose="02020603050405020304" pitchFamily="18" charset="0"/>
              </a:rPr>
              <a:t>Switch—Case</a:t>
            </a:r>
            <a:r>
              <a:rPr lang="ar-SA" sz="32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3200" b="1" dirty="0">
                <a:solidFill>
                  <a:schemeClr val="tx1">
                    <a:lumMod val="95000"/>
                    <a:lumOff val="5000"/>
                  </a:schemeClr>
                </a:solidFill>
                <a:latin typeface="Times New Roman" panose="02020603050405020304" pitchFamily="18" charset="0"/>
                <a:cs typeface="Times New Roman" panose="02020603050405020304" pitchFamily="18" charset="0"/>
              </a:rPr>
              <a:t>الشرطية :</a:t>
            </a:r>
            <a:r>
              <a:rPr lang="ar-SA" sz="3200" baseline="-2500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986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5577" y="156754"/>
            <a:ext cx="10724093" cy="6609806"/>
          </a:xfrm>
        </p:spPr>
        <p:txBody>
          <a:bodyPr>
            <a:normAutofit lnSpcReduction="10000"/>
          </a:bodyPr>
          <a:lstStyle/>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Switch(Truth of Case  ) { Case  condition1: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يكون غير محدد يحددها المستخدم حسب حاحته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Case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عدد ال</a:t>
            </a:r>
          </a:p>
          <a:p>
            <a:pPr marL="0" indent="0">
              <a:buNone/>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ar-SA"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Statement1</a:t>
            </a: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Break;</a:t>
            </a: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Case condition2  </a:t>
            </a: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Statement2</a:t>
            </a: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Break;</a:t>
            </a: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Case  condition3:</a:t>
            </a: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Statement3</a:t>
            </a: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Break</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default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أو نحذفها إذا لم نحتاجها  //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default </a:t>
            </a:r>
            <a:r>
              <a:rPr lang="ar-SA" dirty="0">
                <a:solidFill>
                  <a:schemeClr val="tx1">
                    <a:lumMod val="95000"/>
                    <a:lumOff val="5000"/>
                  </a:schemeClr>
                </a:solidFill>
                <a:latin typeface="Times New Roman" panose="02020603050405020304" pitchFamily="18" charset="0"/>
              </a:rPr>
              <a:t>نستطيع أن </a:t>
            </a:r>
            <a:r>
              <a:rPr lang="ar-SA" dirty="0" smtClean="0">
                <a:solidFill>
                  <a:schemeClr val="tx1">
                    <a:lumMod val="95000"/>
                    <a:lumOff val="5000"/>
                  </a:schemeClr>
                </a:solidFill>
                <a:latin typeface="Times New Roman" panose="02020603050405020304" pitchFamily="18" charset="0"/>
              </a:rPr>
              <a:t>نضع</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Statement4            </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خطوات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برمجية أخرى  // خطوة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جديدة</a:t>
            </a:r>
            <a:endParaRPr lang="ar-SA"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r" rtl="1"/>
            <a:r>
              <a:rPr lang="ar-SA" sz="4400" dirty="0">
                <a:solidFill>
                  <a:schemeClr val="tx1">
                    <a:lumMod val="95000"/>
                    <a:lumOff val="5000"/>
                  </a:schemeClr>
                </a:solidFill>
                <a:latin typeface="Times New Roman" panose="02020603050405020304" pitchFamily="18" charset="0"/>
              </a:rPr>
              <a:t>الشكل العام </a:t>
            </a:r>
            <a:endParaRPr lang="en-US" sz="4400" dirty="0"/>
          </a:p>
        </p:txBody>
      </p:sp>
    </p:spTree>
    <p:extLst>
      <p:ext uri="{BB962C8B-B14F-4D97-AF65-F5344CB8AC3E}">
        <p14:creationId xmlns:p14="http://schemas.microsoft.com/office/powerpoint/2010/main" val="1515777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0" y="836024"/>
            <a:ext cx="10706676" cy="5290140"/>
          </a:xfrm>
        </p:spPr>
        <p:txBody>
          <a:bodyPr>
            <a:normAutofit/>
          </a:bodyPr>
          <a:lstStyle/>
          <a:p>
            <a:pPr algn="just" rtl="1"/>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Truth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of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Case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a:t>
            </a:r>
            <a:r>
              <a:rPr lang="ar-SA" b="1" dirty="0">
                <a:solidFill>
                  <a:schemeClr val="tx1">
                    <a:lumMod val="95000"/>
                    <a:lumOff val="5000"/>
                  </a:schemeClr>
                </a:solidFill>
                <a:latin typeface="Times New Roman" panose="02020603050405020304" pitchFamily="18" charset="0"/>
                <a:cs typeface="Times New Roman" panose="02020603050405020304" pitchFamily="18" charset="0"/>
              </a:rPr>
              <a:t>هو المتغير أو عملية رياضية الذي ينتج عنها قيمة معينه  تتم مقارنه هذه القيمة مع  كل</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condition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 موجودة في كل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Case</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  وأيها يحقق الشرط ينفذ  البرنامج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Statement </a:t>
            </a:r>
            <a:r>
              <a:rPr lang="ar-SA"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الخاص به. </a:t>
            </a:r>
            <a:endParaRPr lang="en-US"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just" rtl="1"/>
            <a:r>
              <a:rPr lang="ar-SA" sz="2800" b="1" dirty="0">
                <a:solidFill>
                  <a:schemeClr val="tx1">
                    <a:lumMod val="95000"/>
                    <a:lumOff val="5000"/>
                  </a:schemeClr>
                </a:solidFill>
                <a:latin typeface="Times New Roman" panose="02020603050405020304" pitchFamily="18" charset="0"/>
                <a:cs typeface="Times New Roman" panose="02020603050405020304" pitchFamily="18" charset="0"/>
              </a:rPr>
              <a:t>مثال</a:t>
            </a:r>
            <a:r>
              <a:rPr lang="ar-SA" sz="28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rtl="1">
              <a:buNone/>
            </a:pPr>
            <a:r>
              <a:rPr lang="ar-SA" sz="28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dirty="0">
                <a:solidFill>
                  <a:schemeClr val="tx1">
                    <a:lumMod val="95000"/>
                    <a:lumOff val="5000"/>
                  </a:schemeClr>
                </a:solidFill>
                <a:latin typeface="Times New Roman" panose="02020603050405020304" pitchFamily="18" charset="0"/>
                <a:cs typeface="Times New Roman" panose="02020603050405020304" pitchFamily="18" charset="0"/>
              </a:rPr>
              <a:t>لدينا المعومات التالية عن هؤلاء الأشخاص نريد مجرد كتابة أول حرف من اسم الشخص يعطيك المعلومات الكاملة  عنه </a:t>
            </a:r>
          </a:p>
          <a:p>
            <a:pPr marL="457200" indent="-457200" algn="just">
              <a:buFont typeface="+mj-lt"/>
              <a:buAutoNum type="arabicPeriod"/>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Ali</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his names Ali kammel,20 Year old, third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stage.</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Salem</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his names Salem kammel,18 Year old, third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stage.</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Hussien</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his names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Hussien</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Ahmmed</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Taleb,21 Year old, third stage </a:t>
            </a:r>
            <a:r>
              <a:rPr lang="en-US" dirty="0" err="1" smtClean="0">
                <a:solidFill>
                  <a:schemeClr val="tx1">
                    <a:lumMod val="95000"/>
                    <a:lumOff val="5000"/>
                  </a:schemeClr>
                </a:solidFill>
                <a:latin typeface="Times New Roman" panose="02020603050405020304" pitchFamily="18" charset="0"/>
                <a:cs typeface="Times New Roman" panose="02020603050405020304" pitchFamily="18" charset="0"/>
              </a:rPr>
              <a:t>eng.Computer</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rtl="1"/>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845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8278" y="190500"/>
            <a:ext cx="11813722" cy="685800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include&lt;</a:t>
            </a:r>
            <a:r>
              <a:rPr lang="en-US" sz="2000" dirty="0" err="1" smtClean="0">
                <a:latin typeface="Times New Roman" panose="02020603050405020304" pitchFamily="18" charset="0"/>
                <a:cs typeface="Times New Roman" panose="02020603050405020304" pitchFamily="18" charset="0"/>
              </a:rPr>
              <a:t>iostream</a:t>
            </a:r>
            <a:r>
              <a:rPr lang="en-US" sz="2000" dirty="0" smtClean="0">
                <a:latin typeface="Times New Roman" panose="02020603050405020304" pitchFamily="18" charset="0"/>
                <a:cs typeface="Times New Roman" panose="02020603050405020304" pitchFamily="18" charset="0"/>
              </a:rPr>
              <a:t>&gt; using namespace </a:t>
            </a:r>
            <a:r>
              <a:rPr lang="en-US" sz="2000" dirty="0" err="1" smtClean="0">
                <a:latin typeface="Times New Roman" panose="02020603050405020304" pitchFamily="18" charset="0"/>
                <a:cs typeface="Times New Roman" panose="02020603050405020304" pitchFamily="18" charset="0"/>
              </a:rPr>
              <a:t>std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main()</a:t>
            </a:r>
          </a:p>
          <a:p>
            <a:pPr marL="0" indent="0">
              <a:buNone/>
            </a:pPr>
            <a:r>
              <a:rPr lang="en-US" sz="2000" dirty="0">
                <a:latin typeface="Times New Roman" panose="02020603050405020304" pitchFamily="18" charset="0"/>
                <a:cs typeface="Times New Roman" panose="02020603050405020304" pitchFamily="18" charset="0"/>
              </a:rPr>
              <a:t>{1.char </a:t>
            </a:r>
            <a:r>
              <a:rPr lang="en-US" sz="2000" dirty="0" err="1">
                <a:latin typeface="Times New Roman" panose="02020603050405020304" pitchFamily="18" charset="0"/>
                <a:cs typeface="Times New Roman" panose="02020603050405020304" pitchFamily="18" charset="0"/>
              </a:rPr>
              <a:t>index_of_Name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2.Cout&lt;&lt;"Enter First Chat of Student name: ";</a:t>
            </a:r>
          </a:p>
          <a:p>
            <a:pPr marL="0" indent="0">
              <a:buNone/>
            </a:pPr>
            <a:r>
              <a:rPr lang="en-US" sz="2000" dirty="0">
                <a:latin typeface="Times New Roman" panose="02020603050405020304" pitchFamily="18" charset="0"/>
                <a:cs typeface="Times New Roman" panose="02020603050405020304" pitchFamily="18" charset="0"/>
              </a:rPr>
              <a:t>3.Cin&gt;&gt; </a:t>
            </a:r>
            <a:r>
              <a:rPr lang="en-US" sz="2000" dirty="0" err="1">
                <a:latin typeface="Times New Roman" panose="02020603050405020304" pitchFamily="18" charset="0"/>
                <a:cs typeface="Times New Roman" panose="02020603050405020304" pitchFamily="18" charset="0"/>
              </a:rPr>
              <a:t>index_of_Name</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4.switch( </a:t>
            </a:r>
            <a:r>
              <a:rPr lang="en-US" sz="2000" dirty="0" err="1">
                <a:latin typeface="Times New Roman" panose="02020603050405020304" pitchFamily="18" charset="0"/>
                <a:cs typeface="Times New Roman" panose="02020603050405020304" pitchFamily="18" charset="0"/>
              </a:rPr>
              <a:t>index_of_Name</a:t>
            </a:r>
            <a:r>
              <a:rPr lang="en-US" sz="2000" dirty="0">
                <a:latin typeface="Times New Roman" panose="02020603050405020304" pitchFamily="18" charset="0"/>
                <a:cs typeface="Times New Roman" panose="02020603050405020304" pitchFamily="18" charset="0"/>
              </a:rPr>
              <a:t> ) {</a:t>
            </a:r>
          </a:p>
          <a:p>
            <a:pPr marL="0" indent="0">
              <a:buNone/>
            </a:pPr>
            <a:r>
              <a:rPr lang="en-US" sz="2000" dirty="0">
                <a:latin typeface="Times New Roman" panose="02020603050405020304" pitchFamily="18" charset="0"/>
                <a:cs typeface="Times New Roman" panose="02020603050405020304" pitchFamily="18" charset="0"/>
              </a:rPr>
              <a:t>5.case 'A':</a:t>
            </a:r>
          </a:p>
          <a:p>
            <a:pPr marL="0" indent="0">
              <a:buNone/>
            </a:pPr>
            <a:r>
              <a:rPr lang="en-US" sz="2000" dirty="0">
                <a:latin typeface="Times New Roman" panose="02020603050405020304" pitchFamily="18" charset="0"/>
                <a:cs typeface="Times New Roman" panose="02020603050405020304" pitchFamily="18" charset="0"/>
              </a:rPr>
              <a:t>6.Cout&lt;&lt;" his names Ali kammel,20 Year old, third stage " ;</a:t>
            </a:r>
          </a:p>
          <a:p>
            <a:pPr marL="0" indent="0">
              <a:buNone/>
            </a:pPr>
            <a:r>
              <a:rPr lang="en-US" sz="2000" dirty="0">
                <a:latin typeface="Times New Roman" panose="02020603050405020304" pitchFamily="18" charset="0"/>
                <a:cs typeface="Times New Roman" panose="02020603050405020304" pitchFamily="18" charset="0"/>
              </a:rPr>
              <a:t>7.break;</a:t>
            </a:r>
          </a:p>
          <a:p>
            <a:pPr marL="0" indent="0">
              <a:buNone/>
            </a:pPr>
            <a:r>
              <a:rPr lang="en-US" sz="2000" dirty="0">
                <a:latin typeface="Times New Roman" panose="02020603050405020304" pitchFamily="18" charset="0"/>
                <a:cs typeface="Times New Roman" panose="02020603050405020304" pitchFamily="18" charset="0"/>
              </a:rPr>
              <a:t>8.case 'S':</a:t>
            </a:r>
          </a:p>
          <a:p>
            <a:pPr marL="0" indent="0">
              <a:buNone/>
            </a:pPr>
            <a:r>
              <a:rPr lang="en-US" sz="2000" dirty="0">
                <a:latin typeface="Times New Roman" panose="02020603050405020304" pitchFamily="18" charset="0"/>
                <a:cs typeface="Times New Roman" panose="02020603050405020304" pitchFamily="18" charset="0"/>
              </a:rPr>
              <a:t>9.Cout&lt;&lt;" his names Salem kammel,18 Year old, third stage " ;</a:t>
            </a:r>
          </a:p>
          <a:p>
            <a:pPr marL="0" indent="0">
              <a:buNone/>
            </a:pPr>
            <a:r>
              <a:rPr lang="en-US" sz="2000" dirty="0">
                <a:latin typeface="Times New Roman" panose="02020603050405020304" pitchFamily="18" charset="0"/>
                <a:cs typeface="Times New Roman" panose="02020603050405020304" pitchFamily="18" charset="0"/>
              </a:rPr>
              <a:t>10.break;</a:t>
            </a:r>
          </a:p>
          <a:p>
            <a:pPr marL="0" indent="0">
              <a:buNone/>
            </a:pPr>
            <a:r>
              <a:rPr lang="en-US" sz="2000" dirty="0">
                <a:latin typeface="Times New Roman" panose="02020603050405020304" pitchFamily="18" charset="0"/>
                <a:cs typeface="Times New Roman" panose="02020603050405020304" pitchFamily="18" charset="0"/>
              </a:rPr>
              <a:t>11.case 'H':</a:t>
            </a:r>
          </a:p>
          <a:p>
            <a:pPr marL="0" indent="0">
              <a:buNone/>
            </a:pPr>
            <a:r>
              <a:rPr lang="en-US" sz="2000" dirty="0">
                <a:latin typeface="Times New Roman" panose="02020603050405020304" pitchFamily="18" charset="0"/>
                <a:cs typeface="Times New Roman" panose="02020603050405020304" pitchFamily="18" charset="0"/>
              </a:rPr>
              <a:t>12.Cout&lt;&lt;" his names </a:t>
            </a:r>
            <a:r>
              <a:rPr lang="en-US" sz="2000" dirty="0" err="1">
                <a:latin typeface="Times New Roman" panose="02020603050405020304" pitchFamily="18" charset="0"/>
                <a:cs typeface="Times New Roman" panose="02020603050405020304" pitchFamily="18" charset="0"/>
              </a:rPr>
              <a:t>Hussien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Ahmmed</a:t>
            </a:r>
            <a:r>
              <a:rPr lang="en-US" sz="2000" dirty="0">
                <a:latin typeface="Times New Roman" panose="02020603050405020304" pitchFamily="18" charset="0"/>
                <a:cs typeface="Times New Roman" panose="02020603050405020304" pitchFamily="18" charset="0"/>
              </a:rPr>
              <a:t> Taleb,21 Year old, third stage </a:t>
            </a:r>
            <a:r>
              <a:rPr lang="en-US" sz="2000" dirty="0" err="1">
                <a:latin typeface="Times New Roman" panose="02020603050405020304" pitchFamily="18" charset="0"/>
                <a:cs typeface="Times New Roman" panose="02020603050405020304" pitchFamily="18" charset="0"/>
              </a:rPr>
              <a:t>eng.Computer</a:t>
            </a:r>
            <a:r>
              <a:rPr lang="en-US" sz="2000" dirty="0">
                <a:latin typeface="Times New Roman" panose="02020603050405020304" pitchFamily="18" charset="0"/>
                <a:cs typeface="Times New Roman" panose="02020603050405020304" pitchFamily="18" charset="0"/>
              </a:rPr>
              <a:t> " ;</a:t>
            </a:r>
          </a:p>
          <a:p>
            <a:pPr marL="0" indent="0">
              <a:buNone/>
            </a:pPr>
            <a:r>
              <a:rPr lang="en-US" sz="2000" dirty="0">
                <a:latin typeface="Times New Roman" panose="02020603050405020304" pitchFamily="18" charset="0"/>
                <a:cs typeface="Times New Roman" panose="02020603050405020304" pitchFamily="18" charset="0"/>
              </a:rPr>
              <a:t>13.break;</a:t>
            </a:r>
          </a:p>
          <a:p>
            <a:pPr marL="0" indent="0">
              <a:buNone/>
            </a:pPr>
            <a:r>
              <a:rPr lang="en-US" sz="2000" dirty="0">
                <a:latin typeface="Times New Roman" panose="02020603050405020304" pitchFamily="18" charset="0"/>
                <a:cs typeface="Times New Roman" panose="02020603050405020304" pitchFamily="18" charset="0"/>
              </a:rPr>
              <a:t>14.default:</a:t>
            </a:r>
          </a:p>
          <a:p>
            <a:pPr marL="0" indent="0">
              <a:buNone/>
            </a:pPr>
            <a:r>
              <a:rPr lang="en-US" sz="2000" dirty="0">
                <a:latin typeface="Times New Roman" panose="02020603050405020304" pitchFamily="18" charset="0"/>
                <a:cs typeface="Times New Roman" panose="02020603050405020304" pitchFamily="18" charset="0"/>
              </a:rPr>
              <a:t>15.Cout&lt;&lt;"You Not have saved names in this index" ; }}</a:t>
            </a:r>
          </a:p>
        </p:txBody>
      </p:sp>
    </p:spTree>
    <p:extLst>
      <p:ext uri="{BB962C8B-B14F-4D97-AF65-F5344CB8AC3E}">
        <p14:creationId xmlns:p14="http://schemas.microsoft.com/office/powerpoint/2010/main" val="30276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1886" y="300446"/>
            <a:ext cx="10867784" cy="5825717"/>
          </a:xfrm>
        </p:spPr>
        <p:txBody>
          <a:bodyPr>
            <a:noAutofit/>
          </a:bodyPr>
          <a:lstStyle/>
          <a:p>
            <a:pPr lvl="0" algn="just" rtl="1"/>
            <a:r>
              <a:rPr lang="ar-SA" dirty="0">
                <a:latin typeface="Times New Roman" panose="02020603050405020304" pitchFamily="18" charset="0"/>
                <a:cs typeface="Times New Roman" panose="02020603050405020304" pitchFamily="18" charset="0"/>
              </a:rPr>
              <a:t>إذا لم نضع أقوس خلف العبارة الشرطية معناه يتبعها فقط السطر الذي يليها أما إذا وضعنا أقواس خلفها فكل الذي بين القوسين يكون تابع للعبارة الشرطية تنفذ إذا تحقق الشرط ولا تنفذ إذا لم يتحقق الشرط </a:t>
            </a:r>
            <a:endParaRPr lang="en-US" dirty="0">
              <a:latin typeface="Times New Roman" panose="02020603050405020304" pitchFamily="18" charset="0"/>
              <a:cs typeface="Times New Roman" panose="02020603050405020304" pitchFamily="18" charset="0"/>
            </a:endParaRPr>
          </a:p>
          <a:p>
            <a:pPr algn="just" rtl="1"/>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04999272"/>
              </p:ext>
            </p:extLst>
          </p:nvPr>
        </p:nvGraphicFramePr>
        <p:xfrm>
          <a:off x="391886" y="1476103"/>
          <a:ext cx="11430002" cy="5059680"/>
        </p:xfrm>
        <a:graphic>
          <a:graphicData uri="http://schemas.openxmlformats.org/drawingml/2006/table">
            <a:tbl>
              <a:tblPr firstRow="1" bandRow="1">
                <a:tableStyleId>{5C22544A-7EE6-4342-B048-85BDC9FD1C3A}</a:tableStyleId>
              </a:tblPr>
              <a:tblGrid>
                <a:gridCol w="5715001">
                  <a:extLst>
                    <a:ext uri="{9D8B030D-6E8A-4147-A177-3AD203B41FA5}">
                      <a16:colId xmlns:a16="http://schemas.microsoft.com/office/drawing/2014/main" val="1171914716"/>
                    </a:ext>
                  </a:extLst>
                </a:gridCol>
                <a:gridCol w="5715001">
                  <a:extLst>
                    <a:ext uri="{9D8B030D-6E8A-4147-A177-3AD203B41FA5}">
                      <a16:colId xmlns:a16="http://schemas.microsoft.com/office/drawing/2014/main" val="2491690352"/>
                    </a:ext>
                  </a:extLst>
                </a:gridCol>
              </a:tblGrid>
              <a:tr h="4756088">
                <a:tc>
                  <a:txBody>
                    <a:bodyPr/>
                    <a:lstStyle/>
                    <a:p>
                      <a:pPr marL="0" indent="0" fontAlgn="t">
                        <a:buNone/>
                      </a:pPr>
                      <a:r>
                        <a:rPr lang="en-US" sz="2800" b="1" dirty="0" smtClean="0">
                          <a:latin typeface="Times New Roman" panose="02020603050405020304" pitchFamily="18" charset="0"/>
                          <a:cs typeface="Times New Roman" panose="02020603050405020304" pitchFamily="18" charset="0"/>
                        </a:rPr>
                        <a:t>include&lt;</a:t>
                      </a:r>
                      <a:r>
                        <a:rPr lang="en-US" sz="2800" b="1" dirty="0" err="1" smtClean="0">
                          <a:latin typeface="Times New Roman" panose="02020603050405020304" pitchFamily="18" charset="0"/>
                          <a:cs typeface="Times New Roman" panose="02020603050405020304" pitchFamily="18" charset="0"/>
                        </a:rPr>
                        <a:t>iostream</a:t>
                      </a:r>
                      <a:r>
                        <a:rPr lang="en-US" sz="2800" b="1" dirty="0" smtClean="0">
                          <a:latin typeface="Times New Roman" panose="02020603050405020304" pitchFamily="18" charset="0"/>
                          <a:cs typeface="Times New Roman" panose="02020603050405020304" pitchFamily="18" charset="0"/>
                        </a:rPr>
                        <a:t>&gt; </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smtClean="0">
                          <a:latin typeface="Times New Roman" panose="02020603050405020304" pitchFamily="18" charset="0"/>
                          <a:cs typeface="Times New Roman" panose="02020603050405020304" pitchFamily="18" charset="0"/>
                        </a:rPr>
                        <a:t>Using  namespace </a:t>
                      </a:r>
                      <a:r>
                        <a:rPr lang="en-US" sz="2800" b="1" dirty="0" err="1" smtClean="0">
                          <a:latin typeface="Times New Roman" panose="02020603050405020304" pitchFamily="18" charset="0"/>
                          <a:cs typeface="Times New Roman" panose="02020603050405020304" pitchFamily="18" charset="0"/>
                        </a:rPr>
                        <a:t>std</a:t>
                      </a:r>
                      <a:r>
                        <a:rPr lang="en-US" sz="2800" b="1"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smtClean="0">
                          <a:latin typeface="Times New Roman" panose="02020603050405020304" pitchFamily="18" charset="0"/>
                          <a:cs typeface="Times New Roman" panose="02020603050405020304" pitchFamily="18" charset="0"/>
                        </a:rPr>
                        <a:t>Main(){ </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err="1" smtClean="0">
                          <a:latin typeface="Times New Roman" panose="02020603050405020304" pitchFamily="18" charset="0"/>
                          <a:cs typeface="Times New Roman" panose="02020603050405020304" pitchFamily="18" charset="0"/>
                        </a:rPr>
                        <a:t>int</a:t>
                      </a:r>
                      <a:r>
                        <a:rPr lang="en-US" sz="2800" b="1" dirty="0" smtClean="0">
                          <a:latin typeface="Times New Roman" panose="02020603050405020304" pitchFamily="18" charset="0"/>
                          <a:cs typeface="Times New Roman" panose="02020603050405020304" pitchFamily="18" charset="0"/>
                        </a:rPr>
                        <a:t> a;</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err="1" smtClean="0">
                          <a:latin typeface="Times New Roman" panose="02020603050405020304" pitchFamily="18" charset="0"/>
                          <a:cs typeface="Times New Roman" panose="02020603050405020304" pitchFamily="18" charset="0"/>
                        </a:rPr>
                        <a:t>cin</a:t>
                      </a:r>
                      <a:r>
                        <a:rPr lang="en-US" sz="2800" b="1" dirty="0" smtClean="0">
                          <a:latin typeface="Times New Roman" panose="02020603050405020304" pitchFamily="18" charset="0"/>
                          <a:cs typeface="Times New Roman" panose="02020603050405020304" pitchFamily="18" charset="0"/>
                        </a:rPr>
                        <a:t>&gt;&gt;a;</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smtClean="0">
                          <a:latin typeface="Times New Roman" panose="02020603050405020304" pitchFamily="18" charset="0"/>
                          <a:cs typeface="Times New Roman" panose="02020603050405020304" pitchFamily="18" charset="0"/>
                        </a:rPr>
                        <a:t>If ( a&gt;5  )</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err="1" smtClean="0">
                          <a:latin typeface="Times New Roman" panose="02020603050405020304" pitchFamily="18" charset="0"/>
                          <a:cs typeface="Times New Roman" panose="02020603050405020304" pitchFamily="18" charset="0"/>
                        </a:rPr>
                        <a:t>cout</a:t>
                      </a:r>
                      <a:r>
                        <a:rPr lang="en-US" sz="2800" b="1" dirty="0" smtClean="0">
                          <a:latin typeface="Times New Roman" panose="02020603050405020304" pitchFamily="18" charset="0"/>
                          <a:cs typeface="Times New Roman" panose="02020603050405020304" pitchFamily="18" charset="0"/>
                        </a:rPr>
                        <a:t>&lt;&lt;"is </a:t>
                      </a:r>
                      <a:r>
                        <a:rPr lang="en-US" sz="2800" b="1" dirty="0" err="1" smtClean="0">
                          <a:latin typeface="Times New Roman" panose="02020603050405020304" pitchFamily="18" charset="0"/>
                          <a:cs typeface="Times New Roman" panose="02020603050405020304" pitchFamily="18" charset="0"/>
                        </a:rPr>
                        <a:t>greter</a:t>
                      </a:r>
                      <a:r>
                        <a:rPr lang="en-US" sz="2800" b="1" dirty="0" smtClean="0">
                          <a:latin typeface="Times New Roman" panose="02020603050405020304" pitchFamily="18" charset="0"/>
                          <a:cs typeface="Times New Roman" panose="02020603050405020304" pitchFamily="18" charset="0"/>
                        </a:rPr>
                        <a:t> than 5";</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smtClean="0">
                          <a:latin typeface="Times New Roman" panose="02020603050405020304" pitchFamily="18" charset="0"/>
                          <a:cs typeface="Times New Roman" panose="02020603050405020304" pitchFamily="18" charset="0"/>
                        </a:rPr>
                        <a:t>  a=a+2;     </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err="1" smtClean="0">
                          <a:latin typeface="Times New Roman" panose="02020603050405020304" pitchFamily="18" charset="0"/>
                          <a:cs typeface="Times New Roman" panose="02020603050405020304" pitchFamily="18" charset="0"/>
                        </a:rPr>
                        <a:t>cout</a:t>
                      </a:r>
                      <a:r>
                        <a:rPr lang="en-US" sz="2800" b="1" dirty="0" smtClean="0">
                          <a:latin typeface="Times New Roman" panose="02020603050405020304" pitchFamily="18" charset="0"/>
                          <a:cs typeface="Times New Roman" panose="02020603050405020304" pitchFamily="18" charset="0"/>
                        </a:rPr>
                        <a:t>&lt;&lt;"a="&lt;&lt;a ;}</a:t>
                      </a:r>
                      <a:endParaRPr lang="en-US" sz="2800" dirty="0" smtClean="0">
                        <a:latin typeface="Times New Roman" panose="02020603050405020304" pitchFamily="18" charset="0"/>
                        <a:cs typeface="Times New Roman" panose="02020603050405020304" pitchFamily="18" charset="0"/>
                      </a:endParaRPr>
                    </a:p>
                    <a:p>
                      <a:endParaRPr lang="en-US" dirty="0"/>
                    </a:p>
                  </a:txBody>
                  <a:tcPr/>
                </a:tc>
                <a:tc>
                  <a:txBody>
                    <a:bodyPr/>
                    <a:lstStyle/>
                    <a:p>
                      <a:pPr marL="0" indent="0" fontAlgn="t">
                        <a:buNone/>
                      </a:pPr>
                      <a:r>
                        <a:rPr lang="en-US" sz="2800" b="1" dirty="0" smtClean="0">
                          <a:latin typeface="Times New Roman" panose="02020603050405020304" pitchFamily="18" charset="0"/>
                          <a:cs typeface="Times New Roman" panose="02020603050405020304" pitchFamily="18" charset="0"/>
                        </a:rPr>
                        <a:t>include&lt;</a:t>
                      </a:r>
                      <a:r>
                        <a:rPr lang="en-US" sz="2800" b="1" dirty="0" err="1" smtClean="0">
                          <a:latin typeface="Times New Roman" panose="02020603050405020304" pitchFamily="18" charset="0"/>
                          <a:cs typeface="Times New Roman" panose="02020603050405020304" pitchFamily="18" charset="0"/>
                        </a:rPr>
                        <a:t>iostream</a:t>
                      </a:r>
                      <a:r>
                        <a:rPr lang="en-US" sz="2800" b="1" dirty="0" smtClean="0">
                          <a:latin typeface="Times New Roman" panose="02020603050405020304" pitchFamily="18" charset="0"/>
                          <a:cs typeface="Times New Roman" panose="02020603050405020304" pitchFamily="18" charset="0"/>
                        </a:rPr>
                        <a:t>&gt; </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smtClean="0">
                          <a:latin typeface="Times New Roman" panose="02020603050405020304" pitchFamily="18" charset="0"/>
                          <a:cs typeface="Times New Roman" panose="02020603050405020304" pitchFamily="18" charset="0"/>
                        </a:rPr>
                        <a:t>Using  namespace </a:t>
                      </a:r>
                      <a:r>
                        <a:rPr lang="en-US" sz="2800" b="1" dirty="0" err="1" smtClean="0">
                          <a:latin typeface="Times New Roman" panose="02020603050405020304" pitchFamily="18" charset="0"/>
                          <a:cs typeface="Times New Roman" panose="02020603050405020304" pitchFamily="18" charset="0"/>
                        </a:rPr>
                        <a:t>std</a:t>
                      </a:r>
                      <a:r>
                        <a:rPr lang="en-US" sz="2800" b="1"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smtClean="0">
                          <a:latin typeface="Times New Roman" panose="02020603050405020304" pitchFamily="18" charset="0"/>
                          <a:cs typeface="Times New Roman" panose="02020603050405020304" pitchFamily="18" charset="0"/>
                        </a:rPr>
                        <a:t>Main(){ </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err="1" smtClean="0">
                          <a:latin typeface="Times New Roman" panose="02020603050405020304" pitchFamily="18" charset="0"/>
                          <a:cs typeface="Times New Roman" panose="02020603050405020304" pitchFamily="18" charset="0"/>
                        </a:rPr>
                        <a:t>int</a:t>
                      </a:r>
                      <a:r>
                        <a:rPr lang="en-US" sz="2800" b="1" dirty="0" smtClean="0">
                          <a:latin typeface="Times New Roman" panose="02020603050405020304" pitchFamily="18" charset="0"/>
                          <a:cs typeface="Times New Roman" panose="02020603050405020304" pitchFamily="18" charset="0"/>
                        </a:rPr>
                        <a:t> a;</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err="1" smtClean="0">
                          <a:latin typeface="Times New Roman" panose="02020603050405020304" pitchFamily="18" charset="0"/>
                          <a:cs typeface="Times New Roman" panose="02020603050405020304" pitchFamily="18" charset="0"/>
                        </a:rPr>
                        <a:t>cin</a:t>
                      </a:r>
                      <a:r>
                        <a:rPr lang="en-US" sz="2800" b="1" dirty="0" smtClean="0">
                          <a:latin typeface="Times New Roman" panose="02020603050405020304" pitchFamily="18" charset="0"/>
                          <a:cs typeface="Times New Roman" panose="02020603050405020304" pitchFamily="18" charset="0"/>
                        </a:rPr>
                        <a:t>&gt;&gt;a;</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smtClean="0">
                          <a:latin typeface="Times New Roman" panose="02020603050405020304" pitchFamily="18" charset="0"/>
                          <a:cs typeface="Times New Roman" panose="02020603050405020304" pitchFamily="18" charset="0"/>
                        </a:rPr>
                        <a:t>If ( a&gt;5  )</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err="1" smtClean="0">
                          <a:latin typeface="Times New Roman" panose="02020603050405020304" pitchFamily="18" charset="0"/>
                          <a:cs typeface="Times New Roman" panose="02020603050405020304" pitchFamily="18" charset="0"/>
                        </a:rPr>
                        <a:t>cout</a:t>
                      </a:r>
                      <a:r>
                        <a:rPr lang="en-US" sz="2800" b="1" dirty="0" smtClean="0">
                          <a:latin typeface="Times New Roman" panose="02020603050405020304" pitchFamily="18" charset="0"/>
                          <a:cs typeface="Times New Roman" panose="02020603050405020304" pitchFamily="18" charset="0"/>
                        </a:rPr>
                        <a:t>&lt;&lt;"is </a:t>
                      </a:r>
                      <a:r>
                        <a:rPr lang="en-US" sz="2800" b="1" dirty="0" err="1" smtClean="0">
                          <a:latin typeface="Times New Roman" panose="02020603050405020304" pitchFamily="18" charset="0"/>
                          <a:cs typeface="Times New Roman" panose="02020603050405020304" pitchFamily="18" charset="0"/>
                        </a:rPr>
                        <a:t>greter</a:t>
                      </a:r>
                      <a:r>
                        <a:rPr lang="en-US" sz="2800" b="1" dirty="0" smtClean="0">
                          <a:latin typeface="Times New Roman" panose="02020603050405020304" pitchFamily="18" charset="0"/>
                          <a:cs typeface="Times New Roman" panose="02020603050405020304" pitchFamily="18" charset="0"/>
                        </a:rPr>
                        <a:t> than 5";</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smtClean="0">
                          <a:latin typeface="Times New Roman" panose="02020603050405020304" pitchFamily="18" charset="0"/>
                          <a:cs typeface="Times New Roman" panose="02020603050405020304" pitchFamily="18" charset="0"/>
                        </a:rPr>
                        <a:t>a=a+2;     </a:t>
                      </a:r>
                      <a:endParaRPr lang="en-US" sz="2800" dirty="0" smtClean="0">
                        <a:latin typeface="Times New Roman" panose="02020603050405020304" pitchFamily="18" charset="0"/>
                        <a:cs typeface="Times New Roman" panose="02020603050405020304" pitchFamily="18" charset="0"/>
                      </a:endParaRPr>
                    </a:p>
                    <a:p>
                      <a:pPr marL="0" indent="0" fontAlgn="t">
                        <a:buNone/>
                      </a:pPr>
                      <a:r>
                        <a:rPr lang="en-US" sz="2800" b="1" dirty="0" err="1" smtClean="0">
                          <a:latin typeface="Times New Roman" panose="02020603050405020304" pitchFamily="18" charset="0"/>
                          <a:cs typeface="Times New Roman" panose="02020603050405020304" pitchFamily="18" charset="0"/>
                        </a:rPr>
                        <a:t>cout</a:t>
                      </a:r>
                      <a:r>
                        <a:rPr lang="en-US" sz="2800" b="1" dirty="0" smtClean="0">
                          <a:latin typeface="Times New Roman" panose="02020603050405020304" pitchFamily="18" charset="0"/>
                          <a:cs typeface="Times New Roman" panose="02020603050405020304" pitchFamily="18" charset="0"/>
                        </a:rPr>
                        <a:t>&lt;&lt;"a="&lt;&lt;a ;}</a:t>
                      </a:r>
                      <a:endParaRPr lang="en-US" sz="2800" dirty="0" smtClean="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3877784148"/>
                  </a:ext>
                </a:extLst>
              </a:tr>
            </a:tbl>
          </a:graphicData>
        </a:graphic>
      </p:graphicFrame>
    </p:spTree>
    <p:extLst>
      <p:ext uri="{BB962C8B-B14F-4D97-AF65-F5344CB8AC3E}">
        <p14:creationId xmlns:p14="http://schemas.microsoft.com/office/powerpoint/2010/main" val="3695595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ar-SA" dirty="0" smtClean="0"/>
              <a:t>  </a:t>
            </a:r>
            <a:endParaRPr lang="en-US" dirty="0"/>
          </a:p>
        </p:txBody>
      </p:sp>
      <p:sp>
        <p:nvSpPr>
          <p:cNvPr id="3" name="Title 2"/>
          <p:cNvSpPr>
            <a:spLocks noGrp="1"/>
          </p:cNvSpPr>
          <p:nvPr>
            <p:ph type="title"/>
          </p:nvPr>
        </p:nvSpPr>
        <p:spPr/>
        <p:txBody>
          <a:bodyPr/>
          <a:lstStyle/>
          <a:p>
            <a:pPr marL="457200" indent="-457200" algn="r" rtl="1">
              <a:buFont typeface="Wingdings" panose="05000000000000000000" pitchFamily="2" charset="2"/>
              <a:buChar char="v"/>
            </a:pPr>
            <a:r>
              <a:rPr lang="ar-SA" sz="2800" dirty="0" smtClean="0">
                <a:latin typeface="Times New Roman" panose="02020603050405020304" pitchFamily="18" charset="0"/>
                <a:cs typeface="Times New Roman" panose="02020603050405020304" pitchFamily="18" charset="0"/>
              </a:rPr>
              <a:t>مستخدما لغة ال </a:t>
            </a:r>
            <a:r>
              <a:rPr lang="en-US" sz="2800" dirty="0" smtClean="0">
                <a:latin typeface="Times New Roman" panose="02020603050405020304" pitchFamily="18" charset="0"/>
                <a:cs typeface="Times New Roman" panose="02020603050405020304" pitchFamily="18" charset="0"/>
              </a:rPr>
              <a:t>C++</a:t>
            </a:r>
            <a:r>
              <a:rPr lang="ar-SA" sz="2800" dirty="0" smtClean="0">
                <a:latin typeface="Times New Roman" panose="02020603050405020304" pitchFamily="18" charset="0"/>
                <a:cs typeface="Times New Roman" panose="02020603050405020304" pitchFamily="18" charset="0"/>
              </a:rPr>
              <a:t> اكتب برنامج يطلب من المستخدم ادخال رقم من </a:t>
            </a:r>
            <a:r>
              <a:rPr lang="ar-SA" sz="2800" dirty="0">
                <a:latin typeface="Times New Roman" panose="02020603050405020304" pitchFamily="18" charset="0"/>
                <a:cs typeface="Times New Roman" panose="02020603050405020304" pitchFamily="18" charset="0"/>
              </a:rPr>
              <a:t>شاشة التنفيذ وإذا كان الرقم اكبر من خمسة يعطيه رسالة انه اكبر من خمسة  </a:t>
            </a:r>
            <a:endParaRPr lang="en-US" sz="28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60732751"/>
              </p:ext>
            </p:extLst>
          </p:nvPr>
        </p:nvGraphicFramePr>
        <p:xfrm>
          <a:off x="548640" y="1998617"/>
          <a:ext cx="10228217" cy="4127546"/>
        </p:xfrm>
        <a:graphic>
          <a:graphicData uri="http://schemas.openxmlformats.org/drawingml/2006/table">
            <a:tbl>
              <a:tblPr firstRow="1" firstCol="1" bandRow="1">
                <a:tableStyleId>{5C22544A-7EE6-4342-B048-85BDC9FD1C3A}</a:tableStyleId>
              </a:tblPr>
              <a:tblGrid>
                <a:gridCol w="10228217">
                  <a:extLst>
                    <a:ext uri="{9D8B030D-6E8A-4147-A177-3AD203B41FA5}">
                      <a16:colId xmlns:a16="http://schemas.microsoft.com/office/drawing/2014/main" val="98119153"/>
                    </a:ext>
                  </a:extLst>
                </a:gridCol>
              </a:tblGrid>
              <a:tr h="4127546">
                <a:tc>
                  <a:txBody>
                    <a:bodyPr/>
                    <a:lstStyle/>
                    <a:p>
                      <a:pPr marL="12700" marR="0" algn="l" rtl="0">
                        <a:lnSpc>
                          <a:spcPct val="107000"/>
                        </a:lnSpc>
                        <a:spcBef>
                          <a:spcPts val="0"/>
                        </a:spcBef>
                        <a:spcAft>
                          <a:spcPts val="1425"/>
                        </a:spcAft>
                      </a:pPr>
                      <a:r>
                        <a:rPr lang="en-US" sz="1800" dirty="0" smtClean="0">
                          <a:effectLst/>
                          <a:latin typeface="Times New Roman" panose="02020603050405020304" pitchFamily="18" charset="0"/>
                          <a:cs typeface="Times New Roman" panose="02020603050405020304" pitchFamily="18" charset="0"/>
                        </a:rPr>
                        <a:t>include&lt;</a:t>
                      </a:r>
                      <a:r>
                        <a:rPr lang="en-US" sz="1800" dirty="0" err="1" smtClean="0">
                          <a:effectLst/>
                          <a:latin typeface="Times New Roman" panose="02020603050405020304" pitchFamily="18" charset="0"/>
                          <a:cs typeface="Times New Roman" panose="02020603050405020304" pitchFamily="18" charset="0"/>
                        </a:rPr>
                        <a:t>iostream</a:t>
                      </a:r>
                      <a:r>
                        <a:rPr lang="en-US" sz="1800" dirty="0" smtClean="0">
                          <a:effectLst/>
                          <a:latin typeface="Times New Roman" panose="02020603050405020304" pitchFamily="18" charset="0"/>
                          <a:cs typeface="Times New Roman" panose="02020603050405020304" pitchFamily="18" charset="0"/>
                        </a:rPr>
                        <a:t>&gt; </a:t>
                      </a:r>
                      <a:endParaRPr lang="ar-SA" sz="1800" dirty="0" smtClean="0">
                        <a:effectLst/>
                        <a:latin typeface="Times New Roman" panose="02020603050405020304" pitchFamily="18" charset="0"/>
                        <a:cs typeface="Times New Roman" panose="02020603050405020304" pitchFamily="18" charset="0"/>
                      </a:endParaRPr>
                    </a:p>
                    <a:p>
                      <a:pPr marL="12700" marR="0" algn="l" rtl="0">
                        <a:lnSpc>
                          <a:spcPct val="107000"/>
                        </a:lnSpc>
                        <a:spcBef>
                          <a:spcPts val="0"/>
                        </a:spcBef>
                        <a:spcAft>
                          <a:spcPts val="1425"/>
                        </a:spcAft>
                      </a:pPr>
                      <a:r>
                        <a:rPr lang="en-US" sz="1800" dirty="0" smtClean="0">
                          <a:effectLst/>
                          <a:latin typeface="Times New Roman" panose="02020603050405020304" pitchFamily="18" charset="0"/>
                          <a:cs typeface="Times New Roman" panose="02020603050405020304" pitchFamily="18" charset="0"/>
                        </a:rPr>
                        <a:t>Using</a:t>
                      </a:r>
                      <a:r>
                        <a:rPr lang="en-US" sz="1800" baseline="0" dirty="0" smtClean="0">
                          <a:effectLst/>
                          <a:latin typeface="Times New Roman" panose="02020603050405020304" pitchFamily="18" charset="0"/>
                          <a:cs typeface="Times New Roman" panose="02020603050405020304" pitchFamily="18" charset="0"/>
                        </a:rPr>
                        <a:t>  namespace </a:t>
                      </a:r>
                      <a:r>
                        <a:rPr lang="en-US" sz="1800" baseline="0" dirty="0" err="1" smtClean="0">
                          <a:effectLst/>
                          <a:latin typeface="Times New Roman" panose="02020603050405020304" pitchFamily="18" charset="0"/>
                          <a:cs typeface="Times New Roman" panose="02020603050405020304" pitchFamily="18" charset="0"/>
                        </a:rPr>
                        <a:t>std</a:t>
                      </a:r>
                      <a:r>
                        <a:rPr lang="en-US" sz="1800" baseline="0" dirty="0" smtClean="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cs typeface="Times New Roman" panose="02020603050405020304" pitchFamily="18" charset="0"/>
                      </a:endParaRPr>
                    </a:p>
                    <a:p>
                      <a:pPr marL="0" marR="0" algn="l" rtl="1">
                        <a:lnSpc>
                          <a:spcPct val="107000"/>
                        </a:lnSpc>
                        <a:spcBef>
                          <a:spcPts val="0"/>
                        </a:spcBef>
                        <a:spcAft>
                          <a:spcPts val="0"/>
                        </a:spcAft>
                      </a:pPr>
                      <a:r>
                        <a:rPr lang="ar-SA" sz="1800" dirty="0">
                          <a:effectLst/>
                          <a:latin typeface="Times New Roman" panose="02020603050405020304" pitchFamily="18" charset="0"/>
                          <a:cs typeface="Times New Roman" panose="02020603050405020304" pitchFamily="18" charset="0"/>
                        </a:rPr>
                        <a:t>من هنا يبدأ تنفيذ البرنامج خطوة بخطوة </a:t>
                      </a:r>
                      <a:r>
                        <a:rPr lang="en-US" sz="1800" dirty="0" smtClean="0">
                          <a:effectLst/>
                          <a:latin typeface="Times New Roman" panose="02020603050405020304" pitchFamily="18" charset="0"/>
                          <a:cs typeface="Times New Roman" panose="02020603050405020304" pitchFamily="18" charset="0"/>
                        </a:rPr>
                        <a:t> </a:t>
                      </a:r>
                      <a:r>
                        <a:rPr lang="ar-SA" sz="1800" dirty="0" smtClean="0">
                          <a:effectLst/>
                          <a:latin typeface="Times New Roman" panose="02020603050405020304" pitchFamily="18" charset="0"/>
                          <a:cs typeface="Times New Roman" panose="02020603050405020304" pitchFamily="18" charset="0"/>
                        </a:rPr>
                        <a:t>هذه </a:t>
                      </a:r>
                      <a:r>
                        <a:rPr lang="ar-SA" sz="1800" dirty="0">
                          <a:effectLst/>
                          <a:latin typeface="Times New Roman" panose="02020603050405020304" pitchFamily="18" charset="0"/>
                          <a:cs typeface="Times New Roman" panose="02020603050405020304" pitchFamily="18" charset="0"/>
                        </a:rPr>
                        <a:t>أول </a:t>
                      </a:r>
                      <a:r>
                        <a:rPr lang="ar-SA" sz="1800" dirty="0" smtClean="0">
                          <a:effectLst/>
                          <a:latin typeface="Times New Roman" panose="02020603050405020304" pitchFamily="18" charset="0"/>
                          <a:cs typeface="Times New Roman" panose="02020603050405020304" pitchFamily="18" charset="0"/>
                        </a:rPr>
                        <a:t>خطوة</a:t>
                      </a:r>
                      <a:r>
                        <a:rPr lang="en-US" sz="1800" dirty="0" smtClean="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cs typeface="Times New Roman" panose="02020603050405020304" pitchFamily="18" charset="0"/>
                      </a:endParaRPr>
                    </a:p>
                    <a:p>
                      <a:pPr marL="12700" marR="0" algn="l" rtl="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Main</a:t>
                      </a:r>
                      <a:r>
                        <a:rPr lang="en-US" sz="1800" dirty="0" smtClean="0">
                          <a:effectLst/>
                          <a:latin typeface="Times New Roman" panose="02020603050405020304" pitchFamily="18" charset="0"/>
                          <a:cs typeface="Times New Roman" panose="02020603050405020304" pitchFamily="18" charset="0"/>
                        </a:rPr>
                        <a:t>(){</a:t>
                      </a:r>
                      <a:r>
                        <a:rPr lang="en-US" sz="1800" baseline="0" dirty="0" smtClean="0">
                          <a:effectLst/>
                          <a:latin typeface="Times New Roman" panose="02020603050405020304" pitchFamily="18" charset="0"/>
                          <a:cs typeface="Times New Roman" panose="02020603050405020304" pitchFamily="18" charset="0"/>
                        </a:rPr>
                        <a:t> </a:t>
                      </a:r>
                      <a:r>
                        <a:rPr lang="ar-SA" sz="1800" dirty="0" smtClean="0">
                          <a:effectLst/>
                          <a:latin typeface="Times New Roman" panose="02020603050405020304" pitchFamily="18" charset="0"/>
                          <a:cs typeface="+mn-cs"/>
                        </a:rPr>
                        <a:t>الخطوات الموجودة ضمن هذه الدالة ينفذها تباع</a:t>
                      </a:r>
                      <a:r>
                        <a:rPr lang="en-US" sz="1800" dirty="0" smtClean="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cs typeface="Times New Roman" panose="02020603050405020304" pitchFamily="18" charset="0"/>
                      </a:endParaRPr>
                    </a:p>
                    <a:p>
                      <a:pPr marL="12700" marR="0" algn="l" rtl="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1.int a;</a:t>
                      </a:r>
                    </a:p>
                    <a:p>
                      <a:pPr marL="12700" marR="0" algn="l" rtl="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2.cin&gt;&gt;a;</a:t>
                      </a:r>
                    </a:p>
                    <a:p>
                      <a:pPr marL="12700" marR="0" algn="l" rtl="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If ( a&gt;5  )</a:t>
                      </a:r>
                    </a:p>
                    <a:p>
                      <a:pPr marL="12700" marR="0" algn="l" rtl="0">
                        <a:lnSpc>
                          <a:spcPct val="107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a:t>
                      </a:r>
                      <a:endParaRPr lang="ar-SA" sz="1800" dirty="0" smtClean="0">
                        <a:effectLst/>
                        <a:latin typeface="Times New Roman" panose="02020603050405020304" pitchFamily="18" charset="0"/>
                        <a:cs typeface="Times New Roman" panose="02020603050405020304" pitchFamily="18" charset="0"/>
                      </a:endParaRPr>
                    </a:p>
                    <a:p>
                      <a:pPr marL="12700" marR="0" algn="l" rtl="0">
                        <a:lnSpc>
                          <a:spcPct val="107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3.cout</a:t>
                      </a:r>
                      <a:r>
                        <a:rPr lang="en-US" sz="1800" dirty="0">
                          <a:effectLst/>
                          <a:latin typeface="Times New Roman" panose="02020603050405020304" pitchFamily="18" charset="0"/>
                          <a:cs typeface="Times New Roman" panose="02020603050405020304" pitchFamily="18" charset="0"/>
                        </a:rPr>
                        <a:t>&lt;&lt;"is </a:t>
                      </a:r>
                      <a:r>
                        <a:rPr lang="en-US" sz="1800" dirty="0" err="1">
                          <a:effectLst/>
                          <a:latin typeface="Times New Roman" panose="02020603050405020304" pitchFamily="18" charset="0"/>
                          <a:cs typeface="Times New Roman" panose="02020603050405020304" pitchFamily="18" charset="0"/>
                        </a:rPr>
                        <a:t>greter</a:t>
                      </a:r>
                      <a:r>
                        <a:rPr lang="en-US" sz="1800" dirty="0">
                          <a:effectLst/>
                          <a:latin typeface="Times New Roman" panose="02020603050405020304" pitchFamily="18" charset="0"/>
                          <a:cs typeface="Times New Roman" panose="02020603050405020304" pitchFamily="18" charset="0"/>
                        </a:rPr>
                        <a:t> than 5";</a:t>
                      </a:r>
                    </a:p>
                    <a:p>
                      <a:pPr marL="12700" marR="0" algn="l" rtl="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t>
                      </a:r>
                    </a:p>
                    <a:p>
                      <a:pPr marL="12700" marR="0" algn="l" rtl="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.4   a=a+2;     </a:t>
                      </a:r>
                    </a:p>
                    <a:p>
                      <a:pPr marL="12700" marR="0" algn="l" rtl="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5.cout&lt;&lt;"a="&lt;&lt;a ;}</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4610" marR="66675" marT="44450" marB="0"/>
                </a:tc>
                <a:extLst>
                  <a:ext uri="{0D108BD9-81ED-4DB2-BD59-A6C34878D82A}">
                    <a16:rowId xmlns:a16="http://schemas.microsoft.com/office/drawing/2014/main" val="2617140273"/>
                  </a:ext>
                </a:extLst>
              </a:tr>
            </a:tbl>
          </a:graphicData>
        </a:graphic>
      </p:graphicFrame>
    </p:spTree>
    <p:extLst>
      <p:ext uri="{BB962C8B-B14F-4D97-AF65-F5344CB8AC3E}">
        <p14:creationId xmlns:p14="http://schemas.microsoft.com/office/powerpoint/2010/main" val="3373483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26717827"/>
              </p:ext>
            </p:extLst>
          </p:nvPr>
        </p:nvGraphicFramePr>
        <p:xfrm>
          <a:off x="235131" y="130627"/>
          <a:ext cx="11678196" cy="6562743"/>
        </p:xfrm>
        <a:graphic>
          <a:graphicData uri="http://schemas.openxmlformats.org/drawingml/2006/table">
            <a:tbl>
              <a:tblPr firstRow="1" firstCol="1" bandRow="1">
                <a:tableStyleId>{5940675A-B579-460E-94D1-54222C63F5DA}</a:tableStyleId>
              </a:tblPr>
              <a:tblGrid>
                <a:gridCol w="8064397">
                  <a:extLst>
                    <a:ext uri="{9D8B030D-6E8A-4147-A177-3AD203B41FA5}">
                      <a16:colId xmlns:a16="http://schemas.microsoft.com/office/drawing/2014/main" val="1673062593"/>
                    </a:ext>
                  </a:extLst>
                </a:gridCol>
                <a:gridCol w="2675061">
                  <a:extLst>
                    <a:ext uri="{9D8B030D-6E8A-4147-A177-3AD203B41FA5}">
                      <a16:colId xmlns:a16="http://schemas.microsoft.com/office/drawing/2014/main" val="1885728719"/>
                    </a:ext>
                  </a:extLst>
                </a:gridCol>
                <a:gridCol w="938738">
                  <a:extLst>
                    <a:ext uri="{9D8B030D-6E8A-4147-A177-3AD203B41FA5}">
                      <a16:colId xmlns:a16="http://schemas.microsoft.com/office/drawing/2014/main" val="1207598332"/>
                    </a:ext>
                  </a:extLst>
                </a:gridCol>
              </a:tblGrid>
              <a:tr h="483584">
                <a:tc>
                  <a:txBody>
                    <a:bodyPr/>
                    <a:lstStyle/>
                    <a:p>
                      <a:pPr marL="2540" marR="0" algn="ctr" rtl="1">
                        <a:lnSpc>
                          <a:spcPct val="107000"/>
                        </a:lnSpc>
                        <a:spcBef>
                          <a:spcPts val="0"/>
                        </a:spcBef>
                        <a:spcAft>
                          <a:spcPts val="0"/>
                        </a:spcAft>
                      </a:pPr>
                      <a:r>
                        <a:rPr lang="ar-SA" sz="2000" b="1" dirty="0">
                          <a:effectLst/>
                          <a:latin typeface="Times New Roman" panose="02020603050405020304" pitchFamily="18" charset="0"/>
                          <a:cs typeface="Times New Roman" panose="02020603050405020304" pitchFamily="18" charset="0"/>
                        </a:rPr>
                        <a:t>طريقة تمثيله في </a:t>
                      </a:r>
                      <a:r>
                        <a:rPr lang="en-US" sz="2000" b="1" dirty="0">
                          <a:effectLst/>
                          <a:latin typeface="Times New Roman" panose="02020603050405020304" pitchFamily="18" charset="0"/>
                          <a:cs typeface="Times New Roman" panose="02020603050405020304" pitchFamily="18" charset="0"/>
                        </a:rPr>
                        <a:t>if</a:t>
                      </a:r>
                      <a:r>
                        <a:rPr lang="ar-SA" sz="2000" b="1" dirty="0">
                          <a:effectLst/>
                          <a:latin typeface="Times New Roman" panose="02020603050405020304" pitchFamily="18" charset="0"/>
                          <a:cs typeface="Times New Roman" panose="02020603050405020304" pitchFamily="18" charset="0"/>
                        </a:rPr>
                        <a:t> الشرطية </a:t>
                      </a:r>
                      <a:endParaRPr lang="en-US" sz="1600" b="1" dirty="0">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635" marR="0" algn="ctr" rtl="1">
                        <a:lnSpc>
                          <a:spcPct val="107000"/>
                        </a:lnSpc>
                        <a:spcBef>
                          <a:spcPts val="0"/>
                        </a:spcBef>
                        <a:spcAft>
                          <a:spcPts val="0"/>
                        </a:spcAft>
                      </a:pPr>
                      <a:r>
                        <a:rPr lang="ar-SA" sz="1800" b="1">
                          <a:effectLst/>
                          <a:latin typeface="Times New Roman" panose="02020603050405020304" pitchFamily="18" charset="0"/>
                          <a:cs typeface="Times New Roman" panose="02020603050405020304" pitchFamily="18" charset="0"/>
                        </a:rPr>
                        <a:t>الوظيفة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0" marR="144780" algn="ctr" rtl="1">
                        <a:lnSpc>
                          <a:spcPct val="107000"/>
                        </a:lnSpc>
                        <a:spcBef>
                          <a:spcPts val="0"/>
                        </a:spcBef>
                        <a:spcAft>
                          <a:spcPts val="0"/>
                        </a:spcAft>
                      </a:pPr>
                      <a:r>
                        <a:rPr lang="ar-SA" sz="2000" b="1">
                          <a:effectLst/>
                          <a:latin typeface="Times New Roman" panose="02020603050405020304" pitchFamily="18" charset="0"/>
                          <a:cs typeface="Times New Roman" panose="02020603050405020304" pitchFamily="18" charset="0"/>
                        </a:rPr>
                        <a:t>الرمز </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extLst>
                  <a:ext uri="{0D108BD9-81ED-4DB2-BD59-A6C34878D82A}">
                    <a16:rowId xmlns:a16="http://schemas.microsoft.com/office/drawing/2014/main" val="3168417012"/>
                  </a:ext>
                </a:extLst>
              </a:tr>
              <a:tr h="923041">
                <a:tc>
                  <a:txBody>
                    <a:bodyPr/>
                    <a:lstStyle/>
                    <a:p>
                      <a:pPr marL="635" marR="269875" indent="-635" algn="ctr" rtl="1">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if(a&gt;b)</a:t>
                      </a:r>
                      <a:r>
                        <a:rPr lang="ar-SA" sz="2000" b="1" dirty="0">
                          <a:effectLst/>
                          <a:latin typeface="Times New Roman" panose="02020603050405020304" pitchFamily="18" charset="0"/>
                          <a:cs typeface="Times New Roman" panose="02020603050405020304" pitchFamily="18" charset="0"/>
                        </a:rPr>
                        <a:t> مقارنة بين متغيرين </a:t>
                      </a:r>
                      <a:r>
                        <a:rPr lang="ar-SA" sz="2000" b="1" dirty="0" smtClean="0">
                          <a:effectLst/>
                          <a:latin typeface="Times New Roman" panose="02020603050405020304" pitchFamily="18" charset="0"/>
                          <a:cs typeface="Times New Roman" panose="02020603050405020304" pitchFamily="18" charset="0"/>
                        </a:rPr>
                        <a:t>(</a:t>
                      </a:r>
                      <a:r>
                        <a:rPr lang="en-US" sz="2000" b="1" dirty="0" err="1" smtClean="0">
                          <a:effectLst/>
                          <a:latin typeface="Times New Roman" panose="02020603050405020304" pitchFamily="18" charset="0"/>
                          <a:cs typeface="Times New Roman" panose="02020603050405020304" pitchFamily="18" charset="0"/>
                        </a:rPr>
                        <a:t>a,b</a:t>
                      </a:r>
                      <a:r>
                        <a:rPr lang="ar-SA" sz="2000" b="1" dirty="0" smtClean="0">
                          <a:effectLst/>
                          <a:latin typeface="Times New Roman" panose="02020603050405020304" pitchFamily="18" charset="0"/>
                          <a:cs typeface="Times New Roman" panose="02020603050405020304" pitchFamily="18" charset="0"/>
                        </a:rPr>
                        <a:t>) </a:t>
                      </a:r>
                      <a:r>
                        <a:rPr lang="ar-SA" sz="2000" b="1" dirty="0">
                          <a:effectLst/>
                          <a:latin typeface="Times New Roman" panose="02020603050405020304" pitchFamily="18" charset="0"/>
                          <a:cs typeface="Times New Roman" panose="02020603050405020304" pitchFamily="18" charset="0"/>
                        </a:rPr>
                        <a:t>ينفذ الجملة التابعة لعبارة</a:t>
                      </a:r>
                      <a:r>
                        <a:rPr lang="en-US" sz="2000" b="1" dirty="0">
                          <a:effectLst/>
                          <a:latin typeface="Times New Roman" panose="02020603050405020304" pitchFamily="18" charset="0"/>
                          <a:cs typeface="Times New Roman" panose="02020603050405020304" pitchFamily="18" charset="0"/>
                        </a:rPr>
                        <a:t>if  </a:t>
                      </a:r>
                      <a:r>
                        <a:rPr lang="ar-SA" sz="2000" b="1" dirty="0">
                          <a:effectLst/>
                          <a:latin typeface="Times New Roman" panose="02020603050405020304" pitchFamily="18" charset="0"/>
                          <a:cs typeface="Times New Roman" panose="02020603050405020304" pitchFamily="18" charset="0"/>
                        </a:rPr>
                        <a:t>إذا  كان </a:t>
                      </a:r>
                      <a:r>
                        <a:rPr lang="en-US" sz="2000" b="1" dirty="0">
                          <a:effectLst/>
                          <a:latin typeface="Times New Roman" panose="02020603050405020304" pitchFamily="18" charset="0"/>
                          <a:cs typeface="Times New Roman" panose="02020603050405020304" pitchFamily="18" charset="0"/>
                        </a:rPr>
                        <a:t>a  </a:t>
                      </a:r>
                      <a:r>
                        <a:rPr lang="ar-SA" sz="2000" b="1" dirty="0">
                          <a:effectLst/>
                          <a:latin typeface="Times New Roman" panose="02020603050405020304" pitchFamily="18" charset="0"/>
                          <a:cs typeface="Times New Roman" panose="02020603050405020304" pitchFamily="18" charset="0"/>
                        </a:rPr>
                        <a:t>اكبر من </a:t>
                      </a:r>
                      <a:r>
                        <a:rPr lang="en-US" sz="2000" b="1" dirty="0">
                          <a:effectLst/>
                          <a:latin typeface="Times New Roman" panose="02020603050405020304" pitchFamily="18" charset="0"/>
                          <a:cs typeface="Times New Roman" panose="02020603050405020304" pitchFamily="18" charset="0"/>
                        </a:rPr>
                        <a:t>b </a:t>
                      </a:r>
                      <a:endParaRPr lang="en-US" sz="1600" b="1" dirty="0">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1905" marR="0" algn="ctr" rtl="1">
                        <a:lnSpc>
                          <a:spcPct val="107000"/>
                        </a:lnSpc>
                        <a:spcBef>
                          <a:spcPts val="0"/>
                        </a:spcBef>
                        <a:spcAft>
                          <a:spcPts val="0"/>
                        </a:spcAft>
                      </a:pPr>
                      <a:r>
                        <a:rPr lang="ar-SA" sz="1800" b="1">
                          <a:effectLst/>
                          <a:latin typeface="Times New Roman" panose="02020603050405020304" pitchFamily="18" charset="0"/>
                          <a:cs typeface="Times New Roman" panose="02020603050405020304" pitchFamily="18" charset="0"/>
                        </a:rPr>
                        <a:t>علامة الأكبر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95885" marR="0" algn="ctr" rtl="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 &gt;</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extLst>
                  <a:ext uri="{0D108BD9-81ED-4DB2-BD59-A6C34878D82A}">
                    <a16:rowId xmlns:a16="http://schemas.microsoft.com/office/drawing/2014/main" val="19479734"/>
                  </a:ext>
                </a:extLst>
              </a:tr>
              <a:tr h="487130">
                <a:tc>
                  <a:txBody>
                    <a:bodyPr/>
                    <a:lstStyle/>
                    <a:p>
                      <a:pPr marL="1270" marR="0" algn="ctr" rtl="1">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if(a&lt;b)</a:t>
                      </a:r>
                      <a:r>
                        <a:rPr lang="ar-SA" sz="2000" b="1" dirty="0">
                          <a:effectLst/>
                          <a:latin typeface="Times New Roman" panose="02020603050405020304" pitchFamily="18" charset="0"/>
                          <a:cs typeface="Times New Roman" panose="02020603050405020304" pitchFamily="18" charset="0"/>
                        </a:rPr>
                        <a:t> ينفذ الجملة التابعة لعبارة</a:t>
                      </a:r>
                      <a:r>
                        <a:rPr lang="en-US" sz="2000" b="1" dirty="0">
                          <a:effectLst/>
                          <a:latin typeface="Times New Roman" panose="02020603050405020304" pitchFamily="18" charset="0"/>
                          <a:cs typeface="Times New Roman" panose="02020603050405020304" pitchFamily="18" charset="0"/>
                        </a:rPr>
                        <a:t>if  </a:t>
                      </a:r>
                      <a:r>
                        <a:rPr lang="ar-SA" sz="2000" b="1" dirty="0">
                          <a:effectLst/>
                          <a:latin typeface="Times New Roman" panose="02020603050405020304" pitchFamily="18" charset="0"/>
                          <a:cs typeface="Times New Roman" panose="02020603050405020304" pitchFamily="18" charset="0"/>
                        </a:rPr>
                        <a:t>إذا  كان </a:t>
                      </a:r>
                      <a:r>
                        <a:rPr lang="en-US" sz="2000" b="1" dirty="0">
                          <a:effectLst/>
                          <a:latin typeface="Times New Roman" panose="02020603050405020304" pitchFamily="18" charset="0"/>
                          <a:cs typeface="Times New Roman" panose="02020603050405020304" pitchFamily="18" charset="0"/>
                        </a:rPr>
                        <a:t>a  </a:t>
                      </a:r>
                      <a:r>
                        <a:rPr lang="ar-SA" sz="2000" b="1" dirty="0">
                          <a:effectLst/>
                          <a:latin typeface="Times New Roman" panose="02020603050405020304" pitchFamily="18" charset="0"/>
                          <a:cs typeface="Times New Roman" panose="02020603050405020304" pitchFamily="18" charset="0"/>
                        </a:rPr>
                        <a:t> اصغر من </a:t>
                      </a:r>
                      <a:r>
                        <a:rPr lang="en-US" sz="2000" b="1" dirty="0">
                          <a:effectLst/>
                          <a:latin typeface="Times New Roman" panose="02020603050405020304" pitchFamily="18" charset="0"/>
                          <a:cs typeface="Times New Roman" panose="02020603050405020304" pitchFamily="18" charset="0"/>
                        </a:rPr>
                        <a:t>b </a:t>
                      </a:r>
                      <a:endParaRPr lang="en-US" sz="1600" b="1" dirty="0">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1905" marR="0" algn="ctr" rtl="1">
                        <a:lnSpc>
                          <a:spcPct val="107000"/>
                        </a:lnSpc>
                        <a:spcBef>
                          <a:spcPts val="0"/>
                        </a:spcBef>
                        <a:spcAft>
                          <a:spcPts val="0"/>
                        </a:spcAft>
                      </a:pPr>
                      <a:r>
                        <a:rPr lang="ar-SA" sz="1800" b="1">
                          <a:effectLst/>
                          <a:latin typeface="Times New Roman" panose="02020603050405020304" pitchFamily="18" charset="0"/>
                          <a:cs typeface="Times New Roman" panose="02020603050405020304" pitchFamily="18" charset="0"/>
                        </a:rPr>
                        <a:t>علامة الأصغر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95885" marR="0" algn="ctr" rtl="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 &lt;</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extLst>
                  <a:ext uri="{0D108BD9-81ED-4DB2-BD59-A6C34878D82A}">
                    <a16:rowId xmlns:a16="http://schemas.microsoft.com/office/drawing/2014/main" val="1243925822"/>
                  </a:ext>
                </a:extLst>
              </a:tr>
              <a:tr h="487130">
                <a:tc>
                  <a:txBody>
                    <a:bodyPr/>
                    <a:lstStyle/>
                    <a:p>
                      <a:pPr marL="3175" marR="0" algn="ctr" rtl="1">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if(a&gt;=b)</a:t>
                      </a:r>
                      <a:r>
                        <a:rPr lang="ar-SA" sz="2000" b="1">
                          <a:effectLst/>
                          <a:latin typeface="Times New Roman" panose="02020603050405020304" pitchFamily="18" charset="0"/>
                          <a:cs typeface="Times New Roman" panose="02020603050405020304" pitchFamily="18" charset="0"/>
                        </a:rPr>
                        <a:t> ينفذ الجملة التابعة لعبارة</a:t>
                      </a:r>
                      <a:r>
                        <a:rPr lang="en-US" sz="2000" b="1">
                          <a:effectLst/>
                          <a:latin typeface="Times New Roman" panose="02020603050405020304" pitchFamily="18" charset="0"/>
                          <a:cs typeface="Times New Roman" panose="02020603050405020304" pitchFamily="18" charset="0"/>
                        </a:rPr>
                        <a:t>if  </a:t>
                      </a:r>
                      <a:r>
                        <a:rPr lang="ar-SA" sz="2000" b="1">
                          <a:effectLst/>
                          <a:latin typeface="Times New Roman" panose="02020603050405020304" pitchFamily="18" charset="0"/>
                          <a:cs typeface="Times New Roman" panose="02020603050405020304" pitchFamily="18" charset="0"/>
                        </a:rPr>
                        <a:t>إذا  كان </a:t>
                      </a:r>
                      <a:r>
                        <a:rPr lang="en-US" sz="2000" b="1">
                          <a:effectLst/>
                          <a:latin typeface="Times New Roman" panose="02020603050405020304" pitchFamily="18" charset="0"/>
                          <a:cs typeface="Times New Roman" panose="02020603050405020304" pitchFamily="18" charset="0"/>
                        </a:rPr>
                        <a:t>a  </a:t>
                      </a:r>
                      <a:r>
                        <a:rPr lang="ar-SA" sz="2000" b="1">
                          <a:effectLst/>
                          <a:latin typeface="Times New Roman" panose="02020603050405020304" pitchFamily="18" charset="0"/>
                          <a:cs typeface="Times New Roman" panose="02020603050405020304" pitchFamily="18" charset="0"/>
                        </a:rPr>
                        <a:t> اكبر أو يساوي </a:t>
                      </a:r>
                      <a:r>
                        <a:rPr lang="en-US" sz="2000" b="1">
                          <a:effectLst/>
                          <a:latin typeface="Times New Roman" panose="02020603050405020304" pitchFamily="18" charset="0"/>
                          <a:cs typeface="Times New Roman" panose="02020603050405020304" pitchFamily="18" charset="0"/>
                        </a:rPr>
                        <a:t>b </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0" marR="226695" algn="ctr" rtl="1">
                        <a:lnSpc>
                          <a:spcPct val="107000"/>
                        </a:lnSpc>
                        <a:spcBef>
                          <a:spcPts val="0"/>
                        </a:spcBef>
                        <a:spcAft>
                          <a:spcPts val="0"/>
                        </a:spcAft>
                      </a:pPr>
                      <a:r>
                        <a:rPr lang="ar-SA" sz="1800" b="1">
                          <a:effectLst/>
                          <a:latin typeface="Times New Roman" panose="02020603050405020304" pitchFamily="18" charset="0"/>
                          <a:cs typeface="Times New Roman" panose="02020603050405020304" pitchFamily="18" charset="0"/>
                        </a:rPr>
                        <a:t>علامة اكبر أو يساوي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42545" marR="0" algn="ctr" rtl="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 &gt;=</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extLst>
                  <a:ext uri="{0D108BD9-81ED-4DB2-BD59-A6C34878D82A}">
                    <a16:rowId xmlns:a16="http://schemas.microsoft.com/office/drawing/2014/main" val="122663520"/>
                  </a:ext>
                </a:extLst>
              </a:tr>
              <a:tr h="923041">
                <a:tc>
                  <a:txBody>
                    <a:bodyPr/>
                    <a:lstStyle/>
                    <a:p>
                      <a:pPr marL="0" marR="373380" algn="ctr" rtl="1">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if(a&lt;=b)</a:t>
                      </a:r>
                      <a:r>
                        <a:rPr lang="ar-SA" sz="2000" b="1">
                          <a:effectLst/>
                          <a:latin typeface="Times New Roman" panose="02020603050405020304" pitchFamily="18" charset="0"/>
                          <a:cs typeface="Times New Roman" panose="02020603050405020304" pitchFamily="18" charset="0"/>
                        </a:rPr>
                        <a:t> ينفذ الجملة التابعة لعبارة</a:t>
                      </a:r>
                      <a:r>
                        <a:rPr lang="en-US" sz="2000" b="1">
                          <a:effectLst/>
                          <a:latin typeface="Times New Roman" panose="02020603050405020304" pitchFamily="18" charset="0"/>
                          <a:cs typeface="Times New Roman" panose="02020603050405020304" pitchFamily="18" charset="0"/>
                        </a:rPr>
                        <a:t>if  </a:t>
                      </a:r>
                      <a:r>
                        <a:rPr lang="ar-SA" sz="2000" b="1">
                          <a:effectLst/>
                          <a:latin typeface="Times New Roman" panose="02020603050405020304" pitchFamily="18" charset="0"/>
                          <a:cs typeface="Times New Roman" panose="02020603050405020304" pitchFamily="18" charset="0"/>
                        </a:rPr>
                        <a:t>إذا  كان </a:t>
                      </a:r>
                      <a:r>
                        <a:rPr lang="en-US" sz="2000" b="1">
                          <a:effectLst/>
                          <a:latin typeface="Times New Roman" panose="02020603050405020304" pitchFamily="18" charset="0"/>
                          <a:cs typeface="Times New Roman" panose="02020603050405020304" pitchFamily="18" charset="0"/>
                        </a:rPr>
                        <a:t>a  </a:t>
                      </a:r>
                      <a:r>
                        <a:rPr lang="ar-SA" sz="2000" b="1">
                          <a:effectLst/>
                          <a:latin typeface="Times New Roman" panose="02020603050405020304" pitchFamily="18" charset="0"/>
                          <a:cs typeface="Times New Roman" panose="02020603050405020304" pitchFamily="18" charset="0"/>
                        </a:rPr>
                        <a:t> اصغر أو يساوي من </a:t>
                      </a:r>
                      <a:r>
                        <a:rPr lang="en-US" sz="2000" b="1">
                          <a:effectLst/>
                          <a:latin typeface="Times New Roman" panose="02020603050405020304" pitchFamily="18" charset="0"/>
                          <a:cs typeface="Times New Roman" panose="02020603050405020304" pitchFamily="18" charset="0"/>
                        </a:rPr>
                        <a:t>b </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0" marR="123190" algn="ctr" rtl="1">
                        <a:lnSpc>
                          <a:spcPct val="107000"/>
                        </a:lnSpc>
                        <a:spcBef>
                          <a:spcPts val="0"/>
                        </a:spcBef>
                        <a:spcAft>
                          <a:spcPts val="0"/>
                        </a:spcAft>
                      </a:pPr>
                      <a:r>
                        <a:rPr lang="ar-SA" sz="1800" b="1">
                          <a:effectLst/>
                          <a:latin typeface="Times New Roman" panose="02020603050405020304" pitchFamily="18" charset="0"/>
                          <a:cs typeface="Times New Roman" panose="02020603050405020304" pitchFamily="18" charset="0"/>
                        </a:rPr>
                        <a:t>علامة اصغر أو يساوي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57785" marR="0" algn="ctr" rtl="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 &lt;=</a:t>
                      </a:r>
                      <a:endParaRPr lang="en-US" sz="1600" b="1" dirty="0">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extLst>
                  <a:ext uri="{0D108BD9-81ED-4DB2-BD59-A6C34878D82A}">
                    <a16:rowId xmlns:a16="http://schemas.microsoft.com/office/drawing/2014/main" val="1968131760"/>
                  </a:ext>
                </a:extLst>
              </a:tr>
              <a:tr h="487130">
                <a:tc>
                  <a:txBody>
                    <a:bodyPr/>
                    <a:lstStyle/>
                    <a:p>
                      <a:pPr marL="3175" marR="0" algn="ctr" rtl="1">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if(a==b)</a:t>
                      </a:r>
                      <a:r>
                        <a:rPr lang="ar-SA" sz="2000" b="1">
                          <a:effectLst/>
                          <a:latin typeface="Times New Roman" panose="02020603050405020304" pitchFamily="18" charset="0"/>
                          <a:cs typeface="Times New Roman" panose="02020603050405020304" pitchFamily="18" charset="0"/>
                        </a:rPr>
                        <a:t> ينفذ الجملة التابعة لعبارة</a:t>
                      </a:r>
                      <a:r>
                        <a:rPr lang="en-US" sz="2000" b="1">
                          <a:effectLst/>
                          <a:latin typeface="Times New Roman" panose="02020603050405020304" pitchFamily="18" charset="0"/>
                          <a:cs typeface="Times New Roman" panose="02020603050405020304" pitchFamily="18" charset="0"/>
                        </a:rPr>
                        <a:t>if  </a:t>
                      </a:r>
                      <a:r>
                        <a:rPr lang="ar-SA" sz="2000" b="1">
                          <a:effectLst/>
                          <a:latin typeface="Times New Roman" panose="02020603050405020304" pitchFamily="18" charset="0"/>
                          <a:cs typeface="Times New Roman" panose="02020603050405020304" pitchFamily="18" charset="0"/>
                        </a:rPr>
                        <a:t>إذا  كان </a:t>
                      </a:r>
                      <a:r>
                        <a:rPr lang="en-US" sz="2000" b="1">
                          <a:effectLst/>
                          <a:latin typeface="Times New Roman" panose="02020603050405020304" pitchFamily="18" charset="0"/>
                          <a:cs typeface="Times New Roman" panose="02020603050405020304" pitchFamily="18" charset="0"/>
                        </a:rPr>
                        <a:t>a  </a:t>
                      </a:r>
                      <a:r>
                        <a:rPr lang="ar-SA" sz="2000" b="1">
                          <a:effectLst/>
                          <a:latin typeface="Times New Roman" panose="02020603050405020304" pitchFamily="18" charset="0"/>
                          <a:cs typeface="Times New Roman" panose="02020603050405020304" pitchFamily="18" charset="0"/>
                        </a:rPr>
                        <a:t> يساوي من </a:t>
                      </a:r>
                      <a:r>
                        <a:rPr lang="en-US" sz="2000" b="1">
                          <a:effectLst/>
                          <a:latin typeface="Times New Roman" panose="02020603050405020304" pitchFamily="18" charset="0"/>
                          <a:cs typeface="Times New Roman" panose="02020603050405020304" pitchFamily="18" charset="0"/>
                        </a:rPr>
                        <a:t>b </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3175" marR="0" algn="ctr" rtl="1">
                        <a:lnSpc>
                          <a:spcPct val="107000"/>
                        </a:lnSpc>
                        <a:spcBef>
                          <a:spcPts val="0"/>
                        </a:spcBef>
                        <a:spcAft>
                          <a:spcPts val="0"/>
                        </a:spcAft>
                      </a:pPr>
                      <a:r>
                        <a:rPr lang="ar-SA" sz="1800" b="1">
                          <a:effectLst/>
                          <a:latin typeface="Times New Roman" panose="02020603050405020304" pitchFamily="18" charset="0"/>
                          <a:cs typeface="Times New Roman" panose="02020603050405020304" pitchFamily="18" charset="0"/>
                        </a:rPr>
                        <a:t>علامة التساوي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57785" marR="0" algn="ctr" rtl="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 ==</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extLst>
                  <a:ext uri="{0D108BD9-81ED-4DB2-BD59-A6C34878D82A}">
                    <a16:rowId xmlns:a16="http://schemas.microsoft.com/office/drawing/2014/main" val="2187213487"/>
                  </a:ext>
                </a:extLst>
              </a:tr>
              <a:tr h="487130">
                <a:tc>
                  <a:txBody>
                    <a:bodyPr/>
                    <a:lstStyle/>
                    <a:p>
                      <a:pPr marL="1270" marR="0" algn="ctr" rtl="1">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if(a!=b)</a:t>
                      </a:r>
                      <a:r>
                        <a:rPr lang="ar-SA" sz="2000" b="1">
                          <a:effectLst/>
                          <a:latin typeface="Times New Roman" panose="02020603050405020304" pitchFamily="18" charset="0"/>
                          <a:cs typeface="Times New Roman" panose="02020603050405020304" pitchFamily="18" charset="0"/>
                        </a:rPr>
                        <a:t> ينفذ الجملة التابعة لعبارة</a:t>
                      </a:r>
                      <a:r>
                        <a:rPr lang="en-US" sz="2000" b="1">
                          <a:effectLst/>
                          <a:latin typeface="Times New Roman" panose="02020603050405020304" pitchFamily="18" charset="0"/>
                          <a:cs typeface="Times New Roman" panose="02020603050405020304" pitchFamily="18" charset="0"/>
                        </a:rPr>
                        <a:t>if  </a:t>
                      </a:r>
                      <a:r>
                        <a:rPr lang="ar-SA" sz="2000" b="1">
                          <a:effectLst/>
                          <a:latin typeface="Times New Roman" panose="02020603050405020304" pitchFamily="18" charset="0"/>
                          <a:cs typeface="Times New Roman" panose="02020603050405020304" pitchFamily="18" charset="0"/>
                        </a:rPr>
                        <a:t>إذا  كان </a:t>
                      </a:r>
                      <a:r>
                        <a:rPr lang="en-US" sz="2000" b="1">
                          <a:effectLst/>
                          <a:latin typeface="Times New Roman" panose="02020603050405020304" pitchFamily="18" charset="0"/>
                          <a:cs typeface="Times New Roman" panose="02020603050405020304" pitchFamily="18" charset="0"/>
                        </a:rPr>
                        <a:t>a  </a:t>
                      </a:r>
                      <a:r>
                        <a:rPr lang="ar-SA" sz="2000" b="1">
                          <a:effectLst/>
                          <a:latin typeface="Times New Roman" panose="02020603050405020304" pitchFamily="18" charset="0"/>
                          <a:cs typeface="Times New Roman" panose="02020603050405020304" pitchFamily="18" charset="0"/>
                        </a:rPr>
                        <a:t> لا يساوي من </a:t>
                      </a:r>
                      <a:r>
                        <a:rPr lang="en-US" sz="2000" b="1">
                          <a:effectLst/>
                          <a:latin typeface="Times New Roman" panose="02020603050405020304" pitchFamily="18" charset="0"/>
                          <a:cs typeface="Times New Roman" panose="02020603050405020304" pitchFamily="18" charset="0"/>
                        </a:rPr>
                        <a:t>b </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2540" marR="0" algn="ctr" rtl="1">
                        <a:lnSpc>
                          <a:spcPct val="107000"/>
                        </a:lnSpc>
                        <a:spcBef>
                          <a:spcPts val="0"/>
                        </a:spcBef>
                        <a:spcAft>
                          <a:spcPts val="0"/>
                        </a:spcAft>
                      </a:pPr>
                      <a:r>
                        <a:rPr lang="ar-SA" sz="1800" b="1">
                          <a:effectLst/>
                          <a:latin typeface="Times New Roman" panose="02020603050405020304" pitchFamily="18" charset="0"/>
                          <a:cs typeface="Times New Roman" panose="02020603050405020304" pitchFamily="18" charset="0"/>
                        </a:rPr>
                        <a:t>علامة لا يساوي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83820" marR="0" algn="ctr" rtl="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 !=</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extLst>
                  <a:ext uri="{0D108BD9-81ED-4DB2-BD59-A6C34878D82A}">
                    <a16:rowId xmlns:a16="http://schemas.microsoft.com/office/drawing/2014/main" val="35698846"/>
                  </a:ext>
                </a:extLst>
              </a:tr>
              <a:tr h="1361516">
                <a:tc>
                  <a:txBody>
                    <a:bodyPr/>
                    <a:lstStyle/>
                    <a:p>
                      <a:pPr marL="0" marR="440690" algn="ctr" rtl="1">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If((a&gt;b)&amp;&amp;(a&gt;c))</a:t>
                      </a:r>
                      <a:r>
                        <a:rPr lang="ar-SA" sz="2000" b="1">
                          <a:effectLst/>
                          <a:latin typeface="Times New Roman" panose="02020603050405020304" pitchFamily="18" charset="0"/>
                          <a:cs typeface="Times New Roman" panose="02020603050405020304" pitchFamily="18" charset="0"/>
                        </a:rPr>
                        <a:t> ينفذ الجملة التابعة لعبارة</a:t>
                      </a:r>
                      <a:r>
                        <a:rPr lang="en-US" sz="2000" b="1">
                          <a:effectLst/>
                          <a:latin typeface="Times New Roman" panose="02020603050405020304" pitchFamily="18" charset="0"/>
                          <a:cs typeface="Times New Roman" panose="02020603050405020304" pitchFamily="18" charset="0"/>
                        </a:rPr>
                        <a:t>if  </a:t>
                      </a:r>
                      <a:r>
                        <a:rPr lang="ar-SA" sz="2000" b="1">
                          <a:effectLst/>
                          <a:latin typeface="Times New Roman" panose="02020603050405020304" pitchFamily="18" charset="0"/>
                          <a:cs typeface="Times New Roman" panose="02020603050405020304" pitchFamily="18" charset="0"/>
                        </a:rPr>
                        <a:t>إذا  كان </a:t>
                      </a:r>
                      <a:r>
                        <a:rPr lang="en-US" sz="2000" b="1">
                          <a:effectLst/>
                          <a:latin typeface="Times New Roman" panose="02020603050405020304" pitchFamily="18" charset="0"/>
                          <a:cs typeface="Times New Roman" panose="02020603050405020304" pitchFamily="18" charset="0"/>
                        </a:rPr>
                        <a:t>a  </a:t>
                      </a:r>
                      <a:r>
                        <a:rPr lang="ar-SA" sz="2000" b="1">
                          <a:effectLst/>
                          <a:latin typeface="Times New Roman" panose="02020603050405020304" pitchFamily="18" charset="0"/>
                          <a:cs typeface="Times New Roman" panose="02020603050405020304" pitchFamily="18" charset="0"/>
                        </a:rPr>
                        <a:t> اكبر من </a:t>
                      </a:r>
                      <a:r>
                        <a:rPr lang="en-US" sz="2000" b="1">
                          <a:effectLst/>
                          <a:latin typeface="Times New Roman" panose="02020603050405020304" pitchFamily="18" charset="0"/>
                          <a:cs typeface="Times New Roman" panose="02020603050405020304" pitchFamily="18" charset="0"/>
                        </a:rPr>
                        <a:t>b</a:t>
                      </a:r>
                      <a:r>
                        <a:rPr lang="ar-SA" sz="2000" b="1">
                          <a:effectLst/>
                          <a:latin typeface="Times New Roman" panose="02020603050405020304" pitchFamily="18" charset="0"/>
                          <a:cs typeface="Times New Roman" panose="02020603050405020304" pitchFamily="18" charset="0"/>
                        </a:rPr>
                        <a:t> وأيضا يكون </a:t>
                      </a:r>
                      <a:r>
                        <a:rPr lang="en-US" sz="2000" b="1">
                          <a:effectLst/>
                          <a:latin typeface="Times New Roman" panose="02020603050405020304" pitchFamily="18" charset="0"/>
                          <a:cs typeface="Times New Roman" panose="02020603050405020304" pitchFamily="18" charset="0"/>
                        </a:rPr>
                        <a:t>a  </a:t>
                      </a:r>
                      <a:r>
                        <a:rPr lang="ar-SA" sz="2000" b="1">
                          <a:effectLst/>
                          <a:latin typeface="Times New Roman" panose="02020603050405020304" pitchFamily="18" charset="0"/>
                          <a:cs typeface="Times New Roman" panose="02020603050405020304" pitchFamily="18" charset="0"/>
                        </a:rPr>
                        <a:t>اكبر من </a:t>
                      </a:r>
                      <a:r>
                        <a:rPr lang="en-US" sz="2000" b="1">
                          <a:effectLst/>
                          <a:latin typeface="Times New Roman" panose="02020603050405020304" pitchFamily="18" charset="0"/>
                          <a:cs typeface="Times New Roman" panose="02020603050405020304" pitchFamily="18" charset="0"/>
                        </a:rPr>
                        <a:t>C</a:t>
                      </a:r>
                      <a:r>
                        <a:rPr lang="ar-SA" sz="2000" b="1">
                          <a:effectLst/>
                          <a:latin typeface="Times New Roman" panose="02020603050405020304" pitchFamily="18" charset="0"/>
                          <a:cs typeface="Times New Roman" panose="02020603050405020304" pitchFamily="18" charset="0"/>
                        </a:rPr>
                        <a:t> إي يجب أن يتحقق الشرطان حتى تنفذ الجملة </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0" marR="222250" algn="ctr" rtl="1">
                        <a:lnSpc>
                          <a:spcPct val="107000"/>
                        </a:lnSpc>
                        <a:spcBef>
                          <a:spcPts val="0"/>
                        </a:spcBef>
                        <a:spcAft>
                          <a:spcPts val="0"/>
                        </a:spcAft>
                      </a:pPr>
                      <a:r>
                        <a:rPr lang="ar-SA" sz="1800" b="1">
                          <a:effectLst/>
                          <a:latin typeface="Times New Roman" panose="02020603050405020304" pitchFamily="18" charset="0"/>
                          <a:cs typeface="Times New Roman" panose="02020603050405020304" pitchFamily="18" charset="0"/>
                        </a:rPr>
                        <a:t>جمع شرطين ب </a:t>
                      </a:r>
                      <a:r>
                        <a:rPr lang="en-US" sz="1800" b="1">
                          <a:effectLst/>
                          <a:latin typeface="Times New Roman" panose="02020603050405020304" pitchFamily="18" charset="0"/>
                          <a:cs typeface="Times New Roman" panose="02020603050405020304" pitchFamily="18" charset="0"/>
                        </a:rPr>
                        <a:t>and </a:t>
                      </a:r>
                      <a:endParaRPr lang="en-US" sz="14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0" marR="0" algn="ctr" rtl="0">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 &amp;&amp;</a:t>
                      </a:r>
                      <a:endParaRPr lang="en-US" sz="1600" b="1">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extLst>
                  <a:ext uri="{0D108BD9-81ED-4DB2-BD59-A6C34878D82A}">
                    <a16:rowId xmlns:a16="http://schemas.microsoft.com/office/drawing/2014/main" val="104205874"/>
                  </a:ext>
                </a:extLst>
              </a:tr>
              <a:tr h="923041">
                <a:tc>
                  <a:txBody>
                    <a:bodyPr/>
                    <a:lstStyle/>
                    <a:p>
                      <a:pPr marL="0" marR="74930" algn="ctr" rtl="1">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If((a&gt;b)||(a&gt;c)</a:t>
                      </a:r>
                      <a:r>
                        <a:rPr lang="ar-SA" sz="2000" b="1" dirty="0">
                          <a:effectLst/>
                          <a:latin typeface="Times New Roman" panose="02020603050405020304" pitchFamily="18" charset="0"/>
                          <a:cs typeface="Times New Roman" panose="02020603050405020304" pitchFamily="18" charset="0"/>
                        </a:rPr>
                        <a:t> ينفذ الجملة التابعة لعبارة</a:t>
                      </a:r>
                      <a:r>
                        <a:rPr lang="en-US" sz="2000" b="1" dirty="0">
                          <a:effectLst/>
                          <a:latin typeface="Times New Roman" panose="02020603050405020304" pitchFamily="18" charset="0"/>
                          <a:cs typeface="Times New Roman" panose="02020603050405020304" pitchFamily="18" charset="0"/>
                        </a:rPr>
                        <a:t>if  </a:t>
                      </a:r>
                      <a:r>
                        <a:rPr lang="ar-SA" sz="2000" b="1" dirty="0">
                          <a:effectLst/>
                          <a:latin typeface="Times New Roman" panose="02020603050405020304" pitchFamily="18" charset="0"/>
                          <a:cs typeface="Times New Roman" panose="02020603050405020304" pitchFamily="18" charset="0"/>
                        </a:rPr>
                        <a:t>إذا  كان </a:t>
                      </a:r>
                      <a:r>
                        <a:rPr lang="en-US" sz="2000" b="1" dirty="0">
                          <a:effectLst/>
                          <a:latin typeface="Times New Roman" panose="02020603050405020304" pitchFamily="18" charset="0"/>
                          <a:cs typeface="Times New Roman" panose="02020603050405020304" pitchFamily="18" charset="0"/>
                        </a:rPr>
                        <a:t>a  </a:t>
                      </a:r>
                      <a:r>
                        <a:rPr lang="ar-SA" sz="2000" b="1" dirty="0">
                          <a:effectLst/>
                          <a:latin typeface="Times New Roman" panose="02020603050405020304" pitchFamily="18" charset="0"/>
                          <a:cs typeface="Times New Roman" panose="02020603050405020304" pitchFamily="18" charset="0"/>
                        </a:rPr>
                        <a:t> اكبر من </a:t>
                      </a:r>
                      <a:r>
                        <a:rPr lang="en-US" sz="2000" b="1" dirty="0">
                          <a:effectLst/>
                          <a:latin typeface="Times New Roman" panose="02020603050405020304" pitchFamily="18" charset="0"/>
                          <a:cs typeface="Times New Roman" panose="02020603050405020304" pitchFamily="18" charset="0"/>
                        </a:rPr>
                        <a:t>b</a:t>
                      </a:r>
                      <a:r>
                        <a:rPr lang="ar-SA" sz="2000" b="1" dirty="0">
                          <a:effectLst/>
                          <a:latin typeface="Times New Roman" panose="02020603050405020304" pitchFamily="18" charset="0"/>
                          <a:cs typeface="Times New Roman" panose="02020603050405020304" pitchFamily="18" charset="0"/>
                        </a:rPr>
                        <a:t> أو يكون </a:t>
                      </a:r>
                      <a:r>
                        <a:rPr lang="en-US" sz="2000" b="1" dirty="0">
                          <a:effectLst/>
                          <a:latin typeface="Times New Roman" panose="02020603050405020304" pitchFamily="18" charset="0"/>
                          <a:cs typeface="Times New Roman" panose="02020603050405020304" pitchFamily="18" charset="0"/>
                        </a:rPr>
                        <a:t>a  </a:t>
                      </a:r>
                      <a:r>
                        <a:rPr lang="ar-SA" sz="2000" b="1" dirty="0">
                          <a:effectLst/>
                          <a:latin typeface="Times New Roman" panose="02020603050405020304" pitchFamily="18" charset="0"/>
                          <a:cs typeface="Times New Roman" panose="02020603050405020304" pitchFamily="18" charset="0"/>
                        </a:rPr>
                        <a:t>اكبر من </a:t>
                      </a:r>
                      <a:r>
                        <a:rPr lang="en-US" sz="2000" b="1" dirty="0">
                          <a:effectLst/>
                          <a:latin typeface="Times New Roman" panose="02020603050405020304" pitchFamily="18" charset="0"/>
                          <a:cs typeface="Times New Roman" panose="02020603050405020304" pitchFamily="18" charset="0"/>
                        </a:rPr>
                        <a:t>C</a:t>
                      </a:r>
                      <a:r>
                        <a:rPr lang="ar-SA" sz="2000" b="1" dirty="0">
                          <a:effectLst/>
                          <a:latin typeface="Times New Roman" panose="02020603050405020304" pitchFamily="18" charset="0"/>
                          <a:cs typeface="Times New Roman" panose="02020603050405020304" pitchFamily="18" charset="0"/>
                        </a:rPr>
                        <a:t> إي إذا تحقق واحد من هذان الشرطان تنفذ الجملة </a:t>
                      </a:r>
                      <a:endParaRPr lang="en-US" sz="1600" b="1" dirty="0">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1905" marR="0" algn="ctr" rtl="1">
                        <a:lnSpc>
                          <a:spcPct val="107000"/>
                        </a:lnSpc>
                        <a:spcBef>
                          <a:spcPts val="0"/>
                        </a:spcBef>
                        <a:spcAft>
                          <a:spcPts val="0"/>
                        </a:spcAft>
                      </a:pPr>
                      <a:r>
                        <a:rPr lang="ar-SA" sz="1800" b="1" dirty="0">
                          <a:effectLst/>
                          <a:latin typeface="Times New Roman" panose="02020603050405020304" pitchFamily="18" charset="0"/>
                          <a:cs typeface="Times New Roman" panose="02020603050405020304" pitchFamily="18" charset="0"/>
                        </a:rPr>
                        <a:t>جمع شرطين ب </a:t>
                      </a:r>
                      <a:r>
                        <a:rPr lang="en-US" sz="1800" b="1" dirty="0">
                          <a:effectLst/>
                          <a:latin typeface="Times New Roman" panose="02020603050405020304" pitchFamily="18" charset="0"/>
                          <a:cs typeface="Times New Roman" panose="02020603050405020304" pitchFamily="18" charset="0"/>
                        </a:rPr>
                        <a:t>OR </a:t>
                      </a:r>
                      <a:endParaRPr lang="en-US" sz="1400" b="1" dirty="0">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tc>
                  <a:txBody>
                    <a:bodyPr/>
                    <a:lstStyle/>
                    <a:p>
                      <a:pPr marL="125095" marR="0" algn="ctr" rtl="0">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 ||</a:t>
                      </a:r>
                      <a:endParaRPr lang="en-US" sz="1600" b="1" dirty="0">
                        <a:solidFill>
                          <a:srgbClr val="000000"/>
                        </a:solidFill>
                        <a:effectLst/>
                        <a:latin typeface="Times New Roman" panose="02020603050405020304" pitchFamily="18" charset="0"/>
                        <a:ea typeface="Calibri"/>
                        <a:cs typeface="Times New Roman" panose="02020603050405020304" pitchFamily="18" charset="0"/>
                      </a:endParaRPr>
                    </a:p>
                  </a:txBody>
                  <a:tcPr marL="13970" marR="65405" marT="33655" marB="0"/>
                </a:tc>
                <a:extLst>
                  <a:ext uri="{0D108BD9-81ED-4DB2-BD59-A6C34878D82A}">
                    <a16:rowId xmlns:a16="http://schemas.microsoft.com/office/drawing/2014/main" val="3393100693"/>
                  </a:ext>
                </a:extLst>
              </a:tr>
            </a:tbl>
          </a:graphicData>
        </a:graphic>
      </p:graphicFrame>
    </p:spTree>
    <p:extLst>
      <p:ext uri="{BB962C8B-B14F-4D97-AF65-F5344CB8AC3E}">
        <p14:creationId xmlns:p14="http://schemas.microsoft.com/office/powerpoint/2010/main" val="1742062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 (3&gt;2) </a:t>
            </a:r>
            <a:r>
              <a:rPr lang="ar-SA" dirty="0" smtClean="0"/>
              <a:t> </a:t>
            </a:r>
            <a:r>
              <a:rPr lang="en-US" b="1" dirty="0" smtClean="0"/>
              <a:t>True  </a:t>
            </a:r>
            <a:endParaRPr lang="en-US" dirty="0"/>
          </a:p>
          <a:p>
            <a:r>
              <a:rPr lang="en-US" b="1" dirty="0"/>
              <a:t> (5!=7</a:t>
            </a:r>
            <a:r>
              <a:rPr lang="en-US" b="1" dirty="0" smtClean="0"/>
              <a:t>)</a:t>
            </a:r>
            <a:r>
              <a:rPr lang="ar-SA" dirty="0" smtClean="0"/>
              <a:t> </a:t>
            </a:r>
            <a:r>
              <a:rPr lang="en-US" b="1" dirty="0" smtClean="0"/>
              <a:t>True</a:t>
            </a:r>
            <a:endParaRPr lang="en-US" dirty="0"/>
          </a:p>
          <a:p>
            <a:r>
              <a:rPr lang="en-US" b="1" dirty="0"/>
              <a:t> (23&gt;=120) </a:t>
            </a:r>
            <a:r>
              <a:rPr lang="ar-SA" dirty="0" smtClean="0"/>
              <a:t> </a:t>
            </a:r>
            <a:r>
              <a:rPr lang="en-US" b="1" dirty="0" smtClean="0"/>
              <a:t>False</a:t>
            </a:r>
            <a:endParaRPr lang="en-US" dirty="0"/>
          </a:p>
          <a:p>
            <a:r>
              <a:rPr lang="en-US" b="1" dirty="0"/>
              <a:t> (21 &lt;)11 </a:t>
            </a:r>
            <a:r>
              <a:rPr lang="ar-SA" dirty="0" smtClean="0"/>
              <a:t> </a:t>
            </a:r>
            <a:r>
              <a:rPr lang="en-US" b="1" dirty="0" smtClean="0"/>
              <a:t>False</a:t>
            </a:r>
            <a:endParaRPr lang="en-US" dirty="0"/>
          </a:p>
          <a:p>
            <a:r>
              <a:rPr lang="en-US" b="1" dirty="0"/>
              <a:t> ( 4==2</a:t>
            </a:r>
            <a:r>
              <a:rPr lang="en-US" b="1" dirty="0" smtClean="0"/>
              <a:t>)</a:t>
            </a:r>
            <a:r>
              <a:rPr lang="ar-SA" dirty="0" smtClean="0"/>
              <a:t> </a:t>
            </a:r>
            <a:r>
              <a:rPr lang="en-US" b="1" dirty="0" smtClean="0"/>
              <a:t>False</a:t>
            </a:r>
            <a:endParaRPr lang="en-US" dirty="0"/>
          </a:p>
          <a:p>
            <a:r>
              <a:rPr lang="en-US" b="1" dirty="0"/>
              <a:t> (43&lt;=76) </a:t>
            </a:r>
            <a:r>
              <a:rPr lang="ar-SA" dirty="0" smtClean="0"/>
              <a:t> </a:t>
            </a:r>
            <a:r>
              <a:rPr lang="en-US" b="1" dirty="0" smtClean="0"/>
              <a:t>True</a:t>
            </a:r>
            <a:endParaRPr lang="en-US" dirty="0"/>
          </a:p>
          <a:p>
            <a:r>
              <a:rPr lang="en-US" b="1" dirty="0"/>
              <a:t> ((3+2)&gt;4) </a:t>
            </a:r>
            <a:r>
              <a:rPr lang="ar-SA" dirty="0" smtClean="0"/>
              <a:t> </a:t>
            </a:r>
            <a:r>
              <a:rPr lang="en-US" b="1" dirty="0" smtClean="0"/>
              <a:t>(</a:t>
            </a:r>
            <a:r>
              <a:rPr lang="en-US" b="1" dirty="0"/>
              <a:t>5&gt;4)</a:t>
            </a:r>
            <a:r>
              <a:rPr lang="en-US" dirty="0" err="1"/>
              <a:t>à</a:t>
            </a:r>
            <a:r>
              <a:rPr lang="en-US" b="1" dirty="0" err="1"/>
              <a:t>True</a:t>
            </a:r>
            <a:endParaRPr lang="en-US" dirty="0"/>
          </a:p>
          <a:p>
            <a:endParaRPr lang="en-US" dirty="0"/>
          </a:p>
        </p:txBody>
      </p:sp>
      <p:sp>
        <p:nvSpPr>
          <p:cNvPr id="3" name="Title 2"/>
          <p:cNvSpPr>
            <a:spLocks noGrp="1"/>
          </p:cNvSpPr>
          <p:nvPr>
            <p:ph type="title"/>
          </p:nvPr>
        </p:nvSpPr>
        <p:spPr/>
        <p:txBody>
          <a:bodyPr/>
          <a:lstStyle/>
          <a:p>
            <a:pPr algn="r" rtl="1"/>
            <a:r>
              <a:rPr lang="ar-SA" sz="3200" b="1" dirty="0" smtClean="0">
                <a:latin typeface="Times New Roman" panose="02020603050405020304" pitchFamily="18" charset="0"/>
                <a:cs typeface="Times New Roman" panose="02020603050405020304" pitchFamily="18" charset="0"/>
              </a:rPr>
              <a:t>ما </a:t>
            </a:r>
            <a:r>
              <a:rPr lang="ar-SA" sz="3200" b="1" dirty="0">
                <a:latin typeface="Times New Roman" panose="02020603050405020304" pitchFamily="18" charset="0"/>
                <a:cs typeface="Times New Roman" panose="02020603050405020304" pitchFamily="18" charset="0"/>
              </a:rPr>
              <a:t>هي نتائج مقارنة العمليات التالية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511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5132" y="1280159"/>
            <a:ext cx="11024539" cy="5734595"/>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include&lt;</a:t>
            </a:r>
            <a:r>
              <a:rPr lang="en-US" sz="1800" b="1" dirty="0" err="1" smtClean="0">
                <a:latin typeface="Times New Roman" panose="02020603050405020304" pitchFamily="18" charset="0"/>
                <a:cs typeface="Times New Roman" panose="02020603050405020304" pitchFamily="18" charset="0"/>
              </a:rPr>
              <a:t>iostream</a:t>
            </a:r>
            <a:r>
              <a:rPr lang="en-US" sz="1800" b="1" dirty="0" smtClean="0">
                <a:latin typeface="Times New Roman" panose="02020603050405020304" pitchFamily="18" charset="0"/>
                <a:cs typeface="Times New Roman" panose="02020603050405020304" pitchFamily="18" charset="0"/>
              </a:rPr>
              <a:t>&gt; using namespace </a:t>
            </a:r>
            <a:r>
              <a:rPr lang="en-US" sz="1800" b="1" dirty="0" err="1" smtClean="0">
                <a:latin typeface="Times New Roman" panose="02020603050405020304" pitchFamily="18" charset="0"/>
                <a:cs typeface="Times New Roman" panose="02020603050405020304" pitchFamily="18" charset="0"/>
              </a:rPr>
              <a:t>std</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main()</a:t>
            </a:r>
          </a:p>
          <a:p>
            <a:pPr marL="0" indent="0">
              <a:buNone/>
            </a:pPr>
            <a:r>
              <a:rPr lang="en-US" sz="1800" b="1"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1.int </a:t>
            </a:r>
            <a:r>
              <a:rPr lang="en-US" sz="1800" b="1" dirty="0" err="1">
                <a:latin typeface="Times New Roman" panose="02020603050405020304" pitchFamily="18" charset="0"/>
                <a:cs typeface="Times New Roman" panose="02020603050405020304" pitchFamily="18" charset="0"/>
              </a:rPr>
              <a:t>a,b</a:t>
            </a:r>
            <a:r>
              <a:rPr lang="en-US" sz="1800" b="1"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2.cin&gt;&gt;a&gt;&gt;b;</a:t>
            </a:r>
          </a:p>
          <a:p>
            <a:pPr marL="0" indent="0">
              <a:buNone/>
            </a:pPr>
            <a:r>
              <a:rPr lang="en-US" sz="1800" b="1" dirty="0">
                <a:latin typeface="Times New Roman" panose="02020603050405020304" pitchFamily="18" charset="0"/>
                <a:cs typeface="Times New Roman" panose="02020603050405020304" pitchFamily="18" charset="0"/>
              </a:rPr>
              <a:t>if ( a&gt;b )</a:t>
            </a:r>
          </a:p>
          <a:p>
            <a:pPr marL="0" indent="0">
              <a:buNone/>
            </a:pPr>
            <a:r>
              <a:rPr lang="en-US" sz="1800" b="1" dirty="0">
                <a:latin typeface="Times New Roman" panose="02020603050405020304" pitchFamily="18" charset="0"/>
                <a:cs typeface="Times New Roman" panose="02020603050405020304" pitchFamily="18" charset="0"/>
              </a:rPr>
              <a:t>3.cout&lt;&lt;"a is large than b";</a:t>
            </a:r>
          </a:p>
          <a:p>
            <a:pPr marL="0" indent="0">
              <a:buNone/>
            </a:pPr>
            <a:r>
              <a:rPr lang="en-US" sz="1800" b="1" dirty="0">
                <a:latin typeface="Times New Roman" panose="02020603050405020304" pitchFamily="18" charset="0"/>
                <a:cs typeface="Times New Roman" panose="02020603050405020304" pitchFamily="18" charset="0"/>
              </a:rPr>
              <a:t> if ( a&gt;=b )</a:t>
            </a:r>
          </a:p>
          <a:p>
            <a:pPr marL="0" indent="0">
              <a:buNone/>
            </a:pPr>
            <a:r>
              <a:rPr lang="en-US" sz="1800" b="1" dirty="0">
                <a:latin typeface="Times New Roman" panose="02020603050405020304" pitchFamily="18" charset="0"/>
                <a:cs typeface="Times New Roman" panose="02020603050405020304" pitchFamily="18" charset="0"/>
              </a:rPr>
              <a:t>4.cout&lt;&lt;"\</a:t>
            </a:r>
            <a:r>
              <a:rPr lang="en-US" sz="1800" b="1" dirty="0" err="1">
                <a:latin typeface="Times New Roman" panose="02020603050405020304" pitchFamily="18" charset="0"/>
                <a:cs typeface="Times New Roman" panose="02020603050405020304" pitchFamily="18" charset="0"/>
              </a:rPr>
              <a:t>na</a:t>
            </a:r>
            <a:r>
              <a:rPr lang="en-US" sz="1800" b="1" dirty="0">
                <a:latin typeface="Times New Roman" panose="02020603050405020304" pitchFamily="18" charset="0"/>
                <a:cs typeface="Times New Roman" panose="02020603050405020304" pitchFamily="18" charset="0"/>
              </a:rPr>
              <a:t> is large than or equal b";</a:t>
            </a:r>
          </a:p>
          <a:p>
            <a:pPr marL="0" indent="0">
              <a:buNone/>
            </a:pPr>
            <a:r>
              <a:rPr lang="en-US" sz="1800" b="1" dirty="0">
                <a:latin typeface="Times New Roman" panose="02020603050405020304" pitchFamily="18" charset="0"/>
                <a:cs typeface="Times New Roman" panose="02020603050405020304" pitchFamily="18" charset="0"/>
              </a:rPr>
              <a:t>if ( a&lt;b )</a:t>
            </a:r>
          </a:p>
          <a:p>
            <a:pPr marL="0" indent="0">
              <a:buNone/>
            </a:pPr>
            <a:r>
              <a:rPr lang="en-US" sz="1800" b="1" dirty="0">
                <a:latin typeface="Times New Roman" panose="02020603050405020304" pitchFamily="18" charset="0"/>
                <a:cs typeface="Times New Roman" panose="02020603050405020304" pitchFamily="18" charset="0"/>
              </a:rPr>
              <a:t>5.cout&lt;&lt;"\</a:t>
            </a:r>
            <a:r>
              <a:rPr lang="en-US" sz="1800" b="1" dirty="0" err="1">
                <a:latin typeface="Times New Roman" panose="02020603050405020304" pitchFamily="18" charset="0"/>
                <a:cs typeface="Times New Roman" panose="02020603050405020304" pitchFamily="18" charset="0"/>
              </a:rPr>
              <a:t>na</a:t>
            </a:r>
            <a:r>
              <a:rPr lang="en-US" sz="1800" b="1" dirty="0">
                <a:latin typeface="Times New Roman" panose="02020603050405020304" pitchFamily="18" charset="0"/>
                <a:cs typeface="Times New Roman" panose="02020603050405020304" pitchFamily="18" charset="0"/>
              </a:rPr>
              <a:t> is less than b";</a:t>
            </a:r>
          </a:p>
          <a:p>
            <a:pPr marL="0" indent="0">
              <a:buNone/>
            </a:pPr>
            <a:r>
              <a:rPr lang="en-US" sz="1800" b="1" dirty="0">
                <a:latin typeface="Times New Roman" panose="02020603050405020304" pitchFamily="18" charset="0"/>
                <a:cs typeface="Times New Roman" panose="02020603050405020304" pitchFamily="18" charset="0"/>
              </a:rPr>
              <a:t>if ( a&lt;=b )</a:t>
            </a:r>
          </a:p>
          <a:p>
            <a:pPr marL="0" indent="0">
              <a:buNone/>
            </a:pPr>
            <a:r>
              <a:rPr lang="en-US" sz="1800" b="1" dirty="0">
                <a:latin typeface="Times New Roman" panose="02020603050405020304" pitchFamily="18" charset="0"/>
                <a:cs typeface="Times New Roman" panose="02020603050405020304" pitchFamily="18" charset="0"/>
              </a:rPr>
              <a:t>6.cout&lt;&lt;"\</a:t>
            </a:r>
            <a:r>
              <a:rPr lang="en-US" sz="1800" b="1" dirty="0" err="1">
                <a:latin typeface="Times New Roman" panose="02020603050405020304" pitchFamily="18" charset="0"/>
                <a:cs typeface="Times New Roman" panose="02020603050405020304" pitchFamily="18" charset="0"/>
              </a:rPr>
              <a:t>na</a:t>
            </a:r>
            <a:r>
              <a:rPr lang="en-US" sz="1800" b="1" dirty="0">
                <a:latin typeface="Times New Roman" panose="02020603050405020304" pitchFamily="18" charset="0"/>
                <a:cs typeface="Times New Roman" panose="02020603050405020304" pitchFamily="18" charset="0"/>
              </a:rPr>
              <a:t> is less than or equal b";</a:t>
            </a:r>
          </a:p>
          <a:p>
            <a:pPr marL="0" indent="0">
              <a:buNone/>
            </a:pPr>
            <a:r>
              <a:rPr lang="en-US" sz="1800" b="1" dirty="0">
                <a:latin typeface="Times New Roman" panose="02020603050405020304" pitchFamily="18" charset="0"/>
                <a:cs typeface="Times New Roman" panose="02020603050405020304" pitchFamily="18" charset="0"/>
              </a:rPr>
              <a:t>If ( a==b )</a:t>
            </a:r>
          </a:p>
          <a:p>
            <a:pPr marL="0" indent="0">
              <a:buNone/>
            </a:pPr>
            <a:r>
              <a:rPr lang="en-US" sz="1800" b="1" dirty="0">
                <a:latin typeface="Times New Roman" panose="02020603050405020304" pitchFamily="18" charset="0"/>
                <a:cs typeface="Times New Roman" panose="02020603050405020304" pitchFamily="18" charset="0"/>
              </a:rPr>
              <a:t>7.cout&lt;&lt;"\</a:t>
            </a:r>
            <a:r>
              <a:rPr lang="en-US" sz="1800" b="1" dirty="0" err="1">
                <a:latin typeface="Times New Roman" panose="02020603050405020304" pitchFamily="18" charset="0"/>
                <a:cs typeface="Times New Roman" panose="02020603050405020304" pitchFamily="18" charset="0"/>
              </a:rPr>
              <a:t>na</a:t>
            </a:r>
            <a:r>
              <a:rPr lang="en-US" sz="1800" b="1" dirty="0">
                <a:latin typeface="Times New Roman" panose="02020603050405020304" pitchFamily="18" charset="0"/>
                <a:cs typeface="Times New Roman" panose="02020603050405020304" pitchFamily="18" charset="0"/>
              </a:rPr>
              <a:t> is equal than b";</a:t>
            </a:r>
          </a:p>
          <a:p>
            <a:pPr marL="0" indent="0">
              <a:buNone/>
            </a:pPr>
            <a:r>
              <a:rPr lang="en-US" sz="1800" b="1" dirty="0">
                <a:latin typeface="Times New Roman" panose="02020603050405020304" pitchFamily="18" charset="0"/>
                <a:cs typeface="Times New Roman" panose="02020603050405020304" pitchFamily="18" charset="0"/>
              </a:rPr>
              <a:t>if ( a!=b )</a:t>
            </a:r>
          </a:p>
          <a:p>
            <a:pPr marL="0" indent="0">
              <a:buNone/>
            </a:pPr>
            <a:r>
              <a:rPr lang="en-US" sz="1800" b="1" dirty="0">
                <a:latin typeface="Times New Roman" panose="02020603050405020304" pitchFamily="18" charset="0"/>
                <a:cs typeface="Times New Roman" panose="02020603050405020304" pitchFamily="18" charset="0"/>
              </a:rPr>
              <a:t>8.cout&lt;&lt;"\</a:t>
            </a:r>
            <a:r>
              <a:rPr lang="en-US" sz="1800" b="1" dirty="0" err="1">
                <a:latin typeface="Times New Roman" panose="02020603050405020304" pitchFamily="18" charset="0"/>
                <a:cs typeface="Times New Roman" panose="02020603050405020304" pitchFamily="18" charset="0"/>
              </a:rPr>
              <a:t>na</a:t>
            </a:r>
            <a:r>
              <a:rPr lang="en-US" sz="1800" b="1" dirty="0">
                <a:latin typeface="Times New Roman" panose="02020603050405020304" pitchFamily="18" charset="0"/>
                <a:cs typeface="Times New Roman" panose="02020603050405020304" pitchFamily="18" charset="0"/>
              </a:rPr>
              <a:t> is not equal than b</a:t>
            </a:r>
            <a:r>
              <a:rPr lang="en-US" sz="1800" b="1" dirty="0" smtClean="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p:txBody>
          <a:bodyPr/>
          <a:lstStyle/>
          <a:p>
            <a:pPr algn="r" rtl="1"/>
            <a:r>
              <a:rPr lang="ar-SA" sz="2800" b="1" dirty="0" smtClean="0">
                <a:latin typeface="Times New Roman" panose="02020603050405020304" pitchFamily="18" charset="0"/>
                <a:cs typeface="Times New Roman" panose="02020603050405020304" pitchFamily="18" charset="0"/>
              </a:rPr>
              <a:t>مثال :</a:t>
            </a:r>
            <a:br>
              <a:rPr lang="ar-SA" sz="2800" b="1" dirty="0" smtClean="0">
                <a:latin typeface="Times New Roman" panose="02020603050405020304" pitchFamily="18" charset="0"/>
                <a:cs typeface="Times New Roman" panose="02020603050405020304" pitchFamily="18" charset="0"/>
              </a:rPr>
            </a:br>
            <a:r>
              <a:rPr lang="ar-SA" sz="2800" b="1" dirty="0" smtClean="0">
                <a:latin typeface="Times New Roman" panose="02020603050405020304" pitchFamily="18" charset="0"/>
                <a:cs typeface="Times New Roman" panose="02020603050405020304" pitchFamily="18" charset="0"/>
              </a:rPr>
              <a:t> </a:t>
            </a:r>
            <a:r>
              <a:rPr lang="ar-SA" sz="2800" b="1" dirty="0">
                <a:latin typeface="Times New Roman" panose="02020603050405020304" pitchFamily="18" charset="0"/>
                <a:cs typeface="Times New Roman" panose="02020603050405020304" pitchFamily="18" charset="0"/>
              </a:rPr>
              <a:t>لو كان عندنا </a:t>
            </a:r>
            <a:r>
              <a:rPr lang="ar-SA" sz="2800" b="1" dirty="0" smtClean="0">
                <a:latin typeface="Times New Roman" panose="02020603050405020304" pitchFamily="18" charset="0"/>
                <a:cs typeface="Times New Roman" panose="02020603050405020304" pitchFamily="18" charset="0"/>
              </a:rPr>
              <a:t>متغيران  </a:t>
            </a:r>
            <a:r>
              <a:rPr lang="en-US" sz="2800" b="1" dirty="0">
                <a:latin typeface="Times New Roman" panose="02020603050405020304" pitchFamily="18" charset="0"/>
                <a:cs typeface="Times New Roman" panose="02020603050405020304" pitchFamily="18" charset="0"/>
              </a:rPr>
              <a:t>a , b </a:t>
            </a:r>
            <a:r>
              <a:rPr lang="ar-SA" sz="2800" b="1" dirty="0" smtClean="0">
                <a:latin typeface="Times New Roman" panose="02020603050405020304" pitchFamily="18" charset="0"/>
                <a:cs typeface="Times New Roman" panose="02020603050405020304" pitchFamily="18" charset="0"/>
              </a:rPr>
              <a:t>  </a:t>
            </a:r>
            <a:r>
              <a:rPr lang="ar-SA" sz="2800" b="1" dirty="0">
                <a:latin typeface="Times New Roman" panose="02020603050405020304" pitchFamily="18" charset="0"/>
                <a:cs typeface="Times New Roman" panose="02020603050405020304" pitchFamily="18" charset="0"/>
              </a:rPr>
              <a:t>يدخل المستخدم قيمهما من شاشة التنفيذ وكان المطلوب طبع رسائل تبين متى </a:t>
            </a:r>
            <a:r>
              <a:rPr lang="ar-SA" sz="2800" b="1" dirty="0" smtClean="0">
                <a:latin typeface="Times New Roman" panose="02020603050405020304" pitchFamily="18" charset="0"/>
                <a:cs typeface="Times New Roman" panose="02020603050405020304" pitchFamily="18" charset="0"/>
              </a:rPr>
              <a:t>كان  </a:t>
            </a:r>
            <a:r>
              <a:rPr lang="en-US" sz="2800" b="1" dirty="0" smtClean="0">
                <a:latin typeface="Times New Roman" panose="02020603050405020304" pitchFamily="18" charset="0"/>
                <a:cs typeface="Times New Roman" panose="02020603050405020304" pitchFamily="18" charset="0"/>
              </a:rPr>
              <a:t>a </a:t>
            </a:r>
            <a:r>
              <a:rPr lang="ar-SA" sz="2800" b="1" dirty="0" smtClean="0">
                <a:latin typeface="Times New Roman" panose="02020603050405020304" pitchFamily="18" charset="0"/>
                <a:cs typeface="Times New Roman" panose="02020603050405020304" pitchFamily="18" charset="0"/>
              </a:rPr>
              <a:t> </a:t>
            </a:r>
            <a:r>
              <a:rPr lang="ar-SA" sz="2800" b="1" dirty="0">
                <a:latin typeface="Times New Roman" panose="02020603050405020304" pitchFamily="18" charset="0"/>
                <a:cs typeface="Times New Roman" panose="02020603050405020304" pitchFamily="18" charset="0"/>
              </a:rPr>
              <a:t>اكبر من </a:t>
            </a:r>
            <a:r>
              <a:rPr lang="en-US" sz="2800" b="1" dirty="0" smtClean="0">
                <a:latin typeface="Times New Roman" panose="02020603050405020304" pitchFamily="18" charset="0"/>
                <a:cs typeface="Times New Roman" panose="02020603050405020304" pitchFamily="18" charset="0"/>
              </a:rPr>
              <a:t>a   ,, b </a:t>
            </a:r>
            <a:r>
              <a:rPr lang="ar-SA" sz="2800" b="1" dirty="0">
                <a:latin typeface="Times New Roman" panose="02020603050405020304" pitchFamily="18" charset="0"/>
                <a:cs typeface="Times New Roman" panose="02020603050405020304" pitchFamily="18" charset="0"/>
              </a:rPr>
              <a:t>اكبر أو  يساوي </a:t>
            </a:r>
            <a:r>
              <a:rPr lang="en-US" sz="2800" b="1" dirty="0">
                <a:latin typeface="Times New Roman" panose="02020603050405020304" pitchFamily="18" charset="0"/>
                <a:cs typeface="Times New Roman" panose="02020603050405020304" pitchFamily="18" charset="0"/>
              </a:rPr>
              <a:t>a ,, b  </a:t>
            </a:r>
            <a:r>
              <a:rPr lang="ar-SA" sz="2800" b="1" dirty="0">
                <a:latin typeface="Times New Roman" panose="02020603050405020304" pitchFamily="18" charset="0"/>
                <a:cs typeface="Times New Roman" panose="02020603050405020304" pitchFamily="18" charset="0"/>
              </a:rPr>
              <a:t>اصغر من </a:t>
            </a:r>
            <a:r>
              <a:rPr lang="en-US" sz="2800" b="1" dirty="0">
                <a:latin typeface="Times New Roman" panose="02020603050405020304" pitchFamily="18" charset="0"/>
                <a:cs typeface="Times New Roman" panose="02020603050405020304" pitchFamily="18" charset="0"/>
              </a:rPr>
              <a:t>a ,, b </a:t>
            </a:r>
            <a:r>
              <a:rPr lang="ar-SA" sz="2800" b="1" dirty="0">
                <a:latin typeface="Times New Roman" panose="02020603050405020304" pitchFamily="18" charset="0"/>
                <a:cs typeface="Times New Roman" panose="02020603050405020304" pitchFamily="18" charset="0"/>
              </a:rPr>
              <a:t>اصغر أو يساوي </a:t>
            </a:r>
            <a:r>
              <a:rPr lang="en-US" sz="2800" b="1" dirty="0">
                <a:latin typeface="Times New Roman" panose="02020603050405020304" pitchFamily="18" charset="0"/>
                <a:cs typeface="Times New Roman" panose="02020603050405020304" pitchFamily="18" charset="0"/>
              </a:rPr>
              <a:t>a  ,, b </a:t>
            </a:r>
            <a:r>
              <a:rPr lang="ar-SA" sz="2800" b="1" dirty="0">
                <a:latin typeface="Times New Roman" panose="02020603050405020304" pitchFamily="18" charset="0"/>
                <a:cs typeface="Times New Roman" panose="02020603050405020304" pitchFamily="18" charset="0"/>
              </a:rPr>
              <a:t>  يساوي </a:t>
            </a:r>
            <a:r>
              <a:rPr lang="en-US" sz="2800" b="1" dirty="0">
                <a:latin typeface="Times New Roman" panose="02020603050405020304" pitchFamily="18" charset="0"/>
                <a:cs typeface="Times New Roman" panose="02020603050405020304" pitchFamily="18" charset="0"/>
              </a:rPr>
              <a:t>a  ,, b  </a:t>
            </a:r>
            <a:r>
              <a:rPr lang="ar-SA" sz="2800" b="1" dirty="0">
                <a:latin typeface="Times New Roman" panose="02020603050405020304" pitchFamily="18" charset="0"/>
                <a:cs typeface="Times New Roman" panose="02020603050405020304" pitchFamily="18" charset="0"/>
              </a:rPr>
              <a:t>لا يساوي  </a:t>
            </a:r>
            <a:r>
              <a:rPr lang="en-US" sz="2800" b="1" dirty="0" smtClean="0">
                <a:latin typeface="Times New Roman" panose="02020603050405020304" pitchFamily="18" charset="0"/>
                <a:cs typeface="Times New Roman" panose="02020603050405020304" pitchFamily="18" charset="0"/>
              </a:rPr>
              <a:t>b</a:t>
            </a:r>
            <a:r>
              <a:rPr lang="ar-SA" sz="2800" b="1" dirty="0" smtClean="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597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2514" y="1084217"/>
            <a:ext cx="11364686" cy="5277394"/>
          </a:xfrm>
        </p:spPr>
        <p:txBody>
          <a:bodyPr>
            <a:noAutofit/>
          </a:bodyPr>
          <a:lstStyle/>
          <a:p>
            <a:pPr marL="0" indent="0">
              <a:buNone/>
            </a:pPr>
            <a:r>
              <a:rPr lang="en-US" dirty="0"/>
              <a:t>#</a:t>
            </a:r>
            <a:r>
              <a:rPr lang="en-US" dirty="0" smtClean="0"/>
              <a:t>include&lt;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endParaRPr lang="en-US" dirty="0"/>
          </a:p>
          <a:p>
            <a:pPr marL="0" indent="0">
              <a:buNone/>
            </a:pPr>
            <a:r>
              <a:rPr lang="en-US" dirty="0"/>
              <a:t>main(){</a:t>
            </a:r>
          </a:p>
          <a:p>
            <a:pPr marL="457200" indent="-457200">
              <a:buFont typeface="+mj-lt"/>
              <a:buAutoNum type="arabicPeriod"/>
            </a:pPr>
            <a:r>
              <a:rPr lang="en-US" dirty="0" err="1"/>
              <a:t>int</a:t>
            </a:r>
            <a:r>
              <a:rPr lang="en-US" dirty="0"/>
              <a:t> a=5,b=4;</a:t>
            </a:r>
          </a:p>
          <a:p>
            <a:pPr marL="457200" indent="-457200">
              <a:buFont typeface="+mj-lt"/>
              <a:buAutoNum type="arabicPeriod"/>
            </a:pPr>
            <a:r>
              <a:rPr lang="en-US" dirty="0"/>
              <a:t>if (b%2==1){</a:t>
            </a:r>
          </a:p>
          <a:p>
            <a:pPr marL="457200" indent="-457200">
              <a:buFont typeface="+mj-lt"/>
              <a:buAutoNum type="arabicPeriod"/>
            </a:pPr>
            <a:r>
              <a:rPr lang="en-US" dirty="0"/>
              <a:t>a=a+6;</a:t>
            </a:r>
          </a:p>
          <a:p>
            <a:pPr marL="457200" indent="-457200">
              <a:buFont typeface="+mj-lt"/>
              <a:buAutoNum type="arabicPeriod"/>
            </a:pPr>
            <a:r>
              <a:rPr lang="en-US" dirty="0"/>
              <a:t>b=b+4;</a:t>
            </a:r>
          </a:p>
          <a:p>
            <a:pPr marL="457200" indent="-457200">
              <a:buFont typeface="+mj-lt"/>
              <a:buAutoNum type="arabicPeriod"/>
            </a:pPr>
            <a:r>
              <a:rPr lang="en-US" dirty="0"/>
              <a:t>}</a:t>
            </a:r>
          </a:p>
          <a:p>
            <a:pPr marL="457200" indent="-457200">
              <a:buFont typeface="+mj-lt"/>
              <a:buAutoNum type="arabicPeriod"/>
            </a:pPr>
            <a:r>
              <a:rPr lang="en-US" dirty="0"/>
              <a:t>a=a+3;</a:t>
            </a:r>
          </a:p>
          <a:p>
            <a:pPr marL="457200" indent="-457200">
              <a:buFont typeface="+mj-lt"/>
              <a:buAutoNum type="arabicPeriod"/>
            </a:pPr>
            <a:r>
              <a:rPr lang="en-US" dirty="0"/>
              <a:t>b=b+2;</a:t>
            </a:r>
          </a:p>
          <a:p>
            <a:pPr marL="0" indent="0">
              <a:buNone/>
            </a:pPr>
            <a:r>
              <a:rPr lang="en-US" dirty="0" err="1"/>
              <a:t>cout</a:t>
            </a:r>
            <a:r>
              <a:rPr lang="en-US" dirty="0"/>
              <a:t>&lt;&lt;"a="&lt;&lt;a&lt;&lt;"\</a:t>
            </a:r>
            <a:r>
              <a:rPr lang="en-US" dirty="0" err="1"/>
              <a:t>tb</a:t>
            </a:r>
            <a:r>
              <a:rPr lang="en-US" dirty="0"/>
              <a:t>="&lt;&lt;b</a:t>
            </a:r>
            <a:r>
              <a:rPr lang="en-US" dirty="0" smtClean="0"/>
              <a:t>;</a:t>
            </a:r>
            <a:endParaRPr lang="en-US" dirty="0"/>
          </a:p>
          <a:p>
            <a:pPr marL="0" indent="0">
              <a:buNone/>
            </a:pPr>
            <a:r>
              <a:rPr lang="en-US" dirty="0"/>
              <a:t>}</a:t>
            </a:r>
          </a:p>
        </p:txBody>
      </p:sp>
    </p:spTree>
    <p:extLst>
      <p:ext uri="{BB962C8B-B14F-4D97-AF65-F5344CB8AC3E}">
        <p14:creationId xmlns:p14="http://schemas.microsoft.com/office/powerpoint/2010/main" val="320307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7646" y="1959430"/>
            <a:ext cx="10502024" cy="4166734"/>
          </a:xfrm>
        </p:spPr>
        <p:txBody>
          <a:bodyPr>
            <a:normAutofit lnSpcReduction="10000"/>
          </a:bodyPr>
          <a:lstStyle/>
          <a:p>
            <a:pPr marL="0" indent="0">
              <a:buNone/>
            </a:pPr>
            <a:r>
              <a:rPr lang="en-US" dirty="0"/>
              <a:t>#</a:t>
            </a:r>
            <a:r>
              <a:rPr lang="en-US" dirty="0" smtClean="0"/>
              <a:t>include&lt;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endParaRPr lang="en-US" dirty="0"/>
          </a:p>
          <a:p>
            <a:pPr marL="0" indent="0">
              <a:buNone/>
            </a:pPr>
            <a:r>
              <a:rPr lang="en-US" dirty="0"/>
              <a:t>main(){</a:t>
            </a:r>
          </a:p>
          <a:p>
            <a:pPr marL="0" indent="0">
              <a:buNone/>
            </a:pPr>
            <a:r>
              <a:rPr lang="en-US" dirty="0" err="1"/>
              <a:t>int</a:t>
            </a:r>
            <a:r>
              <a:rPr lang="en-US" dirty="0"/>
              <a:t> a;</a:t>
            </a:r>
          </a:p>
          <a:p>
            <a:pPr marL="0" indent="0">
              <a:buNone/>
            </a:pPr>
            <a:r>
              <a:rPr lang="en-US" dirty="0" err="1"/>
              <a:t>cin</a:t>
            </a:r>
            <a:r>
              <a:rPr lang="en-US" dirty="0"/>
              <a:t>&gt;&gt;a;</a:t>
            </a:r>
          </a:p>
          <a:p>
            <a:pPr marL="0" indent="0">
              <a:buNone/>
            </a:pPr>
            <a:r>
              <a:rPr lang="en-US" dirty="0"/>
              <a:t>if((a&gt;5)&amp;&amp;(a&lt;100</a:t>
            </a:r>
            <a:r>
              <a:rPr lang="en-US" dirty="0" smtClean="0"/>
              <a:t>)){</a:t>
            </a:r>
          </a:p>
          <a:p>
            <a:pPr marL="0" indent="0">
              <a:buNone/>
            </a:pPr>
            <a:r>
              <a:rPr lang="en-US" dirty="0" smtClean="0"/>
              <a:t>  </a:t>
            </a:r>
            <a:r>
              <a:rPr lang="en-US" dirty="0" err="1"/>
              <a:t>cout</a:t>
            </a:r>
            <a:r>
              <a:rPr lang="en-US" dirty="0"/>
              <a:t>&lt;&lt;"the number in this range";</a:t>
            </a:r>
          </a:p>
          <a:p>
            <a:pPr marL="0" indent="0">
              <a:buNone/>
            </a:pPr>
            <a:r>
              <a:rPr lang="en-US" dirty="0" smtClean="0"/>
              <a:t>}</a:t>
            </a:r>
          </a:p>
          <a:p>
            <a:pPr marL="0" indent="0">
              <a:buNone/>
            </a:pPr>
            <a:endParaRPr lang="en-US" dirty="0"/>
          </a:p>
          <a:p>
            <a:pPr marL="0" indent="0">
              <a:buNone/>
            </a:pPr>
            <a:r>
              <a:rPr lang="en-US" dirty="0"/>
              <a:t>}</a:t>
            </a:r>
          </a:p>
        </p:txBody>
      </p:sp>
      <p:sp>
        <p:nvSpPr>
          <p:cNvPr id="3" name="Title 2"/>
          <p:cNvSpPr>
            <a:spLocks noGrp="1"/>
          </p:cNvSpPr>
          <p:nvPr>
            <p:ph type="title"/>
          </p:nvPr>
        </p:nvSpPr>
        <p:spPr>
          <a:xfrm>
            <a:off x="917987" y="570156"/>
            <a:ext cx="10799396" cy="1054250"/>
          </a:xfrm>
        </p:spPr>
        <p:txBody>
          <a:bodyPr/>
          <a:lstStyle/>
          <a:p>
            <a:pPr algn="just" rtl="1"/>
            <a:r>
              <a:rPr lang="ar-SA" sz="2800" dirty="0">
                <a:solidFill>
                  <a:schemeClr val="tx1"/>
                </a:solidFill>
                <a:cs typeface="+mn-cs"/>
              </a:rPr>
              <a:t>برنامج ندخل رقم ويطبع رسالة إذا كان الرقم </a:t>
            </a:r>
            <a:r>
              <a:rPr lang="ar-SA" sz="2800" dirty="0" smtClean="0">
                <a:solidFill>
                  <a:schemeClr val="tx1"/>
                </a:solidFill>
                <a:cs typeface="+mn-cs"/>
              </a:rPr>
              <a:t>بين( </a:t>
            </a:r>
            <a:r>
              <a:rPr lang="en-US" sz="2800" dirty="0">
                <a:solidFill>
                  <a:schemeClr val="tx1"/>
                </a:solidFill>
                <a:cs typeface="+mn-cs"/>
              </a:rPr>
              <a:t>5</a:t>
            </a:r>
            <a:r>
              <a:rPr lang="ar-SA" sz="2800" dirty="0">
                <a:solidFill>
                  <a:schemeClr val="tx1"/>
                </a:solidFill>
                <a:cs typeface="+mn-cs"/>
              </a:rPr>
              <a:t>—</a:t>
            </a:r>
            <a:r>
              <a:rPr lang="en-US" sz="2800" dirty="0">
                <a:solidFill>
                  <a:schemeClr val="tx1"/>
                </a:solidFill>
                <a:cs typeface="+mn-cs"/>
              </a:rPr>
              <a:t>100</a:t>
            </a:r>
            <a:r>
              <a:rPr lang="ar-SA" sz="2800" dirty="0">
                <a:solidFill>
                  <a:schemeClr val="tx1"/>
                </a:solidFill>
                <a:cs typeface="+mn-cs"/>
              </a:rPr>
              <a:t> ) إذا كان الرقم ضمن هذه الفترة وإذا خارج الفترة لا نطبع أي شيء .؟</a:t>
            </a:r>
            <a:endParaRPr lang="en-US" sz="2800" dirty="0">
              <a:solidFill>
                <a:schemeClr val="tx1"/>
              </a:solidFill>
              <a:cs typeface="+mn-cs"/>
            </a:endParaRPr>
          </a:p>
        </p:txBody>
      </p:sp>
    </p:spTree>
    <p:extLst>
      <p:ext uri="{BB962C8B-B14F-4D97-AF65-F5344CB8AC3E}">
        <p14:creationId xmlns:p14="http://schemas.microsoft.com/office/powerpoint/2010/main" val="24710292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extLst>
    <a:ext uri="{05A4C25C-085E-4340-85A3-A5531E510DB2}">
      <thm15:themeFamily xmlns:thm15="http://schemas.microsoft.com/office/thememl/2012/main" name="Theme2" id="{93C9ED24-70B9-400F-8437-A0BCFC658F1A}" vid="{3147BE5D-339B-4319-90DA-4D6BFBB87156}"/>
    </a:ext>
  </a:extLst>
</a:theme>
</file>

<file path=docProps/app.xml><?xml version="1.0" encoding="utf-8"?>
<Properties xmlns="http://schemas.openxmlformats.org/officeDocument/2006/extended-properties" xmlns:vt="http://schemas.openxmlformats.org/officeDocument/2006/docPropsVTypes">
  <Template>Theme2</Template>
  <TotalTime>68</TotalTime>
  <Words>1736</Words>
  <Application>Microsoft Office PowerPoint</Application>
  <PresentationFormat>Widescreen</PresentationFormat>
  <Paragraphs>270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Book Antiqua</vt:lpstr>
      <vt:lpstr>Calibri</vt:lpstr>
      <vt:lpstr>Times New Roman</vt:lpstr>
      <vt:lpstr>Wingdings</vt:lpstr>
      <vt:lpstr>Theme2</vt:lpstr>
      <vt:lpstr>اساسيات البرمجة</vt:lpstr>
      <vt:lpstr>عبارة( if) الشرطية الاعتيادية: </vt:lpstr>
      <vt:lpstr>PowerPoint Presentation</vt:lpstr>
      <vt:lpstr>مستخدما لغة ال C++ اكتب برنامج يطلب من المستخدم ادخال رقم من شاشة التنفيذ وإذا كان الرقم اكبر من خمسة يعطيه رسالة انه اكبر من خمسة  </vt:lpstr>
      <vt:lpstr>PowerPoint Presentation</vt:lpstr>
      <vt:lpstr>ما هي نتائج مقارنة العمليات التالية ؟</vt:lpstr>
      <vt:lpstr>مثال :  لو كان عندنا متغيران  a , b   يدخل المستخدم قيمهما من شاشة التنفيذ وكان المطلوب طبع رسائل تبين متى كان  a  اكبر من a   ,, b اكبر أو  يساوي a ,, b  اصغر من a ,, b اصغر أو يساوي a  ,, b   يساوي a  ,, b  لا يساوي  b   ؟  </vt:lpstr>
      <vt:lpstr>PowerPoint Presentation</vt:lpstr>
      <vt:lpstr>برنامج ندخل رقم ويطبع رسالة إذا كان الرقم بين( 5—100 ) إذا كان الرقم ضمن هذه الفترة وإذا خارج الفترة لا نطبع أي شيء .؟</vt:lpstr>
      <vt:lpstr>عبارة if--else   الشرطية:   </vt:lpstr>
      <vt:lpstr>اكتب برنامج بلغة C++ مستخدما الجملة الشرطية  if  يطلب من المستخدم ادخال رقم صحيح واذا كان باقي قسمة الرقم  علي2 تساوي واحد اطبع ان الرقم الاول فردي وإلا اطبع بان الرقم زوجي؟ </vt:lpstr>
      <vt:lpstr>العبارات الشرطية المتداخلة</vt:lpstr>
      <vt:lpstr>مستخدم العبارة المتداخلة اكتب برنامج يطلب رقم من المستخدم شرط أن يقبل القسمة على ثلاثة ويقبل القسمة على تسعة </vt:lpstr>
      <vt:lpstr>عبارة) if—else if( الشرطية </vt:lpstr>
      <vt:lpstr>PowerPoint Presentation</vt:lpstr>
      <vt:lpstr>PowerPoint Presentation</vt:lpstr>
      <vt:lpstr>مثال:برنامج تدخل رقم ويبين لكل هل الرقم يقبل القسمة على 3 أم على 5 أم على 7 أم غير ذلك ويطبع رسالة في كل حالة  في حال إذا قبل القسمة على 7 يجمع مع الرقم المدخل قيمة 2 ويطبعه </vt:lpstr>
      <vt:lpstr>PowerPoint Presentation</vt:lpstr>
      <vt:lpstr>PowerPoint Presentation</vt:lpstr>
      <vt:lpstr>عبارة Switch—Case الشرطية : </vt:lpstr>
      <vt:lpstr>الشكل العام </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namarig</dc:creator>
  <cp:lastModifiedBy>namarig</cp:lastModifiedBy>
  <cp:revision>54</cp:revision>
  <dcterms:created xsi:type="dcterms:W3CDTF">2022-03-02T09:34:13Z</dcterms:created>
  <dcterms:modified xsi:type="dcterms:W3CDTF">2022-03-02T11:17:48Z</dcterms:modified>
</cp:coreProperties>
</file>