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7"/>
  </p:notesMasterIdLst>
  <p:sldIdLst>
    <p:sldId id="294" r:id="rId2"/>
    <p:sldId id="295" r:id="rId3"/>
    <p:sldId id="297" r:id="rId4"/>
    <p:sldId id="256" r:id="rId5"/>
    <p:sldId id="257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390" r:id="rId26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959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EC247-04BF-444B-B307-EED880836471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4BA8A-0481-439F-AB83-BE7D2FFF6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3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63A18A-D037-4908-B3D2-572E191F2AA4}" type="datetimeFigureOut">
              <a:rPr lang="ar-SA" smtClean="0"/>
              <a:pPr/>
              <a:t>18/06/1443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AA6C2B-4CF0-452E-96B6-A71EEF3DE202}" type="slidenum">
              <a:rPr lang="ar-SA" smtClean="0"/>
              <a:pPr/>
              <a:t>‹#›</a:t>
            </a:fld>
            <a:endParaRPr lang="ar-S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Introduction</a:t>
            </a:r>
          </a:p>
          <a:p>
            <a:pPr algn="ctr"/>
            <a:endParaRPr lang="ar-SA" sz="6600" dirty="0"/>
          </a:p>
        </p:txBody>
      </p:sp>
      <p:grpSp>
        <p:nvGrpSpPr>
          <p:cNvPr id="4" name="Group 3"/>
          <p:cNvGrpSpPr/>
          <p:nvPr/>
        </p:nvGrpSpPr>
        <p:grpSpPr>
          <a:xfrm>
            <a:off x="539552" y="5500702"/>
            <a:ext cx="8244408" cy="1241425"/>
            <a:chOff x="899592" y="5500702"/>
            <a:chExt cx="8244408" cy="1241425"/>
          </a:xfrm>
        </p:grpSpPr>
        <p:pic>
          <p:nvPicPr>
            <p:cNvPr id="5" name="Picture 4" descr="fountainpen_dripping_hg_clr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10400" y="5500702"/>
              <a:ext cx="2133600" cy="124142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899592" y="5661248"/>
              <a:ext cx="475252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Prepared by: Ashraf Mohamed </a:t>
              </a:r>
              <a:endParaRPr lang="ar-SA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685800" y="1743076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System Analysis and Design 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9403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ar-SA" sz="2800" b="1" dirty="0"/>
              <a:t>مخرجات هذا النظام  </a:t>
            </a:r>
            <a:r>
              <a:rPr lang="ar-SA" sz="2800" b="1" dirty="0" smtClean="0"/>
              <a:t>:</a:t>
            </a:r>
            <a:r>
              <a:rPr lang="ar-SA" sz="2800" dirty="0" smtClean="0"/>
              <a:t/>
            </a:r>
            <a:br>
              <a:rPr lang="ar-SA" sz="2800" dirty="0" smtClean="0"/>
            </a:br>
            <a:r>
              <a:rPr lang="ar-SA" sz="2800" dirty="0" smtClean="0"/>
              <a:t> </a:t>
            </a:r>
            <a:r>
              <a:rPr lang="ar-SA" sz="2800" dirty="0"/>
              <a:t>هي مجموعة القوائم الصادرة من مكتب التسجيل للمتابعة .</a:t>
            </a:r>
            <a:endParaRPr lang="en-US" sz="2800" dirty="0"/>
          </a:p>
          <a:p>
            <a:pPr lvl="0"/>
            <a:r>
              <a:rPr lang="ar-SA" sz="2800" b="1" dirty="0"/>
              <a:t>هدف هذا النظام </a:t>
            </a:r>
            <a:r>
              <a:rPr lang="ar-SA" sz="2800" b="1" dirty="0" smtClean="0"/>
              <a:t>:</a:t>
            </a:r>
            <a:r>
              <a:rPr lang="ar-SA" sz="2800" dirty="0" smtClean="0"/>
              <a:t/>
            </a:r>
            <a:br>
              <a:rPr lang="ar-SA" sz="2800" dirty="0" smtClean="0"/>
            </a:br>
            <a:r>
              <a:rPr lang="ar-SA" sz="2800" dirty="0" smtClean="0"/>
              <a:t>هو </a:t>
            </a:r>
            <a:r>
              <a:rPr lang="ar-SA" sz="2800" dirty="0"/>
              <a:t>ضبط عمليات متابعة الطالب في المراحل القادمة </a:t>
            </a:r>
            <a:r>
              <a:rPr lang="ar-SA" sz="2800" dirty="0" smtClean="0"/>
              <a:t>.</a:t>
            </a:r>
            <a:br>
              <a:rPr lang="ar-SA" sz="2800" dirty="0" smtClean="0"/>
            </a:br>
            <a:r>
              <a:rPr lang="ar-SA" sz="2800" dirty="0" smtClean="0"/>
              <a:t> 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505988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b="1" dirty="0"/>
              <a:t>بيئة النظام </a:t>
            </a:r>
            <a:r>
              <a:rPr lang="ar-SA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ar-SA" sz="2800" dirty="0"/>
              <a:t>كل نظام، أو نظام فرعي موجود ومتوفر في  مكان وزمان محدد (</a:t>
            </a:r>
            <a:r>
              <a:rPr lang="en-US" sz="2800" dirty="0"/>
              <a:t>Space &amp;Time</a:t>
            </a:r>
            <a:r>
              <a:rPr lang="ar-SA" sz="2800" dirty="0"/>
              <a:t>) لخدمة مستخدمين محددين لمدة زمنية محددة – إما مستقلاً بذاته ومكتفياً بنفسه ولا يتفاعل مع الأنظمة الأخرى الموجودة  في بيئته  وهذا يطلق عليه </a:t>
            </a:r>
            <a:r>
              <a:rPr lang="ar-SA" sz="2800" b="1" dirty="0"/>
              <a:t>النظام </a:t>
            </a:r>
            <a:r>
              <a:rPr lang="ar-SA" sz="2800" b="1" dirty="0" smtClean="0"/>
              <a:t>المغلق </a:t>
            </a:r>
            <a:r>
              <a:rPr lang="en-US" sz="2800" b="1" dirty="0"/>
              <a:t>Close  System</a:t>
            </a:r>
            <a:r>
              <a:rPr lang="ar-SA" sz="2800" b="1" dirty="0" smtClean="0"/>
              <a:t> </a:t>
            </a:r>
            <a:r>
              <a:rPr lang="ar-SA" sz="2800" dirty="0"/>
              <a:t>.</a:t>
            </a:r>
            <a:endParaRPr lang="en-US" sz="2800" dirty="0"/>
          </a:p>
          <a:p>
            <a:pPr algn="just"/>
            <a:r>
              <a:rPr lang="ar-SA" sz="2800" dirty="0"/>
              <a:t>وأما أن يكون متفاعلاً مع الأنظمة الأخرى التي تتوفر في بيئته، وفي هذه الحالة يطلق عليه </a:t>
            </a:r>
            <a:r>
              <a:rPr lang="ar-SA" sz="2800" b="1" dirty="0"/>
              <a:t>النظام المفتوح </a:t>
            </a:r>
            <a:r>
              <a:rPr lang="en-US" sz="2800" b="1" dirty="0"/>
              <a:t>Open system</a:t>
            </a:r>
            <a:r>
              <a:rPr lang="ar-SA" sz="2800" b="1" dirty="0" smtClean="0"/>
              <a:t> </a:t>
            </a:r>
            <a:r>
              <a:rPr lang="ar-SA" sz="2800" dirty="0"/>
              <a:t>وكل أنظمة المعلومات هي أنظمة مفتوحة </a:t>
            </a:r>
            <a:r>
              <a:rPr lang="ar-SA" sz="2800" dirty="0" smtClean="0"/>
              <a:t>.</a:t>
            </a:r>
          </a:p>
          <a:p>
            <a:pPr algn="just"/>
            <a:r>
              <a:rPr lang="ar-SA" sz="2800" dirty="0"/>
              <a:t>النظام الذي يجمع بين مجموعة الأنظمة المفتوحة يعرف باسم </a:t>
            </a:r>
            <a:r>
              <a:rPr lang="ar-SA" sz="2800" b="1" dirty="0"/>
              <a:t>النظام </a:t>
            </a:r>
            <a:r>
              <a:rPr lang="ar-SA" sz="2800" b="1" dirty="0" smtClean="0"/>
              <a:t>المتكامل </a:t>
            </a:r>
            <a:r>
              <a:rPr lang="en-US" sz="2800" b="1" dirty="0"/>
              <a:t>INTEGRATED  SYSTEM</a:t>
            </a:r>
            <a:r>
              <a:rPr lang="ar-SA" sz="2800" b="1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7201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/>
              <a:t>التفاعل مع البيئة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2800" dirty="0"/>
              <a:t>يكون التفاعل مع البيئة في واحد من الأشكال الآتية:</a:t>
            </a:r>
            <a:endParaRPr lang="en-US" sz="2800" dirty="0"/>
          </a:p>
          <a:p>
            <a:r>
              <a:rPr lang="ar-SA" sz="2800" dirty="0"/>
              <a:t>     أ- تفاعل المدخلات فقط .</a:t>
            </a:r>
            <a:endParaRPr lang="en-US" sz="2800" dirty="0"/>
          </a:p>
          <a:p>
            <a:pPr lvl="0"/>
            <a:r>
              <a:rPr lang="ar-SA" sz="2800" dirty="0" smtClean="0"/>
              <a:t>     ب - تفاعل المخرجات .</a:t>
            </a:r>
            <a:endParaRPr lang="en-US" sz="2800" dirty="0" smtClean="0"/>
          </a:p>
          <a:p>
            <a:r>
              <a:rPr lang="ar-SA" sz="2800" dirty="0" smtClean="0"/>
              <a:t>     </a:t>
            </a:r>
            <a:r>
              <a:rPr lang="ar-SA" sz="2800" dirty="0"/>
              <a:t>ج- تفاعل المدخلات والمخرجات .</a:t>
            </a:r>
            <a:endParaRPr lang="en-US" sz="2800" dirty="0"/>
          </a:p>
          <a:p>
            <a:r>
              <a:rPr lang="ar-SA" sz="2800" dirty="0"/>
              <a:t>     د-  تفاعل الإجراءات والعمليات </a:t>
            </a:r>
            <a:r>
              <a:rPr lang="ar-SA" sz="2800" dirty="0" smtClean="0"/>
              <a:t>.</a:t>
            </a:r>
          </a:p>
          <a:p>
            <a:r>
              <a:rPr lang="ar-SA" sz="2800" b="1" dirty="0"/>
              <a:t>أهم  أنواع التفاعلات</a:t>
            </a:r>
            <a:r>
              <a:rPr lang="ar-SA" sz="2800" dirty="0"/>
              <a:t> هي </a:t>
            </a:r>
            <a:r>
              <a:rPr lang="ar-SA" sz="2800" b="1" dirty="0"/>
              <a:t>تفاعل  المدخلات</a:t>
            </a:r>
            <a:r>
              <a:rPr lang="ar-SA" sz="2800" dirty="0"/>
              <a:t> حيث إنها </a:t>
            </a:r>
            <a:r>
              <a:rPr lang="ar-SA" sz="2800" b="1" dirty="0"/>
              <a:t>تقوم بالتأثير علي</a:t>
            </a:r>
            <a:r>
              <a:rPr lang="ar-SA" sz="2800" dirty="0"/>
              <a:t> </a:t>
            </a:r>
            <a:r>
              <a:rPr lang="ar-SA" sz="2800" b="1" dirty="0"/>
              <a:t>العمليات وإجراءات النظام</a:t>
            </a:r>
            <a:endParaRPr lang="en-US" sz="2800" dirty="0"/>
          </a:p>
          <a:p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1503543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62615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159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ar-SA" sz="4000" b="1" dirty="0"/>
              <a:t>دورة حياة النظام   </a:t>
            </a:r>
            <a:r>
              <a:rPr lang="en-US" sz="4000" b="1" dirty="0"/>
              <a:t>Life-Cycle Of The  System</a:t>
            </a:r>
            <a:r>
              <a:rPr lang="ar-SA" sz="4000" b="1" dirty="0"/>
              <a:t>  </a:t>
            </a:r>
            <a:endParaRPr lang="ar-S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ar-SA" dirty="0"/>
              <a:t>-الشعور بالمشكلة.</a:t>
            </a:r>
            <a:endParaRPr lang="en-US" dirty="0"/>
          </a:p>
          <a:p>
            <a:r>
              <a:rPr lang="en-US" dirty="0"/>
              <a:t>2</a:t>
            </a:r>
            <a:r>
              <a:rPr lang="ar-SA" dirty="0"/>
              <a:t>- تحديد أهداف النظام الجديد.</a:t>
            </a:r>
            <a:endParaRPr lang="en-US" dirty="0"/>
          </a:p>
          <a:p>
            <a:r>
              <a:rPr lang="en-US" dirty="0"/>
              <a:t>3</a:t>
            </a:r>
            <a:r>
              <a:rPr lang="ar-SA" dirty="0"/>
              <a:t>- دراسة الجدوى بأوجهها المختلفة واعتمادها.</a:t>
            </a:r>
            <a:endParaRPr lang="en-US" dirty="0"/>
          </a:p>
          <a:p>
            <a:r>
              <a:rPr lang="ar-SA" dirty="0"/>
              <a:t> </a:t>
            </a:r>
            <a:r>
              <a:rPr lang="en-US" dirty="0"/>
              <a:t>-4</a:t>
            </a:r>
            <a:r>
              <a:rPr lang="ar-SA" dirty="0"/>
              <a:t> وضع خطة زمنية لبناء النظام الجديد.</a:t>
            </a:r>
            <a:endParaRPr lang="en-US" dirty="0"/>
          </a:p>
          <a:p>
            <a:r>
              <a:rPr lang="en-US" dirty="0"/>
              <a:t>5</a:t>
            </a:r>
            <a:r>
              <a:rPr lang="ar-SA" dirty="0"/>
              <a:t>- جمع الحقائق والبيانات.</a:t>
            </a:r>
            <a:endParaRPr lang="en-US" dirty="0"/>
          </a:p>
          <a:p>
            <a:r>
              <a:rPr lang="en-US" dirty="0"/>
              <a:t>6</a:t>
            </a:r>
            <a:r>
              <a:rPr lang="ar-SA" dirty="0"/>
              <a:t>- تبويب هذه الحقائق وفهرستها وترتيبها.</a:t>
            </a:r>
            <a:endParaRPr lang="en-US" dirty="0"/>
          </a:p>
          <a:p>
            <a:r>
              <a:rPr lang="en-US" dirty="0"/>
              <a:t>7</a:t>
            </a:r>
            <a:r>
              <a:rPr lang="ar-SA" dirty="0"/>
              <a:t>- تحليل هدف هذه البيانات.</a:t>
            </a:r>
            <a:endParaRPr lang="en-US" dirty="0"/>
          </a:p>
          <a:p>
            <a:r>
              <a:rPr lang="en-US" dirty="0"/>
              <a:t>8</a:t>
            </a:r>
            <a:r>
              <a:rPr lang="ar-SA" dirty="0"/>
              <a:t>- اتخاذ القرار</a:t>
            </a:r>
            <a:r>
              <a:rPr lang="ar-S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ar-SA" dirty="0"/>
              <a:t>- تصميم المخرجات </a:t>
            </a:r>
            <a:endParaRPr lang="en-US" dirty="0"/>
          </a:p>
          <a:p>
            <a:r>
              <a:rPr lang="en-US" dirty="0"/>
              <a:t>10</a:t>
            </a:r>
            <a:r>
              <a:rPr lang="ar-SA" dirty="0"/>
              <a:t>- تصميم المدخلات.</a:t>
            </a:r>
            <a:endParaRPr lang="en-US" dirty="0"/>
          </a:p>
          <a:p>
            <a:r>
              <a:rPr lang="en-US" dirty="0"/>
              <a:t>11</a:t>
            </a:r>
            <a:r>
              <a:rPr lang="ar-SA" dirty="0"/>
              <a:t>- تصميم الملفات </a:t>
            </a:r>
            <a:endParaRPr lang="en-US" dirty="0"/>
          </a:p>
          <a:p>
            <a:r>
              <a:rPr lang="en-US" dirty="0"/>
              <a:t>12</a:t>
            </a:r>
            <a:r>
              <a:rPr lang="ar-SA" dirty="0"/>
              <a:t>- تصميم الإجراءات.</a:t>
            </a:r>
            <a:endParaRPr lang="en-US" dirty="0"/>
          </a:p>
          <a:p>
            <a:r>
              <a:rPr lang="en-US" dirty="0"/>
              <a:t>13</a:t>
            </a:r>
            <a:r>
              <a:rPr lang="ar-SA" dirty="0"/>
              <a:t>- اختبار النظام.</a:t>
            </a:r>
            <a:endParaRPr lang="en-US" dirty="0"/>
          </a:p>
          <a:p>
            <a:r>
              <a:rPr lang="en-US" dirty="0"/>
              <a:t>14</a:t>
            </a:r>
            <a:r>
              <a:rPr lang="ar-SA" dirty="0"/>
              <a:t>- تقييم النظام.</a:t>
            </a:r>
            <a:endParaRPr lang="en-US" dirty="0"/>
          </a:p>
          <a:p>
            <a:r>
              <a:rPr lang="en-US" dirty="0"/>
              <a:t>15</a:t>
            </a:r>
            <a:r>
              <a:rPr lang="ar-SA" dirty="0"/>
              <a:t>- تحويل النظام.</a:t>
            </a:r>
            <a:endParaRPr lang="en-US" dirty="0"/>
          </a:p>
          <a:p>
            <a:r>
              <a:rPr lang="en-US" dirty="0"/>
              <a:t>16</a:t>
            </a:r>
            <a:r>
              <a:rPr lang="ar-SA" dirty="0"/>
              <a:t>- توثيق النظام</a:t>
            </a:r>
            <a:r>
              <a:rPr lang="ar-SA" dirty="0" smtClean="0"/>
              <a:t>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17935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/>
              <a:t>أمثلة </a:t>
            </a:r>
            <a:r>
              <a:rPr lang="ar-SA" b="1" dirty="0" smtClean="0"/>
              <a:t>لبعض </a:t>
            </a:r>
            <a:r>
              <a:rPr lang="ar-SA" b="1" dirty="0"/>
              <a:t>النظم </a:t>
            </a:r>
            <a:r>
              <a:rPr lang="ar-SA" b="1" dirty="0" smtClean="0"/>
              <a:t>: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b="1" dirty="0"/>
              <a:t>نظام المخازن </a:t>
            </a:r>
            <a:endParaRPr lang="en-US" dirty="0"/>
          </a:p>
          <a:p>
            <a:pPr lvl="1" algn="just"/>
            <a:r>
              <a:rPr lang="en-US" b="1" dirty="0"/>
              <a:t>  </a:t>
            </a:r>
            <a:r>
              <a:rPr lang="ar-SA" b="1" dirty="0"/>
              <a:t>نظام معلومات المخازن</a:t>
            </a:r>
            <a:r>
              <a:rPr lang="ar-SA" dirty="0"/>
              <a:t>  يقوم بمتابعة البضائع المخزونة في المخزن كما يقوم بمتابعة حركتها مثل حركة وصول بضائع جديدة ، أو حركة بضائع خارجة من المخزن كما يقوم بتوثيق تلك المتابعات كملفات في الحاسب .</a:t>
            </a:r>
            <a:endParaRPr lang="en-US" dirty="0"/>
          </a:p>
          <a:p>
            <a:pPr algn="just"/>
            <a:r>
              <a:rPr lang="ar-SA" b="1" dirty="0"/>
              <a:t>2.5 </a:t>
            </a:r>
            <a:r>
              <a:rPr lang="en-US" b="1" dirty="0"/>
              <a:t>  </a:t>
            </a:r>
            <a:r>
              <a:rPr lang="ar-SA" b="1" dirty="0"/>
              <a:t>نظام المبيعات</a:t>
            </a:r>
            <a:r>
              <a:rPr lang="ar-SA" u="sng" dirty="0"/>
              <a:t> </a:t>
            </a:r>
            <a:endParaRPr lang="en-US" dirty="0"/>
          </a:p>
          <a:p>
            <a:pPr lvl="1" algn="just"/>
            <a:r>
              <a:rPr lang="ar-SA" dirty="0"/>
              <a:t>يقوم بمتابعة عمليات بيع مواد مختلفة وإصدار كافة التقارير اللازمة لتوثيق عمليات البيع والإحصائيات.</a:t>
            </a:r>
            <a:endParaRPr lang="en-US" dirty="0"/>
          </a:p>
          <a:p>
            <a:pPr algn="just"/>
            <a:r>
              <a:rPr lang="ar-SA" b="1" dirty="0"/>
              <a:t>3.5  نظام المساهمين </a:t>
            </a:r>
            <a:endParaRPr lang="en-US" dirty="0"/>
          </a:p>
          <a:p>
            <a:pPr lvl="1" algn="just"/>
            <a:r>
              <a:rPr lang="ar-SA" dirty="0"/>
              <a:t>نظام معلومات يقوم بمتابعة المساهمين وحركة أسهمهم ومتابعة الأرباح والخسائر والتقارير الدورية .</a:t>
            </a:r>
            <a:endParaRPr lang="en-US" dirty="0"/>
          </a:p>
          <a:p>
            <a:pPr marL="0" indent="0" algn="just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20315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2800" b="1" dirty="0"/>
              <a:t>نظام التسجيل الطبي </a:t>
            </a:r>
            <a:endParaRPr lang="ar-SA" sz="2800" dirty="0"/>
          </a:p>
          <a:p>
            <a:pPr lvl="1" algn="just"/>
            <a:r>
              <a:rPr lang="en-US" sz="2800" dirty="0" smtClean="0"/>
              <a:t>   </a:t>
            </a:r>
            <a:r>
              <a:rPr lang="ar-SA" sz="2800" dirty="0"/>
              <a:t>نظام معلومات يقوم بمتابعة المرضى سريريا، وتسجيل ذلك في ملفات وإصدار التقارير الطبية الخاصة بمتابعة المرضى في كل قسم من أقسام المستشفى </a:t>
            </a:r>
            <a:r>
              <a:rPr lang="ar-SA" sz="2800" dirty="0" smtClean="0"/>
              <a:t>.</a:t>
            </a:r>
          </a:p>
          <a:p>
            <a:pPr algn="just"/>
            <a:r>
              <a:rPr lang="ar-SA" sz="2800" b="1" dirty="0"/>
              <a:t>النظام الإحصائي </a:t>
            </a:r>
            <a:endParaRPr lang="en-US" sz="2800" dirty="0"/>
          </a:p>
          <a:p>
            <a:pPr lvl="1" algn="just"/>
            <a:r>
              <a:rPr lang="en-US" sz="2800" dirty="0" smtClean="0"/>
              <a:t>   </a:t>
            </a:r>
            <a:r>
              <a:rPr lang="ar-SA" sz="2800" dirty="0"/>
              <a:t>وهو نظام معلومات لمعالجة البيانات إحصائيا، كاستخراج مقاييس التشتت والارتباط،  وإيجاد معادلات الانحدار، وعرض البيانات وتمثيلها بواسطة التوزيعات والمنحنيات التكرارية والأعمدة والبيانات.</a:t>
            </a:r>
            <a:endParaRPr lang="en-US" sz="2800" dirty="0"/>
          </a:p>
          <a:p>
            <a:pPr marL="27432" indent="0" algn="just">
              <a:buNone/>
            </a:pPr>
            <a:endParaRPr lang="en-US" sz="2800" dirty="0"/>
          </a:p>
          <a:p>
            <a:pPr algn="just"/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739918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/>
              <a:t>أعراض مشاكل نظام المعلومات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ar-SA" dirty="0"/>
              <a:t>تأخر التقارير .                        </a:t>
            </a:r>
            <a:endParaRPr lang="en-US" dirty="0"/>
          </a:p>
          <a:p>
            <a:pPr lvl="0"/>
            <a:r>
              <a:rPr lang="ar-SA" dirty="0"/>
              <a:t>التأخير في الإنجاز</a:t>
            </a:r>
            <a:endParaRPr lang="en-US" dirty="0"/>
          </a:p>
          <a:p>
            <a:pPr lvl="0"/>
            <a:r>
              <a:rPr lang="ar-SA" dirty="0"/>
              <a:t>انخفاض انتاجية العاملين                     </a:t>
            </a:r>
            <a:endParaRPr lang="en-US" dirty="0"/>
          </a:p>
          <a:p>
            <a:pPr lvl="0"/>
            <a:r>
              <a:rPr lang="ar-SA" dirty="0"/>
              <a:t>انخفاض الأرباح.</a:t>
            </a:r>
            <a:endParaRPr lang="en-US" dirty="0"/>
          </a:p>
          <a:p>
            <a:pPr lvl="0"/>
            <a:r>
              <a:rPr lang="ar-SA" dirty="0"/>
              <a:t>انخفاض إنتاجيةالعاملين </a:t>
            </a:r>
            <a:endParaRPr lang="en-US" dirty="0"/>
          </a:p>
          <a:p>
            <a:pPr lvl="0"/>
            <a:r>
              <a:rPr lang="ar-SA" dirty="0"/>
              <a:t>عجز التقنية.</a:t>
            </a:r>
            <a:endParaRPr lang="en-US" dirty="0"/>
          </a:p>
          <a:p>
            <a:pPr lvl="0"/>
            <a:r>
              <a:rPr lang="ar-SA" dirty="0"/>
              <a:t>شكوى العملاء .                             </a:t>
            </a:r>
            <a:endParaRPr lang="en-US" dirty="0"/>
          </a:p>
          <a:p>
            <a:pPr lvl="0"/>
            <a:r>
              <a:rPr lang="ar-SA" dirty="0"/>
              <a:t>عدم إتاحة المعلومات                           </a:t>
            </a:r>
            <a:endParaRPr lang="en-US" dirty="0"/>
          </a:p>
          <a:p>
            <a:pPr lvl="0"/>
            <a:r>
              <a:rPr lang="ar-SA" dirty="0"/>
              <a:t>الاستجابة البطيئة لأسئلة العملاء </a:t>
            </a:r>
            <a:endParaRPr lang="en-US" dirty="0"/>
          </a:p>
          <a:p>
            <a:r>
              <a:rPr lang="ar-SA" dirty="0"/>
              <a:t>فقد منافسات كبيرة.</a:t>
            </a:r>
          </a:p>
        </p:txBody>
      </p:sp>
    </p:spTree>
    <p:extLst>
      <p:ext uri="{BB962C8B-B14F-4D97-AF65-F5344CB8AC3E}">
        <p14:creationId xmlns:p14="http://schemas.microsoft.com/office/powerpoint/2010/main" val="1377310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ar-SA" dirty="0"/>
              <a:t>زيادة في العمل غير المباشر .</a:t>
            </a:r>
            <a:endParaRPr lang="en-US" dirty="0"/>
          </a:p>
          <a:p>
            <a:pPr lvl="0"/>
            <a:r>
              <a:rPr lang="ar-SA" dirty="0"/>
              <a:t>زيادة الأعمال الكتابية .</a:t>
            </a:r>
            <a:endParaRPr lang="en-US" dirty="0"/>
          </a:p>
          <a:p>
            <a:pPr lvl="0"/>
            <a:r>
              <a:rPr lang="ar-SA" dirty="0"/>
              <a:t>زيادة أو نقص في المخزون</a:t>
            </a:r>
            <a:endParaRPr lang="en-US" dirty="0"/>
          </a:p>
          <a:p>
            <a:pPr lvl="0"/>
            <a:r>
              <a:rPr lang="ar-SA" dirty="0"/>
              <a:t>زيادة في استخدام الأدوات .</a:t>
            </a:r>
            <a:endParaRPr lang="en-US" dirty="0"/>
          </a:p>
          <a:p>
            <a:pPr lvl="0"/>
            <a:r>
              <a:rPr lang="ar-SA" dirty="0"/>
              <a:t>زيادة في الطلبات غير المنفذة.</a:t>
            </a:r>
            <a:endParaRPr lang="en-US" dirty="0"/>
          </a:p>
          <a:p>
            <a:pPr lvl="0"/>
            <a:r>
              <a:rPr lang="ar-SA" dirty="0"/>
              <a:t>زيادة في انحرافات التكاليف.</a:t>
            </a:r>
            <a:endParaRPr lang="en-US" dirty="0"/>
          </a:p>
          <a:p>
            <a:pPr lvl="0"/>
            <a:r>
              <a:rPr lang="ar-SA" dirty="0"/>
              <a:t>زيادة في الطاقة العاطلة .</a:t>
            </a:r>
            <a:endParaRPr lang="en-US" dirty="0"/>
          </a:p>
          <a:p>
            <a:pPr lvl="0"/>
            <a:r>
              <a:rPr lang="ar-SA" dirty="0"/>
              <a:t>زيادة في الميعاد المتفق عليه</a:t>
            </a:r>
            <a:endParaRPr lang="en-US" dirty="0"/>
          </a:p>
          <a:p>
            <a:pPr lvl="0"/>
            <a:r>
              <a:rPr lang="ar-SA" dirty="0"/>
              <a:t>نقاط اختناق في التشغيل .</a:t>
            </a:r>
            <a:endParaRPr lang="en-US" dirty="0"/>
          </a:p>
          <a:p>
            <a:pPr lvl="0"/>
            <a:r>
              <a:rPr lang="ar-SA" dirty="0"/>
              <a:t>تداخل المسؤليات وعدم وضوحها</a:t>
            </a:r>
            <a:endParaRPr lang="en-US" dirty="0"/>
          </a:p>
          <a:p>
            <a:pPr lvl="0"/>
            <a:r>
              <a:rPr lang="ar-SA" dirty="0"/>
              <a:t>تشغيل لبيانات غير ضرورية </a:t>
            </a:r>
            <a:r>
              <a:rPr lang="ar-S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09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outline:</a:t>
            </a:r>
            <a:endParaRPr lang="ar-S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033760"/>
              </p:ext>
            </p:extLst>
          </p:nvPr>
        </p:nvGraphicFramePr>
        <p:xfrm>
          <a:off x="1691680" y="1772816"/>
          <a:ext cx="5231634" cy="4464495"/>
        </p:xfrm>
        <a:graphic>
          <a:graphicData uri="http://schemas.openxmlformats.org/drawingml/2006/table">
            <a:tbl>
              <a:tblPr rtl="1" firstRow="1" firstCol="1" lastRow="1" lastCol="1" bandRow="1" bandCol="1">
                <a:tableStyleId>{5C22544A-7EE6-4342-B048-85BDC9FD1C3A}</a:tableStyleId>
              </a:tblPr>
              <a:tblGrid>
                <a:gridCol w="1209218"/>
                <a:gridCol w="4022416"/>
              </a:tblGrid>
              <a:tr h="525234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cs typeface="AL-Hosam" pitchFamily="2" charset="-78"/>
                        </a:rPr>
                        <a:t>م 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400" dirty="0">
                          <a:effectLst/>
                          <a:cs typeface="AL-Hosam" pitchFamily="2" charset="-78"/>
                        </a:rPr>
                        <a:t>الموضوع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/>
                </a:tc>
              </a:tr>
              <a:tr h="56645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2400" dirty="0" smtClean="0">
                          <a:effectLst/>
                          <a:latin typeface="Times New Roman"/>
                          <a:ea typeface="Times New Roman"/>
                          <a:cs typeface="AL-Hosam" pitchFamily="2" charset="-78"/>
                        </a:rPr>
                        <a:t>1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cs typeface="AL-Hosam" pitchFamily="2" charset="-78"/>
                        </a:rPr>
                        <a:t>نظرية النظم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645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2400" dirty="0" smtClean="0">
                          <a:effectLst/>
                          <a:latin typeface="Times New Roman"/>
                          <a:ea typeface="Times New Roman"/>
                          <a:cs typeface="AL-Hosam" pitchFamily="2" charset="-78"/>
                        </a:rPr>
                        <a:t>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cs typeface="AL-Hosam" pitchFamily="2" charset="-78"/>
                        </a:rPr>
                        <a:t>تعريف وتحديد المشكلة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645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2400" dirty="0" smtClean="0">
                          <a:effectLst/>
                          <a:latin typeface="Times New Roman"/>
                          <a:ea typeface="Times New Roman"/>
                          <a:cs typeface="AL-Hosam" pitchFamily="2" charset="-78"/>
                        </a:rPr>
                        <a:t>3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cs typeface="AL-Hosam" pitchFamily="2" charset="-78"/>
                        </a:rPr>
                        <a:t>دراسة الجدوي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6450">
                <a:tc>
                  <a:txBody>
                    <a:bodyPr/>
                    <a:lstStyle/>
                    <a:p>
                      <a:pPr algn="justLow" rtl="1">
                        <a:spcAft>
                          <a:spcPts val="0"/>
                        </a:spcAft>
                      </a:pPr>
                      <a:r>
                        <a:rPr lang="ar-SA" sz="2400" dirty="0" smtClean="0">
                          <a:effectLst/>
                          <a:latin typeface="Times New Roman"/>
                          <a:ea typeface="Times New Roman"/>
                          <a:cs typeface="AL-Hosam" pitchFamily="2" charset="-78"/>
                        </a:rPr>
                        <a:t>4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Low" rtl="1">
                        <a:spcAft>
                          <a:spcPts val="0"/>
                        </a:spcAft>
                      </a:pPr>
                      <a:r>
                        <a:rPr lang="ar-SA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cs typeface="AL-Hosam" pitchFamily="2" charset="-78"/>
                        </a:rPr>
                        <a:t>خطة  زمن انجاز النظام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645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2400" dirty="0" smtClean="0">
                          <a:effectLst/>
                          <a:latin typeface="Times New Roman"/>
                          <a:ea typeface="Times New Roman"/>
                          <a:cs typeface="AL-Hosam" pitchFamily="2" charset="-78"/>
                        </a:rPr>
                        <a:t>5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cs typeface="AL-Hosam" pitchFamily="2" charset="-78"/>
                        </a:rPr>
                        <a:t>تحليل النظام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6450">
                <a:tc>
                  <a:txBody>
                    <a:bodyPr/>
                    <a:lstStyle/>
                    <a:p>
                      <a:pPr algn="justLow" rtl="1">
                        <a:spcAft>
                          <a:spcPts val="0"/>
                        </a:spcAft>
                      </a:pPr>
                      <a:r>
                        <a:rPr lang="ar-SA" sz="2400" dirty="0" smtClean="0">
                          <a:effectLst/>
                          <a:latin typeface="Times New Roman"/>
                          <a:ea typeface="Times New Roman"/>
                          <a:cs typeface="AL-Hosam" pitchFamily="2" charset="-78"/>
                        </a:rPr>
                        <a:t>6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Low" rtl="1">
                        <a:spcAft>
                          <a:spcPts val="0"/>
                        </a:spcAft>
                      </a:pPr>
                      <a:r>
                        <a:rPr lang="ar-SA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cs typeface="AL-Hosam" pitchFamily="2" charset="-78"/>
                        </a:rPr>
                        <a:t>تصميم النظام  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0561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2400" dirty="0" smtClean="0">
                          <a:effectLst/>
                          <a:latin typeface="Times New Roman"/>
                          <a:ea typeface="Times New Roman"/>
                          <a:cs typeface="AL-Hosam" pitchFamily="2" charset="-78"/>
                        </a:rPr>
                        <a:t>7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3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cs typeface="AL-Hosam" pitchFamily="2" charset="-78"/>
                        </a:rPr>
                        <a:t>تطبيق النظام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AL-Hosam" pitchFamily="2" charset="-78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059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sz="2800" dirty="0" smtClean="0"/>
              <a:t>لمعرفة </a:t>
            </a:r>
            <a:r>
              <a:rPr lang="ar-SA" sz="2800" b="1" dirty="0"/>
              <a:t>مشاكل النظام</a:t>
            </a:r>
            <a:r>
              <a:rPr lang="ar-SA" sz="2800" dirty="0"/>
              <a:t> القائم يجب </a:t>
            </a:r>
            <a:r>
              <a:rPr lang="ar-SA" sz="2800" b="1" dirty="0"/>
              <a:t>عمل استطلاع</a:t>
            </a:r>
            <a:r>
              <a:rPr lang="ar-SA" sz="2800" dirty="0"/>
              <a:t> عام وشامل </a:t>
            </a:r>
            <a:r>
              <a:rPr lang="ar-SA" sz="2800" b="1" dirty="0"/>
              <a:t>عن طبيعة إنجاز خدمات</a:t>
            </a:r>
            <a:r>
              <a:rPr lang="ar-SA" sz="2800" dirty="0"/>
              <a:t> هذا النظام بالآتي :-</a:t>
            </a:r>
            <a:endParaRPr lang="en-US" sz="2400" dirty="0"/>
          </a:p>
          <a:p>
            <a:r>
              <a:rPr lang="ar-SA" sz="2800" b="1" dirty="0"/>
              <a:t> </a:t>
            </a:r>
            <a:r>
              <a:rPr lang="ar-SA" sz="2000" b="1" dirty="0" smtClean="0"/>
              <a:t>1/ </a:t>
            </a:r>
            <a:r>
              <a:rPr lang="ar-SA" sz="2800" b="1" dirty="0" smtClean="0"/>
              <a:t> </a:t>
            </a:r>
            <a:r>
              <a:rPr lang="ar-SA" sz="2800" b="1" dirty="0"/>
              <a:t>تحديد مستخدمي النظام الداخلين والخارجين</a:t>
            </a:r>
            <a:endParaRPr lang="en-US" sz="1400" dirty="0"/>
          </a:p>
          <a:p>
            <a:r>
              <a:rPr lang="ar-SA" sz="2800" b="1" dirty="0"/>
              <a:t> يجب تحديد مستخدمي النظام الداخلين والخارجين واستطلاع آرائهم بدقة حول الآتي</a:t>
            </a:r>
            <a:r>
              <a:rPr lang="ar-SA" sz="2800" dirty="0"/>
              <a:t>:</a:t>
            </a:r>
            <a:endParaRPr lang="en-US" sz="2400" dirty="0"/>
          </a:p>
          <a:p>
            <a:pPr lvl="2"/>
            <a:r>
              <a:rPr lang="ar-SA" sz="2400" dirty="0"/>
              <a:t> سرعة إنجاز الوظائف العامة والخاصة في النظام .</a:t>
            </a:r>
            <a:endParaRPr lang="en-US" sz="2000" dirty="0"/>
          </a:p>
          <a:p>
            <a:pPr lvl="2"/>
            <a:r>
              <a:rPr lang="ar-SA" sz="2400" dirty="0"/>
              <a:t> المستلزمات اللازمة لإنجاز مهام النظام.</a:t>
            </a:r>
            <a:endParaRPr lang="en-US" sz="2000" dirty="0"/>
          </a:p>
          <a:p>
            <a:pPr lvl="2"/>
            <a:r>
              <a:rPr lang="en-US" sz="2400" dirty="0"/>
              <a:t> </a:t>
            </a:r>
            <a:r>
              <a:rPr lang="ar-SA" sz="2400" dirty="0"/>
              <a:t>درجة دقة النتائج التي يصدرها النظام .</a:t>
            </a:r>
            <a:endParaRPr lang="en-US" sz="2000" dirty="0"/>
          </a:p>
          <a:p>
            <a:pPr lvl="2"/>
            <a:r>
              <a:rPr lang="ar-SA" sz="2400" dirty="0"/>
              <a:t> سهولة الحصول على المعلومات التي يوفرها النظام .</a:t>
            </a:r>
            <a:endParaRPr lang="en-US" sz="2000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39303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sz="2800" b="1" dirty="0" smtClean="0"/>
              <a:t>2/ تحديد </a:t>
            </a:r>
            <a:r>
              <a:rPr lang="ar-SA" sz="2800" b="1" dirty="0"/>
              <a:t>صعوبات النظام القائم ومشاكله</a:t>
            </a:r>
            <a:r>
              <a:rPr lang="ar-SA" sz="2800" b="1" u="sng" dirty="0"/>
              <a:t> </a:t>
            </a:r>
            <a:endParaRPr lang="en-US" sz="1400" dirty="0"/>
          </a:p>
          <a:p>
            <a:r>
              <a:rPr lang="ar-SA" sz="2800" dirty="0"/>
              <a:t>وذلك يتلخص في الآتي :</a:t>
            </a:r>
            <a:endParaRPr lang="en-US" sz="2400" dirty="0"/>
          </a:p>
          <a:p>
            <a:pPr lvl="2"/>
            <a:r>
              <a:rPr lang="ar-SA" sz="2400" dirty="0"/>
              <a:t>تحديد صعوبات الحصول على بيانات المدخلات .</a:t>
            </a:r>
            <a:endParaRPr lang="en-US" sz="2000" dirty="0"/>
          </a:p>
          <a:p>
            <a:pPr lvl="2"/>
            <a:r>
              <a:rPr lang="ar-SA" sz="2400" dirty="0"/>
              <a:t>تحديد صعوبات الإجرات الحادثة في النظام .</a:t>
            </a:r>
            <a:endParaRPr lang="en-US" sz="2000" dirty="0"/>
          </a:p>
          <a:p>
            <a:pPr lvl="2"/>
            <a:r>
              <a:rPr lang="ar-SA" sz="2400" dirty="0"/>
              <a:t>تحديد صعوبات الحصول على المعلومات من النظام.</a:t>
            </a:r>
            <a:endParaRPr lang="en-US" sz="2000" dirty="0"/>
          </a:p>
          <a:p>
            <a:pPr lvl="2"/>
            <a:r>
              <a:rPr lang="ar-SA" sz="2400" dirty="0"/>
              <a:t>تحديد صعوبات الإشراف والمراقبة والتطوير لفعاليات النظام القائم. </a:t>
            </a:r>
            <a:endParaRPr lang="en-US" sz="2000" dirty="0"/>
          </a:p>
          <a:p>
            <a:pPr lvl="2"/>
            <a:r>
              <a:rPr lang="ar-SA" sz="2400" dirty="0"/>
              <a:t>تحديد صعوبات التطوير والتحديث في النظام .</a:t>
            </a:r>
            <a:endParaRPr lang="en-US" sz="2000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4292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sz="2800" b="1" dirty="0" smtClean="0"/>
              <a:t>3/ تحديد </a:t>
            </a:r>
            <a:r>
              <a:rPr lang="ar-SA" sz="2800" b="1" dirty="0"/>
              <a:t>أهداف النظام القائم عن طريق</a:t>
            </a:r>
            <a:r>
              <a:rPr lang="ar-SA" sz="2800" dirty="0"/>
              <a:t> </a:t>
            </a:r>
            <a:endParaRPr lang="en-US" sz="1400" dirty="0"/>
          </a:p>
          <a:p>
            <a:pPr lvl="1"/>
            <a:r>
              <a:rPr lang="ar-SA" sz="2700" dirty="0"/>
              <a:t>تحديد الوظائف الأساسية التي يقدمها النظام القائم للإدارة العليا والوسطى والتنفيذية </a:t>
            </a:r>
            <a:endParaRPr lang="en-US" dirty="0"/>
          </a:p>
          <a:p>
            <a:pPr lvl="1"/>
            <a:r>
              <a:rPr lang="ar-SA" dirty="0"/>
              <a:t>تحديد الوظائف الأساسية التي يقدمها النظام للعملاء والمستخدمين الخارجيين </a:t>
            </a:r>
            <a:endParaRPr lang="ar-SA" dirty="0" smtClean="0"/>
          </a:p>
          <a:p>
            <a:r>
              <a:rPr lang="ar-SA" b="1" dirty="0" smtClean="0"/>
              <a:t>4/ تجزئة </a:t>
            </a:r>
            <a:r>
              <a:rPr lang="ar-SA" b="1" dirty="0"/>
              <a:t>النظام القائم إلى مكوناته الأساسية</a:t>
            </a:r>
            <a:endParaRPr lang="en-US" dirty="0"/>
          </a:p>
          <a:p>
            <a:pPr lvl="1"/>
            <a:r>
              <a:rPr lang="ar-SA" dirty="0"/>
              <a:t>    للكشف عن العلاقات التركيبية والحسابية والمنطقية بين عناصر مكونات النظام واختبار صحة تلك العلاقات .</a:t>
            </a: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66809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r-SA" b="1" dirty="0" smtClean="0"/>
              <a:t>5/ تعريف </a:t>
            </a:r>
            <a:r>
              <a:rPr lang="ar-SA" b="1" dirty="0"/>
              <a:t>المشكلة </a:t>
            </a:r>
            <a:endParaRPr lang="en-US" dirty="0"/>
          </a:p>
          <a:p>
            <a:r>
              <a:rPr lang="ar-SA" b="1" u="sng" dirty="0"/>
              <a:t>     يتضمن ذلك الآتي :-</a:t>
            </a:r>
            <a:endParaRPr lang="en-US" b="1" u="sng" dirty="0"/>
          </a:p>
          <a:p>
            <a:pPr lvl="0"/>
            <a:r>
              <a:rPr lang="ar-SA" dirty="0"/>
              <a:t>تعريف موجز للمشكلة التي نشأت والمراد حلها.</a:t>
            </a:r>
            <a:endParaRPr lang="en-US" dirty="0"/>
          </a:p>
          <a:p>
            <a:pPr lvl="0"/>
            <a:r>
              <a:rPr lang="ar-SA" dirty="0"/>
              <a:t>مبررات قيام النظام الجديد .</a:t>
            </a:r>
            <a:endParaRPr lang="en-US" dirty="0"/>
          </a:p>
          <a:p>
            <a:pPr lvl="0"/>
            <a:r>
              <a:rPr lang="ar-SA" dirty="0"/>
              <a:t>تحديد أهداف النظام بدقة .</a:t>
            </a:r>
            <a:endParaRPr lang="en-US" dirty="0"/>
          </a:p>
          <a:p>
            <a:pPr lvl="0"/>
            <a:r>
              <a:rPr lang="ar-SA" dirty="0"/>
              <a:t>تحديد القيود على النظام (</a:t>
            </a:r>
            <a:r>
              <a:rPr lang="en-US" dirty="0"/>
              <a:t>S/W,H/W</a:t>
            </a:r>
            <a:r>
              <a:rPr lang="ar-SA" dirty="0"/>
              <a:t>)</a:t>
            </a:r>
            <a:endParaRPr lang="en-US" dirty="0"/>
          </a:p>
          <a:p>
            <a:pPr lvl="0"/>
            <a:r>
              <a:rPr lang="ar-SA" dirty="0"/>
              <a:t>وصف بيئة تشغيل النظام وصيانته.</a:t>
            </a:r>
            <a:endParaRPr lang="en-US" dirty="0"/>
          </a:p>
          <a:p>
            <a:pPr lvl="0"/>
            <a:r>
              <a:rPr lang="ar-SA" dirty="0"/>
              <a:t>وصف متطلبات الزبون والمستخدم الجديده </a:t>
            </a:r>
            <a:endParaRPr lang="en-US" dirty="0"/>
          </a:p>
          <a:p>
            <a:pPr lvl="0"/>
            <a:r>
              <a:rPr lang="ar-SA" dirty="0"/>
              <a:t>تحديد الوظائف التي ستنجز بواسطة النظام .</a:t>
            </a:r>
            <a:endParaRPr lang="en-US" dirty="0"/>
          </a:p>
          <a:p>
            <a:pPr lvl="0"/>
            <a:r>
              <a:rPr lang="ar-SA" dirty="0"/>
              <a:t>تحديد مصادر المعلومات .</a:t>
            </a:r>
            <a:endParaRPr lang="en-US" dirty="0"/>
          </a:p>
          <a:p>
            <a:pPr lvl="0"/>
            <a:r>
              <a:rPr lang="ar-SA" dirty="0"/>
              <a:t>تحديد معايير قبول النظام .</a:t>
            </a: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71569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2800" b="1" dirty="0" smtClean="0"/>
              <a:t>6/ الوسائل </a:t>
            </a:r>
            <a:r>
              <a:rPr lang="ar-SA" sz="2800" b="1" dirty="0"/>
              <a:t>المستخدمة </a:t>
            </a:r>
            <a:endParaRPr lang="en-US" sz="2800" dirty="0"/>
          </a:p>
          <a:p>
            <a:pPr lvl="1"/>
            <a:r>
              <a:rPr lang="ar-SA" sz="2800" dirty="0"/>
              <a:t>ولإنجاز ذلك يجب استخدام الوسائل التالية :-</a:t>
            </a:r>
            <a:endParaRPr lang="en-US" sz="2800" dirty="0"/>
          </a:p>
          <a:p>
            <a:pPr lvl="1"/>
            <a:r>
              <a:rPr lang="ar-SA" sz="2800" dirty="0"/>
              <a:t>الاستبانه لاستطلاع أراء مستخدمي النظام .</a:t>
            </a:r>
            <a:endParaRPr lang="en-US" sz="2800" dirty="0"/>
          </a:p>
          <a:p>
            <a:pPr lvl="1"/>
            <a:r>
              <a:rPr lang="ar-SA" sz="2800" dirty="0"/>
              <a:t>المخطط التنظيمي للمنشاة.</a:t>
            </a:r>
            <a:endParaRPr lang="en-US" sz="2800" dirty="0"/>
          </a:p>
          <a:p>
            <a:pPr lvl="1"/>
            <a:r>
              <a:rPr lang="ar-SA" sz="2800" dirty="0"/>
              <a:t>المقابلات الشخصية.</a:t>
            </a:r>
            <a:endParaRPr lang="en-US" sz="2800" dirty="0"/>
          </a:p>
          <a:p>
            <a:pPr lvl="1"/>
            <a:r>
              <a:rPr lang="ar-SA" sz="2800" dirty="0"/>
              <a:t>المشاهدة والمراقبة لفعاليات النظام .</a:t>
            </a:r>
            <a:endParaRPr lang="en-US" sz="2800" dirty="0"/>
          </a:p>
          <a:p>
            <a:pPr lvl="1"/>
            <a:r>
              <a:rPr lang="en-US" sz="2800" dirty="0"/>
              <a:t> </a:t>
            </a:r>
            <a:r>
              <a:rPr lang="ar-SA" sz="2800" dirty="0"/>
              <a:t> إحصاءات نمو المنشأة.</a:t>
            </a:r>
            <a:endParaRPr lang="en-US" sz="2800" dirty="0"/>
          </a:p>
          <a:p>
            <a:pPr lvl="1"/>
            <a:r>
              <a:rPr lang="ar-SA" sz="2800" dirty="0"/>
              <a:t>جمع العينات الحقيقية من وثائق المنشاة .</a:t>
            </a:r>
            <a:endParaRPr lang="en-US" sz="2800" dirty="0"/>
          </a:p>
          <a:p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11172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3804"/>
          </a:xfrm>
        </p:spPr>
        <p:txBody>
          <a:bodyPr>
            <a:noAutofit/>
          </a:bodyPr>
          <a:lstStyle/>
          <a:p>
            <a:pPr algn="ctr"/>
            <a:r>
              <a:rPr lang="en-US" sz="28700" dirty="0" smtClean="0"/>
              <a:t>END</a:t>
            </a:r>
            <a:endParaRPr lang="ar-SA" sz="28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9941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Load &amp; Grading Policy</a:t>
            </a:r>
            <a:endParaRPr lang="ar-SA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B2C0B8-714A-45F4-B9B9-14C4C41FE923}" type="slidenum">
              <a:rPr lang="ar-SA" smtClean="0"/>
              <a:pPr>
                <a:defRPr/>
              </a:pPr>
              <a:t>3</a:t>
            </a:fld>
            <a:endParaRPr lang="en-US" smtClean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881023"/>
              </p:ext>
            </p:extLst>
          </p:nvPr>
        </p:nvGraphicFramePr>
        <p:xfrm>
          <a:off x="1000100" y="2571744"/>
          <a:ext cx="7286676" cy="2286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643338"/>
                <a:gridCol w="3643338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Item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marks</a:t>
                      </a:r>
                      <a:endPara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Attendance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5 marks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0" dirty="0" smtClean="0"/>
                        <a:t>Test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15 marks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Final exam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80 marks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Total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100 marks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310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Analysis and </a:t>
            </a:r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LEC 1</a:t>
            </a:r>
          </a:p>
          <a:p>
            <a:pPr algn="ctr"/>
            <a:endParaRPr lang="ar-SA" sz="6600" dirty="0"/>
          </a:p>
        </p:txBody>
      </p:sp>
      <p:pic>
        <p:nvPicPr>
          <p:cNvPr id="5" name="Picture 4" descr="fountainpen_dripping_hg_clr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0360" y="5500702"/>
            <a:ext cx="2133600" cy="12414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9552" y="5661248"/>
            <a:ext cx="47525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Prepared by: Ashraf Mohamed </a:t>
            </a:r>
            <a:endParaRPr lang="ar-SA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sz="3200" b="1" dirty="0"/>
              <a:t>نظرية النظم     </a:t>
            </a:r>
            <a:r>
              <a:rPr lang="en-US" sz="3200" b="1" dirty="0"/>
              <a:t>Theory </a:t>
            </a:r>
            <a:r>
              <a:rPr lang="ar-SA" sz="3200" b="1" dirty="0"/>
              <a:t>  </a:t>
            </a:r>
            <a:r>
              <a:rPr lang="en-US" sz="3200" b="1" dirty="0"/>
              <a:t>System </a:t>
            </a:r>
            <a:endParaRPr lang="en-US" sz="3200" dirty="0"/>
          </a:p>
          <a:p>
            <a:r>
              <a:rPr lang="ar-SA" sz="3200" dirty="0"/>
              <a:t>     تعنى نظرية النظم بتحديد العناصر التالية، وإيجاد علاقة فيزيائية أو منطقية بينها  والعناصر هي :</a:t>
            </a:r>
            <a:endParaRPr lang="en-US" sz="3200" dirty="0"/>
          </a:p>
          <a:p>
            <a:r>
              <a:rPr lang="ar-SA" sz="3200" dirty="0"/>
              <a:t>   أ- النظام ومكوناته .</a:t>
            </a:r>
            <a:endParaRPr lang="en-US" sz="3200" dirty="0"/>
          </a:p>
          <a:p>
            <a:r>
              <a:rPr lang="ar-SA" sz="3200" dirty="0"/>
              <a:t>  ب- بيئة النظام .</a:t>
            </a:r>
            <a:endParaRPr lang="en-US" sz="3200" dirty="0"/>
          </a:p>
          <a:p>
            <a:r>
              <a:rPr lang="ar-SA" sz="3200" dirty="0"/>
              <a:t> ج - المستخدمون لهذا النظام.</a:t>
            </a:r>
            <a:endParaRPr lang="en-US" sz="3200" dirty="0"/>
          </a:p>
          <a:p>
            <a:r>
              <a:rPr lang="ar-SA" sz="3200" dirty="0"/>
              <a:t> د-  دورة حياه النظام </a:t>
            </a:r>
            <a:r>
              <a:rPr lang="ar-SA" sz="3200" dirty="0" smtClean="0"/>
              <a:t>.</a:t>
            </a:r>
            <a:endParaRPr lang="en-US" sz="3600" dirty="0"/>
          </a:p>
          <a:p>
            <a:pPr algn="just">
              <a:buNone/>
            </a:pP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b="1" dirty="0"/>
              <a:t>.  النظام ومكوناته </a:t>
            </a:r>
            <a:r>
              <a:rPr lang="ar-SA" dirty="0" smtClean="0"/>
              <a:t>: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ar-SA" sz="3600" b="1" dirty="0" smtClean="0"/>
              <a:t>النظام </a:t>
            </a:r>
            <a:r>
              <a:rPr lang="ar-SA" sz="3600" b="1" dirty="0"/>
              <a:t>:</a:t>
            </a:r>
            <a:r>
              <a:rPr lang="ar-SA" sz="3600" dirty="0"/>
              <a:t> هو مجموعة من الوحدات المترابطة والتي تألفت معا لتشكيل وحدة واحدة ، فالنظام يتألف من مجموعة وحدات تجمعت معا بعلاقة منطقية، أو فيزيائية لتعمل معا كوحدة </a:t>
            </a:r>
            <a:r>
              <a:rPr lang="ar-SA" sz="3600" dirty="0" smtClean="0"/>
              <a:t>واحدة</a:t>
            </a:r>
            <a:r>
              <a:rPr lang="ar-SA" sz="3600" dirty="0"/>
              <a:t>.</a:t>
            </a:r>
            <a:endParaRPr lang="ar-SA" sz="3600" dirty="0" smtClean="0"/>
          </a:p>
          <a:p>
            <a:pPr algn="just"/>
            <a:r>
              <a:rPr lang="ar-SA" sz="3600" dirty="0" smtClean="0"/>
              <a:t>هذه </a:t>
            </a:r>
            <a:r>
              <a:rPr lang="ar-SA" sz="3600" dirty="0"/>
              <a:t>الوحدات يمكن اعتبارها أنظمة فرعية مكونة من وحدات اصغر منها وهكذا.</a:t>
            </a:r>
          </a:p>
        </p:txBody>
      </p:sp>
    </p:spTree>
    <p:extLst>
      <p:ext uri="{BB962C8B-B14F-4D97-AF65-F5344CB8AC3E}">
        <p14:creationId xmlns:p14="http://schemas.microsoft.com/office/powerpoint/2010/main" val="232087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3801" t="42010" r="28972" b="21983"/>
          <a:stretch/>
        </p:blipFill>
        <p:spPr bwMode="auto">
          <a:xfrm>
            <a:off x="1043608" y="1988840"/>
            <a:ext cx="7416823" cy="3816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4226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u="sng" dirty="0"/>
              <a:t>أي نظام  يجب أن يتكون من ثلاثة وحدات أساسية هي :</a:t>
            </a:r>
            <a:endParaRPr lang="en-US" dirty="0"/>
          </a:p>
          <a:p>
            <a:pPr lvl="0"/>
            <a:r>
              <a:rPr lang="ar-SA" dirty="0"/>
              <a:t>وحدات الإدخال .</a:t>
            </a:r>
            <a:endParaRPr lang="en-US" dirty="0"/>
          </a:p>
          <a:p>
            <a:pPr lvl="0"/>
            <a:r>
              <a:rPr lang="ar-SA" dirty="0"/>
              <a:t>وحدات المعالجة .</a:t>
            </a:r>
            <a:endParaRPr lang="en-US" dirty="0"/>
          </a:p>
          <a:p>
            <a:pPr lvl="0"/>
            <a:r>
              <a:rPr lang="ar-SA" dirty="0"/>
              <a:t>وحدات الإخراج .</a:t>
            </a:r>
            <a:endParaRPr lang="en-US" dirty="0"/>
          </a:p>
          <a:p>
            <a:endParaRPr lang="ar-S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19589"/>
            <a:ext cx="798627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169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dirty="0"/>
              <a:t>نظام تسجيل الطلبة في كلية من كليات الجامعة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ar-SA" sz="2800" b="1" dirty="0"/>
              <a:t>مد خلا ت هذا النظام : </a:t>
            </a:r>
            <a:r>
              <a:rPr lang="ar-SA" sz="2800" dirty="0"/>
              <a:t>هي البيانات الأساسية عن كل طالب وهي</a:t>
            </a:r>
            <a:endParaRPr lang="en-US" sz="2800" dirty="0"/>
          </a:p>
          <a:p>
            <a:pPr algn="just"/>
            <a:r>
              <a:rPr lang="ar-SA" sz="2800" dirty="0"/>
              <a:t> الاسم – تاريخ الميلاد – التخصص ........الخ  وأي  أية بيانات أساسية تصلح لمتابعة الطالب .</a:t>
            </a:r>
            <a:endParaRPr lang="en-US" sz="2800" dirty="0"/>
          </a:p>
          <a:p>
            <a:pPr lvl="0" algn="just"/>
            <a:r>
              <a:rPr lang="ar-SA" sz="2800" b="1" dirty="0"/>
              <a:t> إجراءات هذا النظام:</a:t>
            </a:r>
            <a:r>
              <a:rPr lang="ar-SA" sz="2800" dirty="0"/>
              <a:t> </a:t>
            </a:r>
            <a:endParaRPr lang="en-US" sz="2800" dirty="0"/>
          </a:p>
          <a:p>
            <a:pPr algn="just"/>
            <a:r>
              <a:rPr lang="ar-SA" sz="2800" dirty="0"/>
              <a:t>  هي إيجاد ملف – سجل – لهذا الطالب وفرزه بين مجموعة من الطلبة المسجلين       ونسخه من مجموعة سجلات للمتابعة.</a:t>
            </a:r>
            <a:endParaRPr lang="en-US" sz="2800" dirty="0"/>
          </a:p>
          <a:p>
            <a:pPr marL="0" indent="0" algn="just">
              <a:buNone/>
            </a:pP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13644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14259</TotalTime>
  <Words>993</Words>
  <Application>Microsoft Office PowerPoint</Application>
  <PresentationFormat>On-screen Show (4:3)</PresentationFormat>
  <Paragraphs>157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PowerPoint Presentation</vt:lpstr>
      <vt:lpstr>Course outline:</vt:lpstr>
      <vt:lpstr>Course Load &amp; Grading Policy</vt:lpstr>
      <vt:lpstr>System Analysis and Design</vt:lpstr>
      <vt:lpstr>Introduction </vt:lpstr>
      <vt:lpstr>.  النظام ومكوناته :</vt:lpstr>
      <vt:lpstr>PowerPoint Presentation</vt:lpstr>
      <vt:lpstr>PowerPoint Presentation</vt:lpstr>
      <vt:lpstr>نظام تسجيل الطلبة في كلية من كليات الجامعة :</vt:lpstr>
      <vt:lpstr>PowerPoint Presentation</vt:lpstr>
      <vt:lpstr>بيئة النظام :</vt:lpstr>
      <vt:lpstr>التفاعل مع البيئة </vt:lpstr>
      <vt:lpstr>PowerPoint Presentation</vt:lpstr>
      <vt:lpstr>دورة حياة النظام   Life-Cycle Of The  System  </vt:lpstr>
      <vt:lpstr>Con..</vt:lpstr>
      <vt:lpstr>أمثلة لبعض النظم :</vt:lpstr>
      <vt:lpstr>PowerPoint Presentation</vt:lpstr>
      <vt:lpstr>أعراض مشاكل نظام المعلومات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الرحيم</dc:title>
  <dc:creator>MRT</dc:creator>
  <cp:lastModifiedBy>Lionel</cp:lastModifiedBy>
  <cp:revision>187</cp:revision>
  <dcterms:created xsi:type="dcterms:W3CDTF">2013-12-17T18:04:22Z</dcterms:created>
  <dcterms:modified xsi:type="dcterms:W3CDTF">2022-01-21T19:28:20Z</dcterms:modified>
</cp:coreProperties>
</file>