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notesMasterIdLst>
    <p:notesMasterId r:id="rId22"/>
  </p:notesMasterIdLst>
  <p:sldIdLst>
    <p:sldId id="425" r:id="rId2"/>
    <p:sldId id="410" r:id="rId3"/>
    <p:sldId id="411" r:id="rId4"/>
    <p:sldId id="412" r:id="rId5"/>
    <p:sldId id="456" r:id="rId6"/>
    <p:sldId id="413" r:id="rId7"/>
    <p:sldId id="414" r:id="rId8"/>
    <p:sldId id="457" r:id="rId9"/>
    <p:sldId id="415" r:id="rId10"/>
    <p:sldId id="416" r:id="rId11"/>
    <p:sldId id="417" r:id="rId12"/>
    <p:sldId id="418" r:id="rId13"/>
    <p:sldId id="419" r:id="rId14"/>
    <p:sldId id="420" r:id="rId15"/>
    <p:sldId id="421" r:id="rId16"/>
    <p:sldId id="422" r:id="rId17"/>
    <p:sldId id="423" r:id="rId18"/>
    <p:sldId id="428" r:id="rId19"/>
    <p:sldId id="460" r:id="rId20"/>
    <p:sldId id="459" r:id="rId21"/>
  </p:sldIdLst>
  <p:sldSz cx="9144000" cy="6858000" type="screen4x3"/>
  <p:notesSz cx="6858000" cy="9144000"/>
  <p:defaultTextStyle>
    <a:defPPr>
      <a:defRPr lang="ar-SA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>
      <p:cViewPr varScale="1">
        <p:scale>
          <a:sx n="62" d="100"/>
          <a:sy n="62" d="100"/>
        </p:scale>
        <p:origin x="-151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60" d="100"/>
        <a:sy n="160" d="100"/>
      </p:scale>
      <p:origin x="0" y="9591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1EC247-04BF-444B-B307-EED880836471}" type="datetimeFigureOut">
              <a:rPr lang="en-US" smtClean="0"/>
              <a:pPr/>
              <a:t>1/30/2022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44BA8A-0481-439F-AB83-BE7D2FFF60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2394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3A18A-D037-4908-B3D2-572E191F2AA4}" type="datetimeFigureOut">
              <a:rPr lang="ar-SA" smtClean="0"/>
              <a:pPr/>
              <a:t>27/06/1443</a:t>
            </a:fld>
            <a:endParaRPr lang="ar-SA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A6C2B-4CF0-452E-96B6-A71EEF3DE202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3A18A-D037-4908-B3D2-572E191F2AA4}" type="datetimeFigureOut">
              <a:rPr lang="ar-SA" smtClean="0"/>
              <a:pPr/>
              <a:t>27/06/1443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A6C2B-4CF0-452E-96B6-A71EEF3DE202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3A18A-D037-4908-B3D2-572E191F2AA4}" type="datetimeFigureOut">
              <a:rPr lang="ar-SA" smtClean="0"/>
              <a:pPr/>
              <a:t>27/06/1443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A6C2B-4CF0-452E-96B6-A71EEF3DE202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3A18A-D037-4908-B3D2-572E191F2AA4}" type="datetimeFigureOut">
              <a:rPr lang="ar-SA" smtClean="0"/>
              <a:pPr/>
              <a:t>27/06/1443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A6C2B-4CF0-452E-96B6-A71EEF3DE202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3A18A-D037-4908-B3D2-572E191F2AA4}" type="datetimeFigureOut">
              <a:rPr lang="ar-SA" smtClean="0"/>
              <a:pPr/>
              <a:t>27/06/1443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A6C2B-4CF0-452E-96B6-A71EEF3DE202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3A18A-D037-4908-B3D2-572E191F2AA4}" type="datetimeFigureOut">
              <a:rPr lang="ar-SA" smtClean="0"/>
              <a:pPr/>
              <a:t>27/06/1443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A6C2B-4CF0-452E-96B6-A71EEF3DE202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3A18A-D037-4908-B3D2-572E191F2AA4}" type="datetimeFigureOut">
              <a:rPr lang="ar-SA" smtClean="0"/>
              <a:pPr/>
              <a:t>27/06/1443</a:t>
            </a:fld>
            <a:endParaRPr lang="ar-S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A6C2B-4CF0-452E-96B6-A71EEF3DE202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3A18A-D037-4908-B3D2-572E191F2AA4}" type="datetimeFigureOut">
              <a:rPr lang="ar-SA" smtClean="0"/>
              <a:pPr/>
              <a:t>27/06/1443</a:t>
            </a:fld>
            <a:endParaRPr lang="ar-S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A6C2B-4CF0-452E-96B6-A71EEF3DE202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3A18A-D037-4908-B3D2-572E191F2AA4}" type="datetimeFigureOut">
              <a:rPr lang="ar-SA" smtClean="0"/>
              <a:pPr/>
              <a:t>27/06/1443</a:t>
            </a:fld>
            <a:endParaRPr lang="ar-S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A6C2B-4CF0-452E-96B6-A71EEF3DE202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3A18A-D037-4908-B3D2-572E191F2AA4}" type="datetimeFigureOut">
              <a:rPr lang="ar-SA" smtClean="0"/>
              <a:pPr/>
              <a:t>27/06/1443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A6C2B-4CF0-452E-96B6-A71EEF3DE202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3A18A-D037-4908-B3D2-572E191F2AA4}" type="datetimeFigureOut">
              <a:rPr lang="ar-SA" smtClean="0"/>
              <a:pPr/>
              <a:t>27/06/1443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6AA6C2B-4CF0-452E-96B6-A71EEF3DE202}" type="slidenum">
              <a:rPr lang="ar-SA" smtClean="0"/>
              <a:pPr/>
              <a:t>‹#›</a:t>
            </a:fld>
            <a:endParaRPr lang="ar-S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363A18A-D037-4908-B3D2-572E191F2AA4}" type="datetimeFigureOut">
              <a:rPr lang="ar-SA" smtClean="0"/>
              <a:pPr/>
              <a:t>27/06/1443</a:t>
            </a:fld>
            <a:endParaRPr lang="ar-SA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ar-SA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6AA6C2B-4CF0-452E-96B6-A71EEF3DE202}" type="slidenum">
              <a:rPr lang="ar-SA" smtClean="0"/>
              <a:pPr/>
              <a:t>‹#›</a:t>
            </a:fld>
            <a:endParaRPr lang="ar-SA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/>
  <p:txStyles>
    <p:titleStyle>
      <a:lvl1pPr algn="l" rtl="1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r" rtl="1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r" rtl="1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r" rtl="1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r" rtl="1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r" rtl="1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r" rtl="1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r" rtl="1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r" rtl="1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r" rtl="1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ctr" rtl="1"/>
            <a:r>
              <a:rPr lang="en-US" sz="6600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System Analysis and Design II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552" y="4149080"/>
            <a:ext cx="7854696" cy="1752600"/>
          </a:xfrm>
        </p:spPr>
        <p:txBody>
          <a:bodyPr>
            <a:normAutofit/>
          </a:bodyPr>
          <a:lstStyle/>
          <a:p>
            <a:pPr algn="ctr"/>
            <a:r>
              <a:rPr lang="en-US" sz="6600" dirty="0" smtClean="0"/>
              <a:t>LEC 2</a:t>
            </a:r>
          </a:p>
          <a:p>
            <a:pPr algn="ctr"/>
            <a:endParaRPr lang="ar-SA" sz="6600" dirty="0"/>
          </a:p>
        </p:txBody>
      </p:sp>
      <p:grpSp>
        <p:nvGrpSpPr>
          <p:cNvPr id="4" name="Group 3"/>
          <p:cNvGrpSpPr/>
          <p:nvPr/>
        </p:nvGrpSpPr>
        <p:grpSpPr>
          <a:xfrm>
            <a:off x="539552" y="5500702"/>
            <a:ext cx="8244408" cy="1241425"/>
            <a:chOff x="899592" y="5500702"/>
            <a:chExt cx="8244408" cy="1241425"/>
          </a:xfrm>
        </p:grpSpPr>
        <p:pic>
          <p:nvPicPr>
            <p:cNvPr id="5" name="Picture 4" descr="fountainpen_dripping_hg_clr"/>
            <p:cNvPicPr>
              <a:picLocks noChangeAspect="1" noChangeArrowheads="1" noCrop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010400" y="5500702"/>
              <a:ext cx="2133600" cy="1241425"/>
            </a:xfrm>
            <a:prstGeom prst="rect">
              <a:avLst/>
            </a:prstGeom>
            <a:noFill/>
          </p:spPr>
        </p:pic>
        <p:sp>
          <p:nvSpPr>
            <p:cNvPr id="6" name="TextBox 5"/>
            <p:cNvSpPr txBox="1"/>
            <p:nvPr/>
          </p:nvSpPr>
          <p:spPr>
            <a:xfrm>
              <a:off x="899592" y="5661248"/>
              <a:ext cx="4752528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2400" b="1" dirty="0" smtClean="0">
                  <a:solidFill>
                    <a:schemeClr val="bg1"/>
                  </a:solidFill>
                </a:rPr>
                <a:t>Prepared by: </a:t>
              </a:r>
              <a:r>
                <a:rPr lang="en-US" sz="2400" b="1" dirty="0" err="1" smtClean="0">
                  <a:solidFill>
                    <a:schemeClr val="bg1"/>
                  </a:solidFill>
                </a:rPr>
                <a:t>Rashad</a:t>
              </a:r>
              <a:r>
                <a:rPr lang="en-US" sz="2400" b="1" dirty="0" smtClean="0">
                  <a:solidFill>
                    <a:schemeClr val="bg1"/>
                  </a:solidFill>
                </a:rPr>
                <a:t> </a:t>
              </a:r>
              <a:r>
                <a:rPr lang="en-US" sz="2400" b="1" dirty="0" err="1" smtClean="0">
                  <a:solidFill>
                    <a:schemeClr val="bg1"/>
                  </a:solidFill>
                </a:rPr>
                <a:t>Elhabob</a:t>
              </a:r>
              <a:r>
                <a:rPr lang="en-US" sz="2400" b="1" dirty="0" smtClean="0">
                  <a:solidFill>
                    <a:schemeClr val="bg1"/>
                  </a:solidFill>
                </a:rPr>
                <a:t> </a:t>
              </a:r>
              <a:endParaRPr lang="ar-SA" sz="24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461318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ar-SA" sz="3200" b="1" dirty="0" smtClean="0"/>
              <a:t>ب/ التكاليف </a:t>
            </a:r>
            <a:r>
              <a:rPr lang="ar-SA" sz="3200" b="1" dirty="0"/>
              <a:t>المتكررة </a:t>
            </a:r>
            <a:r>
              <a:rPr lang="ar-SA" sz="3200" b="1" dirty="0" smtClean="0"/>
              <a:t>:</a:t>
            </a:r>
            <a:endParaRPr lang="en-US" sz="3200" dirty="0"/>
          </a:p>
          <a:p>
            <a:pPr lvl="1"/>
            <a:r>
              <a:rPr lang="ar-SA" sz="3200" dirty="0"/>
              <a:t>تكاليف إعداد </a:t>
            </a:r>
            <a:r>
              <a:rPr lang="ar-SA" sz="3200" dirty="0" smtClean="0"/>
              <a:t>ومعالجة </a:t>
            </a:r>
            <a:r>
              <a:rPr lang="ar-SA" sz="3200" dirty="0"/>
              <a:t>البيانات .</a:t>
            </a:r>
            <a:endParaRPr lang="en-US" sz="3200" dirty="0"/>
          </a:p>
          <a:p>
            <a:pPr lvl="1"/>
            <a:r>
              <a:rPr lang="ar-SA" sz="3200" dirty="0"/>
              <a:t>تكاليف التشغيل والصيانة .</a:t>
            </a:r>
            <a:endParaRPr lang="en-US" sz="3200" dirty="0"/>
          </a:p>
          <a:p>
            <a:pPr lvl="1"/>
            <a:r>
              <a:rPr lang="ar-SA" sz="3200" dirty="0"/>
              <a:t>تكاليف الرقابة على البيانات والمعلومات .</a:t>
            </a:r>
            <a:endParaRPr lang="en-US" sz="3200" dirty="0"/>
          </a:p>
          <a:p>
            <a:pPr lvl="1"/>
            <a:r>
              <a:rPr lang="ar-SA" sz="3200" dirty="0"/>
              <a:t>تكاليف إدارة النظام</a:t>
            </a:r>
            <a:endParaRPr lang="en-US" sz="3200" dirty="0"/>
          </a:p>
          <a:p>
            <a:endParaRPr lang="ar-SA" sz="3200" dirty="0"/>
          </a:p>
        </p:txBody>
      </p:sp>
    </p:spTree>
    <p:extLst>
      <p:ext uri="{BB962C8B-B14F-4D97-AF65-F5344CB8AC3E}">
        <p14:creationId xmlns:p14="http://schemas.microsoft.com/office/powerpoint/2010/main" val="34868030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84632" indent="-457200"/>
            <a:r>
              <a:rPr lang="ar-SA" sz="3200" b="1" dirty="0" smtClean="0"/>
              <a:t>2.2 منافع وموارد النظام:</a:t>
            </a:r>
            <a:endParaRPr lang="en-US" sz="2000" dirty="0"/>
          </a:p>
          <a:p>
            <a:pPr lvl="1"/>
            <a:r>
              <a:rPr lang="ar-SA" sz="2800" dirty="0"/>
              <a:t> وتشمل منافع موارد النظام ما يلي : </a:t>
            </a:r>
            <a:endParaRPr lang="ar-SA" sz="2800" dirty="0" smtClean="0"/>
          </a:p>
          <a:p>
            <a:r>
              <a:rPr lang="en-US" sz="3200" b="1" u="sng" dirty="0"/>
              <a:t>)</a:t>
            </a:r>
            <a:r>
              <a:rPr lang="ar-SA" sz="3200" b="1" u="sng" dirty="0"/>
              <a:t>أ) المنافع الملموسة :-</a:t>
            </a:r>
            <a:endParaRPr lang="en-US" sz="2800" dirty="0"/>
          </a:p>
          <a:p>
            <a:pPr lvl="1"/>
            <a:r>
              <a:rPr lang="ar-SA" sz="2800" dirty="0" smtClean="0"/>
              <a:t>وهي </a:t>
            </a:r>
            <a:r>
              <a:rPr lang="ar-SA" sz="2800" dirty="0"/>
              <a:t>عبارة عن الوفر في التكاليف، أو الزيادة في الإيرادات، والتي يمكن قياسها والتعبير عنها آليا بالوحدات النقدية  ومثال ذلك :</a:t>
            </a:r>
            <a:endParaRPr lang="en-US" dirty="0"/>
          </a:p>
          <a:p>
            <a:pPr lvl="1"/>
            <a:r>
              <a:rPr lang="ar-SA" sz="2800" dirty="0"/>
              <a:t>     يمكن قياس أثر وفورات التكاليف نتيجة لتخفيض العمالة عن طريق حساب مرتبات الذين تم الاستغناء عنهم .</a:t>
            </a:r>
            <a:endParaRPr lang="en-US" dirty="0"/>
          </a:p>
          <a:p>
            <a:pPr lvl="2"/>
            <a:endParaRPr lang="en-US" sz="2000" dirty="0"/>
          </a:p>
          <a:p>
            <a:endParaRPr lang="ar-SA" sz="2800" dirty="0"/>
          </a:p>
        </p:txBody>
      </p:sp>
    </p:spTree>
    <p:extLst>
      <p:ext uri="{BB962C8B-B14F-4D97-AF65-F5344CB8AC3E}">
        <p14:creationId xmlns:p14="http://schemas.microsoft.com/office/powerpoint/2010/main" val="22561414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ar-SA" b="1" u="sng" dirty="0"/>
              <a:t>ب- المنافع غير الملموسة :</a:t>
            </a:r>
            <a:endParaRPr lang="en-US" dirty="0"/>
          </a:p>
          <a:p>
            <a:pPr lvl="1"/>
            <a:r>
              <a:rPr lang="ar-SA" dirty="0"/>
              <a:t>هي المنافع التي يصعب قياس قيمتها بسهولة مثل :</a:t>
            </a:r>
            <a:endParaRPr lang="en-US" dirty="0"/>
          </a:p>
          <a:p>
            <a:pPr marL="850392" lvl="1" indent="-457200">
              <a:buFont typeface="+mj-lt"/>
              <a:buAutoNum type="arabicPeriod"/>
            </a:pPr>
            <a:r>
              <a:rPr lang="ar-SA" dirty="0"/>
              <a:t>تقليل أخطاء المدخلات والتشغيل.</a:t>
            </a:r>
            <a:endParaRPr lang="en-US" dirty="0"/>
          </a:p>
          <a:p>
            <a:pPr marL="850392" lvl="1" indent="-457200">
              <a:buFont typeface="+mj-lt"/>
              <a:buAutoNum type="arabicPeriod"/>
            </a:pPr>
            <a:r>
              <a:rPr lang="ar-SA" dirty="0"/>
              <a:t>المعلومات الأفضل لاتخاذ القرار .</a:t>
            </a:r>
            <a:endParaRPr lang="en-US" dirty="0"/>
          </a:p>
          <a:p>
            <a:pPr marL="850392" lvl="1" indent="-457200">
              <a:buFont typeface="+mj-lt"/>
              <a:buAutoNum type="arabicPeriod"/>
            </a:pPr>
            <a:r>
              <a:rPr lang="ar-SA" dirty="0"/>
              <a:t>تحسين الرقابة على الأداء. </a:t>
            </a:r>
            <a:endParaRPr lang="en-US" dirty="0"/>
          </a:p>
          <a:p>
            <a:pPr marL="850392" lvl="1" indent="-457200">
              <a:buFont typeface="+mj-lt"/>
              <a:buAutoNum type="arabicPeriod"/>
            </a:pPr>
            <a:r>
              <a:rPr lang="en-US" dirty="0"/>
              <a:t> </a:t>
            </a:r>
            <a:r>
              <a:rPr lang="ar-SA" dirty="0"/>
              <a:t>التقارير الأكثر  ملاءمة لجميع المستويات الإدارية.</a:t>
            </a:r>
            <a:endParaRPr lang="en-US" dirty="0"/>
          </a:p>
          <a:p>
            <a:pPr marL="850392" lvl="1" indent="-457200">
              <a:buFont typeface="+mj-lt"/>
              <a:buAutoNum type="arabicPeriod"/>
            </a:pPr>
            <a:r>
              <a:rPr lang="ar-SA" dirty="0"/>
              <a:t> الطاقة الأكبر القادرة على تحويل البيانات إلى معلومات.</a:t>
            </a:r>
            <a:endParaRPr lang="en-US" dirty="0"/>
          </a:p>
          <a:p>
            <a:pPr lvl="1"/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29736367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07542" lvl="1" indent="-514350" algn="r">
              <a:buFont typeface="+mj-lt"/>
              <a:buAutoNum type="arabicPeriod" startAt="6"/>
            </a:pPr>
            <a:r>
              <a:rPr lang="ar-SA" sz="2800" dirty="0"/>
              <a:t>المرونة الأكثر في الاستجابة للتغييرات.</a:t>
            </a:r>
            <a:endParaRPr lang="en-US" sz="2800" dirty="0"/>
          </a:p>
          <a:p>
            <a:pPr marL="850392" lvl="1" indent="-457200" algn="r">
              <a:buFont typeface="+mj-lt"/>
              <a:buAutoNum type="arabicPeriod" startAt="6"/>
            </a:pPr>
            <a:r>
              <a:rPr lang="ar-SA" sz="2800" dirty="0"/>
              <a:t> زيادة إنتاجية العمال.</a:t>
            </a:r>
            <a:endParaRPr lang="en-US" sz="2800" dirty="0"/>
          </a:p>
          <a:p>
            <a:pPr marL="850392" lvl="1" indent="-457200" algn="r">
              <a:buFont typeface="+mj-lt"/>
              <a:buAutoNum type="arabicPeriod" startAt="6"/>
            </a:pPr>
            <a:r>
              <a:rPr lang="ar-SA" sz="2800" dirty="0"/>
              <a:t> تحديث السجلات وفقا لعمليات أكبر .</a:t>
            </a:r>
            <a:endParaRPr lang="en-US" sz="2800" dirty="0"/>
          </a:p>
          <a:p>
            <a:pPr marL="850392" lvl="1" indent="-457200" algn="r">
              <a:buFont typeface="+mj-lt"/>
              <a:buAutoNum type="arabicPeriod" startAt="6"/>
            </a:pPr>
            <a:r>
              <a:rPr lang="ar-SA" sz="2800" dirty="0"/>
              <a:t>التكامل والنمطية الأكثر في عمليات الإنتاج.</a:t>
            </a:r>
            <a:endParaRPr lang="en-US" sz="2800" dirty="0"/>
          </a:p>
          <a:p>
            <a:pPr marL="850392" lvl="1" indent="-457200" algn="r">
              <a:buFont typeface="+mj-lt"/>
              <a:buAutoNum type="arabicPeriod" startAt="6"/>
            </a:pPr>
            <a:r>
              <a:rPr lang="ar-SA" sz="2800" dirty="0"/>
              <a:t>التعامل الأسرع مع العملاء.</a:t>
            </a:r>
            <a:endParaRPr lang="en-US" sz="2800" dirty="0"/>
          </a:p>
          <a:p>
            <a:pPr marL="850392" lvl="1" indent="-457200" algn="r">
              <a:buFont typeface="+mj-lt"/>
              <a:buAutoNum type="arabicPeriod" startAt="6"/>
            </a:pPr>
            <a:r>
              <a:rPr lang="ar-SA" sz="2800" dirty="0"/>
              <a:t>القدره الأكبر على المنافسة وزيادة عدد العملاء.</a:t>
            </a:r>
            <a:endParaRPr lang="en-US" sz="2800" dirty="0"/>
          </a:p>
          <a:p>
            <a:pPr lvl="1"/>
            <a:r>
              <a:rPr lang="ar-SA" sz="2800" dirty="0"/>
              <a:t>رغم صعوبة تقدير قيمة  المنافع غير الملموسة إلا أنه يجب القيام بهذا </a:t>
            </a:r>
            <a:r>
              <a:rPr lang="ar-SA" sz="2800" dirty="0" smtClean="0"/>
              <a:t>التقدير </a:t>
            </a:r>
            <a:r>
              <a:rPr lang="ar-SA" sz="2800" dirty="0"/>
              <a:t>بأكبر دقة ممكنة .</a:t>
            </a:r>
            <a:endParaRPr lang="en-US" sz="2800" dirty="0"/>
          </a:p>
          <a:p>
            <a:endParaRPr lang="ar-SA" sz="2800" dirty="0"/>
          </a:p>
        </p:txBody>
      </p:sp>
    </p:spTree>
    <p:extLst>
      <p:ext uri="{BB962C8B-B14F-4D97-AF65-F5344CB8AC3E}">
        <p14:creationId xmlns:p14="http://schemas.microsoft.com/office/powerpoint/2010/main" val="5578145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ar-SA" b="1" dirty="0" smtClean="0"/>
              <a:t>3/ الجدوى </a:t>
            </a:r>
            <a:r>
              <a:rPr lang="ar-SA" b="1" dirty="0"/>
              <a:t>التنظيمية </a:t>
            </a:r>
            <a:r>
              <a:rPr lang="ar-SA" b="1" dirty="0" smtClean="0"/>
              <a:t>:</a:t>
            </a:r>
          </a:p>
          <a:p>
            <a:r>
              <a:rPr lang="ar-SA" sz="2800" dirty="0"/>
              <a:t>تتمركز الجدوى التنظيمية في الاتي :</a:t>
            </a:r>
            <a:endParaRPr lang="en-US" sz="2400" dirty="0"/>
          </a:p>
          <a:p>
            <a:pPr lvl="1"/>
            <a:r>
              <a:rPr lang="ar-SA" dirty="0"/>
              <a:t>قبول المستفيد  والمستخدم للنظام .</a:t>
            </a:r>
            <a:endParaRPr lang="en-US" sz="2000" dirty="0"/>
          </a:p>
          <a:p>
            <a:pPr lvl="1"/>
            <a:r>
              <a:rPr lang="ar-SA" dirty="0"/>
              <a:t> دعم الإدارة للمشروع .</a:t>
            </a:r>
            <a:endParaRPr lang="en-US" sz="2000" dirty="0"/>
          </a:p>
          <a:p>
            <a:pPr lvl="1"/>
            <a:r>
              <a:rPr lang="ar-SA" dirty="0"/>
              <a:t>متطلبات البيئة والتعامل معها .</a:t>
            </a:r>
            <a:endParaRPr lang="en-US" sz="2000" dirty="0"/>
          </a:p>
          <a:p>
            <a:r>
              <a:rPr lang="ar-SA" sz="2800" dirty="0" smtClean="0"/>
              <a:t>ولدراسة هذا </a:t>
            </a:r>
            <a:r>
              <a:rPr lang="ar-SA" sz="2800" dirty="0"/>
              <a:t>الوجهة لابد من استطلاع قبول العاملين بمختلف درجاتهم الوظيفية  لتغيير  النظام الجديد .</a:t>
            </a:r>
            <a:endParaRPr lang="en-US" sz="2400" dirty="0"/>
          </a:p>
          <a:p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10839263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ar-SA" b="1" dirty="0"/>
              <a:t>تقرير دراسة </a:t>
            </a:r>
            <a:r>
              <a:rPr lang="ar-SA" b="1" dirty="0" smtClean="0"/>
              <a:t>الجدوى</a:t>
            </a:r>
            <a:r>
              <a:rPr lang="ar-SA" dirty="0"/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ar-SA" b="1" dirty="0"/>
              <a:t>إن تقرير دراسة الجدوى  يشمل الآتي :</a:t>
            </a:r>
            <a:endParaRPr lang="en-US" dirty="0"/>
          </a:p>
          <a:p>
            <a:r>
              <a:rPr lang="ar-SA" b="1" dirty="0" smtClean="0"/>
              <a:t> </a:t>
            </a:r>
            <a:r>
              <a:rPr lang="ar-SA" dirty="0"/>
              <a:t>1</a:t>
            </a:r>
            <a:r>
              <a:rPr lang="ar-SA" b="1" dirty="0"/>
              <a:t>. مقدمة</a:t>
            </a:r>
            <a:endParaRPr lang="en-US" dirty="0"/>
          </a:p>
          <a:p>
            <a:r>
              <a:rPr lang="ar-SA" b="1" dirty="0"/>
              <a:t> </a:t>
            </a:r>
            <a:r>
              <a:rPr lang="ar-SA" b="1" dirty="0" smtClean="0"/>
              <a:t>وتحوي </a:t>
            </a:r>
            <a:r>
              <a:rPr lang="ar-SA" b="1" dirty="0"/>
              <a:t>هذه المقدمة مايلي :</a:t>
            </a:r>
            <a:endParaRPr lang="en-US" dirty="0"/>
          </a:p>
          <a:p>
            <a:pPr lvl="1"/>
            <a:r>
              <a:rPr lang="ar-SA" dirty="0"/>
              <a:t> وصف المنشأة .</a:t>
            </a:r>
            <a:endParaRPr lang="en-US" dirty="0"/>
          </a:p>
          <a:p>
            <a:pPr lvl="1"/>
            <a:r>
              <a:rPr lang="ar-SA" dirty="0"/>
              <a:t>المشكلة التي حددت .</a:t>
            </a:r>
            <a:endParaRPr lang="en-US" dirty="0"/>
          </a:p>
          <a:p>
            <a:pPr lvl="1"/>
            <a:r>
              <a:rPr lang="ar-SA" dirty="0"/>
              <a:t>مصادر المعلومات المستخدمة .</a:t>
            </a:r>
            <a:endParaRPr lang="en-US" dirty="0"/>
          </a:p>
          <a:p>
            <a:pPr lvl="1"/>
            <a:r>
              <a:rPr lang="ar-SA" dirty="0"/>
              <a:t>الطريقة التي اتبعت خلال الدراسة .</a:t>
            </a:r>
            <a:endParaRPr lang="en-US" dirty="0"/>
          </a:p>
          <a:p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4686410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ar-SA" b="1" dirty="0"/>
              <a:t>2. الخيارات الأساسية </a:t>
            </a:r>
            <a:endParaRPr lang="ar-SA" dirty="0"/>
          </a:p>
          <a:p>
            <a:pPr lvl="1"/>
            <a:r>
              <a:rPr lang="ar-SA" dirty="0" smtClean="0"/>
              <a:t> </a:t>
            </a:r>
            <a:r>
              <a:rPr lang="ar-SA" dirty="0"/>
              <a:t>وهي  تلك الخيارات التي تم اعتبارها والمعايير التي استخدمت للتقويم .</a:t>
            </a:r>
            <a:endParaRPr lang="en-US" dirty="0"/>
          </a:p>
          <a:p>
            <a:r>
              <a:rPr lang="ar-SA" b="1" dirty="0" smtClean="0"/>
              <a:t>3</a:t>
            </a:r>
            <a:r>
              <a:rPr lang="ar-SA" b="1" dirty="0"/>
              <a:t>.  عملية التقويم ومخرجاتها </a:t>
            </a:r>
            <a:endParaRPr lang="en-US" dirty="0"/>
          </a:p>
          <a:p>
            <a:pPr lvl="1"/>
            <a:r>
              <a:rPr lang="ar-SA" dirty="0" smtClean="0"/>
              <a:t>وهي </a:t>
            </a:r>
            <a:r>
              <a:rPr lang="ar-SA" dirty="0"/>
              <a:t>جداول أو </a:t>
            </a:r>
            <a:r>
              <a:rPr lang="ar-SA"/>
              <a:t>مخططات  </a:t>
            </a:r>
            <a:r>
              <a:rPr lang="ar-SA" smtClean="0"/>
              <a:t>تصف </a:t>
            </a:r>
            <a:r>
              <a:rPr lang="ar-SA" dirty="0"/>
              <a:t>نتائج التقويم .</a:t>
            </a:r>
            <a:endParaRPr lang="en-US" dirty="0"/>
          </a:p>
          <a:p>
            <a:r>
              <a:rPr lang="ar-SA" b="1" dirty="0" smtClean="0"/>
              <a:t>4</a:t>
            </a:r>
            <a:r>
              <a:rPr lang="ar-SA" b="1" dirty="0"/>
              <a:t>.  التوصية </a:t>
            </a:r>
            <a:endParaRPr lang="ar-SA" dirty="0"/>
          </a:p>
          <a:p>
            <a:pPr lvl="1"/>
            <a:r>
              <a:rPr lang="ar-SA" dirty="0" smtClean="0"/>
              <a:t>  </a:t>
            </a:r>
            <a:r>
              <a:rPr lang="ar-SA" dirty="0"/>
              <a:t>ويكون للتوصية بالاستمرار، أو بعدم الاستمرار في عملية تطوير مشروع نظام المعلومات ، مشفوعة بأدلة داعمة لذلك .</a:t>
            </a:r>
            <a:endParaRPr lang="en-US" dirty="0"/>
          </a:p>
          <a:p>
            <a:r>
              <a:rPr lang="en-US" b="1" dirty="0" smtClean="0"/>
              <a:t> </a:t>
            </a:r>
            <a:r>
              <a:rPr lang="ar-SA" b="1" dirty="0" smtClean="0"/>
              <a:t>5.   </a:t>
            </a:r>
            <a:r>
              <a:rPr lang="ar-SA" b="1" dirty="0"/>
              <a:t>خاتمة </a:t>
            </a:r>
            <a:endParaRPr lang="en-US" dirty="0"/>
          </a:p>
          <a:p>
            <a:pPr lvl="1"/>
            <a:r>
              <a:rPr lang="ar-SA" dirty="0"/>
              <a:t>والخاتمة دائماً تلخص محتويات التقرير .</a:t>
            </a:r>
            <a:endParaRPr lang="en-US" dirty="0"/>
          </a:p>
          <a:p>
            <a:pPr lvl="1"/>
            <a:r>
              <a:rPr lang="ar-SA" dirty="0"/>
              <a:t>وتسترجع مرة اخري التوصيات .</a:t>
            </a:r>
            <a:endParaRPr lang="en-US" dirty="0"/>
          </a:p>
          <a:p>
            <a:pPr lvl="1"/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19005347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6</a:t>
            </a:r>
            <a:r>
              <a:rPr lang="ar-SA" sz="2800" b="1" dirty="0"/>
              <a:t>.  مرفقات</a:t>
            </a:r>
            <a:endParaRPr lang="en-US" sz="2800" dirty="0"/>
          </a:p>
          <a:p>
            <a:r>
              <a:rPr lang="en-US" sz="2800" dirty="0"/>
              <a:t> </a:t>
            </a:r>
            <a:r>
              <a:rPr lang="ar-SA" sz="2800" dirty="0" smtClean="0"/>
              <a:t>تصف </a:t>
            </a:r>
            <a:r>
              <a:rPr lang="ar-SA" sz="2800" dirty="0"/>
              <a:t>المرفقات بالتفصيل ما يلي:</a:t>
            </a:r>
            <a:endParaRPr lang="en-US" sz="2800" dirty="0"/>
          </a:p>
          <a:p>
            <a:pPr lvl="1"/>
            <a:r>
              <a:rPr lang="ar-SA" sz="2800" dirty="0"/>
              <a:t>المنشأة .</a:t>
            </a:r>
            <a:endParaRPr lang="en-US" sz="2800" dirty="0"/>
          </a:p>
          <a:p>
            <a:pPr lvl="1"/>
            <a:r>
              <a:rPr lang="ar-SA" sz="2800" dirty="0"/>
              <a:t>طريقة جمع المعلومات.</a:t>
            </a:r>
            <a:endParaRPr lang="en-US" sz="2800" dirty="0"/>
          </a:p>
          <a:p>
            <a:pPr lvl="1"/>
            <a:r>
              <a:rPr lang="ar-SA" sz="2800" dirty="0"/>
              <a:t>التحليلات التي تم عملها </a:t>
            </a:r>
          </a:p>
        </p:txBody>
      </p:sp>
    </p:spTree>
    <p:extLst>
      <p:ext uri="{BB962C8B-B14F-4D97-AF65-F5344CB8AC3E}">
        <p14:creationId xmlns:p14="http://schemas.microsoft.com/office/powerpoint/2010/main" val="27244400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 Home Work No 1:-</a:t>
            </a:r>
            <a:endParaRPr lang="ar-S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ar-SA" sz="4400" b="1" dirty="0" smtClean="0"/>
              <a:t>عمل دراسة جدوى لمشاريع تطوير نظم المعلومات التي سوف يتم تقسيمها</a:t>
            </a:r>
          </a:p>
          <a:p>
            <a:r>
              <a:rPr lang="ar-SA" sz="4400" b="1" dirty="0" smtClean="0">
                <a:solidFill>
                  <a:srgbClr val="FF0000"/>
                </a:solidFill>
              </a:rPr>
              <a:t>لا تقل دراسة الجدوى عن 10 صفحات</a:t>
            </a:r>
          </a:p>
          <a:p>
            <a:r>
              <a:rPr lang="ar-SA" sz="4400" b="1" dirty="0" smtClean="0"/>
              <a:t>يتم التسليم في المحاضره القادمة ان شاء الله في فائل مسطره.</a:t>
            </a:r>
            <a:endParaRPr lang="ar-SA" sz="4400" b="1" dirty="0"/>
          </a:p>
        </p:txBody>
      </p:sp>
    </p:spTree>
    <p:extLst>
      <p:ext uri="{BB962C8B-B14F-4D97-AF65-F5344CB8AC3E}">
        <p14:creationId xmlns:p14="http://schemas.microsoft.com/office/powerpoint/2010/main" val="22186178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ar-SA" dirty="0" smtClean="0"/>
              <a:t>المشاريع المقترحة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ar-SA" sz="3600" dirty="0" smtClean="0"/>
              <a:t>1- نظام تسجيل الطلاب.</a:t>
            </a:r>
          </a:p>
          <a:p>
            <a:r>
              <a:rPr lang="ar-SA" sz="3600" dirty="0" smtClean="0"/>
              <a:t>2- نظام النتيجة الاكاديمية.</a:t>
            </a:r>
          </a:p>
          <a:p>
            <a:r>
              <a:rPr lang="ar-SA" sz="3600" dirty="0" smtClean="0"/>
              <a:t>3- نظام المخازن.</a:t>
            </a:r>
          </a:p>
          <a:p>
            <a:r>
              <a:rPr lang="ar-SA" sz="3600" dirty="0" smtClean="0"/>
              <a:t>4- نظام التسجيل الطبي</a:t>
            </a:r>
            <a:r>
              <a:rPr lang="ar-SA" sz="3600" dirty="0" smtClean="0"/>
              <a:t>.</a:t>
            </a:r>
            <a:endParaRPr lang="ar-SA" sz="3600" dirty="0" smtClean="0"/>
          </a:p>
          <a:p>
            <a:r>
              <a:rPr lang="ar-SA" sz="3600" dirty="0" smtClean="0"/>
              <a:t>5- </a:t>
            </a:r>
            <a:r>
              <a:rPr lang="ar-SA" sz="3600" dirty="0" smtClean="0"/>
              <a:t>نظام المكتبة.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064559110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ar-SA" b="1" dirty="0"/>
              <a:t>دراسة </a:t>
            </a:r>
            <a:r>
              <a:rPr lang="ar-SA" b="1" dirty="0" smtClean="0"/>
              <a:t>الجدوى:</a:t>
            </a:r>
            <a:endParaRPr lang="ar-S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ar-SA" sz="2800" b="1" dirty="0"/>
              <a:t>هي تقويم البدائل المتاحة واختيار البديل الذي يعتبر النظام المقترح لحل مشكلة أو مشاكل النظام الحالي.</a:t>
            </a:r>
            <a:endParaRPr lang="en-US" sz="2800" b="1" dirty="0"/>
          </a:p>
          <a:p>
            <a:pPr algn="just"/>
            <a:r>
              <a:rPr lang="ar-SA" sz="2800" dirty="0" smtClean="0"/>
              <a:t>فالجدوى </a:t>
            </a:r>
            <a:r>
              <a:rPr lang="ar-SA" sz="2800" dirty="0"/>
              <a:t>هي فحص للنظام الحالي  وتقويم له  وتقديم النصيحة والتوعية بجدوى نظام مقترح </a:t>
            </a:r>
            <a:r>
              <a:rPr lang="ar-SA" sz="2800" dirty="0" smtClean="0"/>
              <a:t>.</a:t>
            </a:r>
          </a:p>
          <a:p>
            <a:pPr algn="just"/>
            <a:r>
              <a:rPr lang="ar-SA" sz="2800" dirty="0" smtClean="0"/>
              <a:t> </a:t>
            </a:r>
            <a:r>
              <a:rPr lang="ar-SA" sz="2800" dirty="0"/>
              <a:t>بمعني آخر أنها اختبار للنظام المقترح على ضؤ عمله، ومقابلته لمتطلبات المستخدم، للاستخدام الفعال للموارد ، وبالطبع فعالية التكلفة </a:t>
            </a:r>
            <a:endParaRPr lang="ar-SA" sz="2800" dirty="0" smtClean="0"/>
          </a:p>
          <a:p>
            <a:pPr algn="just"/>
            <a:r>
              <a:rPr lang="ar-SA" sz="2800" dirty="0" smtClean="0"/>
              <a:t>و </a:t>
            </a:r>
            <a:r>
              <a:rPr lang="ar-SA" sz="2800" dirty="0"/>
              <a:t>ينبغي أن نذكر أنه يجب القيام بهذه الدراسة قبل الالتزام بأي تعديل أو تغيير في النظام الحالي.</a:t>
            </a:r>
            <a:endParaRPr lang="en-US" sz="2800" dirty="0"/>
          </a:p>
          <a:p>
            <a:pPr algn="just"/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10934929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5153804"/>
          </a:xfrm>
        </p:spPr>
        <p:txBody>
          <a:bodyPr>
            <a:noAutofit/>
          </a:bodyPr>
          <a:lstStyle/>
          <a:p>
            <a:pPr algn="ctr"/>
            <a:r>
              <a:rPr lang="en-US" sz="28700" dirty="0" smtClean="0"/>
              <a:t>END</a:t>
            </a:r>
            <a:endParaRPr lang="ar-SA" sz="28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313134176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ar-SA" b="1" dirty="0"/>
              <a:t>الهدف من دراسة الجدوى </a:t>
            </a:r>
            <a:endParaRPr lang="ar-S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ar-SA" sz="3600" dirty="0" smtClean="0"/>
              <a:t>1.تمكن </a:t>
            </a:r>
            <a:r>
              <a:rPr lang="ar-SA" sz="3600" dirty="0"/>
              <a:t>الإدارة من اتخاذ القرار.</a:t>
            </a:r>
            <a:endParaRPr lang="en-US" sz="3600" dirty="0"/>
          </a:p>
          <a:p>
            <a:r>
              <a:rPr lang="ar-SA" sz="3600" dirty="0"/>
              <a:t>2</a:t>
            </a:r>
            <a:r>
              <a:rPr lang="ar-SA" sz="3600" dirty="0" smtClean="0"/>
              <a:t>. </a:t>
            </a:r>
            <a:r>
              <a:rPr lang="ar-SA" sz="3600" dirty="0"/>
              <a:t>هي نقطة اتخاذ القرار.</a:t>
            </a:r>
            <a:endParaRPr lang="en-US" sz="3600" dirty="0"/>
          </a:p>
          <a:p>
            <a:r>
              <a:rPr lang="ar-SA" sz="3600" dirty="0"/>
              <a:t>3. تحدد النظرة </a:t>
            </a:r>
            <a:r>
              <a:rPr lang="ar-SA" sz="3600" dirty="0" smtClean="0"/>
              <a:t>العامه للمشروع</a:t>
            </a:r>
            <a:r>
              <a:rPr lang="ar-SA" sz="3600" dirty="0"/>
              <a:t>.</a:t>
            </a:r>
            <a:endParaRPr lang="en-US" sz="3600" dirty="0"/>
          </a:p>
          <a:p>
            <a:r>
              <a:rPr lang="ar-SA" sz="3600" dirty="0"/>
              <a:t>4.تحدد نجاح أو </a:t>
            </a:r>
            <a:r>
              <a:rPr lang="ar-SA" sz="3600" dirty="0" smtClean="0"/>
              <a:t>فشل </a:t>
            </a:r>
            <a:r>
              <a:rPr lang="ar-SA" sz="3600" dirty="0"/>
              <a:t>المشروع.</a:t>
            </a:r>
            <a:endParaRPr lang="en-US" sz="3600" dirty="0"/>
          </a:p>
          <a:p>
            <a:endParaRPr lang="ar-SA" sz="3600" dirty="0"/>
          </a:p>
        </p:txBody>
      </p:sp>
    </p:spTree>
    <p:extLst>
      <p:ext uri="{BB962C8B-B14F-4D97-AF65-F5344CB8AC3E}">
        <p14:creationId xmlns:p14="http://schemas.microsoft.com/office/powerpoint/2010/main" val="42508250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ar-SA" b="1" dirty="0"/>
              <a:t>أوجه دراسة الجدوى </a:t>
            </a:r>
            <a:r>
              <a:rPr lang="ar-SA" dirty="0"/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ar-SA" sz="3200" dirty="0"/>
              <a:t>تعطي الدراسات الكاملة لجدوى المشروع في جميع </a:t>
            </a:r>
            <a:r>
              <a:rPr lang="ar-SA" sz="3200" dirty="0" smtClean="0"/>
              <a:t>النواحي وهي:</a:t>
            </a:r>
          </a:p>
          <a:p>
            <a:pPr algn="just"/>
            <a:r>
              <a:rPr lang="ar-SA" sz="3200" dirty="0" smtClean="0"/>
              <a:t>أ/ دراسة الجدوى الفنية</a:t>
            </a:r>
          </a:p>
          <a:p>
            <a:pPr algn="just"/>
            <a:r>
              <a:rPr lang="ar-SA" sz="3200" dirty="0" smtClean="0"/>
              <a:t>ب/ دراسة الجدوى الاقتصادية.</a:t>
            </a:r>
          </a:p>
          <a:p>
            <a:pPr algn="just"/>
            <a:r>
              <a:rPr lang="ar-SA" sz="3200" dirty="0" smtClean="0"/>
              <a:t>ج/ دراسة الجدوى التشغيلية.</a:t>
            </a:r>
          </a:p>
          <a:p>
            <a:pPr algn="just"/>
            <a:r>
              <a:rPr lang="ar-SA" sz="3200" dirty="0" smtClean="0"/>
              <a:t>د/ دراسةالجدوى البيئية</a:t>
            </a:r>
          </a:p>
          <a:p>
            <a:pPr algn="just"/>
            <a:r>
              <a:rPr lang="ar-SA" sz="3200" dirty="0" smtClean="0"/>
              <a:t>هـ/</a:t>
            </a:r>
            <a:r>
              <a:rPr lang="ar-SA" sz="3200" dirty="0"/>
              <a:t> </a:t>
            </a:r>
            <a:r>
              <a:rPr lang="ar-SA" sz="3200" dirty="0" smtClean="0"/>
              <a:t>دراسة الجدوى</a:t>
            </a:r>
            <a:r>
              <a:rPr lang="ar-SA" sz="3200" dirty="0"/>
              <a:t> </a:t>
            </a:r>
            <a:r>
              <a:rPr lang="ar-SA" sz="3200" dirty="0" smtClean="0"/>
              <a:t>القانونية </a:t>
            </a:r>
          </a:p>
          <a:p>
            <a:pPr algn="just"/>
            <a:endParaRPr lang="ar-SA" sz="3200" dirty="0"/>
          </a:p>
        </p:txBody>
      </p:sp>
    </p:spTree>
    <p:extLst>
      <p:ext uri="{BB962C8B-B14F-4D97-AF65-F5344CB8AC3E}">
        <p14:creationId xmlns:p14="http://schemas.microsoft.com/office/powerpoint/2010/main" val="9267358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ar-SA" sz="3600" dirty="0"/>
              <a:t>ولابد من استيفاء كل هذه النواحي بصورة مرضية حتى تتحقق الأهداف المرجو تحقيقها من المشروع المعني. </a:t>
            </a:r>
          </a:p>
          <a:p>
            <a:pPr algn="just"/>
            <a:r>
              <a:rPr lang="ar-SA" sz="3600" dirty="0"/>
              <a:t>قد يؤدي إهمال دراسة أي وجهة من هذه الوجهات إلى فشل المشروع ككل، حتى ولو كانت النواحي الأخرى مستوفاة .</a:t>
            </a:r>
            <a:endParaRPr lang="en-US" sz="36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708052071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ar-SA" b="1" dirty="0" smtClean="0"/>
              <a:t>1/ الجدوى </a:t>
            </a:r>
            <a:r>
              <a:rPr lang="ar-SA" b="1" dirty="0"/>
              <a:t>الفنية </a:t>
            </a:r>
            <a:r>
              <a:rPr lang="ar-SA" b="1" dirty="0" smtClean="0"/>
              <a:t>:</a:t>
            </a:r>
          </a:p>
          <a:p>
            <a:r>
              <a:rPr lang="ar-SA" sz="2800" dirty="0"/>
              <a:t>تعنى الجدوى الفنية بتحديد مزايا النظام القائم وعيوبه، ومزايا النظام المقترح من حيث العناصر التالية </a:t>
            </a:r>
            <a:r>
              <a:rPr lang="ar-SA" sz="2800" dirty="0" smtClean="0"/>
              <a:t>:</a:t>
            </a:r>
            <a:endParaRPr lang="ar-SA" sz="2400" dirty="0" smtClean="0"/>
          </a:p>
          <a:p>
            <a:pPr lvl="1"/>
            <a:r>
              <a:rPr lang="ar-SA" sz="2200" dirty="0" smtClean="0"/>
              <a:t> </a:t>
            </a:r>
            <a:r>
              <a:rPr lang="ar-SA" dirty="0"/>
              <a:t>سهولة الحصول على المعدات المطلوبة من حيث التكلفة والخدمات  </a:t>
            </a:r>
            <a:r>
              <a:rPr lang="ar-SA" dirty="0" smtClean="0"/>
              <a:t>والصيانة</a:t>
            </a:r>
            <a:endParaRPr lang="en-US" dirty="0"/>
          </a:p>
          <a:p>
            <a:pPr lvl="1"/>
            <a:r>
              <a:rPr lang="ar-SA" sz="2700" dirty="0"/>
              <a:t>المرونة الكافية لاستيعاب المتغيرات المتوقعة في المستقبل.</a:t>
            </a:r>
            <a:endParaRPr lang="en-US" sz="2300" dirty="0"/>
          </a:p>
          <a:p>
            <a:pPr lvl="1"/>
            <a:r>
              <a:rPr lang="ar-SA" sz="2700" dirty="0"/>
              <a:t>إمكانية إيجاد الكوادر الفنية وتوظيفها من دون مشكلة.</a:t>
            </a:r>
            <a:endParaRPr lang="en-US" sz="2300" dirty="0"/>
          </a:p>
          <a:p>
            <a:pPr lvl="1"/>
            <a:r>
              <a:rPr lang="ar-SA" sz="2700" dirty="0"/>
              <a:t>سهولة الإجراءات والتطبيق والإنجاز ودقة النتائج.</a:t>
            </a:r>
            <a:endParaRPr lang="en-US" sz="2300" dirty="0"/>
          </a:p>
          <a:p>
            <a:pPr lvl="1"/>
            <a:r>
              <a:rPr lang="ar-SA" sz="2700" dirty="0"/>
              <a:t>إمكانية دخول تقانة المعلومات بكل سهولة.</a:t>
            </a:r>
            <a:endParaRPr lang="en-US" sz="2300" dirty="0"/>
          </a:p>
          <a:p>
            <a:pPr lvl="1"/>
            <a:r>
              <a:rPr lang="ar-SA" sz="2700" dirty="0"/>
              <a:t>أمن المعلومات ووقايتها من التلف أو التزوير أو التعديل </a:t>
            </a:r>
            <a:endParaRPr lang="en-US" sz="2300" dirty="0"/>
          </a:p>
          <a:p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23645233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ar-SA" sz="3200" b="1" dirty="0" smtClean="0"/>
              <a:t>2/ الجدوى الاقتصادية:</a:t>
            </a:r>
          </a:p>
          <a:p>
            <a:pPr algn="just"/>
            <a:r>
              <a:rPr lang="en-US" sz="3200" dirty="0"/>
              <a:t> </a:t>
            </a:r>
            <a:r>
              <a:rPr lang="ar-SA" sz="3200" dirty="0"/>
              <a:t>الهدف من الجدوى الاقتصادية هو تسهيل عملية اتخاذ القرار الخاص  بإحداث </a:t>
            </a:r>
            <a:r>
              <a:rPr lang="ar-SA" sz="3200" dirty="0" smtClean="0"/>
              <a:t>التغيير </a:t>
            </a:r>
            <a:r>
              <a:rPr lang="ar-SA" sz="3200" dirty="0"/>
              <a:t>أو التبديل في النظام القائم، أو تطوير نظام آخر جديد </a:t>
            </a:r>
            <a:r>
              <a:rPr lang="en-US" sz="3200" dirty="0" smtClean="0"/>
              <a:t>.</a:t>
            </a:r>
          </a:p>
          <a:p>
            <a:pPr algn="just"/>
            <a:r>
              <a:rPr lang="ar-SA" sz="3200" dirty="0" smtClean="0"/>
              <a:t>على </a:t>
            </a:r>
            <a:r>
              <a:rPr lang="ar-SA" sz="3200" dirty="0"/>
              <a:t>الأقل يجب أن تكون المنافع مساوية للتكاليف.</a:t>
            </a:r>
            <a:endParaRPr lang="en-US" sz="3200" dirty="0"/>
          </a:p>
          <a:p>
            <a:pPr algn="just"/>
            <a:r>
              <a:rPr lang="ar-SA" sz="3200" dirty="0"/>
              <a:t>يجب تحديد التكلفة رقميا للنظام المقترح، وبيان إنتاجية الأرباح والعوائد، وأرباح النظام </a:t>
            </a:r>
            <a:r>
              <a:rPr lang="ar-SA" sz="3200" dirty="0" smtClean="0"/>
              <a:t>القديم</a:t>
            </a:r>
            <a:endParaRPr lang="en-US" sz="3200" dirty="0" smtClean="0"/>
          </a:p>
          <a:p>
            <a:pPr marL="0" indent="0" algn="just">
              <a:buNone/>
            </a:pPr>
            <a:endParaRPr lang="ar-SA" sz="3200" dirty="0"/>
          </a:p>
        </p:txBody>
      </p:sp>
    </p:spTree>
    <p:extLst>
      <p:ext uri="{BB962C8B-B14F-4D97-AF65-F5344CB8AC3E}">
        <p14:creationId xmlns:p14="http://schemas.microsoft.com/office/powerpoint/2010/main" val="22439993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ar-SA" sz="3600" dirty="0" smtClean="0"/>
              <a:t>فإذا </a:t>
            </a:r>
            <a:r>
              <a:rPr lang="ar-SA" sz="3600" dirty="0"/>
              <a:t>أثبتت الدراسة ان مزايا النظام الجديد اعلى من مزايا النظام القديم من حيث التكلفة والعوائد والإنتاجية وقابلية التطبيق ، سارعت الإدارة إلى  اتخاذ القرار لصالح بناء النظام المقترح. </a:t>
            </a:r>
            <a:endParaRPr lang="en-US" sz="3600" dirty="0"/>
          </a:p>
          <a:p>
            <a:pPr algn="just"/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178058428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ar-SA" b="1" dirty="0" smtClean="0"/>
              <a:t>2. 1 تكاليف </a:t>
            </a:r>
            <a:r>
              <a:rPr lang="ar-SA" b="1" dirty="0"/>
              <a:t>موارد النظام </a:t>
            </a:r>
            <a:r>
              <a:rPr lang="ar-SA" b="1" dirty="0" smtClean="0"/>
              <a:t>:</a:t>
            </a:r>
          </a:p>
          <a:p>
            <a:r>
              <a:rPr lang="ar-SA" dirty="0"/>
              <a:t>تشتمل موارد النظام على نوعين من التكاليف هي :</a:t>
            </a:r>
            <a:endParaRPr lang="en-US" dirty="0"/>
          </a:p>
          <a:p>
            <a:r>
              <a:rPr lang="ar-SA" b="1" dirty="0" smtClean="0"/>
              <a:t>أ/ التكاليف </a:t>
            </a:r>
            <a:r>
              <a:rPr lang="ar-SA" b="1" dirty="0"/>
              <a:t>التي تدفع مرة واحدة هي: </a:t>
            </a:r>
            <a:endParaRPr lang="en-US" dirty="0"/>
          </a:p>
          <a:p>
            <a:pPr lvl="1"/>
            <a:r>
              <a:rPr lang="ar-SA" dirty="0"/>
              <a:t>تكاليف بناء النظام .</a:t>
            </a:r>
            <a:endParaRPr lang="en-US" dirty="0"/>
          </a:p>
          <a:p>
            <a:pPr lvl="1"/>
            <a:r>
              <a:rPr lang="ar-SA" dirty="0"/>
              <a:t>تكاليف تركيب </a:t>
            </a:r>
            <a:r>
              <a:rPr lang="ar-SA" dirty="0" smtClean="0"/>
              <a:t>وتحويل </a:t>
            </a:r>
            <a:r>
              <a:rPr lang="ar-SA" dirty="0"/>
              <a:t>النظام .</a:t>
            </a:r>
            <a:endParaRPr lang="en-US" dirty="0"/>
          </a:p>
          <a:p>
            <a:pPr lvl="1"/>
            <a:r>
              <a:rPr lang="ar-SA" dirty="0"/>
              <a:t>تكاليف إعداد الموقع .</a:t>
            </a:r>
            <a:endParaRPr lang="en-US" dirty="0"/>
          </a:p>
          <a:p>
            <a:pPr lvl="1"/>
            <a:r>
              <a:rPr lang="ar-SA" dirty="0"/>
              <a:t>تكاليف أجهزة النظام .</a:t>
            </a:r>
            <a:endParaRPr lang="en-US" dirty="0"/>
          </a:p>
          <a:p>
            <a:pPr lvl="1"/>
            <a:r>
              <a:rPr lang="ar-SA" dirty="0"/>
              <a:t>تكاليف البرمجيات </a:t>
            </a:r>
            <a:r>
              <a:rPr lang="ar-SA" dirty="0" smtClean="0"/>
              <a:t>المختلفة .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23692393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15564</TotalTime>
  <Words>817</Words>
  <Application>Microsoft Office PowerPoint</Application>
  <PresentationFormat>On-screen Show (4:3)</PresentationFormat>
  <Paragraphs>108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Flow</vt:lpstr>
      <vt:lpstr>System Analysis and Design II</vt:lpstr>
      <vt:lpstr>دراسة الجدوى:</vt:lpstr>
      <vt:lpstr>الهدف من دراسة الجدوى </vt:lpstr>
      <vt:lpstr>أوجه دراسة الجدوى :</vt:lpstr>
      <vt:lpstr>Con..</vt:lpstr>
      <vt:lpstr>PowerPoint Presentation</vt:lpstr>
      <vt:lpstr>PowerPoint Presentation</vt:lpstr>
      <vt:lpstr>Con..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تقرير دراسة الجدوى:</vt:lpstr>
      <vt:lpstr>PowerPoint Presentation</vt:lpstr>
      <vt:lpstr>PowerPoint Presentation</vt:lpstr>
      <vt:lpstr> Home Work No 1:-</vt:lpstr>
      <vt:lpstr>المشاريع المقترحة :</vt:lpstr>
      <vt:lpstr>END</vt:lpstr>
    </vt:vector>
  </TitlesOfParts>
  <Company>MRT www.Win2Farsi.com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بسم الله الرحمن الرحيم</dc:title>
  <dc:creator>MRT</dc:creator>
  <cp:lastModifiedBy>Lionel</cp:lastModifiedBy>
  <cp:revision>189</cp:revision>
  <dcterms:created xsi:type="dcterms:W3CDTF">2013-12-17T18:04:22Z</dcterms:created>
  <dcterms:modified xsi:type="dcterms:W3CDTF">2022-01-30T19:40:03Z</dcterms:modified>
</cp:coreProperties>
</file>