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373" r:id="rId2"/>
    <p:sldId id="424" r:id="rId3"/>
    <p:sldId id="425" r:id="rId4"/>
    <p:sldId id="426" r:id="rId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000"/>
    <a:srgbClr val="FF3300"/>
    <a:srgbClr val="FFFF00"/>
    <a:srgbClr val="0033CC"/>
    <a:srgbClr val="CC9900"/>
    <a:srgbClr val="0099CC"/>
    <a:srgbClr val="CCFFFF"/>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576" autoAdjust="0"/>
  </p:normalViewPr>
  <p:slideViewPr>
    <p:cSldViewPr>
      <p:cViewPr varScale="1">
        <p:scale>
          <a:sx n="70" d="100"/>
          <a:sy n="70" d="100"/>
        </p:scale>
        <p:origin x="-4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66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66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66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0E2B3F9-283B-45E6-A1CC-05B7E25708DE}" type="slidenum">
              <a:rPr lang="en-US" altLang="en-US"/>
              <a:pPr/>
              <a:t>‹#›</a:t>
            </a:fld>
            <a:endParaRPr lang="en-US" altLang="en-US"/>
          </a:p>
        </p:txBody>
      </p:sp>
    </p:spTree>
    <p:extLst>
      <p:ext uri="{BB962C8B-B14F-4D97-AF65-F5344CB8AC3E}">
        <p14:creationId xmlns:p14="http://schemas.microsoft.com/office/powerpoint/2010/main" val="442183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45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65178E6-0A1F-4285-A9DD-F1E5A319B356}" type="slidenum">
              <a:rPr lang="en-US" altLang="en-US"/>
              <a:pPr/>
              <a:t>‹#›</a:t>
            </a:fld>
            <a:endParaRPr lang="en-US" altLang="en-US"/>
          </a:p>
        </p:txBody>
      </p:sp>
    </p:spTree>
    <p:extLst>
      <p:ext uri="{BB962C8B-B14F-4D97-AF65-F5344CB8AC3E}">
        <p14:creationId xmlns:p14="http://schemas.microsoft.com/office/powerpoint/2010/main" val="24139225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2CBC3C-C488-4FED-83B9-4761CE1AA522}" type="slidenum">
              <a:rPr lang="en-GB" smtClean="0"/>
              <a:pPr/>
              <a:t>1</a:t>
            </a:fld>
            <a:endParaRPr lang="en-GB" smtClean="0"/>
          </a:p>
        </p:txBody>
      </p:sp>
      <p:sp>
        <p:nvSpPr>
          <p:cNvPr id="2560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1027"/>
          <p:cNvSpPr>
            <a:spLocks noGrp="1" noChangeArrowheads="1"/>
          </p:cNvSpPr>
          <p:nvPr>
            <p:ph type="body" idx="1"/>
          </p:nvPr>
        </p:nvSpPr>
        <p:spPr bwMode="auto">
          <a:noFill/>
        </p:spPr>
        <p:txBody>
          <a:bodyPr/>
          <a:lstStyle/>
          <a:p>
            <a:r>
              <a:rPr lang="en-GB" smtClean="0"/>
              <a:t>OWEN: Insert chapter number</a:t>
            </a:r>
          </a:p>
        </p:txBody>
      </p:sp>
    </p:spTree>
    <p:extLst>
      <p:ext uri="{BB962C8B-B14F-4D97-AF65-F5344CB8AC3E}">
        <p14:creationId xmlns:p14="http://schemas.microsoft.com/office/powerpoint/2010/main" val="426229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9B874AE-719C-4CE1-A99C-514643D8B692}" type="slidenum">
              <a:rPr lang="en-US" altLang="en-US"/>
              <a:pPr/>
              <a:t>‹#›</a:t>
            </a:fld>
            <a:endParaRPr lang="en-US" altLang="en-US"/>
          </a:p>
        </p:txBody>
      </p:sp>
    </p:spTree>
    <p:extLst>
      <p:ext uri="{BB962C8B-B14F-4D97-AF65-F5344CB8AC3E}">
        <p14:creationId xmlns:p14="http://schemas.microsoft.com/office/powerpoint/2010/main" val="64143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8EA0A3C-E482-471C-B89C-098BCC0B0F5B}" type="slidenum">
              <a:rPr lang="en-US" altLang="en-US"/>
              <a:pPr/>
              <a:t>‹#›</a:t>
            </a:fld>
            <a:endParaRPr lang="en-US" altLang="en-US"/>
          </a:p>
        </p:txBody>
      </p:sp>
    </p:spTree>
    <p:extLst>
      <p:ext uri="{BB962C8B-B14F-4D97-AF65-F5344CB8AC3E}">
        <p14:creationId xmlns:p14="http://schemas.microsoft.com/office/powerpoint/2010/main" val="417408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804B990-0836-4E50-8C2E-43AC4532345C}" type="slidenum">
              <a:rPr lang="en-US" altLang="en-US"/>
              <a:pPr/>
              <a:t>‹#›</a:t>
            </a:fld>
            <a:endParaRPr lang="en-US" altLang="en-US"/>
          </a:p>
        </p:txBody>
      </p:sp>
    </p:spTree>
    <p:extLst>
      <p:ext uri="{BB962C8B-B14F-4D97-AF65-F5344CB8AC3E}">
        <p14:creationId xmlns:p14="http://schemas.microsoft.com/office/powerpoint/2010/main" val="305442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6182745-2EF1-4446-AFF7-54BD3C0AF5E0}" type="slidenum">
              <a:rPr lang="en-US" altLang="en-US"/>
              <a:pPr/>
              <a:t>‹#›</a:t>
            </a:fld>
            <a:endParaRPr lang="en-US" altLang="en-US"/>
          </a:p>
        </p:txBody>
      </p:sp>
    </p:spTree>
    <p:extLst>
      <p:ext uri="{BB962C8B-B14F-4D97-AF65-F5344CB8AC3E}">
        <p14:creationId xmlns:p14="http://schemas.microsoft.com/office/powerpoint/2010/main" val="11788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5563676-C42C-4DCB-B698-0BDE2F58A79F}" type="slidenum">
              <a:rPr lang="en-US" altLang="en-US"/>
              <a:pPr/>
              <a:t>‹#›</a:t>
            </a:fld>
            <a:endParaRPr lang="en-US" altLang="en-US"/>
          </a:p>
        </p:txBody>
      </p:sp>
    </p:spTree>
    <p:extLst>
      <p:ext uri="{BB962C8B-B14F-4D97-AF65-F5344CB8AC3E}">
        <p14:creationId xmlns:p14="http://schemas.microsoft.com/office/powerpoint/2010/main" val="140724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95FF4F4-958D-4575-96F1-D7DBD09B99C1}" type="slidenum">
              <a:rPr lang="en-US" altLang="en-US"/>
              <a:pPr/>
              <a:t>‹#›</a:t>
            </a:fld>
            <a:endParaRPr lang="en-US" altLang="en-US"/>
          </a:p>
        </p:txBody>
      </p:sp>
    </p:spTree>
    <p:extLst>
      <p:ext uri="{BB962C8B-B14F-4D97-AF65-F5344CB8AC3E}">
        <p14:creationId xmlns:p14="http://schemas.microsoft.com/office/powerpoint/2010/main" val="127472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FBA297C-62B4-43A3-A3BA-F2CAEC1458CF}" type="slidenum">
              <a:rPr lang="en-US" altLang="en-US"/>
              <a:pPr/>
              <a:t>‹#›</a:t>
            </a:fld>
            <a:endParaRPr lang="en-US" altLang="en-US"/>
          </a:p>
        </p:txBody>
      </p:sp>
    </p:spTree>
    <p:extLst>
      <p:ext uri="{BB962C8B-B14F-4D97-AF65-F5344CB8AC3E}">
        <p14:creationId xmlns:p14="http://schemas.microsoft.com/office/powerpoint/2010/main" val="373801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FB722D8-16D7-4F5D-9577-12DC149A99B0}" type="slidenum">
              <a:rPr lang="en-US" altLang="en-US"/>
              <a:pPr/>
              <a:t>‹#›</a:t>
            </a:fld>
            <a:endParaRPr lang="en-US" altLang="en-US"/>
          </a:p>
        </p:txBody>
      </p:sp>
    </p:spTree>
    <p:extLst>
      <p:ext uri="{BB962C8B-B14F-4D97-AF65-F5344CB8AC3E}">
        <p14:creationId xmlns:p14="http://schemas.microsoft.com/office/powerpoint/2010/main" val="260231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1EBA922C-D46F-41E0-B79F-3810D036F88C}" type="slidenum">
              <a:rPr lang="en-US" altLang="en-US"/>
              <a:pPr/>
              <a:t>‹#›</a:t>
            </a:fld>
            <a:endParaRPr lang="en-US" altLang="en-US"/>
          </a:p>
        </p:txBody>
      </p:sp>
    </p:spTree>
    <p:extLst>
      <p:ext uri="{BB962C8B-B14F-4D97-AF65-F5344CB8AC3E}">
        <p14:creationId xmlns:p14="http://schemas.microsoft.com/office/powerpoint/2010/main" val="63377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4440540-9BAB-4D6B-8568-AA7BD5E3A040}" type="slidenum">
              <a:rPr lang="en-US" altLang="en-US"/>
              <a:pPr/>
              <a:t>‹#›</a:t>
            </a:fld>
            <a:endParaRPr lang="en-US" altLang="en-US"/>
          </a:p>
        </p:txBody>
      </p:sp>
    </p:spTree>
    <p:extLst>
      <p:ext uri="{BB962C8B-B14F-4D97-AF65-F5344CB8AC3E}">
        <p14:creationId xmlns:p14="http://schemas.microsoft.com/office/powerpoint/2010/main" val="1638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23795A1-C570-4589-9654-6BB7DB196F68}" type="slidenum">
              <a:rPr lang="en-US" altLang="en-US"/>
              <a:pPr/>
              <a:t>‹#›</a:t>
            </a:fld>
            <a:endParaRPr lang="en-US" altLang="en-US"/>
          </a:p>
        </p:txBody>
      </p:sp>
    </p:spTree>
    <p:extLst>
      <p:ext uri="{BB962C8B-B14F-4D97-AF65-F5344CB8AC3E}">
        <p14:creationId xmlns:p14="http://schemas.microsoft.com/office/powerpoint/2010/main" val="272518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BE30970-1E12-4E5F-A44D-40E51ECB78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Text Box 10"/>
          <p:cNvSpPr txBox="1">
            <a:spLocks noChangeArrowheads="1"/>
          </p:cNvSpPr>
          <p:nvPr/>
        </p:nvSpPr>
        <p:spPr bwMode="auto">
          <a:xfrm>
            <a:off x="914400" y="1365250"/>
            <a:ext cx="7391400" cy="1200150"/>
          </a:xfrm>
          <a:prstGeom prst="rect">
            <a:avLst/>
          </a:prstGeom>
          <a:noFill/>
          <a:ln w="9525">
            <a:noFill/>
            <a:miter lim="800000"/>
            <a:headEnd/>
            <a:tailEnd/>
          </a:ln>
          <a:effectLst/>
        </p:spPr>
        <p:txBody>
          <a:bodyPr>
            <a:spAutoFit/>
          </a:bodyPr>
          <a:lstStyle/>
          <a:p>
            <a:pPr algn="ctr">
              <a:spcBef>
                <a:spcPct val="50000"/>
              </a:spcBef>
              <a:defRPr/>
            </a:pPr>
            <a:r>
              <a:rPr lang="en-GB" sz="7200" dirty="0" smtClean="0">
                <a:solidFill>
                  <a:schemeClr val="accent5">
                    <a:lumMod val="50000"/>
                  </a:schemeClr>
                </a:solidFill>
                <a:effectLst>
                  <a:outerShdw blurRad="38100" dist="38100" dir="2700000" algn="tl">
                    <a:srgbClr val="000000"/>
                  </a:outerShdw>
                </a:effectLst>
              </a:rPr>
              <a:t>Section 4</a:t>
            </a:r>
            <a:endParaRPr lang="en-GB" sz="7200" dirty="0">
              <a:solidFill>
                <a:schemeClr val="accent5">
                  <a:lumMod val="50000"/>
                </a:schemeClr>
              </a:solidFill>
              <a:effectLst>
                <a:outerShdw blurRad="38100" dist="38100" dir="2700000" algn="tl">
                  <a:srgbClr val="000000"/>
                </a:outerShdw>
              </a:effectLst>
            </a:endParaRPr>
          </a:p>
        </p:txBody>
      </p:sp>
      <p:sp>
        <p:nvSpPr>
          <p:cNvPr id="4" name="Subtitle 3"/>
          <p:cNvSpPr>
            <a:spLocks noGrp="1"/>
          </p:cNvSpPr>
          <p:nvPr>
            <p:ph type="subTitle" idx="1"/>
          </p:nvPr>
        </p:nvSpPr>
        <p:spPr>
          <a:xfrm>
            <a:off x="1371600" y="3068638"/>
            <a:ext cx="6400800" cy="1350962"/>
          </a:xfrm>
        </p:spPr>
        <p:txBody>
          <a:bodyPr>
            <a:normAutofit/>
          </a:bodyPr>
          <a:lstStyle/>
          <a:p>
            <a:pPr>
              <a:defRPr/>
            </a:pPr>
            <a:r>
              <a:rPr lang="en-US" sz="6000" u="sng" dirty="0" smtClean="0">
                <a:effectLst>
                  <a:outerShdw blurRad="38100" dist="38100" dir="2700000" algn="tl">
                    <a:srgbClr val="000000"/>
                  </a:outerShdw>
                </a:effectLst>
              </a:rPr>
              <a:t>Features of OOP</a:t>
            </a:r>
            <a:endParaRPr lang="en-GB" sz="6000" u="sng" dirty="0" smtClean="0">
              <a:effectLst>
                <a:outerShdw blurRad="38100" dist="38100" dir="2700000" algn="tl">
                  <a:srgbClr val="000000"/>
                </a:outerShdw>
              </a:effectLst>
            </a:endParaRPr>
          </a:p>
          <a:p>
            <a:pPr>
              <a:defRPr/>
            </a:pPr>
            <a:endParaRPr lang="ar-EG" sz="4800" dirty="0"/>
          </a:p>
        </p:txBody>
      </p:sp>
    </p:spTree>
    <p:extLst>
      <p:ext uri="{BB962C8B-B14F-4D97-AF65-F5344CB8AC3E}">
        <p14:creationId xmlns:p14="http://schemas.microsoft.com/office/powerpoint/2010/main" val="391356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228600" y="457200"/>
            <a:ext cx="8763000" cy="762000"/>
          </a:xfrm>
        </p:spPr>
        <p:txBody>
          <a:bodyPr/>
          <a:lstStyle/>
          <a:p>
            <a:pPr algn="just" rtl="1" eaLnBrk="1" hangingPunct="1">
              <a:spcBef>
                <a:spcPts val="600"/>
              </a:spcBef>
              <a:buSzPct val="125000"/>
            </a:pPr>
            <a:r>
              <a:rPr lang="ar-SA" altLang="en-US" sz="2000" dirty="0" smtClean="0"/>
              <a:t>الرسم التالية تبين مجموعة من المفاهيم (</a:t>
            </a:r>
            <a:r>
              <a:rPr lang="en-US" altLang="en-US" sz="2000" dirty="0" smtClean="0"/>
              <a:t>Concepts</a:t>
            </a:r>
            <a:r>
              <a:rPr lang="ar-SA" altLang="en-US" sz="2000" dirty="0" smtClean="0"/>
              <a:t>) والمميزات (</a:t>
            </a:r>
            <a:r>
              <a:rPr lang="en-US" altLang="en-US" sz="2000" dirty="0" smtClean="0"/>
              <a:t>OOP Features</a:t>
            </a:r>
            <a:r>
              <a:rPr lang="ar-SA" altLang="en-US" sz="2000" dirty="0" smtClean="0"/>
              <a:t>) التي تتيحها البرمجة الكائنية</a:t>
            </a:r>
            <a:endParaRPr lang="en-US" altLang="en-US" sz="1800" dirty="0" smtClean="0"/>
          </a:p>
        </p:txBody>
      </p:sp>
      <p:pic>
        <p:nvPicPr>
          <p:cNvPr id="7" name="Picture 6"/>
          <p:cNvPicPr>
            <a:picLocks noChangeAspect="1"/>
          </p:cNvPicPr>
          <p:nvPr/>
        </p:nvPicPr>
        <p:blipFill>
          <a:blip r:embed="rId2"/>
          <a:stretch>
            <a:fillRect/>
          </a:stretch>
        </p:blipFill>
        <p:spPr>
          <a:xfrm>
            <a:off x="1295400" y="1371600"/>
            <a:ext cx="6400800" cy="5312229"/>
          </a:xfrm>
          <a:prstGeom prst="rect">
            <a:avLst/>
          </a:prstGeom>
        </p:spPr>
      </p:pic>
    </p:spTree>
    <p:extLst>
      <p:ext uri="{BB962C8B-B14F-4D97-AF65-F5344CB8AC3E}">
        <p14:creationId xmlns:p14="http://schemas.microsoft.com/office/powerpoint/2010/main" val="400318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228600" y="457200"/>
            <a:ext cx="8763000" cy="6172200"/>
          </a:xfrm>
        </p:spPr>
        <p:txBody>
          <a:bodyPr/>
          <a:lstStyle/>
          <a:p>
            <a:pPr algn="just" rtl="1">
              <a:buFont typeface="Arial"/>
              <a:buChar char="•"/>
            </a:pPr>
            <a:r>
              <a:rPr lang="ar-SA" sz="2000" b="1" dirty="0" smtClean="0"/>
              <a:t>التجريد</a:t>
            </a:r>
            <a:r>
              <a:rPr lang="en-US" sz="2000" b="1" dirty="0" smtClean="0"/>
              <a:t>Abstraction</a:t>
            </a:r>
            <a:r>
              <a:rPr lang="ar-SA" sz="2000" b="1" dirty="0" smtClean="0"/>
              <a:t>: </a:t>
            </a:r>
            <a:r>
              <a:rPr lang="ar-SA" sz="2000" dirty="0" smtClean="0"/>
              <a:t>هى </a:t>
            </a:r>
            <a:r>
              <a:rPr lang="ar-SA" sz="2000" dirty="0"/>
              <a:t>تحديد وصف برمجى لصنف معين وهى نوعان </a:t>
            </a:r>
            <a:r>
              <a:rPr lang="en-US" sz="2000" dirty="0"/>
              <a:t>Data Abstraction </a:t>
            </a:r>
            <a:r>
              <a:rPr lang="ar-SA" sz="2000" dirty="0"/>
              <a:t>وهى المسئولة عن التعرف على الخصائص لكائن معين و </a:t>
            </a:r>
            <a:r>
              <a:rPr lang="en-US" sz="2000" dirty="0"/>
              <a:t>Methods Abstraction </a:t>
            </a:r>
            <a:r>
              <a:rPr lang="ar-SA" sz="2000" dirty="0"/>
              <a:t>وهى تحديد العمليات والاجراءت .</a:t>
            </a:r>
          </a:p>
          <a:p>
            <a:pPr algn="just" rtl="1">
              <a:spcBef>
                <a:spcPts val="1200"/>
              </a:spcBef>
              <a:buFont typeface="Arial"/>
              <a:buChar char="•"/>
            </a:pPr>
            <a:r>
              <a:rPr lang="ar-SA" sz="2000" b="1" dirty="0" smtClean="0"/>
              <a:t>التغليق (</a:t>
            </a:r>
            <a:r>
              <a:rPr lang="en-US" sz="2000" b="1" dirty="0" smtClean="0"/>
              <a:t>Encapsulation</a:t>
            </a:r>
            <a:r>
              <a:rPr lang="ar-SA" sz="2000" b="1" dirty="0" smtClean="0"/>
              <a:t>) وإخفاء البيانات (</a:t>
            </a:r>
            <a:r>
              <a:rPr lang="en-US" sz="2000" b="1" dirty="0" smtClean="0"/>
              <a:t>Information hiding</a:t>
            </a:r>
            <a:r>
              <a:rPr lang="ar-SA" sz="2000" b="1" dirty="0" smtClean="0"/>
              <a:t>) : </a:t>
            </a:r>
            <a:r>
              <a:rPr lang="ar-SA" sz="2000" dirty="0" smtClean="0"/>
              <a:t>تغليف البرنامج عن عين المستخدم له. فلوعدنا إلى مثال السيارة فنحن كمستخدمين للسيارة لا نعرف شئ عن طريقة عمل اجزاءها المختلفة فلا نعرف بالضبط كيف يعمل المحرك ولا كيف يعمل نظام الحركة فى السيارة ونحن حقا غير مهتمين بهذه التفاصيل ولكن ما يهمنا حقًا كمستخدمين للسيارة هو كيفية استخدامها لاداء المطلوب منها . فنفس المفهوم على البرنامج فهناك خصائص ومتغيرات يخفيها المبرمج عن عين المستخدم للبرنامج وما يهم المستخدم هو كيفية استخدام البرنامج وليس كيفية عمله.</a:t>
            </a:r>
            <a:endParaRPr lang="en-US" sz="2000" dirty="0" smtClean="0"/>
          </a:p>
          <a:p>
            <a:pPr marL="347663" indent="0" algn="just" rtl="1">
              <a:buNone/>
            </a:pPr>
            <a:r>
              <a:rPr lang="ar-SA" sz="2000" dirty="0"/>
              <a:t> تدعم </a:t>
            </a:r>
            <a:r>
              <a:rPr lang="en-US" sz="2000" dirty="0"/>
              <a:t>C++ </a:t>
            </a:r>
            <a:r>
              <a:rPr lang="ar-SA" sz="2000" dirty="0" smtClean="0"/>
              <a:t> صفة </a:t>
            </a:r>
            <a:r>
              <a:rPr lang="ar-SA" sz="2000" dirty="0"/>
              <a:t>التغليف وإخفاء البيانات من خلال إنشاء أنواع جديدة تسمى بالصفوف </a:t>
            </a:r>
            <a:r>
              <a:rPr lang="en-US" sz="2000" dirty="0"/>
              <a:t>Classes </a:t>
            </a:r>
            <a:r>
              <a:rPr lang="ar-SA" sz="2000" dirty="0" smtClean="0"/>
              <a:t> ومن </a:t>
            </a:r>
            <a:r>
              <a:rPr lang="ar-SA" sz="2000" dirty="0"/>
              <a:t>ثم يقوم الصف المحدد بالعمل ككائن مغلف تماما، ويستعمل كوحدة متكاملة بحيث يبقى عمله الداخلي مستورا ولا يحتاج المستعمل إلى فهم هذا العمل المخبأ، وينبغي أن يعرف كيفية استعماله فقط . </a:t>
            </a:r>
            <a:endParaRPr lang="ar-SA" sz="2000" dirty="0" smtClean="0"/>
          </a:p>
          <a:p>
            <a:pPr algn="just" rtl="1">
              <a:spcBef>
                <a:spcPts val="1200"/>
              </a:spcBef>
              <a:buFont typeface="Arial"/>
              <a:buChar char="•"/>
            </a:pPr>
            <a:r>
              <a:rPr lang="ar-SA" sz="2000" b="1" dirty="0" smtClean="0"/>
              <a:t>الوراثة (</a:t>
            </a:r>
            <a:r>
              <a:rPr lang="en-US" sz="2000" b="1" dirty="0"/>
              <a:t>Inheritance</a:t>
            </a:r>
            <a:r>
              <a:rPr lang="ar-SA" sz="2000" b="1" dirty="0" smtClean="0"/>
              <a:t>): </a:t>
            </a:r>
            <a:r>
              <a:rPr lang="ar-SA" sz="2000" dirty="0" smtClean="0"/>
              <a:t>يستطيع الكائن ان يرث خصائص اي كائن اخر دون ان تتأثر خصائص الموروث منه على سبيل المثال يمكن ان يكون هناك كائن يدعى سيارة وهذه السيارة لها بعض الخصائص وهناك كائن اخر اسمه طائرة فيمكن للكائن طائرة ان يرث خصائص السيارة وان يضيف إليه بعض الخائص الاخرى دون ان يتأثر كائن السيارة فى حد ذاته .</a:t>
            </a:r>
          </a:p>
          <a:p>
            <a:pPr marL="347663" indent="0" algn="just" rtl="1">
              <a:spcBef>
                <a:spcPts val="1200"/>
              </a:spcBef>
              <a:buNone/>
            </a:pPr>
            <a:r>
              <a:rPr lang="ar-SA" sz="2000" dirty="0"/>
              <a:t>توفر </a:t>
            </a:r>
            <a:r>
              <a:rPr lang="en-US" sz="2000" dirty="0"/>
              <a:t>C++ </a:t>
            </a:r>
            <a:r>
              <a:rPr lang="ar-SA" sz="2000" dirty="0" smtClean="0"/>
              <a:t> دعما </a:t>
            </a:r>
            <a:r>
              <a:rPr lang="ar-SA" sz="2000" dirty="0"/>
              <a:t>فعالا لإعادة الاستعمال من خلال الوراثة </a:t>
            </a:r>
            <a:r>
              <a:rPr lang="en-US" sz="2000" dirty="0" smtClean="0"/>
              <a:t>inheritance</a:t>
            </a:r>
            <a:r>
              <a:rPr lang="ar-SA" sz="2000" dirty="0" smtClean="0"/>
              <a:t> ويمكن </a:t>
            </a:r>
            <a:r>
              <a:rPr lang="ar-SA" sz="2000" dirty="0"/>
              <a:t>إعلان نموذج جديد يكون امتدادا لصف موجود واشتقاقا منه، و نسمي الصف الجديد صفا مشتقا أحيانا.</a:t>
            </a:r>
            <a:endParaRPr lang="ar-SA" sz="2000" dirty="0" smtClean="0"/>
          </a:p>
        </p:txBody>
      </p:sp>
    </p:spTree>
    <p:extLst>
      <p:ext uri="{BB962C8B-B14F-4D97-AF65-F5344CB8AC3E}">
        <p14:creationId xmlns:p14="http://schemas.microsoft.com/office/powerpoint/2010/main" val="3678371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228600" y="457200"/>
            <a:ext cx="8763000" cy="6172200"/>
          </a:xfrm>
        </p:spPr>
        <p:txBody>
          <a:bodyPr/>
          <a:lstStyle/>
          <a:p>
            <a:pPr algn="just" rtl="1">
              <a:spcBef>
                <a:spcPts val="1200"/>
              </a:spcBef>
              <a:buFont typeface="Arial"/>
              <a:buChar char="•"/>
            </a:pPr>
            <a:r>
              <a:rPr lang="ar-SA" sz="2000" b="1" dirty="0" smtClean="0"/>
              <a:t>تعدد اللأشكال </a:t>
            </a:r>
            <a:r>
              <a:rPr lang="en-US" sz="2000" b="1" dirty="0" smtClean="0"/>
              <a:t>Polymorphism</a:t>
            </a:r>
            <a:r>
              <a:rPr lang="ar-SA" sz="2000" b="1" dirty="0" smtClean="0"/>
              <a:t>: </a:t>
            </a:r>
            <a:r>
              <a:rPr lang="ar-SA" sz="2000" dirty="0" smtClean="0"/>
              <a:t>وتعنى </a:t>
            </a:r>
            <a:r>
              <a:rPr lang="ar-SA" sz="2000" dirty="0"/>
              <a:t>استخدام </a:t>
            </a:r>
            <a:r>
              <a:rPr lang="ar-SA" sz="2000" dirty="0" smtClean="0"/>
              <a:t>الخاصية </a:t>
            </a:r>
            <a:r>
              <a:rPr lang="ar-SA" sz="2000" dirty="0"/>
              <a:t>او </a:t>
            </a:r>
            <a:r>
              <a:rPr lang="en-US" sz="2000" dirty="0"/>
              <a:t>Function </a:t>
            </a:r>
            <a:r>
              <a:rPr lang="ar-SA" sz="2000" dirty="0" smtClean="0"/>
              <a:t> باكثر </a:t>
            </a:r>
            <a:r>
              <a:rPr lang="ar-SA" sz="2000" dirty="0"/>
              <a:t>من شكل او طريقة </a:t>
            </a:r>
            <a:r>
              <a:rPr lang="ar-SA" sz="2000" dirty="0" smtClean="0"/>
              <a:t>.</a:t>
            </a:r>
          </a:p>
          <a:p>
            <a:pPr marL="282575" indent="0" algn="just" rtl="1">
              <a:spcBef>
                <a:spcPts val="1200"/>
              </a:spcBef>
              <a:buNone/>
            </a:pPr>
            <a:r>
              <a:rPr lang="ar-SA" sz="2000" dirty="0" smtClean="0"/>
              <a:t>علي </a:t>
            </a:r>
            <a:r>
              <a:rPr lang="ar-SA" sz="2000" dirty="0"/>
              <a:t>سبيل المثال في اللغة دالة الرسم واحدة، ولكن أطوارها متعددة بحسب نوع الفصيلة، وهذا هو أحد المبادئ الاقتصادية في لغة سي++ لتوفير الوقت والجهد، حيث استخدمت نفس الدالة لتحقيق مهام مختلفة أثناء عملية البرمجة.</a:t>
            </a:r>
            <a:endParaRPr lang="ar-SA" sz="2000" dirty="0">
              <a:effectLst/>
            </a:endParaRPr>
          </a:p>
        </p:txBody>
      </p:sp>
    </p:spTree>
    <p:extLst>
      <p:ext uri="{BB962C8B-B14F-4D97-AF65-F5344CB8AC3E}">
        <p14:creationId xmlns:p14="http://schemas.microsoft.com/office/powerpoint/2010/main" val="2448683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4397</TotalTime>
  <Words>342</Words>
  <Application>Microsoft Office PowerPoint</Application>
  <PresentationFormat>On-screen Show (4:3)</PresentationFormat>
  <Paragraphs>12</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Blank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Inheritance</dc:title>
  <dc:creator>Wei Du</dc:creator>
  <cp:lastModifiedBy>DR.Ahmed Saker 2o1O</cp:lastModifiedBy>
  <cp:revision>462</cp:revision>
  <dcterms:created xsi:type="dcterms:W3CDTF">2001-10-27T21:41:10Z</dcterms:created>
  <dcterms:modified xsi:type="dcterms:W3CDTF">2022-12-10T11:22:27Z</dcterms:modified>
</cp:coreProperties>
</file>