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9F2606C-AA23-4A09-A1D8-5760FE385ACB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F5949A-1AB2-419C-94C7-A9EC50F69B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057400"/>
            <a:ext cx="6172200" cy="1894362"/>
          </a:xfrm>
        </p:spPr>
        <p:txBody>
          <a:bodyPr/>
          <a:lstStyle/>
          <a:p>
            <a:pPr algn="ctr" rtl="1"/>
            <a:r>
              <a:rPr lang="ar-EG" dirty="0" smtClean="0"/>
              <a:t>معمل هندسة البرمجيات الكائنية بلغة الجافا</a:t>
            </a:r>
            <a:br>
              <a:rPr lang="ar-EG" dirty="0" smtClean="0"/>
            </a:br>
            <a:r>
              <a:rPr lang="en-US" dirty="0" smtClean="0"/>
              <a:t>java programing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4343400"/>
            <a:ext cx="3429000" cy="780869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LEC1</a:t>
            </a:r>
            <a:endParaRPr lang="en-US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1910933" y="5917474"/>
            <a:ext cx="2889667" cy="7163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ar-SA" sz="3600" b="1" kern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إعداد / أ. </a:t>
            </a:r>
            <a:r>
              <a:rPr lang="ar-EG" sz="3600" b="1" kern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هبه الصديق إبراهيم</a:t>
            </a:r>
            <a:endParaRPr lang="en-US" sz="3600" b="1" kern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 smtClean="0"/>
              <a:t>ويمكن </a:t>
            </a:r>
            <a:r>
              <a:rPr lang="ar-SA" dirty="0"/>
              <a:t>تمثيل </a:t>
            </a:r>
            <a:r>
              <a:rPr lang="ar-SA" dirty="0" smtClean="0"/>
              <a:t>الهيكل</a:t>
            </a:r>
            <a:r>
              <a:rPr lang="ar-EG" dirty="0"/>
              <a:t> </a:t>
            </a:r>
            <a:r>
              <a:rPr lang="ar-EG" dirty="0" smtClean="0"/>
              <a:t>التالي:</a:t>
            </a:r>
            <a:r>
              <a:rPr lang="en-US" dirty="0" smtClean="0"/>
              <a:t> </a:t>
            </a:r>
            <a:r>
              <a:rPr lang="ar-SA" dirty="0" smtClean="0"/>
              <a:t>الشكل </a:t>
            </a:r>
            <a:r>
              <a:rPr lang="ar-SA" dirty="0"/>
              <a:t>العام  لبرنامج الجافا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019800" cy="464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96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848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35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828800" y="2895600"/>
            <a:ext cx="5111752" cy="1515533"/>
          </a:xfrm>
        </p:spPr>
        <p:txBody>
          <a:bodyPr numCol="1"/>
          <a:lstStyle/>
          <a:p>
            <a:r>
              <a:rPr lang="en-US" sz="6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end 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06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467600" cy="1143000"/>
          </a:xfrm>
        </p:spPr>
        <p:txBody>
          <a:bodyPr/>
          <a:lstStyle/>
          <a:p>
            <a:pPr algn="r" rtl="1"/>
            <a:r>
              <a:rPr lang="ar-EG" dirty="0" smtClean="0"/>
              <a:t>ماذا </a:t>
            </a:r>
            <a:r>
              <a:rPr lang="ar-EG" dirty="0"/>
              <a:t>نعني بالبرمجة ؟</a:t>
            </a:r>
            <a:br>
              <a:rPr lang="ar-EG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066800" y="1371600"/>
            <a:ext cx="7467600" cy="3733800"/>
          </a:xfrm>
        </p:spPr>
        <p:txBody>
          <a:bodyPr/>
          <a:lstStyle/>
          <a:p>
            <a:pPr marL="0" indent="0" algn="r" rtl="1">
              <a:buNone/>
            </a:pPr>
            <a:r>
              <a:rPr lang="ar-EG" dirty="0" smtClean="0"/>
              <a:t> </a:t>
            </a:r>
            <a:r>
              <a:rPr lang="ar-EG" dirty="0"/>
              <a:t>تعني </a:t>
            </a:r>
            <a:r>
              <a:rPr lang="ar-EG" dirty="0" smtClean="0"/>
              <a:t>مجموعة </a:t>
            </a:r>
            <a:r>
              <a:rPr lang="ar-EG" dirty="0"/>
              <a:t>من الأوامر والتعلیمات التي تعطى للحاسب في صورة </a:t>
            </a:r>
            <a:r>
              <a:rPr lang="ar-EG" dirty="0" smtClean="0"/>
              <a:t>برنامج</a:t>
            </a:r>
            <a:r>
              <a:rPr lang="en-US" dirty="0" smtClean="0"/>
              <a:t> </a:t>
            </a:r>
            <a:r>
              <a:rPr lang="ar-EG" dirty="0" smtClean="0"/>
              <a:t>مكتوب </a:t>
            </a:r>
            <a:r>
              <a:rPr lang="ar-EG" dirty="0"/>
              <a:t>بلغة برمجة معینة بواسطة معالج نصوص ویتكون مصدر البرنامج من عدة </a:t>
            </a:r>
            <a:r>
              <a:rPr lang="ar-EG" dirty="0" smtClean="0"/>
              <a:t>سطوروكل </a:t>
            </a:r>
            <a:r>
              <a:rPr lang="ar-EG" dirty="0"/>
              <a:t>سطر یعتبر جملة ویتعامل الحاسب مع </a:t>
            </a:r>
            <a:r>
              <a:rPr lang="en-US" dirty="0" smtClean="0"/>
              <a:t> </a:t>
            </a:r>
            <a:r>
              <a:rPr lang="ar-EG" dirty="0" smtClean="0"/>
              <a:t>كل </a:t>
            </a:r>
            <a:r>
              <a:rPr lang="ar-EG" dirty="0"/>
              <a:t>جملة بترتیب معین لإنجاز الأمر الذي </a:t>
            </a:r>
            <a:r>
              <a:rPr lang="ar-EG" dirty="0" smtClean="0"/>
              <a:t>صمم</a:t>
            </a:r>
            <a:r>
              <a:rPr lang="en-US" dirty="0" smtClean="0"/>
              <a:t> </a:t>
            </a:r>
            <a:r>
              <a:rPr lang="ar-EG" dirty="0" smtClean="0"/>
              <a:t>البرنامج لتحقیقھ</a:t>
            </a:r>
            <a:r>
              <a:rPr lang="ar-EG" dirty="0"/>
              <a:t>ا</a:t>
            </a:r>
            <a:r>
              <a:rPr lang="ar-EG" dirty="0" smtClean="0"/>
              <a:t> .</a:t>
            </a:r>
          </a:p>
          <a:p>
            <a:pPr marL="0" indent="0" algn="r" rtl="1">
              <a:buNone/>
            </a:pPr>
            <a:r>
              <a:rPr lang="ar-EG" dirty="0" smtClean="0"/>
              <a:t>تصنف لغات البرمجة إلي ثلاثة مستويات رئيسية :</a:t>
            </a:r>
          </a:p>
          <a:p>
            <a:pPr algn="r" rtl="1">
              <a:buFont typeface="Wingdings" pitchFamily="2" charset="2"/>
              <a:buChar char="q"/>
            </a:pPr>
            <a:r>
              <a:rPr lang="ar-EG" dirty="0" smtClean="0"/>
              <a:t>لغة الالة (</a:t>
            </a:r>
            <a:r>
              <a:rPr lang="en-US" dirty="0" smtClean="0"/>
              <a:t>machine language</a:t>
            </a:r>
            <a:r>
              <a:rPr lang="ar-EG" dirty="0" smtClean="0"/>
              <a:t>)</a:t>
            </a:r>
            <a:endParaRPr lang="en-US" dirty="0" smtClean="0"/>
          </a:p>
          <a:p>
            <a:pPr algn="r" rtl="1">
              <a:buFont typeface="Wingdings" pitchFamily="2" charset="2"/>
              <a:buChar char="q"/>
            </a:pPr>
            <a:r>
              <a:rPr lang="ar-EG" dirty="0" smtClean="0"/>
              <a:t>لغة التجميع (</a:t>
            </a:r>
            <a:r>
              <a:rPr lang="en-US" dirty="0" smtClean="0"/>
              <a:t>Assembly language</a:t>
            </a:r>
            <a:r>
              <a:rPr lang="ar-EG" dirty="0" smtClean="0"/>
              <a:t>)</a:t>
            </a:r>
            <a:endParaRPr lang="en-US" dirty="0" smtClean="0"/>
          </a:p>
          <a:p>
            <a:pPr algn="r" rtl="1">
              <a:buFont typeface="Wingdings" pitchFamily="2" charset="2"/>
              <a:buChar char="q"/>
            </a:pPr>
            <a:r>
              <a:rPr lang="ar-EG" dirty="0" smtClean="0"/>
              <a:t>لغات المستوى العالي (</a:t>
            </a:r>
            <a:r>
              <a:rPr lang="en-US" dirty="0" smtClean="0"/>
              <a:t>High- level languages</a:t>
            </a:r>
            <a:r>
              <a:rPr lang="ar-EG" dirty="0" smtClean="0"/>
              <a:t>)</a:t>
            </a:r>
            <a:endParaRPr lang="en-US" dirty="0" smtClean="0"/>
          </a:p>
          <a:p>
            <a:pPr algn="r" rtl="1">
              <a:buFont typeface="Wingdings" pitchFamily="2" charset="2"/>
              <a:buChar char="q"/>
            </a:pP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4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84238"/>
          </a:xfrm>
        </p:spPr>
        <p:txBody>
          <a:bodyPr>
            <a:normAutofit fontScale="90000"/>
          </a:bodyPr>
          <a:lstStyle/>
          <a:p>
            <a:pPr algn="ctr" rtl="1"/>
            <a:r>
              <a:rPr lang="ar-EG" dirty="0" smtClean="0"/>
              <a:t>اساسيات لغة الجافا</a:t>
            </a:r>
            <a:br>
              <a:rPr lang="ar-E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SA" dirty="0"/>
              <a:t>تعتبر لغة الجافا من اللغات القوية جداً في مجال إنشاء التطبيقات المختلفة سواء كانت هذه التطبيقات </a:t>
            </a:r>
            <a:r>
              <a:rPr lang="ar-SA" dirty="0" smtClean="0"/>
              <a:t>تعمل </a:t>
            </a:r>
            <a:r>
              <a:rPr lang="ar-SA" dirty="0"/>
              <a:t>منفردة على أجهزة الكمبيوتر الشخصي أو تطبيقات الإنترنت أو التطبيقات المختلفة للأجهزة المحمولة </a:t>
            </a:r>
            <a:r>
              <a:rPr lang="ar-EG" dirty="0"/>
              <a:t>, </a:t>
            </a:r>
            <a:r>
              <a:rPr lang="ar-SA" dirty="0"/>
              <a:t>مثل الموبايل والمفكرات الإلكترونية  وهكذا.      </a:t>
            </a:r>
            <a:endParaRPr lang="en-US" dirty="0"/>
          </a:p>
          <a:p>
            <a:pPr marL="0" indent="0" algn="r" rtl="1">
              <a:buNone/>
            </a:pPr>
            <a:r>
              <a:rPr lang="ar-SA" dirty="0"/>
              <a:t>ولقد قامت شركة صن </a:t>
            </a:r>
            <a:r>
              <a:rPr lang="en-US" dirty="0"/>
              <a:t> </a:t>
            </a:r>
            <a:r>
              <a:rPr lang="ar-SA" dirty="0"/>
              <a:t>(</a:t>
            </a:r>
            <a:r>
              <a:rPr lang="en-US" dirty="0"/>
              <a:t>Sun Microsystems</a:t>
            </a:r>
            <a:r>
              <a:rPr lang="ar-SA" dirty="0"/>
              <a:t>) بأختراع وتطوير هذه اللغة. وأصبحت </a:t>
            </a:r>
            <a:r>
              <a:rPr lang="ar-SA" dirty="0" smtClean="0"/>
              <a:t>شركة</a:t>
            </a:r>
            <a:r>
              <a:rPr lang="ar-EG" dirty="0" smtClean="0"/>
              <a:t> </a:t>
            </a:r>
            <a:r>
              <a:rPr lang="ar-SA" dirty="0" smtClean="0"/>
              <a:t>صن </a:t>
            </a:r>
            <a:r>
              <a:rPr lang="ar-SA" dirty="0"/>
              <a:t>مملوكة لشركة أوراكل وبالتالي انتقلت ملكية الجافا لأوراكل . وكان الهدف عند اختراع لغة الجافا هو عمل لغة</a:t>
            </a:r>
            <a:r>
              <a:rPr lang="ar-SA" b="1" dirty="0"/>
              <a:t> قادرة على</a:t>
            </a:r>
            <a:r>
              <a:rPr lang="ar-SA" dirty="0"/>
              <a:t> برمجة نظم التشغيل لجميع الأجهزة من حاسبات عملاقة (</a:t>
            </a:r>
            <a:r>
              <a:rPr lang="en-US" dirty="0"/>
              <a:t>mainframes</a:t>
            </a:r>
            <a:r>
              <a:rPr lang="ar-SA" dirty="0"/>
              <a:t>) إلى الأجهزة الصغيرة مثل مشغلات </a:t>
            </a:r>
            <a:r>
              <a:rPr lang="en-US" dirty="0"/>
              <a:t>MP3</a:t>
            </a:r>
            <a:r>
              <a:rPr lang="ar-SA" dirty="0"/>
              <a:t> ولقد اختارت الشركة صورة فنجان القهوة لتمثيل هذه اللغة </a:t>
            </a:r>
            <a:r>
              <a:rPr lang="ar-SA" dirty="0" smtClean="0"/>
              <a:t>.</a:t>
            </a:r>
            <a:endParaRPr lang="ar-EG" dirty="0" smtClean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0"/>
            <a:ext cx="10477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9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53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6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1"/>
            <a:ext cx="7391400" cy="5555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1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/>
          <a:lstStyle/>
          <a:p>
            <a:pPr algn="r" rtl="1"/>
            <a:r>
              <a:rPr lang="ar-SA" b="1" dirty="0"/>
              <a:t>مميزات لغة </a:t>
            </a:r>
            <a:r>
              <a:rPr lang="ar-SA" b="1" dirty="0" smtClean="0"/>
              <a:t>الجافا</a:t>
            </a:r>
            <a:r>
              <a:rPr lang="ar-EG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06424"/>
            <a:ext cx="7467600" cy="5407152"/>
          </a:xfrm>
        </p:spPr>
        <p:txBody>
          <a:bodyPr/>
          <a:lstStyle/>
          <a:p>
            <a:pPr marL="0" lvl="0" indent="0" algn="r" rtl="1">
              <a:buNone/>
            </a:pPr>
            <a:r>
              <a:rPr lang="ar-EG" dirty="0" smtClean="0"/>
              <a:t>1- </a:t>
            </a:r>
            <a:r>
              <a:rPr lang="ar-SA" dirty="0" smtClean="0"/>
              <a:t>لغة </a:t>
            </a:r>
            <a:r>
              <a:rPr lang="ar-SA" dirty="0"/>
              <a:t>الجافا غير مرتبطة بأنظمة التشغيل المختلفة </a:t>
            </a:r>
            <a:r>
              <a:rPr lang="en-US" dirty="0"/>
              <a:t>Java Is Platform Independent </a:t>
            </a:r>
          </a:p>
          <a:p>
            <a:pPr algn="r" rtl="1"/>
            <a:r>
              <a:rPr lang="ar-SA" sz="2000" dirty="0"/>
              <a:t>ومعنى ذلك إنه يمكن نقل البرامج (المكتوبة بلغة الجافا) بسهولة من نظام تشغيل إلى </a:t>
            </a:r>
            <a:r>
              <a:rPr lang="ar-SA" sz="2000" dirty="0" smtClean="0"/>
              <a:t>آخر</a:t>
            </a:r>
            <a:r>
              <a:rPr lang="ar-EG" sz="2000" dirty="0" smtClean="0"/>
              <a:t>. </a:t>
            </a:r>
          </a:p>
          <a:p>
            <a:pPr algn="r" rtl="1"/>
            <a:r>
              <a:rPr lang="ar-EG" sz="2000" dirty="0" smtClean="0"/>
              <a:t>لها بيئة تشغيل خاصة بها </a:t>
            </a:r>
            <a:r>
              <a:rPr lang="en-US" sz="2000" dirty="0" smtClean="0"/>
              <a:t>JVM</a:t>
            </a:r>
            <a:r>
              <a:rPr lang="ar-EG" sz="2000" dirty="0" smtClean="0"/>
              <a:t> التي تقوم بترجمة البرنامج للغة الالة وبالتالي فإن لغة الجافة غير مرتبطة بنظام التشغيل.</a:t>
            </a:r>
          </a:p>
          <a:p>
            <a:pPr marL="0" indent="0" algn="ctr" rtl="1">
              <a:buNone/>
            </a:pPr>
            <a:r>
              <a:rPr lang="ar-EG" dirty="0" smtClean="0"/>
              <a:t>خطوات </a:t>
            </a:r>
            <a:r>
              <a:rPr lang="ar-EG" dirty="0" smtClean="0"/>
              <a:t>تشغيل برنامج بلغة </a:t>
            </a:r>
            <a:r>
              <a:rPr lang="en-US" dirty="0" smtClean="0"/>
              <a:t>c/</a:t>
            </a:r>
            <a:r>
              <a:rPr lang="en-US" dirty="0" err="1" smtClean="0"/>
              <a:t>c++</a:t>
            </a:r>
            <a:endParaRPr lang="ar-EG" dirty="0" smtClean="0"/>
          </a:p>
          <a:p>
            <a:pPr marL="0" indent="0" algn="r" rtl="1">
              <a:buNone/>
            </a:pPr>
            <a:endParaRPr lang="ar-EG" dirty="0" smtClean="0"/>
          </a:p>
          <a:p>
            <a:pPr marL="0" indent="0" algn="r" rtl="1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52800"/>
            <a:ext cx="57943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304800"/>
            <a:ext cx="7467600" cy="4873752"/>
          </a:xfrm>
        </p:spPr>
        <p:txBody>
          <a:bodyPr/>
          <a:lstStyle/>
          <a:p>
            <a:pPr marL="0" indent="0" algn="ctr" rtl="1">
              <a:buNone/>
            </a:pPr>
            <a:r>
              <a:rPr lang="ar-SA" dirty="0"/>
              <a:t>خطوات تشغيل برنامج مكتوب </a:t>
            </a:r>
            <a:r>
              <a:rPr lang="ar-SA" dirty="0" smtClean="0"/>
              <a:t>بلغة </a:t>
            </a:r>
            <a:r>
              <a:rPr lang="ar-SA" dirty="0"/>
              <a:t>الجافا </a:t>
            </a:r>
            <a:endParaRPr lang="ar-EG" dirty="0" smtClean="0"/>
          </a:p>
          <a:p>
            <a:pPr marL="0" indent="0" algn="ctr" rtl="1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937082"/>
            <a:ext cx="6324600" cy="168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" y="762000"/>
            <a:ext cx="731520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8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381000"/>
            <a:ext cx="7696200" cy="6172200"/>
          </a:xfrm>
        </p:spPr>
        <p:txBody>
          <a:bodyPr>
            <a:normAutofit fontScale="92500" lnSpcReduction="20000"/>
          </a:bodyPr>
          <a:lstStyle/>
          <a:p>
            <a:pPr marL="0" lvl="0" indent="0" algn="r" rtl="1">
              <a:buNone/>
            </a:pPr>
            <a:r>
              <a:rPr lang="ar-EG" b="1" dirty="0" smtClean="0"/>
              <a:t>2- </a:t>
            </a:r>
            <a:r>
              <a:rPr lang="ar-SA" b="1" dirty="0" smtClean="0"/>
              <a:t>تعتمد </a:t>
            </a:r>
            <a:r>
              <a:rPr lang="ar-EG" b="1" dirty="0"/>
              <a:t>لغة الجافا </a:t>
            </a:r>
            <a:r>
              <a:rPr lang="ar-SA" b="1" dirty="0"/>
              <a:t>على أسلوب برمجة الأهداف </a:t>
            </a:r>
            <a:r>
              <a:rPr lang="en-US" b="1" dirty="0"/>
              <a:t>Object Oriented </a:t>
            </a:r>
            <a:r>
              <a:rPr lang="en-US" b="1" dirty="0" smtClean="0"/>
              <a:t>Programming</a:t>
            </a:r>
            <a:endParaRPr lang="ar-EG" b="1" dirty="0" smtClean="0"/>
          </a:p>
          <a:p>
            <a:pPr marL="0" indent="0" algn="r" rtl="1">
              <a:buNone/>
            </a:pPr>
            <a:r>
              <a:rPr lang="ar-SA" dirty="0"/>
              <a:t>حيث وفرت كثيرا من الجهد الذي كان يبذل باستخدام البرمجة التقليدية </a:t>
            </a:r>
            <a:r>
              <a:rPr lang="ar-EG" dirty="0" smtClean="0"/>
              <a:t>كان </a:t>
            </a:r>
            <a:r>
              <a:rPr lang="ar-SA" dirty="0" smtClean="0"/>
              <a:t>على </a:t>
            </a:r>
            <a:r>
              <a:rPr lang="ar-SA" dirty="0"/>
              <a:t>المبرمج أن يستعمل الدوال مع تركيب البرنامج لإنشاء التطبيقات المختلفة مما يضطره لكتابة السطور الكثيرة أكثر من مرة؛ و لقد كانت وحدة بناء البرنامج هي الدالة </a:t>
            </a:r>
            <a:r>
              <a:rPr lang="en-US" dirty="0"/>
              <a:t>function</a:t>
            </a:r>
            <a:r>
              <a:rPr lang="ar-SA" dirty="0"/>
              <a:t>. في حين أتت البرمجة بواسطة الأهداف بفكرة جديدة هي إنشاء عناصر متكاملة تحتوي على بيانات ودوال هي أساس إنشاء البرنامج. وبالتالي أصبحت وحدة بناء البرنامج وحدة كبيرة هي الفصيلة أو الفئة </a:t>
            </a:r>
            <a:r>
              <a:rPr lang="en-US" dirty="0"/>
              <a:t>Class</a:t>
            </a:r>
            <a:r>
              <a:rPr lang="ar-SA" dirty="0"/>
              <a:t> أو العنصر </a:t>
            </a:r>
            <a:r>
              <a:rPr lang="en-US" dirty="0"/>
              <a:t>Object</a:t>
            </a:r>
            <a:r>
              <a:rPr lang="ar-SA" dirty="0"/>
              <a:t> مما سهل واختصر الكثير من الوقت والجهد</a:t>
            </a:r>
            <a:r>
              <a:rPr lang="ar-SA" dirty="0" smtClean="0"/>
              <a:t>.</a:t>
            </a:r>
            <a:endParaRPr lang="en-US" dirty="0"/>
          </a:p>
          <a:p>
            <a:pPr marL="0" indent="0" algn="r" rtl="1">
              <a:buNone/>
            </a:pPr>
            <a:r>
              <a:rPr lang="ar-EG" b="1" dirty="0" smtClean="0"/>
              <a:t>3- </a:t>
            </a:r>
            <a:r>
              <a:rPr lang="ar-SA" b="1" dirty="0" smtClean="0"/>
              <a:t>إنشاء </a:t>
            </a:r>
            <a:r>
              <a:rPr lang="ar-SA" b="1" dirty="0"/>
              <a:t>برامج ذات واجهة مستخدم رسومية </a:t>
            </a:r>
            <a:r>
              <a:rPr lang="ar-SA" b="1" dirty="0" smtClean="0"/>
              <a:t>.</a:t>
            </a:r>
            <a:endParaRPr lang="ar-EG" b="1" dirty="0" smtClean="0"/>
          </a:p>
          <a:p>
            <a:pPr marL="0" indent="0" algn="r" rtl="1">
              <a:buNone/>
            </a:pPr>
            <a:r>
              <a:rPr lang="ar-SA" dirty="0"/>
              <a:t>يعتبر بناء واجهة المستخدم الرسومية من الأجزاء الهامة في البرنامج . حيث أن هذه الواجهات تعطي البرنامج شكلا </a:t>
            </a:r>
            <a:r>
              <a:rPr lang="ar-SA" dirty="0" smtClean="0"/>
              <a:t>معيناً </a:t>
            </a:r>
            <a:r>
              <a:rPr lang="ar-EG" dirty="0"/>
              <a:t>إن الأجزاء الرسومية الموجودة في لغة الجافا مرتبطة مباشرة مع الإمكانيات الرسومية للجهاز الذي يعمل عليه البرنامج . وبذلك فإن الواجهات الرسومية الموجودة في الجافا سوف تظهر بأشكال متباينة  على الأجهزة المختلفة . </a:t>
            </a:r>
            <a:endParaRPr lang="ar-EG" b="1" dirty="0"/>
          </a:p>
          <a:p>
            <a:pPr marL="0" indent="0" algn="r" rtl="1">
              <a:buNone/>
            </a:pPr>
            <a:r>
              <a:rPr lang="ar-EG" b="1" dirty="0" smtClean="0"/>
              <a:t>4- </a:t>
            </a:r>
            <a:r>
              <a:rPr lang="ar-SA" b="1" dirty="0" smtClean="0"/>
              <a:t>تصميم </a:t>
            </a:r>
            <a:r>
              <a:rPr lang="ar-SA" b="1" dirty="0"/>
              <a:t>برمجيات تستفيد من كل مميزات الإنترنت </a:t>
            </a:r>
            <a:r>
              <a:rPr lang="en-US" b="1" dirty="0"/>
              <a:t>Java Applet </a:t>
            </a:r>
            <a:r>
              <a:rPr lang="ar-SA" b="1" dirty="0"/>
              <a:t> </a:t>
            </a:r>
            <a:r>
              <a:rPr lang="ar-SA" b="1" dirty="0" smtClean="0"/>
              <a:t>.</a:t>
            </a:r>
            <a:endParaRPr lang="ar-EG" b="1" dirty="0" smtClean="0"/>
          </a:p>
          <a:p>
            <a:pPr marL="0" indent="0" algn="r" rtl="1">
              <a:buNone/>
            </a:pPr>
            <a:r>
              <a:rPr lang="ar-EG" dirty="0"/>
              <a:t> وهي نوع من التطبيقات التي صممت خصيصا للإنترنت. حيث يقوم المطور ( </a:t>
            </a:r>
            <a:r>
              <a:rPr lang="en-US" dirty="0"/>
              <a:t>Developer</a:t>
            </a:r>
            <a:r>
              <a:rPr lang="ar-SA" dirty="0"/>
              <a:t> ) بإعداد   هذا البرنامج </a:t>
            </a:r>
            <a:r>
              <a:rPr lang="en-US" dirty="0"/>
              <a:t>Applet </a:t>
            </a:r>
            <a:r>
              <a:rPr lang="ar-EG" dirty="0"/>
              <a:t>  ثم يتم استدعاءه من خلال ملف </a:t>
            </a:r>
            <a:r>
              <a:rPr lang="en-US" dirty="0"/>
              <a:t>HTML</a:t>
            </a:r>
            <a:r>
              <a:rPr lang="ar-EG" dirty="0"/>
              <a:t> بشرط تحميل برنامج </a:t>
            </a:r>
            <a:r>
              <a:rPr lang="en-US" dirty="0"/>
              <a:t>Applet </a:t>
            </a:r>
            <a:r>
              <a:rPr lang="ar-EG" dirty="0"/>
              <a:t>  على الخادم (</a:t>
            </a:r>
            <a:r>
              <a:rPr lang="en-US" dirty="0"/>
              <a:t>Server</a:t>
            </a:r>
            <a:r>
              <a:rPr lang="ar-EG" dirty="0"/>
              <a:t>) </a:t>
            </a:r>
            <a:r>
              <a:rPr lang="ar-SA" dirty="0"/>
              <a:t>الموجود</a:t>
            </a:r>
            <a:r>
              <a:rPr lang="ar-EG" dirty="0"/>
              <a:t> عليه ملف </a:t>
            </a:r>
            <a:r>
              <a:rPr lang="en-US" dirty="0"/>
              <a:t>HTML</a:t>
            </a:r>
            <a:r>
              <a:rPr lang="ar-SA" dirty="0"/>
              <a:t>. فيتم عرض هذا التطبيق من خلال صفحة الانترنت عندما يستعدي المستخدم هذه الصفحة</a:t>
            </a:r>
            <a:r>
              <a:rPr lang="ar-SA" dirty="0" smtClean="0"/>
              <a:t>.</a:t>
            </a:r>
            <a:endParaRPr lang="ar-EG" dirty="0" smtClean="0"/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b="1" dirty="0"/>
              <a:t>الشكل العام لبرنامج الجافا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ar-SA" dirty="0"/>
              <a:t>البرنامج الآتي يبين الشكل العام لبرنامج الجافا ولا يهمنا هنا فهم كل جزئية في البرنامج فهذا سوف يتم في الدروس  التالية </a:t>
            </a:r>
            <a:r>
              <a:rPr lang="ar-SA" dirty="0" smtClean="0"/>
              <a:t>:</a:t>
            </a:r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endParaRPr lang="en-US" dirty="0" smtClean="0"/>
          </a:p>
          <a:p>
            <a:pPr algn="r" rtl="1"/>
            <a:endParaRPr lang="en-US" dirty="0"/>
          </a:p>
          <a:p>
            <a:pPr algn="r" rtl="1"/>
            <a:r>
              <a:rPr lang="ar-SA" dirty="0"/>
              <a:t>ويقوم  هذا البرنامج  بطباعة جملة (</a:t>
            </a:r>
            <a:r>
              <a:rPr lang="en-US" dirty="0"/>
              <a:t>Welcome to my World</a:t>
            </a:r>
            <a:r>
              <a:rPr lang="ar-SA" dirty="0"/>
              <a:t>). وعند حفظ هذا البرنامج كما سنعرف لاحقا لابد وأن يتم تسمية الملف باسم </a:t>
            </a:r>
            <a:r>
              <a:rPr lang="en-US" dirty="0"/>
              <a:t>Welcome.java</a:t>
            </a:r>
            <a:r>
              <a:rPr lang="ar-SA" dirty="0"/>
              <a:t>. وكذلك يجب ان نراعي جيدا أن لغة الجافا هي لغة حساسة بالنسبة للأحرف فمثلا حرف (</a:t>
            </a:r>
            <a:r>
              <a:rPr lang="en-US" dirty="0"/>
              <a:t>A</a:t>
            </a:r>
            <a:r>
              <a:rPr lang="ar-SA" dirty="0"/>
              <a:t>) لا يساوي حرف (</a:t>
            </a:r>
            <a:r>
              <a:rPr lang="en-US" dirty="0"/>
              <a:t>a</a:t>
            </a:r>
            <a:r>
              <a:rPr lang="ar-SA" dirty="0"/>
              <a:t>)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753822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118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768</TotalTime>
  <Words>509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معمل هندسة البرمجيات الكائنية بلغة الجافا java programing</vt:lpstr>
      <vt:lpstr>ماذا نعني بالبرمجة ؟ </vt:lpstr>
      <vt:lpstr>اساسيات لغة الجافا </vt:lpstr>
      <vt:lpstr>PowerPoint Presentation</vt:lpstr>
      <vt:lpstr>PowerPoint Presentation</vt:lpstr>
      <vt:lpstr>مميزات لغة الجافا:</vt:lpstr>
      <vt:lpstr>PowerPoint Presentation</vt:lpstr>
      <vt:lpstr>PowerPoint Presentation</vt:lpstr>
      <vt:lpstr>الشكل العام لبرنامج الجافا</vt:lpstr>
      <vt:lpstr>ويمكن تمثيل الهيكل التالي: الشكل العام  لبرنامج الجافا</vt:lpstr>
      <vt:lpstr>PowerPoint Presentation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Heba</dc:creator>
  <cp:lastModifiedBy>Heba</cp:lastModifiedBy>
  <cp:revision>22</cp:revision>
  <dcterms:created xsi:type="dcterms:W3CDTF">2023-01-24T08:34:58Z</dcterms:created>
  <dcterms:modified xsi:type="dcterms:W3CDTF">2023-01-25T11:27:10Z</dcterms:modified>
</cp:coreProperties>
</file>