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752" r:id="rId1"/>
    <p:sldMasterId id="2147483764" r:id="rId2"/>
  </p:sldMasterIdLst>
  <p:notesMasterIdLst>
    <p:notesMasterId r:id="rId3"/>
  </p:notesMasterIdLst>
  <p:sldIdLst>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Lst>
  <p:sldSz type="screen4x3" cy="6858000" cx="9144000"/>
  <p:notesSz cx="6858000" cy="9144000"/>
  <p:defaultTex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autoAdjust="0"/>
    <p:restoredTop sz="99139" autoAdjust="0"/>
  </p:normalViewPr>
  <p:slideViewPr>
    <p:cSldViewPr showGuides="0" snapToGrid="1" snapToObjects="0">
      <p:cViewPr varScale="0">
        <p:scale>
          <a:sx n="50" d="100"/>
          <a:sy n="50" d="100"/>
        </p:scale>
        <p:origin x="-1872" y="-504"/>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tableStyles" Target="tableStyle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11" name=""/>
        <p:cNvGrpSpPr/>
        <p:nvPr/>
      </p:nvGrpSpPr>
      <p:grpSpPr>
        <a:xfrm rot="0">
          <a:off x="0" y="0"/>
          <a:ext cx="0" cy="0"/>
          <a:chOff x="0" y="0"/>
          <a:chExt cx="0" cy="0"/>
        </a:xfrm>
      </p:grpSpPr>
      <p:sp>
        <p:nvSpPr>
          <p:cNvPr id="1048707" name="Rectangle 2"/>
          <p:cNvSpPr/>
          <p:nvPr>
            <p:ph type="hdr" sz="quarter" idx="0"/>
          </p:nvPr>
        </p:nvSpPr>
        <p:spPr>
          <a:xfrm rot="0">
            <a:off x="0" y="0"/>
            <a:ext cx="2971800" cy="457200"/>
          </a:xfrm>
          <a:prstGeom prst="rect"/>
          <a:noFill/>
          <a:ln>
            <a:noFill/>
          </a:ln>
        </p:spPr>
        <p:txBody>
          <a:bodyPr anchor="t" bIns="45720" lIns="91440" rIns="91440" tIns="45720" vert="horz"/>
          <a:p>
            <a:pPr algn="l" eaLnBrk="1" hangingPunct="1" latinLnBrk="1" lvl="0"/>
            <a:endParaRPr altLang="en-US" sz="1200" i="0" lang="en-US"/>
          </a:p>
        </p:txBody>
      </p:sp>
      <p:sp>
        <p:nvSpPr>
          <p:cNvPr id="1048708" name="Rectangle 3"/>
          <p:cNvSpPr/>
          <p:nvPr>
            <p:ph type="dt" sz="full" idx="1"/>
          </p:nvPr>
        </p:nvSpPr>
        <p:spPr>
          <a:xfrm rot="0">
            <a:off x="3884612" y="0"/>
            <a:ext cx="2971800" cy="457200"/>
          </a:xfrm>
          <a:prstGeom prst="rect"/>
          <a:noFill/>
          <a:ln>
            <a:noFill/>
          </a:ln>
        </p:spPr>
        <p:txBody>
          <a:bodyPr anchor="t" bIns="45720" lIns="91440" rIns="91440" tIns="45720" vert="horz"/>
          <a:p>
            <a:pPr eaLnBrk="1" hangingPunct="1" latinLnBrk="1" lvl="0"/>
            <a:endParaRPr altLang="en-US" sz="1200" i="0" lang="en-US"/>
          </a:p>
        </p:txBody>
      </p:sp>
      <p:sp>
        <p:nvSpPr>
          <p:cNvPr id="1048709" name="Rectangle 4"/>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8710" name="Rectangle 5"/>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711" name="Rectangle 6"/>
          <p:cNvSpPr/>
          <p:nvPr>
            <p:ph type="ftr" sz="quarter" idx="4"/>
          </p:nvPr>
        </p:nvSpPr>
        <p:spPr>
          <a:xfrm rot="0">
            <a:off x="0" y="8685212"/>
            <a:ext cx="2971800" cy="457200"/>
          </a:xfrm>
          <a:prstGeom prst="rect"/>
          <a:noFill/>
          <a:ln>
            <a:noFill/>
          </a:ln>
        </p:spPr>
        <p:txBody>
          <a:bodyPr anchor="b" bIns="45720" lIns="91440" rIns="91440" tIns="45720" vert="horz"/>
          <a:p>
            <a:pPr algn="l" eaLnBrk="1" hangingPunct="1" latinLnBrk="1" lvl="0"/>
            <a:endParaRPr altLang="en-US" sz="1200" i="0" lang="en-US"/>
          </a:p>
        </p:txBody>
      </p:sp>
      <p:sp>
        <p:nvSpPr>
          <p:cNvPr id="1048712" name="Rectangle 7"/>
          <p:cNvSpPr/>
          <p:nvPr>
            <p:ph type="sldNum" sz="quarter" idx="5"/>
          </p:nvPr>
        </p:nvSpPr>
        <p:spPr>
          <a:xfrm rot="0">
            <a:off x="3884612" y="8685212"/>
            <a:ext cx="2971800" cy="457200"/>
          </a:xfrm>
          <a:prstGeom prst="rect"/>
          <a:noFill/>
          <a:ln>
            <a:noFill/>
          </a:ln>
        </p:spPr>
        <p:txBody>
          <a:bodyPr anchor="b" bIns="45720" lIns="91440" rIns="91440" tIns="45720" vert="horz"/>
          <a:p>
            <a:pPr eaLnBrk="1" hangingPunct="1" latinLnBrk="1" lvl="0"/>
            <a:fld id="{566ABCEB-ACFC-4714-9973-3DA970169C29}" type="slidenum">
              <a:rPr altLang="en-US" sz="1200" i="0" lang="ar-SA"/>
              <a:pPr eaLnBrk="1" hangingPunct="1" latinLnBrk="1" lvl="0"/>
            </a:fld>
            <a:endParaRPr altLang="en-US" sz="1200" i="0" lang="ar-SA"/>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8" name=""/>
        <p:cNvGrpSpPr/>
        <p:nvPr/>
      </p:nvGrpSpPr>
      <p:grpSpPr>
        <a:xfrm>
          <a:off x="0" y="0"/>
          <a:ext cx="0" cy="0"/>
          <a:chOff x="0" y="0"/>
          <a:chExt cx="0" cy="0"/>
        </a:xfrm>
      </p:grpSpPr>
      <p:sp>
        <p:nvSpPr>
          <p:cNvPr id="104865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6"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600"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602"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601"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6" name=""/>
        <p:cNvGrpSpPr/>
        <p:nvPr/>
      </p:nvGrpSpPr>
      <p:grpSpPr>
        <a:xfrm>
          <a:off x="0" y="0"/>
          <a:ext cx="0" cy="0"/>
          <a:chOff x="0" y="0"/>
          <a:chExt cx="0" cy="0"/>
        </a:xfrm>
      </p:grpSpPr>
      <p:sp>
        <p:nvSpPr>
          <p:cNvPr id="1048676" name="Title 1"/>
          <p:cNvSpPr>
            <a:spLocks noGrp="1"/>
          </p:cNvSpPr>
          <p:nvPr>
            <p:ph type="title"/>
          </p:nvPr>
        </p:nvSpPr>
        <p:spPr/>
        <p:txBody>
          <a:bodyPr/>
          <a:p>
            <a:r>
              <a:rPr lang="en-US" smtClean="0"/>
              <a:t>Click to edit Master title style</a:t>
            </a:r>
            <a:endParaRPr lang="en-US"/>
          </a:p>
        </p:txBody>
      </p:sp>
      <p:sp>
        <p:nvSpPr>
          <p:cNvPr id="1048677"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0"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602"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601"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7" name=""/>
        <p:cNvGrpSpPr/>
        <p:nvPr/>
      </p:nvGrpSpPr>
      <p:grpSpPr>
        <a:xfrm>
          <a:off x="0" y="0"/>
          <a:ext cx="0" cy="0"/>
          <a:chOff x="0" y="0"/>
          <a:chExt cx="0" cy="0"/>
        </a:xfrm>
      </p:grpSpPr>
      <p:sp>
        <p:nvSpPr>
          <p:cNvPr id="1048678" name="Vertical Title 1"/>
          <p:cNvSpPr>
            <a:spLocks noGrp="1"/>
          </p:cNvSpPr>
          <p:nvPr>
            <p:ph type="title" orient="vert"/>
          </p:nvPr>
        </p:nvSpPr>
        <p:spPr>
          <a:xfrm>
            <a:off x="6727825" y="228600"/>
            <a:ext cx="2038350" cy="5897563"/>
          </a:xfrm>
        </p:spPr>
        <p:txBody>
          <a:bodyPr vert="eaVert"/>
          <a:p>
            <a:r>
              <a:rPr lang="en-US" smtClean="0"/>
              <a:t>Click to edit Master title style</a:t>
            </a:r>
            <a:endParaRPr lang="en-US"/>
          </a:p>
        </p:txBody>
      </p:sp>
      <p:sp>
        <p:nvSpPr>
          <p:cNvPr id="1048679" name="Vertical Text Placeholder 2"/>
          <p:cNvSpPr>
            <a:spLocks noGrp="1"/>
          </p:cNvSpPr>
          <p:nvPr>
            <p:ph type="body" orient="vert" idx="1"/>
          </p:nvPr>
        </p:nvSpPr>
        <p:spPr>
          <a:xfrm>
            <a:off x="609600" y="228600"/>
            <a:ext cx="5965825" cy="58975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0"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602"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601"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8" name=""/>
        <p:cNvGrpSpPr/>
        <p:nvPr/>
      </p:nvGrpSpPr>
      <p:grpSpPr>
        <a:xfrm>
          <a:off x="0" y="0"/>
          <a:ext cx="0" cy="0"/>
          <a:chOff x="0" y="0"/>
          <a:chExt cx="0" cy="0"/>
        </a:xfrm>
      </p:grpSpPr>
      <p:sp>
        <p:nvSpPr>
          <p:cNvPr id="1048680"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81"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81"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82"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83"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9" name=""/>
        <p:cNvGrpSpPr/>
        <p:nvPr/>
      </p:nvGrpSpPr>
      <p:grpSpPr>
        <a:xfrm>
          <a:off x="0" y="0"/>
          <a:ext cx="0" cy="0"/>
          <a:chOff x="0" y="0"/>
          <a:chExt cx="0" cy="0"/>
        </a:xfrm>
      </p:grpSpPr>
      <p:sp>
        <p:nvSpPr>
          <p:cNvPr id="1048682" name="Title 1"/>
          <p:cNvSpPr>
            <a:spLocks noGrp="1"/>
          </p:cNvSpPr>
          <p:nvPr>
            <p:ph type="title"/>
          </p:nvPr>
        </p:nvSpPr>
        <p:spPr/>
        <p:txBody>
          <a:bodyPr/>
          <a:p>
            <a:r>
              <a:rPr lang="en-US" smtClean="0"/>
              <a:t>Click to edit Master title style</a:t>
            </a:r>
            <a:endParaRPr lang="en-US"/>
          </a:p>
        </p:txBody>
      </p:sp>
      <p:sp>
        <p:nvSpPr>
          <p:cNvPr id="104868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82"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83"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0"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81"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82"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83"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1" name=""/>
        <p:cNvGrpSpPr/>
        <p:nvPr/>
      </p:nvGrpSpPr>
      <p:grpSpPr>
        <a:xfrm>
          <a:off x="0" y="0"/>
          <a:ext cx="0" cy="0"/>
          <a:chOff x="0" y="0"/>
          <a:chExt cx="0" cy="0"/>
        </a:xfrm>
      </p:grpSpPr>
      <p:sp>
        <p:nvSpPr>
          <p:cNvPr id="1048686" name="Title 1"/>
          <p:cNvSpPr>
            <a:spLocks noGrp="1"/>
          </p:cNvSpPr>
          <p:nvPr>
            <p:ph type="title"/>
          </p:nvPr>
        </p:nvSpPr>
        <p:spPr/>
        <p:txBody>
          <a:bodyPr/>
          <a:p>
            <a:r>
              <a:rPr lang="en-US" smtClean="0"/>
              <a:t>Click to edit Master title style</a:t>
            </a:r>
            <a:endParaRPr lang="en-US"/>
          </a:p>
        </p:txBody>
      </p:sp>
      <p:sp>
        <p:nvSpPr>
          <p:cNvPr id="1048687" name="Content Placeholder 2"/>
          <p:cNvSpPr>
            <a:spLocks noGrp="1"/>
          </p:cNvSpPr>
          <p:nvPr>
            <p:ph sz="half" idx="1"/>
          </p:nvPr>
        </p:nvSpPr>
        <p:spPr>
          <a:xfrm>
            <a:off x="6127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8" name="Content Placeholder 3"/>
          <p:cNvSpPr>
            <a:spLocks noGrp="1"/>
          </p:cNvSpPr>
          <p:nvPr>
            <p:ph sz="half" idx="2"/>
          </p:nvPr>
        </p:nvSpPr>
        <p:spPr>
          <a:xfrm>
            <a:off x="47656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82"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83"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2" name=""/>
        <p:cNvGrpSpPr/>
        <p:nvPr/>
      </p:nvGrpSpPr>
      <p:grpSpPr>
        <a:xfrm>
          <a:off x="0" y="0"/>
          <a:ext cx="0" cy="0"/>
          <a:chOff x="0" y="0"/>
          <a:chExt cx="0" cy="0"/>
        </a:xfrm>
      </p:grpSpPr>
      <p:sp>
        <p:nvSpPr>
          <p:cNvPr id="1048689"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690"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82"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83"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3" name=""/>
        <p:cNvGrpSpPr/>
        <p:nvPr/>
      </p:nvGrpSpPr>
      <p:grpSpPr>
        <a:xfrm>
          <a:off x="0" y="0"/>
          <a:ext cx="0" cy="0"/>
          <a:chOff x="0" y="0"/>
          <a:chExt cx="0" cy="0"/>
        </a:xfrm>
      </p:grpSpPr>
      <p:sp>
        <p:nvSpPr>
          <p:cNvPr id="1048694" name="Title 1"/>
          <p:cNvSpPr>
            <a:spLocks noGrp="1"/>
          </p:cNvSpPr>
          <p:nvPr>
            <p:ph type="title"/>
          </p:nvPr>
        </p:nvSpPr>
        <p:spPr/>
        <p:txBody>
          <a:bodyPr/>
          <a:p>
            <a:r>
              <a:rPr lang="en-US" smtClean="0"/>
              <a:t>Click to edit Master title style</a:t>
            </a:r>
            <a:endParaRPr lang="en-US"/>
          </a:p>
        </p:txBody>
      </p:sp>
      <p:sp>
        <p:nvSpPr>
          <p:cNvPr id="1048581"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82"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83"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4" name=""/>
        <p:cNvGrpSpPr/>
        <p:nvPr/>
      </p:nvGrpSpPr>
      <p:grpSpPr>
        <a:xfrm>
          <a:off x="0" y="0"/>
          <a:ext cx="0" cy="0"/>
          <a:chOff x="0" y="0"/>
          <a:chExt cx="0" cy="0"/>
        </a:xfrm>
      </p:grpSpPr>
      <p:sp>
        <p:nvSpPr>
          <p:cNvPr id="1048581"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82"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83"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5" name=""/>
        <p:cNvGrpSpPr/>
        <p:nvPr/>
      </p:nvGrpSpPr>
      <p:grpSpPr>
        <a:xfrm>
          <a:off x="0" y="0"/>
          <a:ext cx="0" cy="0"/>
          <a:chOff x="0" y="0"/>
          <a:chExt cx="0" cy="0"/>
        </a:xfrm>
      </p:grpSpPr>
      <p:sp>
        <p:nvSpPr>
          <p:cNvPr id="1048695"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96"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7"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81"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82"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83"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9" name=""/>
        <p:cNvGrpSpPr/>
        <p:nvPr/>
      </p:nvGrpSpPr>
      <p:grpSpPr>
        <a:xfrm>
          <a:off x="0" y="0"/>
          <a:ext cx="0" cy="0"/>
          <a:chOff x="0" y="0"/>
          <a:chExt cx="0" cy="0"/>
        </a:xfrm>
      </p:grpSpPr>
      <p:sp>
        <p:nvSpPr>
          <p:cNvPr id="1048657" name="Title 1"/>
          <p:cNvSpPr>
            <a:spLocks noGrp="1"/>
          </p:cNvSpPr>
          <p:nvPr>
            <p:ph type="title"/>
          </p:nvPr>
        </p:nvSpPr>
        <p:spPr/>
        <p:txBody>
          <a:bodyPr/>
          <a:p>
            <a:r>
              <a:rPr lang="en-US" smtClean="0"/>
              <a:t>Click to edit Master title style</a:t>
            </a:r>
            <a:endParaRPr lang="en-US"/>
          </a:p>
        </p:txBody>
      </p:sp>
      <p:sp>
        <p:nvSpPr>
          <p:cNvPr id="1048658"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0"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602"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601"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6" name=""/>
        <p:cNvGrpSpPr/>
        <p:nvPr/>
      </p:nvGrpSpPr>
      <p:grpSpPr>
        <a:xfrm>
          <a:off x="0" y="0"/>
          <a:ext cx="0" cy="0"/>
          <a:chOff x="0" y="0"/>
          <a:chExt cx="0" cy="0"/>
        </a:xfrm>
      </p:grpSpPr>
      <p:sp>
        <p:nvSpPr>
          <p:cNvPr id="104869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99"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1">
              <a:lnSpc>
                <a:spcPct val="100000"/>
              </a:lnSpc>
              <a:spcBef>
                <a:spcPts val="700"/>
              </a:spcBef>
              <a:spcAft>
                <a:spcPct val="0"/>
              </a:spcAft>
              <a:buClr>
                <a:schemeClr val="accent2"/>
              </a:buClr>
              <a:buSzPct val="60000"/>
              <a:buFont typeface="Wingdings" pitchFamily="2" charset="2"/>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870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81"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82"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83"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7" name=""/>
        <p:cNvGrpSpPr/>
        <p:nvPr/>
      </p:nvGrpSpPr>
      <p:grpSpPr>
        <a:xfrm>
          <a:off x="0" y="0"/>
          <a:ext cx="0" cy="0"/>
          <a:chOff x="0" y="0"/>
          <a:chExt cx="0" cy="0"/>
        </a:xfrm>
      </p:grpSpPr>
      <p:sp>
        <p:nvSpPr>
          <p:cNvPr id="1048701" name="Title 1"/>
          <p:cNvSpPr>
            <a:spLocks noGrp="1"/>
          </p:cNvSpPr>
          <p:nvPr>
            <p:ph type="title"/>
          </p:nvPr>
        </p:nvSpPr>
        <p:spPr/>
        <p:txBody>
          <a:bodyPr/>
          <a:p>
            <a:r>
              <a:rPr lang="en-US" smtClean="0"/>
              <a:t>Click to edit Master title style</a:t>
            </a:r>
            <a:endParaRPr lang="en-US"/>
          </a:p>
        </p:txBody>
      </p:sp>
      <p:sp>
        <p:nvSpPr>
          <p:cNvPr id="1048702"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82"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83"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8" name=""/>
        <p:cNvGrpSpPr/>
        <p:nvPr/>
      </p:nvGrpSpPr>
      <p:grpSpPr>
        <a:xfrm>
          <a:off x="0" y="0"/>
          <a:ext cx="0" cy="0"/>
          <a:chOff x="0" y="0"/>
          <a:chExt cx="0" cy="0"/>
        </a:xfrm>
      </p:grpSpPr>
      <p:sp>
        <p:nvSpPr>
          <p:cNvPr id="1048703" name="Vertical Title 1"/>
          <p:cNvSpPr>
            <a:spLocks noGrp="1"/>
          </p:cNvSpPr>
          <p:nvPr>
            <p:ph type="title" orient="vert"/>
          </p:nvPr>
        </p:nvSpPr>
        <p:spPr>
          <a:xfrm>
            <a:off x="6727825" y="228600"/>
            <a:ext cx="2038350" cy="5897563"/>
          </a:xfrm>
        </p:spPr>
        <p:txBody>
          <a:bodyPr vert="eaVert"/>
          <a:p>
            <a:r>
              <a:rPr lang="en-US" smtClean="0"/>
              <a:t>Click to edit Master title style</a:t>
            </a:r>
            <a:endParaRPr lang="en-US"/>
          </a:p>
        </p:txBody>
      </p:sp>
      <p:sp>
        <p:nvSpPr>
          <p:cNvPr id="1048704" name="Vertical Text Placeholder 2"/>
          <p:cNvSpPr>
            <a:spLocks noGrp="1"/>
          </p:cNvSpPr>
          <p:nvPr>
            <p:ph type="body" orient="vert" idx="1"/>
          </p:nvPr>
        </p:nvSpPr>
        <p:spPr>
          <a:xfrm>
            <a:off x="609600" y="228600"/>
            <a:ext cx="5965825" cy="58975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82"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83"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objOnly">
  <p:cSld name="Content">
    <p:spTree>
      <p:nvGrpSpPr>
        <p:cNvPr id="38" name=""/>
        <p:cNvGrpSpPr/>
        <p:nvPr/>
      </p:nvGrpSpPr>
      <p:grpSpPr>
        <a:xfrm>
          <a:off x="0" y="0"/>
          <a:ext cx="0" cy="0"/>
          <a:chOff x="0" y="0"/>
          <a:chExt cx="0" cy="0"/>
        </a:xfrm>
      </p:grpSpPr>
      <p:sp>
        <p:nvSpPr>
          <p:cNvPr id="1048586" name="Content Placeholder 1"/>
          <p:cNvSpPr>
            <a:spLocks noGrp="1"/>
          </p:cNvSpPr>
          <p:nvPr>
            <p:ph/>
          </p:nvPr>
        </p:nvSpPr>
        <p:spPr>
          <a:xfrm>
            <a:off x="609600" y="228600"/>
            <a:ext cx="8156575" cy="58975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82"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83"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tbl">
  <p:cSld name="Title and Table">
    <p:spTree>
      <p:nvGrpSpPr>
        <p:cNvPr id="109" name=""/>
        <p:cNvGrpSpPr/>
        <p:nvPr/>
      </p:nvGrpSpPr>
      <p:grpSpPr>
        <a:xfrm>
          <a:off x="0" y="0"/>
          <a:ext cx="0" cy="0"/>
          <a:chOff x="0" y="0"/>
          <a:chExt cx="0" cy="0"/>
        </a:xfrm>
      </p:grpSpPr>
      <p:sp>
        <p:nvSpPr>
          <p:cNvPr id="1048705" name="Title 1"/>
          <p:cNvSpPr>
            <a:spLocks noGrp="1"/>
          </p:cNvSpPr>
          <p:nvPr>
            <p:ph type="title"/>
          </p:nvPr>
        </p:nvSpPr>
        <p:spPr>
          <a:xfrm>
            <a:off x="609600" y="228600"/>
            <a:ext cx="8153400" cy="990600"/>
          </a:xfrm>
        </p:spPr>
        <p:txBody>
          <a:bodyPr/>
          <a:p>
            <a:r>
              <a:rPr lang="en-US" smtClean="0"/>
              <a:t>Click to edit Master title style</a:t>
            </a:r>
            <a:endParaRPr lang="en-US"/>
          </a:p>
        </p:txBody>
      </p:sp>
      <p:sp>
        <p:nvSpPr>
          <p:cNvPr id="1048706" name="Table Placeholder 2"/>
          <p:cNvSpPr>
            <a:spLocks noGrp="1"/>
          </p:cNvSpPr>
          <p:nvPr>
            <p:ph type="tbl" idx="1"/>
          </p:nvPr>
        </p:nvSpPr>
        <p:spPr>
          <a:xfrm>
            <a:off x="612775" y="1600200"/>
            <a:ext cx="8153400" cy="4525963"/>
          </a:xfrm>
        </p:spPr>
        <p:txBody>
          <a:bodyPr anchor="t" anchorCtr="0" bIns="45720" compatLnSpc="1" lIns="91440" numCol="1" rIns="91440" tIns="45720" vert="horz" wrap="square">
            <a:prstTxWarp prst="textNoShape"/>
          </a:bodyPr>
          <a:p>
            <a:pPr algn="r" defTabSz="914400" eaLnBrk="0" fontAlgn="base" hangingPunct="0" indent="-319088" latinLnBrk="0" lvl="0" marL="319088" marR="0" rtl="1">
              <a:lnSpc>
                <a:spcPct val="100000"/>
              </a:lnSpc>
              <a:spcBef>
                <a:spcPts val="700"/>
              </a:spcBef>
              <a:spcAft>
                <a:spcPct val="0"/>
              </a:spcAft>
              <a:buClr>
                <a:schemeClr val="accent2"/>
              </a:buClr>
              <a:buSzPct val="60000"/>
              <a:buFont typeface="Wingdings" pitchFamily="2" charset="2"/>
              <a:buChar char=""/>
            </a:pPr>
            <a:endParaRPr baseline="0" b="0" cap="none" sz="2900" i="0" kern="0" kumimoji="0" lang="en-US" noProof="0" normalizeH="0" spc="0" strike="noStrike" u="none" smtClean="0">
              <a:ln>
                <a:noFill/>
              </a:ln>
              <a:solidFill>
                <a:schemeClr val="tx1"/>
              </a:solidFill>
              <a:effectLst/>
              <a:uLnTx/>
              <a:uFillTx/>
              <a:latin typeface="+mn-lt"/>
              <a:ea typeface="+mn-ea"/>
              <a:cs typeface="+mn-cs"/>
            </a:endParaRPr>
          </a:p>
        </p:txBody>
      </p:sp>
      <p:sp>
        <p:nvSpPr>
          <p:cNvPr id="1048581"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82"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83"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0" name=""/>
        <p:cNvGrpSpPr/>
        <p:nvPr/>
      </p:nvGrpSpPr>
      <p:grpSpPr>
        <a:xfrm>
          <a:off x="0" y="0"/>
          <a:ext cx="0" cy="0"/>
          <a:chOff x="0" y="0"/>
          <a:chExt cx="0" cy="0"/>
        </a:xfrm>
      </p:grpSpPr>
      <p:sp>
        <p:nvSpPr>
          <p:cNvPr id="104865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60"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600"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602"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601"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1" name=""/>
        <p:cNvGrpSpPr/>
        <p:nvPr/>
      </p:nvGrpSpPr>
      <p:grpSpPr>
        <a:xfrm>
          <a:off x="0" y="0"/>
          <a:ext cx="0" cy="0"/>
          <a:chOff x="0" y="0"/>
          <a:chExt cx="0" cy="0"/>
        </a:xfrm>
      </p:grpSpPr>
      <p:sp>
        <p:nvSpPr>
          <p:cNvPr id="1048661" name="Title 1"/>
          <p:cNvSpPr>
            <a:spLocks noGrp="1"/>
          </p:cNvSpPr>
          <p:nvPr>
            <p:ph type="title"/>
          </p:nvPr>
        </p:nvSpPr>
        <p:spPr/>
        <p:txBody>
          <a:bodyPr/>
          <a:p>
            <a:r>
              <a:rPr lang="en-US" smtClean="0"/>
              <a:t>Click to edit Master title style</a:t>
            </a:r>
            <a:endParaRPr lang="en-US"/>
          </a:p>
        </p:txBody>
      </p:sp>
      <p:sp>
        <p:nvSpPr>
          <p:cNvPr id="1048662" name="Content Placeholder 2"/>
          <p:cNvSpPr>
            <a:spLocks noGrp="1"/>
          </p:cNvSpPr>
          <p:nvPr>
            <p:ph sz="half" idx="1"/>
          </p:nvPr>
        </p:nvSpPr>
        <p:spPr>
          <a:xfrm>
            <a:off x="6127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3" name="Content Placeholder 3"/>
          <p:cNvSpPr>
            <a:spLocks noGrp="1"/>
          </p:cNvSpPr>
          <p:nvPr>
            <p:ph sz="half" idx="2"/>
          </p:nvPr>
        </p:nvSpPr>
        <p:spPr>
          <a:xfrm>
            <a:off x="47656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0"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602"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601"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2" name=""/>
        <p:cNvGrpSpPr/>
        <p:nvPr/>
      </p:nvGrpSpPr>
      <p:grpSpPr>
        <a:xfrm>
          <a:off x="0" y="0"/>
          <a:ext cx="0" cy="0"/>
          <a:chOff x="0" y="0"/>
          <a:chExt cx="0" cy="0"/>
        </a:xfrm>
      </p:grpSpPr>
      <p:sp>
        <p:nvSpPr>
          <p:cNvPr id="1048664"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665"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7"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0"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602"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601"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3" name=""/>
        <p:cNvGrpSpPr/>
        <p:nvPr/>
      </p:nvGrpSpPr>
      <p:grpSpPr>
        <a:xfrm>
          <a:off x="0" y="0"/>
          <a:ext cx="0" cy="0"/>
          <a:chOff x="0" y="0"/>
          <a:chExt cx="0" cy="0"/>
        </a:xfrm>
      </p:grpSpPr>
      <p:sp>
        <p:nvSpPr>
          <p:cNvPr id="1048669" name="Title 1"/>
          <p:cNvSpPr>
            <a:spLocks noGrp="1"/>
          </p:cNvSpPr>
          <p:nvPr>
            <p:ph type="title"/>
          </p:nvPr>
        </p:nvSpPr>
        <p:spPr/>
        <p:txBody>
          <a:bodyPr/>
          <a:p>
            <a:r>
              <a:rPr lang="en-US" smtClean="0"/>
              <a:t>Click to edit Master title style</a:t>
            </a:r>
            <a:endParaRPr lang="en-US"/>
          </a:p>
        </p:txBody>
      </p:sp>
      <p:sp>
        <p:nvSpPr>
          <p:cNvPr id="1048600"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602"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601"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3" name=""/>
        <p:cNvGrpSpPr/>
        <p:nvPr/>
      </p:nvGrpSpPr>
      <p:grpSpPr>
        <a:xfrm>
          <a:off x="0" y="0"/>
          <a:ext cx="0" cy="0"/>
          <a:chOff x="0" y="0"/>
          <a:chExt cx="0" cy="0"/>
        </a:xfrm>
      </p:grpSpPr>
      <p:sp>
        <p:nvSpPr>
          <p:cNvPr id="1048600"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602"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601"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4" name=""/>
        <p:cNvGrpSpPr/>
        <p:nvPr/>
      </p:nvGrpSpPr>
      <p:grpSpPr>
        <a:xfrm>
          <a:off x="0" y="0"/>
          <a:ext cx="0" cy="0"/>
          <a:chOff x="0" y="0"/>
          <a:chExt cx="0" cy="0"/>
        </a:xfrm>
      </p:grpSpPr>
      <p:sp>
        <p:nvSpPr>
          <p:cNvPr id="1048670"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7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2"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00"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602"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601"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5"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4"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1">
              <a:lnSpc>
                <a:spcPct val="100000"/>
              </a:lnSpc>
              <a:spcBef>
                <a:spcPts val="700"/>
              </a:spcBef>
              <a:spcAft>
                <a:spcPct val="0"/>
              </a:spcAft>
              <a:buClr>
                <a:schemeClr val="accent2"/>
              </a:buClr>
              <a:buSzPct val="60000"/>
              <a:buFont typeface="Wingdings" pitchFamily="2" charset="2"/>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00"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602"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601"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dk2"/>
        </a:solidFill>
      </p:bgPr>
    </p:bg>
    <p:spTree>
      <p:nvGrpSpPr>
        <p:cNvPr id="61" name=""/>
        <p:cNvGrpSpPr/>
        <p:nvPr/>
      </p:nvGrpSpPr>
      <p:grpSpPr>
        <a:xfrm rot="0">
          <a:off x="0" y="0"/>
          <a:ext cx="0" cy="0"/>
          <a:chOff x="0" y="0"/>
          <a:chExt cx="0" cy="0"/>
        </a:xfrm>
      </p:grpSpPr>
      <p:sp>
        <p:nvSpPr>
          <p:cNvPr id="1048595" name="مستطيل 9"/>
          <p:cNvSpPr/>
          <p:nvPr/>
        </p:nvSpPr>
        <p:spPr bwMode="white">
          <a:xfrm rot="0">
            <a:off x="0" y="5970587"/>
            <a:ext cx="9144000" cy="887412"/>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96" name="مستطيل 10"/>
          <p:cNvSpPr/>
          <p:nvPr/>
        </p:nvSpPr>
        <p:spPr>
          <a:xfrm rot="0">
            <a:off x="-9525" y="6053137"/>
            <a:ext cx="2249487" cy="712787"/>
          </a:xfrm>
          <a:prstGeom prst="rect"/>
          <a:solidFill>
            <a:schemeClr val="accent2"/>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97" name="مستطيل 11"/>
          <p:cNvSpPr/>
          <p:nvPr/>
        </p:nvSpPr>
        <p:spPr>
          <a:xfrm rot="0">
            <a:off x="2359025" y="6043612"/>
            <a:ext cx="6784975" cy="714375"/>
          </a:xfrm>
          <a:prstGeom prst="rect"/>
          <a:solidFill>
            <a:schemeClr val="accen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98" name="عنصر نائب للعنوان 21"/>
          <p:cNvSpPr/>
          <p:nvPr>
            <p:ph type="title" sz="full" idx="0"/>
          </p:nvPr>
        </p:nvSpPr>
        <p:spPr>
          <a:xfrm rot="0">
            <a:off x="609600" y="228600"/>
            <a:ext cx="8153400" cy="990600"/>
          </a:xfrm>
          <a:prstGeom prst="rect"/>
          <a:noFill/>
          <a:ln>
            <a:noFill/>
          </a:ln>
        </p:spPr>
        <p:txBody>
          <a:bodyPr anchor="ctr" bIns="45720" lIns="91440" rIns="91440" tIns="45720" vert="horz"/>
          <a:p>
            <a:pPr lvl="0"/>
            <a:r>
              <a:rPr altLang="en-US" lang="ar-SA"/>
              <a:t>انقر لتحرير نمط العنوان الرئيسي</a:t>
            </a:r>
          </a:p>
        </p:txBody>
      </p:sp>
      <p:sp>
        <p:nvSpPr>
          <p:cNvPr id="1048599" name="عنصر نائب للنص 12"/>
          <p:cNvSpPr/>
          <p:nvPr>
            <p:ph type="body" sz="full" idx="1"/>
          </p:nvPr>
        </p:nvSpPr>
        <p:spPr>
          <a:xfrm rot="0">
            <a:off x="612775" y="1600200"/>
            <a:ext cx="8153400" cy="4525962"/>
          </a:xfrm>
          <a:prstGeom prst="rect"/>
          <a:noFill/>
          <a:ln>
            <a:noFill/>
          </a:ln>
        </p:spPr>
        <p:txBody>
          <a:bodyPr anchor="t" bIns="45720" lIns="91440" rIns="91440" tIns="45720" vert="horz"/>
          <a:p>
            <a:pPr lvl="0"/>
            <a:r>
              <a:rPr altLang="en-US" lang="ar-SA"/>
              <a:t>انقر لتحرير أنماط النص الرئيسي</a:t>
            </a:r>
          </a:p>
          <a:p>
            <a:pPr lvl="1"/>
            <a:r>
              <a:rPr altLang="en-US" lang="ar-SA"/>
              <a:t>المستوى الثاني</a:t>
            </a:r>
          </a:p>
          <a:p>
            <a:pPr lvl="2"/>
            <a:r>
              <a:rPr altLang="en-US" lang="ar-SA"/>
              <a:t>المستوى الثالث</a:t>
            </a:r>
          </a:p>
          <a:p>
            <a:pPr lvl="3"/>
            <a:r>
              <a:rPr altLang="en-US" lang="ar-SA"/>
              <a:t>المستوى الرابع</a:t>
            </a:r>
          </a:p>
          <a:p>
            <a:pPr lvl="4"/>
            <a:r>
              <a:rPr altLang="en-US" lang="ar-SA"/>
              <a:t>المستوى الخامس</a:t>
            </a:r>
          </a:p>
        </p:txBody>
      </p:sp>
      <p:sp>
        <p:nvSpPr>
          <p:cNvPr id="1048600"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601"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
        <p:nvSpPr>
          <p:cNvPr id="1048602"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Tree>
  </p:cSld>
  <p:clrMap accent1="accent1" accent2="accent2" accent3="accent3" accent4="accent4" accent5="accent5" accent6="accent6" bg1="lt1" bg2="dk2" tx1="dk1" tx2="lt2"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dt="0" ftr="1" hdr="0" sldNum="0"/>
  <p:txStyles>
    <p:titleStyle>
      <a:lvl1pPr algn="l" eaLnBrk="0" fontAlgn="base" hangingPunct="0" rtl="1">
        <a:spcBef>
          <a:spcPct val="0"/>
        </a:spcBef>
        <a:spcAft>
          <a:spcPct val="0"/>
        </a:spcAft>
        <a:defRPr sz="4400">
          <a:solidFill>
            <a:schemeClr val="tx2"/>
          </a:solidFill>
          <a:latin typeface="+mj-lt"/>
          <a:ea typeface="+mj-ea"/>
          <a:cs typeface="+mj-cs"/>
        </a:defRPr>
      </a:lvl1pPr>
      <a:lvl2pPr algn="l" eaLnBrk="0" fontAlgn="base" hangingPunct="0" rtl="1">
        <a:spcBef>
          <a:spcPct val="0"/>
        </a:spcBef>
        <a:spcAft>
          <a:spcPct val="0"/>
        </a:spcAft>
        <a:defRPr sz="4400">
          <a:solidFill>
            <a:schemeClr val="tx2"/>
          </a:solidFill>
          <a:latin typeface="Tw Cen MT" pitchFamily="34" charset="0"/>
          <a:cs typeface="Arial" charset="0"/>
        </a:defRPr>
      </a:lvl2pPr>
      <a:lvl3pPr algn="l" eaLnBrk="0" fontAlgn="base" hangingPunct="0" rtl="1">
        <a:spcBef>
          <a:spcPct val="0"/>
        </a:spcBef>
        <a:spcAft>
          <a:spcPct val="0"/>
        </a:spcAft>
        <a:defRPr sz="4400">
          <a:solidFill>
            <a:schemeClr val="tx2"/>
          </a:solidFill>
          <a:latin typeface="Tw Cen MT" pitchFamily="34" charset="0"/>
          <a:cs typeface="Arial" charset="0"/>
        </a:defRPr>
      </a:lvl3pPr>
      <a:lvl4pPr algn="l" eaLnBrk="0" fontAlgn="base" hangingPunct="0" rtl="1">
        <a:spcBef>
          <a:spcPct val="0"/>
        </a:spcBef>
        <a:spcAft>
          <a:spcPct val="0"/>
        </a:spcAft>
        <a:defRPr sz="4400">
          <a:solidFill>
            <a:schemeClr val="tx2"/>
          </a:solidFill>
          <a:latin typeface="Tw Cen MT" pitchFamily="34" charset="0"/>
          <a:cs typeface="Arial" charset="0"/>
        </a:defRPr>
      </a:lvl4pPr>
      <a:lvl5pPr algn="l" eaLnBrk="0" fontAlgn="base" hangingPunct="0" rtl="1">
        <a:spcBef>
          <a:spcPct val="0"/>
        </a:spcBef>
        <a:spcAft>
          <a:spcPct val="0"/>
        </a:spcAft>
        <a:defRPr sz="4400">
          <a:solidFill>
            <a:schemeClr val="tx2"/>
          </a:solidFill>
          <a:latin typeface="Tw Cen MT" pitchFamily="34" charset="0"/>
          <a:cs typeface="Arial" charset="0"/>
        </a:defRPr>
      </a:lvl5pPr>
      <a:lvl6pPr algn="l" fontAlgn="base" marL="457200" rtl="1">
        <a:spcBef>
          <a:spcPct val="0"/>
        </a:spcBef>
        <a:spcAft>
          <a:spcPct val="0"/>
        </a:spcAft>
        <a:defRPr sz="4400">
          <a:solidFill>
            <a:schemeClr val="tx2"/>
          </a:solidFill>
          <a:latin typeface="Tw Cen MT" pitchFamily="34" charset="0"/>
          <a:cs typeface="Arial" charset="0"/>
        </a:defRPr>
      </a:lvl6pPr>
      <a:lvl7pPr algn="l" fontAlgn="base" marL="914400" rtl="1">
        <a:spcBef>
          <a:spcPct val="0"/>
        </a:spcBef>
        <a:spcAft>
          <a:spcPct val="0"/>
        </a:spcAft>
        <a:defRPr sz="4400">
          <a:solidFill>
            <a:schemeClr val="tx2"/>
          </a:solidFill>
          <a:latin typeface="Tw Cen MT" pitchFamily="34" charset="0"/>
          <a:cs typeface="Arial" charset="0"/>
        </a:defRPr>
      </a:lvl7pPr>
      <a:lvl8pPr algn="l" fontAlgn="base" marL="1371600" rtl="1">
        <a:spcBef>
          <a:spcPct val="0"/>
        </a:spcBef>
        <a:spcAft>
          <a:spcPct val="0"/>
        </a:spcAft>
        <a:defRPr sz="4400">
          <a:solidFill>
            <a:schemeClr val="tx2"/>
          </a:solidFill>
          <a:latin typeface="Tw Cen MT" pitchFamily="34" charset="0"/>
          <a:cs typeface="Arial" charset="0"/>
        </a:defRPr>
      </a:lvl8pPr>
      <a:lvl9pPr algn="l" fontAlgn="base" marL="1828800" rtl="1">
        <a:spcBef>
          <a:spcPct val="0"/>
        </a:spcBef>
        <a:spcAft>
          <a:spcPct val="0"/>
        </a:spcAft>
        <a:defRPr sz="4400">
          <a:solidFill>
            <a:schemeClr val="tx2"/>
          </a:solidFill>
          <a:latin typeface="Tw Cen MT" pitchFamily="34" charset="0"/>
          <a:cs typeface="Arial" charset="0"/>
        </a:defRPr>
      </a:lvl9pPr>
    </p:titleStyle>
    <p:bodyStyle>
      <a:lvl1pPr algn="r" eaLnBrk="0" fontAlgn="base" hangingPunct="0" indent="-319088" marL="319088" rtl="1">
        <a:spcBef>
          <a:spcPts val="700"/>
        </a:spcBef>
        <a:spcAft>
          <a:spcPct val="0"/>
        </a:spcAft>
        <a:buClr>
          <a:schemeClr val="accent2"/>
        </a:buClr>
        <a:buSzPct val="60000"/>
        <a:buFont typeface="Wingdings" pitchFamily="2" charset="2"/>
        <a:buChar char=""/>
        <a:defRPr sz="2900">
          <a:solidFill>
            <a:schemeClr val="tx1"/>
          </a:solidFill>
          <a:latin typeface="+mn-lt"/>
          <a:ea typeface="+mn-ea"/>
          <a:cs typeface="+mn-cs"/>
        </a:defRPr>
      </a:lvl1pPr>
      <a:lvl2pPr algn="r" eaLnBrk="0" fontAlgn="base" hangingPunct="0" indent="-273050" marL="639763" rtl="1">
        <a:spcBef>
          <a:spcPts val="550"/>
        </a:spcBef>
        <a:spcAft>
          <a:spcPct val="0"/>
        </a:spcAft>
        <a:buClr>
          <a:schemeClr val="accent1"/>
        </a:buClr>
        <a:buSzPct val="70000"/>
        <a:buFont typeface="Wingdings 2" pitchFamily="18" charset="2"/>
        <a:buChar char=""/>
        <a:defRPr sz="2600">
          <a:solidFill>
            <a:schemeClr val="tx1"/>
          </a:solidFill>
          <a:latin typeface="+mn-lt"/>
          <a:cs typeface="+mn-cs"/>
        </a:defRPr>
      </a:lvl2pPr>
      <a:lvl3pPr algn="r" eaLnBrk="0" fontAlgn="base" hangingPunct="0" indent="-228600" marL="914400" rtl="1">
        <a:spcBef>
          <a:spcPts val="500"/>
        </a:spcBef>
        <a:spcAft>
          <a:spcPct val="0"/>
        </a:spcAft>
        <a:buClr>
          <a:schemeClr val="accent2"/>
        </a:buClr>
        <a:buSzPct val="75000"/>
        <a:buFont typeface="Wingdings" pitchFamily="2" charset="2"/>
        <a:buChar char=""/>
        <a:defRPr sz="2300">
          <a:solidFill>
            <a:schemeClr val="tx1"/>
          </a:solidFill>
          <a:latin typeface="+mn-lt"/>
          <a:cs typeface="+mn-cs"/>
        </a:defRPr>
      </a:lvl3pPr>
      <a:lvl4pPr algn="r" eaLnBrk="0" fontAlgn="base" hangingPunct="0" indent="-228600" marL="1371600" rtl="1">
        <a:spcBef>
          <a:spcPts val="400"/>
        </a:spcBef>
        <a:spcAft>
          <a:spcPct val="0"/>
        </a:spcAft>
        <a:buClr>
          <a:srgbClr val="A5AB81"/>
        </a:buClr>
        <a:buSzPct val="75000"/>
        <a:buFont typeface="Wingdings" pitchFamily="2" charset="2"/>
        <a:buChar char=""/>
        <a:defRPr sz="2000">
          <a:solidFill>
            <a:schemeClr val="tx1"/>
          </a:solidFill>
          <a:latin typeface="+mn-lt"/>
          <a:cs typeface="+mn-cs"/>
        </a:defRPr>
      </a:lvl4pPr>
      <a:lvl5pPr algn="r" eaLnBrk="0" fontAlgn="base" hangingPunct="0" indent="-228600" marL="18288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5pPr>
      <a:lvl6pPr algn="r" fontAlgn="base" indent="-228600" marL="22860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6pPr>
      <a:lvl7pPr algn="r" fontAlgn="base" indent="-228600" marL="27432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7pPr>
      <a:lvl8pPr algn="r" fontAlgn="base" indent="-228600" marL="32004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8pPr>
      <a:lvl9pPr algn="r" fontAlgn="base" indent="-228600" marL="36576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36" name=""/>
        <p:cNvGrpSpPr/>
        <p:nvPr/>
      </p:nvGrpSpPr>
      <p:grpSpPr>
        <a:xfrm rot="0">
          <a:off x="0" y="0"/>
          <a:ext cx="0" cy="0"/>
          <a:chOff x="0" y="0"/>
          <a:chExt cx="0" cy="0"/>
        </a:xfrm>
      </p:grpSpPr>
      <p:sp>
        <p:nvSpPr>
          <p:cNvPr id="1048576" name="مستطيل 6"/>
          <p:cNvSpPr/>
          <p:nvPr/>
        </p:nvSpPr>
        <p:spPr bwMode="white">
          <a:xfrm rot="0">
            <a:off x="0" y="1235075"/>
            <a:ext cx="9144000" cy="319087"/>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7" name="مستطيل 7"/>
          <p:cNvSpPr/>
          <p:nvPr/>
        </p:nvSpPr>
        <p:spPr>
          <a:xfrm rot="0">
            <a:off x="0" y="1279525"/>
            <a:ext cx="533400" cy="228600"/>
          </a:xfrm>
          <a:prstGeom prst="rect"/>
          <a:solidFill>
            <a:schemeClr val="accent2"/>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8" name="مستطيل 8"/>
          <p:cNvSpPr/>
          <p:nvPr/>
        </p:nvSpPr>
        <p:spPr>
          <a:xfrm rot="0">
            <a:off x="590550" y="1279525"/>
            <a:ext cx="8553450" cy="228600"/>
          </a:xfrm>
          <a:prstGeom prst="rect"/>
          <a:solidFill>
            <a:schemeClr val="accen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9" name="عنصر نائب للعنوان 21"/>
          <p:cNvSpPr/>
          <p:nvPr>
            <p:ph type="title" sz="full" idx="0"/>
          </p:nvPr>
        </p:nvSpPr>
        <p:spPr>
          <a:xfrm rot="0">
            <a:off x="609600" y="228600"/>
            <a:ext cx="8153400" cy="990600"/>
          </a:xfrm>
          <a:prstGeom prst="rect"/>
          <a:noFill/>
          <a:ln>
            <a:noFill/>
          </a:ln>
        </p:spPr>
        <p:txBody>
          <a:bodyPr anchor="ctr" bIns="45720" lIns="91440" rIns="91440" tIns="45720" vert="horz"/>
          <a:p>
            <a:pPr lvl="0"/>
            <a:r>
              <a:rPr altLang="en-US" lang="ar-SA"/>
              <a:t>انقر لتحرير نمط العنوان الرئيسي</a:t>
            </a:r>
          </a:p>
        </p:txBody>
      </p:sp>
      <p:sp>
        <p:nvSpPr>
          <p:cNvPr id="1048580" name="عنصر نائب للنص 12"/>
          <p:cNvSpPr/>
          <p:nvPr>
            <p:ph type="body" sz="full" idx="1"/>
          </p:nvPr>
        </p:nvSpPr>
        <p:spPr>
          <a:xfrm rot="0">
            <a:off x="612775" y="1600200"/>
            <a:ext cx="8153400" cy="4525962"/>
          </a:xfrm>
          <a:prstGeom prst="rect"/>
          <a:noFill/>
          <a:ln>
            <a:noFill/>
          </a:ln>
        </p:spPr>
        <p:txBody>
          <a:bodyPr anchor="t" bIns="45720" lIns="91440" rIns="91440" tIns="45720" vert="horz"/>
          <a:p>
            <a:pPr lvl="0"/>
            <a:r>
              <a:rPr altLang="en-US" lang="ar-SA"/>
              <a:t>انقر لتحرير أنماط النص الرئيسي</a:t>
            </a:r>
          </a:p>
          <a:p>
            <a:pPr lvl="1"/>
            <a:r>
              <a:rPr altLang="en-US" lang="ar-SA"/>
              <a:t>المستوى الثاني</a:t>
            </a:r>
          </a:p>
          <a:p>
            <a:pPr lvl="2"/>
            <a:r>
              <a:rPr altLang="en-US" lang="ar-SA"/>
              <a:t>المستوى الثالث</a:t>
            </a:r>
          </a:p>
          <a:p>
            <a:pPr lvl="3"/>
            <a:r>
              <a:rPr altLang="en-US" lang="ar-SA"/>
              <a:t>المستوى الرابع</a:t>
            </a:r>
          </a:p>
          <a:p>
            <a:pPr lvl="4"/>
            <a:r>
              <a:rPr altLang="en-US" lang="ar-SA"/>
              <a:t>المستوى الخامس</a:t>
            </a:r>
          </a:p>
        </p:txBody>
      </p:sp>
      <p:sp>
        <p:nvSpPr>
          <p:cNvPr id="1048581"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82"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83"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 accent1="accent1" accent2="accent2" accent3="accent3" accent4="accent4" accent5="accent5" accent6="accent6" bg1="lt1" bg2="dk2" tx1="dk1" tx2="lt2"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hf dt="0" ftr="1" hdr="0" sldNum="0"/>
  <p:txStyles>
    <p:titleStyle>
      <a:lvl1pPr algn="l" eaLnBrk="0" fontAlgn="base" hangingPunct="0" rtl="1">
        <a:spcBef>
          <a:spcPct val="0"/>
        </a:spcBef>
        <a:spcAft>
          <a:spcPct val="0"/>
        </a:spcAft>
        <a:defRPr sz="4400">
          <a:solidFill>
            <a:schemeClr val="tx2"/>
          </a:solidFill>
          <a:latin typeface="+mj-lt"/>
          <a:ea typeface="+mj-ea"/>
          <a:cs typeface="+mj-cs"/>
        </a:defRPr>
      </a:lvl1pPr>
      <a:lvl2pPr algn="l" eaLnBrk="0" fontAlgn="base" hangingPunct="0" rtl="1">
        <a:spcBef>
          <a:spcPct val="0"/>
        </a:spcBef>
        <a:spcAft>
          <a:spcPct val="0"/>
        </a:spcAft>
        <a:defRPr sz="4400">
          <a:solidFill>
            <a:schemeClr val="tx2"/>
          </a:solidFill>
          <a:latin typeface="Tw Cen MT" pitchFamily="34" charset="0"/>
          <a:cs typeface="Arial" charset="0"/>
        </a:defRPr>
      </a:lvl2pPr>
      <a:lvl3pPr algn="l" eaLnBrk="0" fontAlgn="base" hangingPunct="0" rtl="1">
        <a:spcBef>
          <a:spcPct val="0"/>
        </a:spcBef>
        <a:spcAft>
          <a:spcPct val="0"/>
        </a:spcAft>
        <a:defRPr sz="4400">
          <a:solidFill>
            <a:schemeClr val="tx2"/>
          </a:solidFill>
          <a:latin typeface="Tw Cen MT" pitchFamily="34" charset="0"/>
          <a:cs typeface="Arial" charset="0"/>
        </a:defRPr>
      </a:lvl3pPr>
      <a:lvl4pPr algn="l" eaLnBrk="0" fontAlgn="base" hangingPunct="0" rtl="1">
        <a:spcBef>
          <a:spcPct val="0"/>
        </a:spcBef>
        <a:spcAft>
          <a:spcPct val="0"/>
        </a:spcAft>
        <a:defRPr sz="4400">
          <a:solidFill>
            <a:schemeClr val="tx2"/>
          </a:solidFill>
          <a:latin typeface="Tw Cen MT" pitchFamily="34" charset="0"/>
          <a:cs typeface="Arial" charset="0"/>
        </a:defRPr>
      </a:lvl4pPr>
      <a:lvl5pPr algn="l" eaLnBrk="0" fontAlgn="base" hangingPunct="0" rtl="1">
        <a:spcBef>
          <a:spcPct val="0"/>
        </a:spcBef>
        <a:spcAft>
          <a:spcPct val="0"/>
        </a:spcAft>
        <a:defRPr sz="4400">
          <a:solidFill>
            <a:schemeClr val="tx2"/>
          </a:solidFill>
          <a:latin typeface="Tw Cen MT" pitchFamily="34" charset="0"/>
          <a:cs typeface="Arial" charset="0"/>
        </a:defRPr>
      </a:lvl5pPr>
      <a:lvl6pPr algn="l" fontAlgn="base" marL="457200" rtl="1">
        <a:spcBef>
          <a:spcPct val="0"/>
        </a:spcBef>
        <a:spcAft>
          <a:spcPct val="0"/>
        </a:spcAft>
        <a:defRPr sz="4400">
          <a:solidFill>
            <a:schemeClr val="tx2"/>
          </a:solidFill>
          <a:latin typeface="Tw Cen MT" pitchFamily="34" charset="0"/>
          <a:cs typeface="Arial" charset="0"/>
        </a:defRPr>
      </a:lvl6pPr>
      <a:lvl7pPr algn="l" fontAlgn="base" marL="914400" rtl="1">
        <a:spcBef>
          <a:spcPct val="0"/>
        </a:spcBef>
        <a:spcAft>
          <a:spcPct val="0"/>
        </a:spcAft>
        <a:defRPr sz="4400">
          <a:solidFill>
            <a:schemeClr val="tx2"/>
          </a:solidFill>
          <a:latin typeface="Tw Cen MT" pitchFamily="34" charset="0"/>
          <a:cs typeface="Arial" charset="0"/>
        </a:defRPr>
      </a:lvl7pPr>
      <a:lvl8pPr algn="l" fontAlgn="base" marL="1371600" rtl="1">
        <a:spcBef>
          <a:spcPct val="0"/>
        </a:spcBef>
        <a:spcAft>
          <a:spcPct val="0"/>
        </a:spcAft>
        <a:defRPr sz="4400">
          <a:solidFill>
            <a:schemeClr val="tx2"/>
          </a:solidFill>
          <a:latin typeface="Tw Cen MT" pitchFamily="34" charset="0"/>
          <a:cs typeface="Arial" charset="0"/>
        </a:defRPr>
      </a:lvl8pPr>
      <a:lvl9pPr algn="l" fontAlgn="base" marL="1828800" rtl="1">
        <a:spcBef>
          <a:spcPct val="0"/>
        </a:spcBef>
        <a:spcAft>
          <a:spcPct val="0"/>
        </a:spcAft>
        <a:defRPr sz="4400">
          <a:solidFill>
            <a:schemeClr val="tx2"/>
          </a:solidFill>
          <a:latin typeface="Tw Cen MT" pitchFamily="34" charset="0"/>
          <a:cs typeface="Arial" charset="0"/>
        </a:defRPr>
      </a:lvl9pPr>
    </p:titleStyle>
    <p:bodyStyle>
      <a:lvl1pPr algn="r" eaLnBrk="0" fontAlgn="base" hangingPunct="0" indent="-319088" marL="319088" rtl="1">
        <a:spcBef>
          <a:spcPts val="700"/>
        </a:spcBef>
        <a:spcAft>
          <a:spcPct val="0"/>
        </a:spcAft>
        <a:buClr>
          <a:schemeClr val="accent2"/>
        </a:buClr>
        <a:buSzPct val="60000"/>
        <a:buFont typeface="Wingdings" pitchFamily="2" charset="2"/>
        <a:buChar char=""/>
        <a:defRPr sz="2900">
          <a:solidFill>
            <a:schemeClr val="tx1"/>
          </a:solidFill>
          <a:latin typeface="+mn-lt"/>
          <a:ea typeface="+mn-ea"/>
          <a:cs typeface="+mn-cs"/>
        </a:defRPr>
      </a:lvl1pPr>
      <a:lvl2pPr algn="r" eaLnBrk="0" fontAlgn="base" hangingPunct="0" indent="-273050" marL="639763" rtl="1">
        <a:spcBef>
          <a:spcPts val="550"/>
        </a:spcBef>
        <a:spcAft>
          <a:spcPct val="0"/>
        </a:spcAft>
        <a:buClr>
          <a:schemeClr val="accent1"/>
        </a:buClr>
        <a:buSzPct val="70000"/>
        <a:buFont typeface="Wingdings 2" pitchFamily="18" charset="2"/>
        <a:buChar char=""/>
        <a:defRPr sz="2600">
          <a:solidFill>
            <a:schemeClr val="tx1"/>
          </a:solidFill>
          <a:latin typeface="+mn-lt"/>
          <a:cs typeface="+mn-cs"/>
        </a:defRPr>
      </a:lvl2pPr>
      <a:lvl3pPr algn="r" eaLnBrk="0" fontAlgn="base" hangingPunct="0" indent="-228600" marL="914400" rtl="1">
        <a:spcBef>
          <a:spcPts val="500"/>
        </a:spcBef>
        <a:spcAft>
          <a:spcPct val="0"/>
        </a:spcAft>
        <a:buClr>
          <a:schemeClr val="accent2"/>
        </a:buClr>
        <a:buSzPct val="75000"/>
        <a:buFont typeface="Wingdings" pitchFamily="2" charset="2"/>
        <a:buChar char=""/>
        <a:defRPr sz="2300">
          <a:solidFill>
            <a:schemeClr val="tx1"/>
          </a:solidFill>
          <a:latin typeface="+mn-lt"/>
          <a:cs typeface="+mn-cs"/>
        </a:defRPr>
      </a:lvl3pPr>
      <a:lvl4pPr algn="r" eaLnBrk="0" fontAlgn="base" hangingPunct="0" indent="-228600" marL="1371600" rtl="1">
        <a:spcBef>
          <a:spcPts val="400"/>
        </a:spcBef>
        <a:spcAft>
          <a:spcPct val="0"/>
        </a:spcAft>
        <a:buClr>
          <a:srgbClr val="A5AB81"/>
        </a:buClr>
        <a:buSzPct val="75000"/>
        <a:buFont typeface="Wingdings" pitchFamily="2" charset="2"/>
        <a:buChar char=""/>
        <a:defRPr sz="2000">
          <a:solidFill>
            <a:schemeClr val="tx1"/>
          </a:solidFill>
          <a:latin typeface="+mn-lt"/>
          <a:cs typeface="+mn-cs"/>
        </a:defRPr>
      </a:lvl4pPr>
      <a:lvl5pPr algn="r" eaLnBrk="0" fontAlgn="base" hangingPunct="0" indent="-228600" marL="18288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5pPr>
      <a:lvl6pPr algn="r" fontAlgn="base" indent="-228600" marL="22860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6pPr>
      <a:lvl7pPr algn="r" fontAlgn="base" indent="-228600" marL="27432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7pPr>
      <a:lvl8pPr algn="r" fontAlgn="base" indent="-228600" marL="32004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8pPr>
      <a:lvl9pPr algn="r" fontAlgn="base" indent="-228600" marL="36576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603" name="عنوان 3"/>
          <p:cNvSpPr/>
          <p:nvPr>
            <p:ph type="ctrTitle" sz="full" idx="4294967295"/>
          </p:nvPr>
        </p:nvSpPr>
        <p:spPr>
          <a:xfrm rot="0">
            <a:off x="2667000" y="5949950"/>
            <a:ext cx="6477000" cy="676275"/>
          </a:xfrm>
          <a:prstGeom prst="rect"/>
          <a:noFill/>
          <a:ln>
            <a:noFill/>
          </a:ln>
        </p:spPr>
        <p:txBody>
          <a:bodyPr anchor="b" bIns="45720" lIns="91440" rIns="91440" tIns="45720" vert="horz"/>
          <a:lstStyle>
            <a:lvl1pPr algn="l">
              <a:defRPr sz="4400"/>
            </a:lvl1pPr>
          </a:lstStyle>
          <a:p>
            <a:pPr eaLnBrk="1" hangingPunct="1" latinLnBrk="1" lvl="0"/>
            <a:r>
              <a:rPr altLang="en-US" b="1" sz="2800" lang="ar-SA"/>
              <a:t>المحاضرة الثانية</a:t>
            </a:r>
          </a:p>
        </p:txBody>
      </p:sp>
      <p:sp>
        <p:nvSpPr>
          <p:cNvPr id="1048604" name="Rectangle 3"/>
          <p:cNvSpPr/>
          <p:nvPr/>
        </p:nvSpPr>
        <p:spPr>
          <a:xfrm rot="0">
            <a:off x="323850" y="2044700"/>
            <a:ext cx="8353425" cy="21050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ctr" eaLnBrk="1" hangingPunct="1" latinLnBrk="1" lvl="0" rtl="1">
              <a:spcBef>
                <a:spcPts val="700"/>
              </a:spcBef>
              <a:buClr>
                <a:schemeClr val="accent2"/>
              </a:buClr>
              <a:buSzPct val="60000"/>
              <a:buFont typeface="Wingdings" pitchFamily="2" charset="2"/>
              <a:buNone/>
            </a:pPr>
            <a:r>
              <a:rPr altLang="en-US" b="1" sz="4800" i="0" lang="ar-SA">
                <a:solidFill>
                  <a:srgbClr val="F2F2F2"/>
                </a:solidFill>
                <a:latin typeface="Copperplate Gothic Bold" pitchFamily="34" charset="0"/>
              </a:rPr>
              <a:t>تحليل وتصميم البرمجيات</a:t>
            </a:r>
          </a:p>
          <a:p>
            <a:pPr algn="ctr" eaLnBrk="1" hangingPunct="1" latinLnBrk="1" lvl="0" rtl="1">
              <a:spcBef>
                <a:spcPts val="700"/>
              </a:spcBef>
              <a:buClr>
                <a:schemeClr val="accent2"/>
              </a:buClr>
              <a:buSzPct val="60000"/>
              <a:buFont typeface="Wingdings" pitchFamily="2" charset="2"/>
              <a:buNone/>
            </a:pPr>
            <a:r>
              <a:rPr altLang="en-US" b="1" sz="4000" i="0" lang="ar-SA">
                <a:solidFill>
                  <a:srgbClr val="F2F2F2"/>
                </a:solidFill>
                <a:latin typeface="Copperplate Gothic Bold" pitchFamily="34" charset="0"/>
              </a:rPr>
              <a:t> </a:t>
            </a:r>
          </a:p>
        </p:txBody>
      </p:sp>
      <p:sp>
        <p:nvSpPr>
          <p:cNvPr id="1048605" name="Footer Placeholder 3"/>
          <p:cNvSpPr txBox="1"/>
          <p:nvPr/>
        </p:nvSpPr>
        <p:spPr>
          <a:xfrm rot="0">
            <a:off x="1500187" y="357187"/>
            <a:ext cx="5867400" cy="85725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r>
              <a:rPr altLang="en-US" sz="2800" i="0" lang="ar-SA">
                <a:solidFill>
                  <a:srgbClr val="002060"/>
                </a:solidFill>
                <a:latin typeface="Verdana" pitchFamily="34" charset="0"/>
              </a:rPr>
              <a:t>جامعة كرري _كلية الحاسوب وتقانة المعلومات</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68" name=""/>
        <p:cNvGrpSpPr/>
        <p:nvPr/>
      </p:nvGrpSpPr>
      <p:grpSpPr>
        <a:xfrm rot="0">
          <a:off x="0" y="0"/>
          <a:ext cx="0" cy="0"/>
          <a:chOff x="0" y="0"/>
          <a:chExt cx="0" cy="0"/>
        </a:xfrm>
      </p:grpSpPr>
      <p:sp>
        <p:nvSpPr>
          <p:cNvPr id="1048616" name="Rectangle 2"/>
          <p:cNvSpPr/>
          <p:nvPr/>
        </p:nvSpPr>
        <p:spPr>
          <a:xfrm rot="0">
            <a:off x="323850" y="1339850"/>
            <a:ext cx="8640762" cy="5518150"/>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r>
              <a:rPr altLang="en-US" sz="2400" i="0" lang="ar-SA"/>
              <a:t>من الصعب تحديد مستوى قياسي أو مواصفات معينة لوظيفة مدير مشروع البرامج ، حيث تختلف هذه الوظيفة بشكل كبير اعتماداً على المؤسسة نفسها أو على المنتج المراد تطويره. </a:t>
            </a:r>
            <a:r>
              <a:rPr altLang="en-US" b="1" sz="2400" i="0" lang="ar-SA" u="sng"/>
              <a:t>ولكن بصفة عامة يجب أن يتصف مدير المشروع البرمجي بعدد من الصفات الأساسية ، وهي كالتالي </a:t>
            </a:r>
            <a:r>
              <a:rPr altLang="en-US" b="1" sz="2400" i="0" lang="ar-SA"/>
              <a:t>:</a:t>
            </a:r>
          </a:p>
          <a:p>
            <a:pPr eaLnBrk="1" hangingPunct="1" latinLnBrk="1" lvl="0" rtl="1"/>
            <a:r>
              <a:rPr altLang="en-US" sz="2400" i="0" lang="ar-SA">
                <a:solidFill>
                  <a:srgbClr val="FF0000"/>
                </a:solidFill>
              </a:rPr>
              <a:t>أ) </a:t>
            </a:r>
            <a:r>
              <a:rPr altLang="en-US" b="1" sz="2400" i="0" lang="ar-SA">
                <a:solidFill>
                  <a:srgbClr val="FF0000"/>
                </a:solidFill>
              </a:rPr>
              <a:t>حل</a:t>
            </a:r>
            <a:r>
              <a:rPr altLang="en-US" sz="2400" i="0" lang="ar-SA">
                <a:solidFill>
                  <a:srgbClr val="FF0000"/>
                </a:solidFill>
              </a:rPr>
              <a:t> </a:t>
            </a:r>
            <a:r>
              <a:rPr altLang="en-US" b="1" sz="2400" i="0" lang="ar-SA">
                <a:solidFill>
                  <a:srgbClr val="FF0000"/>
                </a:solidFill>
              </a:rPr>
              <a:t>المشاكل</a:t>
            </a:r>
            <a:r>
              <a:rPr altLang="en-US" sz="2400" i="0" lang="ar-SA">
                <a:solidFill>
                  <a:srgbClr val="FF0000"/>
                </a:solidFill>
              </a:rPr>
              <a:t>  </a:t>
            </a:r>
            <a:r>
              <a:rPr altLang="en-US" b="1" sz="2400" i="0" lang="ar-SA">
                <a:solidFill>
                  <a:srgbClr val="FF0000"/>
                </a:solidFill>
              </a:rPr>
              <a:t>(</a:t>
            </a:r>
            <a:r>
              <a:rPr altLang="en-US" b="1" sz="2000" i="0" lang="en-US">
                <a:solidFill>
                  <a:srgbClr val="FF0000"/>
                </a:solidFill>
              </a:rPr>
              <a:t>Problem Solving</a:t>
            </a:r>
            <a:r>
              <a:rPr altLang="en-US" b="1" sz="2400" i="0" lang="ar-SA">
                <a:solidFill>
                  <a:srgbClr val="FF0000"/>
                </a:solidFill>
              </a:rPr>
              <a:t>)</a:t>
            </a:r>
            <a:r>
              <a:rPr altLang="en-US" sz="2400" i="0" lang="ar-SA">
                <a:solidFill>
                  <a:srgbClr val="FF0000"/>
                </a:solidFill>
              </a:rPr>
              <a:t> </a:t>
            </a:r>
            <a:r>
              <a:rPr altLang="en-US" sz="2400" i="0" lang="ar-SA"/>
              <a:t>: يجب أن يتصف المدير الفعال بقدرته على </a:t>
            </a:r>
            <a:r>
              <a:rPr altLang="en-US" b="1" sz="2400" i="0" lang="ar-SA"/>
              <a:t>:</a:t>
            </a:r>
            <a:r>
              <a:rPr altLang="en-US" sz="2400" i="0" lang="ar-SA"/>
              <a:t> </a:t>
            </a:r>
          </a:p>
          <a:p>
            <a:pPr eaLnBrk="1" hangingPunct="1" indent="-480060" latinLnBrk="1" lvl="1" marL="800100" rtl="1">
              <a:buChar char="•"/>
            </a:pPr>
            <a:r>
              <a:rPr altLang="en-US" sz="2400" i="0" lang="ar-SA"/>
              <a:t>تشخيص القضايا التقنية والتنظيمية وثيقة الصلة بالمشروع.</a:t>
            </a:r>
          </a:p>
          <a:p>
            <a:pPr eaLnBrk="1" hangingPunct="1" indent="-480060" latinLnBrk="1" lvl="1" marL="800100" rtl="1">
              <a:buChar char="•"/>
            </a:pPr>
            <a:r>
              <a:rPr altLang="en-US" sz="2400" i="0" lang="ar-SA"/>
              <a:t>بناء حلولاً للمشاكل بشكل نظامي ، أو قيادة أفراد من الفريق وتدريبهم على إيجاد حلول.</a:t>
            </a:r>
          </a:p>
          <a:p>
            <a:pPr eaLnBrk="1" hangingPunct="1" indent="-480060" latinLnBrk="1" lvl="1" marL="800100" rtl="1">
              <a:buChar char="•"/>
            </a:pPr>
            <a:r>
              <a:rPr altLang="en-US" sz="2400" i="0" lang="ar-SA"/>
              <a:t>تطبيق الخبرات المكتسبة من مشاريع سابقة ، أو ابتكار عمليات برمجة جديدة ، تمكن من ترجمة مواصفات المتطلبات الخاصة بالمشروع إلى منتج نهائي قابل للتشغيل.</a:t>
            </a:r>
          </a:p>
          <a:p>
            <a:pPr eaLnBrk="1" hangingPunct="1" indent="-480060" latinLnBrk="1" lvl="1" marL="800100" rtl="1">
              <a:buChar char="•"/>
            </a:pPr>
            <a:r>
              <a:rPr altLang="en-US" sz="2400" i="0" lang="ar-SA"/>
              <a:t>تغيير اتجاه العمل بمرونة كبيرة إذا ما فشلت المحاولات الأولية لحل المشاكل.</a:t>
            </a:r>
          </a:p>
          <a:p>
            <a:pPr eaLnBrk="1" hangingPunct="1" indent="-480060" latinLnBrk="1" lvl="1" marL="800100" rtl="1"/>
            <a:r>
              <a:rPr altLang="en-US" b="1" sz="2400" i="0" lang="ar-SA">
                <a:solidFill>
                  <a:srgbClr val="FF0000"/>
                </a:solidFill>
              </a:rPr>
              <a:t>ب) الهوية الإدارية</a:t>
            </a:r>
            <a:r>
              <a:rPr altLang="en-US" sz="2400" i="0" lang="ar-SA">
                <a:solidFill>
                  <a:srgbClr val="FF0000"/>
                </a:solidFill>
              </a:rPr>
              <a:t> </a:t>
            </a:r>
            <a:r>
              <a:rPr altLang="en-US" b="1" sz="2400" i="0" lang="ar-SA">
                <a:solidFill>
                  <a:srgbClr val="FF0000"/>
                </a:solidFill>
              </a:rPr>
              <a:t>(</a:t>
            </a:r>
            <a:r>
              <a:rPr altLang="en-US" b="1" sz="2400" i="0" lang="en-US">
                <a:solidFill>
                  <a:srgbClr val="FF0000"/>
                </a:solidFill>
              </a:rPr>
              <a:t>Managerial Identity</a:t>
            </a:r>
            <a:r>
              <a:rPr altLang="en-US" b="1" sz="2400" i="0" lang="ar-SA">
                <a:solidFill>
                  <a:srgbClr val="FF0000"/>
                </a:solidFill>
              </a:rPr>
              <a:t>)</a:t>
            </a:r>
            <a:r>
              <a:rPr altLang="en-US" sz="2400" i="0" lang="ar-SA">
                <a:solidFill>
                  <a:srgbClr val="FF0000"/>
                </a:solidFill>
              </a:rPr>
              <a:t> </a:t>
            </a:r>
            <a:r>
              <a:rPr altLang="en-US" sz="2400" lang="ar-SA"/>
              <a:t>: يجب على مدير المشروع الجيد أن </a:t>
            </a:r>
            <a:r>
              <a:rPr altLang="en-US" sz="2400" i="0" lang="ar-SA"/>
              <a:t>يدير أمور المشروع باحترافية وبثقة تولد شعور بالاطمئنان لباقي أفراد الفريق ،  مما يجعلهم أن يبرزوا مواهبهم وانتمائهم للمشروع. </a:t>
            </a:r>
          </a:p>
          <a:p>
            <a:pPr eaLnBrk="1" hangingPunct="1" indent="-480060" latinLnBrk="1" lvl="1" marL="800100" rtl="1"/>
            <a:endParaRPr altLang="en-US" sz="2400" i="0" lang="ar-SA"/>
          </a:p>
          <a:p>
            <a:pPr eaLnBrk="1" hangingPunct="1" indent="-480060" latinLnBrk="1" lvl="1" marL="800100" rtl="1">
              <a:buChar char="•"/>
            </a:pPr>
            <a:endParaRPr altLang="en-US" sz="2400" i="0" lang="en-US"/>
          </a:p>
          <a:p>
            <a:pPr algn="just" eaLnBrk="1" hangingPunct="1" latinLnBrk="1" lvl="0" rtl="1"/>
            <a:endParaRPr altLang="en-US" b="1" sz="2400" i="0" lang="ar-SA"/>
          </a:p>
          <a:p>
            <a:pPr algn="just" eaLnBrk="1" hangingPunct="1" latinLnBrk="1" lvl="0" rtl="1"/>
            <a:endParaRPr altLang="en-US" sz="2400" i="0" lang="en-US"/>
          </a:p>
        </p:txBody>
      </p:sp>
      <p:sp>
        <p:nvSpPr>
          <p:cNvPr id="1048617"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618" name="Rectangle 6"/>
          <p:cNvSpPr/>
          <p:nvPr/>
        </p:nvSpPr>
        <p:spPr>
          <a:xfrm rot="0">
            <a:off x="142875" y="568325"/>
            <a:ext cx="8829675" cy="461962"/>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rtl="1"/>
            <a:r>
              <a:rPr altLang="en-US" b="1" sz="2400" i="0" lang="ar-SA">
                <a:solidFill>
                  <a:srgbClr val="FF0000"/>
                </a:solidFill>
              </a:rPr>
              <a:t>1. </a:t>
            </a:r>
            <a:r>
              <a:rPr altLang="en-US" b="1" sz="2400" i="0" lang="ar-EG">
                <a:solidFill>
                  <a:srgbClr val="FF0000"/>
                </a:solidFill>
              </a:rPr>
              <a:t>مدير المشروع والنشاطات الإدارية </a:t>
            </a:r>
            <a:r>
              <a:rPr altLang="en-US" b="1" i="0" lang="en-US">
                <a:solidFill>
                  <a:srgbClr val="FF0000"/>
                </a:solidFill>
              </a:rPr>
              <a:t>Project Manager and Management Activities</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619" name="Content Placeholder 1"/>
          <p:cNvSpPr/>
          <p:nvPr>
            <p:ph sz="full" idx="0"/>
          </p:nvPr>
        </p:nvSpPr>
        <p:spPr>
          <a:xfrm rot="0">
            <a:off x="609600" y="1635125"/>
            <a:ext cx="8156575" cy="445770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b="1" sz="2400" lang="ar-SA">
                <a:solidFill>
                  <a:srgbClr val="FF0000"/>
                </a:solidFill>
              </a:rPr>
              <a:t>ت) الإنجاز (</a:t>
            </a:r>
            <a:r>
              <a:rPr altLang="en-US" b="1" sz="2400" lang="en-US">
                <a:solidFill>
                  <a:srgbClr val="FF0000"/>
                </a:solidFill>
              </a:rPr>
              <a:t>Achievement</a:t>
            </a:r>
            <a:r>
              <a:rPr altLang="en-US" b="1" sz="2400" lang="ar-SA">
                <a:solidFill>
                  <a:srgbClr val="FF0000"/>
                </a:solidFill>
              </a:rPr>
              <a:t>) : </a:t>
            </a:r>
            <a:r>
              <a:rPr altLang="en-US" sz="2400" lang="ar-SA"/>
              <a:t>يجب على مدير المشروع أن يكون قادراً على رفع إنتاجية العمل وجعلها مثالية بقدر الإمكان من خلال مكافأة الشخص المبادر والمنجز ، وكذلك يجب أن يتسم بالقدرة على تشجيع أفراد الفريق على الإبداع حتى عندما يجب عليهم أن يعملوا ضمن قيود مفروضة على عملية التطوير ، وأن يبرهن من خلال أفعاله أنه لن يعاقب من يقوم بمجازفات مسيطر عليها.</a:t>
            </a:r>
          </a:p>
          <a:p>
            <a:pPr algn="just" indent="0" lvl="0" marL="0">
              <a:buNone/>
            </a:pPr>
            <a:r>
              <a:rPr altLang="en-US" b="1" sz="2400" lang="ar-SA">
                <a:solidFill>
                  <a:srgbClr val="FF0000"/>
                </a:solidFill>
              </a:rPr>
              <a:t>ث) التأثير وبناء الفريق  (</a:t>
            </a:r>
            <a:r>
              <a:rPr altLang="en-US" b="1" sz="2400" lang="en-US">
                <a:solidFill>
                  <a:srgbClr val="FF0000"/>
                </a:solidFill>
              </a:rPr>
              <a:t>Influence and Team Building</a:t>
            </a:r>
            <a:r>
              <a:rPr altLang="en-US" b="1" sz="2400" lang="ar-SA">
                <a:solidFill>
                  <a:srgbClr val="FF0000"/>
                </a:solidFill>
              </a:rPr>
              <a:t>)</a:t>
            </a:r>
            <a:r>
              <a:rPr altLang="en-US" sz="2400" lang="ar-SA">
                <a:solidFill>
                  <a:srgbClr val="FF0000"/>
                </a:solidFill>
              </a:rPr>
              <a:t> : </a:t>
            </a:r>
            <a:r>
              <a:rPr altLang="en-US" sz="2400" lang="ar-SA"/>
              <a:t>يجب على المدير الفعال أن يكون قادراً على فهم الإشارات التي تصدر من أفراد فريق العمل سواءً كانت شفهية أو غير شفهية ، وأن يتجاوب معها وفقاً لحاجة الأشخاص الذين أرسلوا هذه الإشارات ، ويجب ألا يفقد السيطرة على الأمور في المراحل العصيبة.</a:t>
            </a:r>
          </a:p>
          <a:p>
            <a:pPr indent="0" lvl="0" marL="0">
              <a:buNone/>
            </a:pPr>
            <a:endParaRPr altLang="en-US" lang="ar-SA"/>
          </a:p>
        </p:txBody>
      </p:sp>
      <p:sp>
        <p:nvSpPr>
          <p:cNvPr id="1048620"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70" name=""/>
        <p:cNvGrpSpPr/>
        <p:nvPr/>
      </p:nvGrpSpPr>
      <p:grpSpPr>
        <a:xfrm rot="0">
          <a:off x="0" y="0"/>
          <a:ext cx="0" cy="0"/>
          <a:chOff x="0" y="0"/>
          <a:chExt cx="0" cy="0"/>
        </a:xfrm>
      </p:grpSpPr>
      <p:sp>
        <p:nvSpPr>
          <p:cNvPr id="1048621" name="Content Placeholder 1"/>
          <p:cNvSpPr/>
          <p:nvPr>
            <p:ph sz="full" idx="0"/>
          </p:nvPr>
        </p:nvSpPr>
        <p:spPr>
          <a:xfrm rot="0">
            <a:off x="179387" y="1700212"/>
            <a:ext cx="8804275" cy="4897437"/>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b="1" sz="2400" lang="en-US">
                <a:sym typeface="Wingdings 2" pitchFamily="18" charset="2"/>
              </a:rPr>
              <a:t></a:t>
            </a:r>
            <a:r>
              <a:rPr altLang="en-US" b="1" sz="2400" lang="ar-SA"/>
              <a:t>كتابة وإعداد عرض للمشروع :</a:t>
            </a:r>
            <a:r>
              <a:rPr altLang="en-US" sz="2400" lang="ar-SA"/>
              <a:t> تشمل المرحلة الأولى في مشروع البرامج كتابة عرض لتنفيذ المشروع ، بحيث يتضمن وصف أهداف المشروع وكيفية تنفيذه ، وغالباً ما يشمل تقدير التكلفة والجدول الزمني الموضوع لتنفيذ المشروع مع ضرورة وجود المبرر الكافي لإسناد العقد لمؤسسة أو فريق عمل.</a:t>
            </a:r>
            <a:r>
              <a:rPr altLang="en-US" sz="2400" lang="en-US"/>
              <a:t>                                      		</a:t>
            </a:r>
          </a:p>
          <a:p>
            <a:pPr algn="just" indent="0" lvl="0" marL="0">
              <a:buNone/>
            </a:pPr>
            <a:r>
              <a:rPr altLang="en-US" b="1" sz="2400" lang="en-US">
                <a:sym typeface="Wingdings 2" pitchFamily="18" charset="2"/>
              </a:rPr>
              <a:t></a:t>
            </a:r>
            <a:r>
              <a:rPr altLang="en-US" b="1" sz="2400" lang="ar-SA"/>
              <a:t>تخطيط المشروع :</a:t>
            </a:r>
            <a:r>
              <a:rPr altLang="en-US" sz="2400" lang="ar-SA"/>
              <a:t> يهتم تخطيط المشروع بإعداد وجدولة وتقدير تكلفة المشاريع ، وذلك من خلال التعرف على النشاطات التي تتم فيه والأسس التي يعتمد عليها والمنتجات النهائية له ويجب أن يتم وضع الخطة اللازمة لجعل عملية التطوير تتمكن من تحقيق الأهداف المرجوة منها .</a:t>
            </a:r>
          </a:p>
          <a:p>
            <a:pPr algn="just" indent="0" lvl="0" marL="0">
              <a:buNone/>
            </a:pPr>
            <a:r>
              <a:rPr altLang="en-US" sz="2400" lang="ar-SA"/>
              <a:t> </a:t>
            </a:r>
            <a:r>
              <a:rPr altLang="en-US" b="1" sz="2400" lang="en-US">
                <a:sym typeface="Wingdings 2" pitchFamily="18" charset="2"/>
              </a:rPr>
              <a:t></a:t>
            </a:r>
            <a:r>
              <a:rPr altLang="en-US" b="1" sz="2400" lang="ar-SA"/>
              <a:t>مراقبة ومتابعة المشاريع :</a:t>
            </a:r>
            <a:r>
              <a:rPr altLang="en-US" sz="2400" lang="ar-SA"/>
              <a:t> تُعد عملية مراقبة المشروع نشاط مستمر طوال فترة تنفيذ المشروع ، ويجب أن يحافظ المدير على وتيرة التقدم في تنفيذ المشروع ومقارنة التقدم الفعلي الذي يحدث في المشروع بالتقدم الذي تم التخطيط له وكذلك التكلفة.                  </a:t>
            </a:r>
          </a:p>
        </p:txBody>
      </p:sp>
      <p:sp>
        <p:nvSpPr>
          <p:cNvPr id="1048622" name="Content Placeholder 1"/>
          <p:cNvSpPr txBox="1"/>
          <p:nvPr/>
        </p:nvSpPr>
        <p:spPr>
          <a:xfrm rot="0">
            <a:off x="762000" y="476250"/>
            <a:ext cx="8156575" cy="576262"/>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lvl="0" rtl="1">
              <a:spcBef>
                <a:spcPts val="700"/>
              </a:spcBef>
              <a:buClr>
                <a:schemeClr val="accent2"/>
              </a:buClr>
              <a:buSzPct val="60000"/>
              <a:buFont typeface="Wingdings" pitchFamily="2" charset="2"/>
              <a:buNone/>
            </a:pPr>
            <a:r>
              <a:rPr altLang="en-US" sz="2800" i="0" lang="en-US">
                <a:solidFill>
                  <a:srgbClr val="FF0000"/>
                </a:solidFill>
                <a:latin typeface="Tw Cen MT" pitchFamily="34" charset="0"/>
                <a:sym typeface="Wingdings" pitchFamily="2" charset="2"/>
              </a:rPr>
              <a:t></a:t>
            </a:r>
            <a:r>
              <a:rPr altLang="en-US" sz="2800" i="0" lang="en-US">
                <a:solidFill>
                  <a:srgbClr val="FF0000"/>
                </a:solidFill>
                <a:latin typeface="Tw Cen MT" pitchFamily="34" charset="0"/>
              </a:rPr>
              <a:t> </a:t>
            </a:r>
            <a:r>
              <a:rPr altLang="en-US" b="1" sz="2800" i="0" lang="ar-SA" u="sng">
                <a:solidFill>
                  <a:srgbClr val="FF0000"/>
                </a:solidFill>
                <a:latin typeface="Tw Cen MT" pitchFamily="34" charset="0"/>
              </a:rPr>
              <a:t>ويمكن إجمال أهم الأنشطة الإدارية التي يقوم بها المدير فيما يلي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71" name=""/>
        <p:cNvGrpSpPr/>
        <p:nvPr/>
      </p:nvGrpSpPr>
      <p:grpSpPr>
        <a:xfrm rot="0">
          <a:off x="0" y="0"/>
          <a:ext cx="0" cy="0"/>
          <a:chOff x="0" y="0"/>
          <a:chExt cx="0" cy="0"/>
        </a:xfrm>
      </p:grpSpPr>
      <p:sp>
        <p:nvSpPr>
          <p:cNvPr id="1048623" name="Content Placeholder 1"/>
          <p:cNvSpPr/>
          <p:nvPr>
            <p:ph sz="full" idx="0"/>
          </p:nvPr>
        </p:nvSpPr>
        <p:spPr>
          <a:xfrm rot="0">
            <a:off x="250825" y="1484312"/>
            <a:ext cx="8515350" cy="5373687"/>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b="1" sz="2400" lang="en-US">
                <a:sym typeface="Wingdings 2" pitchFamily="18" charset="2"/>
              </a:rPr>
              <a:t></a:t>
            </a:r>
            <a:r>
              <a:rPr altLang="en-US" b="1" sz="2400" lang="ar-SA"/>
              <a:t>اختيار وتقييم الموظفين :</a:t>
            </a:r>
            <a:r>
              <a:rPr altLang="en-US" sz="2400" lang="ar-SA"/>
              <a:t> ومن أهم واجبات مديري المشاريع هو اختيار القوى العاملة التي ستعمل في المشروع وغالبا ما يكون الوضع الأمثل عبارة عن عمالة ماهرة لديها خبرة. </a:t>
            </a:r>
          </a:p>
          <a:p>
            <a:pPr algn="just" indent="0" lvl="0" marL="0">
              <a:buNone/>
            </a:pPr>
            <a:r>
              <a:rPr altLang="en-US" sz="2400" lang="en-US">
                <a:sym typeface="Wingdings" pitchFamily="2" charset="2"/>
              </a:rPr>
              <a:t></a:t>
            </a:r>
            <a:r>
              <a:rPr altLang="en-US" b="1" sz="2400" lang="ar-SA" u="sng"/>
              <a:t>ومن أهم العوامل التي يجب أخذها في الاعتبار عند اختيار أعضاء فريق التطوير ما يلي:</a:t>
            </a:r>
          </a:p>
          <a:p>
            <a:pPr indent="0" lvl="0" marL="0">
              <a:buNone/>
            </a:pPr>
            <a:r>
              <a:rPr altLang="en-US" b="1" sz="2400" lang="ar-SA">
                <a:solidFill>
                  <a:srgbClr val="FF0000"/>
                </a:solidFill>
              </a:rPr>
              <a:t>أ- خبرة مجال التطبيق (</a:t>
            </a:r>
            <a:r>
              <a:rPr altLang="en-US" b="1" sz="2400" lang="en-US">
                <a:solidFill>
                  <a:srgbClr val="FF0000"/>
                </a:solidFill>
              </a:rPr>
              <a:t>Application Domain Experience</a:t>
            </a:r>
            <a:r>
              <a:rPr altLang="en-US" b="1" sz="2400" lang="ar-SA">
                <a:solidFill>
                  <a:srgbClr val="FF0000"/>
                </a:solidFill>
              </a:rPr>
              <a:t>)</a:t>
            </a:r>
            <a:r>
              <a:rPr altLang="en-US" sz="2400" lang="ar-SA">
                <a:solidFill>
                  <a:srgbClr val="FF0000"/>
                </a:solidFill>
              </a:rPr>
              <a:t> : </a:t>
            </a:r>
            <a:r>
              <a:rPr altLang="en-US" sz="2400" lang="ar-SA"/>
              <a:t>يجب على عضو فريق التطوير أن يكون على خبرة ودراية وفهم لمجال التطبيق.</a:t>
            </a:r>
          </a:p>
          <a:p>
            <a:pPr indent="0" lvl="0" marL="0">
              <a:buNone/>
            </a:pPr>
            <a:r>
              <a:rPr altLang="en-US" b="1" sz="2400" lang="ar-SA">
                <a:solidFill>
                  <a:srgbClr val="FF0000"/>
                </a:solidFill>
              </a:rPr>
              <a:t>ب- خبرة منصة العمل (</a:t>
            </a:r>
            <a:r>
              <a:rPr altLang="en-US" b="1" sz="2400" lang="en-US">
                <a:solidFill>
                  <a:srgbClr val="FF0000"/>
                </a:solidFill>
              </a:rPr>
              <a:t>Platform Experience</a:t>
            </a:r>
            <a:r>
              <a:rPr altLang="en-US" b="1" sz="2400" lang="ar-SA">
                <a:solidFill>
                  <a:srgbClr val="FF0000"/>
                </a:solidFill>
              </a:rPr>
              <a:t>)</a:t>
            </a:r>
            <a:r>
              <a:rPr altLang="en-US" sz="2400" lang="ar-SA">
                <a:solidFill>
                  <a:srgbClr val="FF0000"/>
                </a:solidFill>
              </a:rPr>
              <a:t> : </a:t>
            </a:r>
            <a:r>
              <a:rPr altLang="en-US" sz="2400" lang="ar-SA"/>
              <a:t>قد يكون هذا العامل مؤثراً في حالة استخدام لغة برمجة منخفضة المستوى ، ولكنه بصفة عامة ليس عاملاً مؤثراً في الاختيار.</a:t>
            </a:r>
          </a:p>
          <a:p>
            <a:pPr indent="0" lvl="0" marL="0">
              <a:buNone/>
            </a:pPr>
            <a:r>
              <a:rPr altLang="en-US" b="1" sz="2400" lang="ar-SA">
                <a:solidFill>
                  <a:srgbClr val="FF0000"/>
                </a:solidFill>
              </a:rPr>
              <a:t>ت- خبرة لغة البرمجة (</a:t>
            </a:r>
            <a:r>
              <a:rPr altLang="en-US" b="1" sz="2400" lang="en-US">
                <a:solidFill>
                  <a:srgbClr val="FF0000"/>
                </a:solidFill>
              </a:rPr>
              <a:t>Programming Language Experience</a:t>
            </a:r>
            <a:r>
              <a:rPr altLang="en-US" b="1" sz="2400" lang="ar-SA">
                <a:solidFill>
                  <a:srgbClr val="FF0000"/>
                </a:solidFill>
              </a:rPr>
              <a:t>)</a:t>
            </a:r>
            <a:r>
              <a:rPr altLang="en-US" sz="2400" lang="ar-SA">
                <a:solidFill>
                  <a:srgbClr val="FF0000"/>
                </a:solidFill>
              </a:rPr>
              <a:t> : </a:t>
            </a:r>
            <a:r>
              <a:rPr altLang="en-US" sz="2400" lang="ar-SA"/>
              <a:t>يكون هذا العامل مؤثراً في عملية الاختيار في حالة تطوير مشروعات قصيرة الأمد ، حيث لا يكون هناك وقت كافي لتعلم لغة برمجية جديدة.</a:t>
            </a:r>
          </a:p>
          <a:p>
            <a:pPr indent="0" lvl="0" marL="0">
              <a:buNone/>
            </a:pPr>
            <a:endParaRPr altLang="en-US" sz="2400" lang="en-US"/>
          </a:p>
          <a:p>
            <a:pPr algn="just" indent="0" lvl="0" marL="0">
              <a:buNone/>
            </a:pPr>
            <a:endParaRPr altLang="en-US" sz="2400" lang="en-US"/>
          </a:p>
          <a:p>
            <a:pPr algn="just" indent="0" lvl="0" marL="0">
              <a:buNone/>
            </a:pPr>
            <a:endParaRPr altLang="en-US" sz="2400" lang="en-US"/>
          </a:p>
          <a:p>
            <a:pPr indent="0" lvl="0" marL="0">
              <a:buNone/>
            </a:pPr>
            <a:endParaRPr altLang="en-US" lang="ar-S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72" name=""/>
        <p:cNvGrpSpPr/>
        <p:nvPr/>
      </p:nvGrpSpPr>
      <p:grpSpPr>
        <a:xfrm rot="0">
          <a:off x="0" y="0"/>
          <a:ext cx="0" cy="0"/>
          <a:chOff x="0" y="0"/>
          <a:chExt cx="0" cy="0"/>
        </a:xfrm>
      </p:grpSpPr>
      <p:sp>
        <p:nvSpPr>
          <p:cNvPr id="1048624" name="Content Placeholder 1"/>
          <p:cNvSpPr/>
          <p:nvPr>
            <p:ph sz="full" idx="0"/>
          </p:nvPr>
        </p:nvSpPr>
        <p:spPr>
          <a:xfrm rot="0">
            <a:off x="609600" y="228600"/>
            <a:ext cx="8156575"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b="1" sz="2400" lang="ar-SA">
                <a:solidFill>
                  <a:srgbClr val="FF0000"/>
                </a:solidFill>
              </a:rPr>
              <a:t>ث- الخلفية التعليمية (</a:t>
            </a:r>
            <a:r>
              <a:rPr altLang="en-US" b="1" sz="2400" lang="en-US">
                <a:solidFill>
                  <a:srgbClr val="FF0000"/>
                </a:solidFill>
              </a:rPr>
              <a:t>Educational Background</a:t>
            </a:r>
            <a:r>
              <a:rPr altLang="en-US" b="1" sz="2400" lang="ar-SA">
                <a:solidFill>
                  <a:srgbClr val="FF0000"/>
                </a:solidFill>
              </a:rPr>
              <a:t>) : </a:t>
            </a:r>
            <a:r>
              <a:rPr altLang="en-US" sz="2400" lang="ar-SA"/>
              <a:t>من العوامل المؤثرة في عملية الاختيار حيث تعطي مؤشراً على مدى قدرة الشخص على التعلم الذاتي والقدرة على التطوير.</a:t>
            </a:r>
          </a:p>
          <a:p>
            <a:pPr algn="just" indent="0" lvl="0" marL="0">
              <a:buNone/>
            </a:pPr>
            <a:r>
              <a:rPr altLang="en-US" b="1" sz="2400" lang="ar-SA">
                <a:solidFill>
                  <a:srgbClr val="FF0000"/>
                </a:solidFill>
              </a:rPr>
              <a:t>ج- قدرة الاتصال (</a:t>
            </a:r>
            <a:r>
              <a:rPr altLang="en-US" b="1" sz="2400" lang="en-US">
                <a:solidFill>
                  <a:srgbClr val="FF0000"/>
                </a:solidFill>
              </a:rPr>
              <a:t>Communication Ability</a:t>
            </a:r>
            <a:r>
              <a:rPr altLang="en-US" b="1" sz="2400" lang="ar-SA">
                <a:solidFill>
                  <a:srgbClr val="FF0000"/>
                </a:solidFill>
              </a:rPr>
              <a:t>) :  </a:t>
            </a:r>
            <a:r>
              <a:rPr altLang="en-US" sz="2400" lang="ar-SA"/>
              <a:t>من العوامل المهمة بسبب حاجة المشروع إلى الاتصال الشفهي والمكتوب مع باقي أعضاء الفريق والمدرين والعملاء.</a:t>
            </a:r>
          </a:p>
          <a:p>
            <a:pPr algn="just" indent="0" lvl="0" marL="0">
              <a:buNone/>
            </a:pPr>
            <a:r>
              <a:rPr altLang="en-US" b="1" sz="2400" lang="ar-SA">
                <a:solidFill>
                  <a:srgbClr val="FF0000"/>
                </a:solidFill>
              </a:rPr>
              <a:t>ح- قابلية التكيف (</a:t>
            </a:r>
            <a:r>
              <a:rPr altLang="en-US" b="1" sz="2400" lang="en-US">
                <a:solidFill>
                  <a:srgbClr val="FF0000"/>
                </a:solidFill>
              </a:rPr>
              <a:t>Adaptability</a:t>
            </a:r>
            <a:r>
              <a:rPr altLang="en-US" b="1" sz="2400" lang="ar-SA">
                <a:solidFill>
                  <a:srgbClr val="FF0000"/>
                </a:solidFill>
              </a:rPr>
              <a:t>) : </a:t>
            </a:r>
            <a:r>
              <a:rPr altLang="en-US" sz="2400" lang="ar-SA"/>
              <a:t>ويمكن الحكم عليها من خلال خبرة المتقدم التي حصل عليها ، وهي عامل مهم لأنه يبين مدى قدرة المتقدم على التكيف مع بيئة العمل وقدرته على التعلم.</a:t>
            </a:r>
          </a:p>
          <a:p>
            <a:pPr algn="just" indent="0" lvl="0" marL="0">
              <a:buNone/>
            </a:pPr>
            <a:r>
              <a:rPr altLang="en-US" b="1" sz="2400" lang="ar-SA">
                <a:solidFill>
                  <a:srgbClr val="FF0000"/>
                </a:solidFill>
              </a:rPr>
              <a:t>خ- الهيئة والوضعية </a:t>
            </a:r>
            <a:r>
              <a:rPr altLang="en-US" b="1" sz="2400" lang="en-US">
                <a:solidFill>
                  <a:srgbClr val="FF0000"/>
                </a:solidFill>
              </a:rPr>
              <a:t>(Attitude) </a:t>
            </a:r>
            <a:r>
              <a:rPr altLang="en-US" b="1" sz="2400" lang="ar-SA">
                <a:solidFill>
                  <a:srgbClr val="FF0000"/>
                </a:solidFill>
              </a:rPr>
              <a:t> : </a:t>
            </a:r>
            <a:r>
              <a:rPr altLang="en-US" sz="2400" lang="ar-SA"/>
              <a:t>يجب أن يملك عضو فريق العمل هيئة ووضعية إيجابية ورغبة في التعلم لتنمية وزيادة مهاراته.</a:t>
            </a:r>
          </a:p>
          <a:p>
            <a:pPr algn="just" indent="0" lvl="0" marL="0">
              <a:buNone/>
            </a:pPr>
            <a:r>
              <a:rPr altLang="en-US" b="1" sz="2400" lang="ar-SA">
                <a:solidFill>
                  <a:srgbClr val="FF0000"/>
                </a:solidFill>
              </a:rPr>
              <a:t>د- الشخصية (</a:t>
            </a:r>
            <a:r>
              <a:rPr altLang="en-US" b="1" sz="2400" lang="en-US">
                <a:solidFill>
                  <a:srgbClr val="FF0000"/>
                </a:solidFill>
              </a:rPr>
              <a:t>Personality</a:t>
            </a:r>
            <a:r>
              <a:rPr altLang="en-US" b="1" sz="2400" lang="ar-SA">
                <a:solidFill>
                  <a:srgbClr val="FF0000"/>
                </a:solidFill>
              </a:rPr>
              <a:t>) : </a:t>
            </a:r>
            <a:r>
              <a:rPr altLang="en-US" sz="2400" lang="ar-SA"/>
              <a:t>من العوامل المهمة ولكن من الصعب التعرف عليها وخصوصاً عند إجراء عملية الاختيار ، ولكن بصفة عامة يجب أن يكون المتقدم ذات شخصية متوافقة للعمل ضمن فريق.</a:t>
            </a:r>
          </a:p>
          <a:p>
            <a:pPr algn="just" indent="0" lvl="0" marL="0">
              <a:buNone/>
            </a:pPr>
            <a:endParaRPr altLang="en-US" sz="2400" lang="en-US"/>
          </a:p>
          <a:p>
            <a:pPr indent="0" lvl="0" marL="0">
              <a:buNone/>
            </a:pPr>
            <a:endParaRPr altLang="en-US" lang="ar-S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73" name=""/>
        <p:cNvGrpSpPr/>
        <p:nvPr/>
      </p:nvGrpSpPr>
      <p:grpSpPr>
        <a:xfrm rot="0">
          <a:off x="0" y="0"/>
          <a:ext cx="0" cy="0"/>
          <a:chOff x="0" y="0"/>
          <a:chExt cx="0" cy="0"/>
        </a:xfrm>
      </p:grpSpPr>
      <p:sp>
        <p:nvSpPr>
          <p:cNvPr id="1048625" name="Content Placeholder 1"/>
          <p:cNvSpPr/>
          <p:nvPr>
            <p:ph sz="full" idx="0"/>
          </p:nvPr>
        </p:nvSpPr>
        <p:spPr>
          <a:xfrm rot="0">
            <a:off x="609600" y="484187"/>
            <a:ext cx="8156575"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sz="2400" lang="en-US">
                <a:sym typeface="Wingdings" pitchFamily="2" charset="2"/>
              </a:rPr>
              <a:t></a:t>
            </a:r>
            <a:r>
              <a:rPr altLang="en-US" b="1" sz="2400" lang="ar-SA" u="sng"/>
              <a:t>ولكن </a:t>
            </a:r>
            <a:r>
              <a:rPr altLang="en-US" b="1" sz="2400" lang="ar-SA" u="sng"/>
              <a:t>في بعض الأحوال يكون المديرين عليهم تحفظات في اختيار العمالة  بالمواصفات المطلوبة السابقة للعوامل التالية</a:t>
            </a:r>
            <a:r>
              <a:rPr altLang="en-US" b="1" sz="2400" lang="ar-SA"/>
              <a:t> </a:t>
            </a:r>
            <a:r>
              <a:rPr altLang="en-US" b="1" sz="2400" lang="ar-SA"/>
              <a:t>:</a:t>
            </a:r>
          </a:p>
          <a:p>
            <a:pPr algn="just" indent="0" lvl="0" marL="0">
              <a:buNone/>
            </a:pPr>
            <a:endParaRPr altLang="en-US" sz="2000" lang="en-US"/>
          </a:p>
          <a:p>
            <a:pPr algn="just" indent="0" lvl="0" marL="0"/>
            <a:r>
              <a:rPr altLang="en-US" sz="2400" lang="ar-SA"/>
              <a:t>وجود قصور في  ميزانية المشروع بحيث تغطي رواتب العمالة الماهرة.</a:t>
            </a:r>
          </a:p>
          <a:p>
            <a:pPr algn="just" indent="0" lvl="0" marL="0"/>
            <a:r>
              <a:rPr altLang="en-US" sz="2400" lang="ar-SA"/>
              <a:t>طاقم العمالة الذي لديه خبرة ربما لا يكون متاح للمنظمة داخليا أو ربما تعمل هذه العمالة الماهرة في مشروع آخر.</a:t>
            </a:r>
          </a:p>
          <a:p>
            <a:pPr algn="just" indent="0" lvl="0" marL="0"/>
            <a:r>
              <a:rPr altLang="en-US" sz="2400" lang="ar-SA"/>
              <a:t>ربما تلجأ المؤسسة إلى عمالة غير ماهرة بغرض التدريب وإكساب الخبرات لمنسوبيها.</a:t>
            </a:r>
          </a:p>
          <a:p>
            <a:pPr algn="just" indent="0" lvl="0" marL="0">
              <a:buNone/>
            </a:pPr>
            <a:r>
              <a:rPr altLang="en-US" b="1" sz="2400" lang="en-US">
                <a:solidFill>
                  <a:srgbClr val="FF0000"/>
                </a:solidFill>
                <a:sym typeface="Wingdings 2" pitchFamily="18" charset="2"/>
              </a:rPr>
              <a:t></a:t>
            </a:r>
            <a:r>
              <a:rPr altLang="en-US" b="1" sz="2400" lang="en-US">
                <a:solidFill>
                  <a:srgbClr val="FF0000"/>
                </a:solidFill>
              </a:rPr>
              <a:t> </a:t>
            </a:r>
            <a:r>
              <a:rPr altLang="en-US" b="1" sz="2400" lang="ar-SA">
                <a:solidFill>
                  <a:srgbClr val="FF0000"/>
                </a:solidFill>
              </a:rPr>
              <a:t>كتابة التقارير وإعداد العروض :</a:t>
            </a:r>
            <a:r>
              <a:rPr altLang="en-US" sz="2400" lang="ar-SA">
                <a:solidFill>
                  <a:srgbClr val="FF0000"/>
                </a:solidFill>
              </a:rPr>
              <a:t> </a:t>
            </a:r>
            <a:r>
              <a:rPr altLang="en-US" sz="2400" lang="ar-SA"/>
              <a:t>غالباً ما يكون مدير المشروع مسئولاً عن إصدار التقارير المتعلقة بالمشروع إلى كلاً من العميل والمؤسسة التي تتولى تنفيذ المشروع على أن يتم كتابة المستندات بشكل موجز ومتناسق وتحتوى على معلومات هامة ، ويجب أن تكون هذه التقارير والمستندات قادرة على توفير كافة المعلومات المتعلقة بالتقدم في سير المشروع وتعد القدرة على التواصل شفوياً وكتابياً بشكل فعال من أهم مهارات مدير المشروع.</a:t>
            </a:r>
          </a:p>
          <a:p>
            <a:pPr indent="0" lvl="0" marL="0">
              <a:buNone/>
            </a:pPr>
            <a:endParaRPr altLang="en-US" lang="ar-SA"/>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74" name=""/>
        <p:cNvGrpSpPr/>
        <p:nvPr/>
      </p:nvGrpSpPr>
      <p:grpSpPr>
        <a:xfrm rot="0">
          <a:off x="0" y="0"/>
          <a:ext cx="0" cy="0"/>
          <a:chOff x="0" y="0"/>
          <a:chExt cx="0" cy="0"/>
        </a:xfrm>
      </p:grpSpPr>
      <p:sp>
        <p:nvSpPr>
          <p:cNvPr id="1048626" name="Rectangle 2"/>
          <p:cNvSpPr/>
          <p:nvPr/>
        </p:nvSpPr>
        <p:spPr>
          <a:xfrm rot="0">
            <a:off x="179387" y="1773237"/>
            <a:ext cx="8785225" cy="4968875"/>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spcBef>
                <a:spcPts val="700"/>
              </a:spcBef>
              <a:buClr>
                <a:schemeClr val="accent2"/>
              </a:buClr>
              <a:buSzPct val="60000"/>
              <a:buFontTx/>
              <a:buNone/>
            </a:pPr>
            <a:r>
              <a:rPr altLang="en-US" b="1" sz="2400" i="0" lang="ar-SA"/>
              <a:t>إن إدارة المشاريع بصفة عامة هي نشاط ذي كثافة بشرية وبنيات تنظيمية كثيرة تستلزم تنظيمها لرفع مهاراتها وقدراتها وزيادة فعليتها ، </a:t>
            </a:r>
            <a:r>
              <a:rPr altLang="en-US" b="1" sz="2400" i="0" lang="ar-SA">
                <a:solidFill>
                  <a:srgbClr val="7030A0"/>
                </a:solidFill>
              </a:rPr>
              <a:t>لذا فإن إدارة الموارد البشرية تُعد حجر الزاوية في نجاح المشاريع</a:t>
            </a:r>
            <a:r>
              <a:rPr altLang="en-US" b="1" sz="2400" i="0" lang="ar-SA"/>
              <a:t> حيث إنها تشمل العديد من النشطات والمهام التي تساعد على ذلك ، والتي سوف نتناولها فيما يلي:</a:t>
            </a:r>
          </a:p>
          <a:p>
            <a:pPr eaLnBrk="1" hangingPunct="1" latinLnBrk="1" lvl="0" rtl="1"/>
            <a:r>
              <a:rPr altLang="en-US" b="1" sz="2400" i="0" lang="ar-EG">
                <a:solidFill>
                  <a:srgbClr val="FF0000"/>
                </a:solidFill>
              </a:rPr>
              <a:t>1. مدير المشروع والنشاطات الإدارية </a:t>
            </a:r>
            <a:r>
              <a:rPr altLang="en-US" b="1" i="0" lang="en-US">
                <a:solidFill>
                  <a:srgbClr val="FF0000"/>
                </a:solidFill>
              </a:rPr>
              <a:t>Project Manager and Management Activities</a:t>
            </a:r>
          </a:p>
          <a:p>
            <a:pPr eaLnBrk="1" hangingPunct="1" latinLnBrk="1" lvl="0" rtl="1"/>
            <a:r>
              <a:rPr altLang="en-US" b="1" sz="2400" i="0" lang="ar-EG">
                <a:solidFill>
                  <a:srgbClr val="00B050"/>
                </a:solidFill>
                <a:effectLst>
                  <a:outerShdw algn="tl" blurRad="38100" dir="2700000" dist="38100">
                    <a:srgbClr val="C0C0C0"/>
                  </a:outerShdw>
                </a:effectLst>
              </a:rPr>
              <a:t>2</a:t>
            </a:r>
            <a:r>
              <a:rPr altLang="en-US" b="1" sz="2400" i="0" lang="ar-SA">
                <a:solidFill>
                  <a:srgbClr val="00B050"/>
                </a:solidFill>
                <a:effectLst>
                  <a:outerShdw algn="tl" blurRad="38100" dir="2700000" dist="38100">
                    <a:srgbClr val="C0C0C0"/>
                  </a:outerShdw>
                </a:effectLst>
              </a:rPr>
              <a:t>.</a:t>
            </a:r>
            <a:r>
              <a:rPr altLang="en-US" b="1" sz="2400" i="0" lang="ar-EG">
                <a:solidFill>
                  <a:srgbClr val="00B050"/>
                </a:solidFill>
                <a:effectLst>
                  <a:outerShdw algn="tl" blurRad="38100" dir="2700000" dist="38100">
                    <a:srgbClr val="C0C0C0"/>
                  </a:outerShdw>
                </a:effectLst>
              </a:rPr>
              <a:t> فرق عمل المشاريع البرمجية   </a:t>
            </a:r>
            <a:r>
              <a:rPr altLang="en-US" b="1" sz="2400" i="0" lang="en-US">
                <a:solidFill>
                  <a:srgbClr val="00B050"/>
                </a:solidFill>
                <a:effectLst>
                  <a:outerShdw algn="tl" blurRad="38100" dir="2700000" dist="38100">
                    <a:srgbClr val="C0C0C0"/>
                  </a:outerShdw>
                </a:effectLst>
              </a:rPr>
              <a:t>Software Projects Teams</a:t>
            </a:r>
          </a:p>
          <a:p>
            <a:pPr eaLnBrk="1" hangingPunct="1" latinLnBrk="1" lvl="0" rtl="1"/>
            <a:r>
              <a:rPr altLang="en-US" b="1" sz="2400" i="0" lang="ar-EG">
                <a:solidFill>
                  <a:srgbClr val="FF0000"/>
                </a:solidFill>
              </a:rPr>
              <a:t>3. طبيعة فرق عمل المشروع </a:t>
            </a:r>
            <a:r>
              <a:rPr altLang="en-US" b="1" sz="2000" i="0" lang="en-US">
                <a:solidFill>
                  <a:srgbClr val="FF0000"/>
                </a:solidFill>
              </a:rPr>
              <a:t>The Nature of Project Teams  </a:t>
            </a:r>
          </a:p>
          <a:p>
            <a:pPr eaLnBrk="1" hangingPunct="1" latinLnBrk="1" lvl="0" rtl="1"/>
            <a:r>
              <a:rPr altLang="en-US" b="1" sz="2400" i="0" lang="ar-EG">
                <a:solidFill>
                  <a:srgbClr val="FF0000"/>
                </a:solidFill>
              </a:rPr>
              <a:t>4</a:t>
            </a:r>
            <a:r>
              <a:rPr altLang="en-US" b="1" sz="2400" i="0" lang="ar-SA">
                <a:solidFill>
                  <a:srgbClr val="FF0000"/>
                </a:solidFill>
              </a:rPr>
              <a:t>.</a:t>
            </a:r>
            <a:r>
              <a:rPr altLang="en-US" b="1" sz="2400" i="0" lang="ar-EG">
                <a:solidFill>
                  <a:srgbClr val="FF0000"/>
                </a:solidFill>
              </a:rPr>
              <a:t> أدوات إدارة المشروع  </a:t>
            </a:r>
            <a:r>
              <a:rPr altLang="en-US" b="1" sz="2000" i="0" lang="en-US">
                <a:solidFill>
                  <a:srgbClr val="FF0000"/>
                </a:solidFill>
              </a:rPr>
              <a:t>Project Management Tools</a:t>
            </a:r>
          </a:p>
          <a:p>
            <a:pPr eaLnBrk="1" hangingPunct="1" latinLnBrk="1" lvl="0" rtl="1"/>
            <a:endParaRPr altLang="en-US" b="1" sz="2000" i="0" lang="en-US">
              <a:solidFill>
                <a:srgbClr val="FF0000"/>
              </a:solidFill>
            </a:endParaRPr>
          </a:p>
          <a:p>
            <a:pPr eaLnBrk="1" hangingPunct="1" latinLnBrk="1" lvl="0" rtl="1"/>
            <a:endParaRPr altLang="en-US" sz="2400" i="0" lang="en-US"/>
          </a:p>
          <a:p>
            <a:pPr algn="just" eaLnBrk="1" hangingPunct="1" latinLnBrk="1" lvl="0" rtl="1">
              <a:spcBef>
                <a:spcPts val="700"/>
              </a:spcBef>
              <a:buClr>
                <a:schemeClr val="accent2"/>
              </a:buClr>
              <a:buSzPct val="60000"/>
              <a:buFontTx/>
              <a:buNone/>
            </a:pPr>
            <a:endParaRPr altLang="en-US" b="1" sz="2400" i="0" lang="ar-SA"/>
          </a:p>
          <a:p>
            <a:pPr algn="just" eaLnBrk="1" hangingPunct="1" latinLnBrk="1" lvl="0" rtl="1">
              <a:spcBef>
                <a:spcPts val="700"/>
              </a:spcBef>
              <a:buClr>
                <a:schemeClr val="accent2"/>
              </a:buClr>
              <a:buSzPct val="60000"/>
              <a:buFontTx/>
              <a:buNone/>
            </a:pPr>
            <a:endParaRPr altLang="en-US" b="1" sz="2400" i="0" lang="en-US"/>
          </a:p>
          <a:p>
            <a:pPr algn="just" eaLnBrk="1" hangingPunct="1" latinLnBrk="1" lvl="0" rtl="1">
              <a:spcBef>
                <a:spcPts val="700"/>
              </a:spcBef>
              <a:buClr>
                <a:schemeClr val="accent2"/>
              </a:buClr>
              <a:buSzPct val="60000"/>
              <a:buFontTx/>
              <a:buNone/>
            </a:pPr>
            <a:endParaRPr altLang="en-US" b="1" sz="2400" i="0" lang="ar-SA"/>
          </a:p>
        </p:txBody>
      </p:sp>
      <p:sp>
        <p:nvSpPr>
          <p:cNvPr id="1048627"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628" name="Rectangle 6"/>
          <p:cNvSpPr/>
          <p:nvPr/>
        </p:nvSpPr>
        <p:spPr>
          <a:xfrm rot="0">
            <a:off x="990600" y="44450"/>
            <a:ext cx="7981950" cy="1200150"/>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rtl="1"/>
            <a:r>
              <a:rPr altLang="en-US" b="1" sz="3600" i="0" lang="ar-EG">
                <a:solidFill>
                  <a:srgbClr val="FF0000"/>
                </a:solidFill>
              </a:rPr>
              <a:t>إدارة الموارد البشرية</a:t>
            </a:r>
          </a:p>
          <a:p>
            <a:pPr eaLnBrk="1" hangingPunct="1" latinLnBrk="1" lvl="0" rtl="1"/>
            <a:r>
              <a:rPr altLang="en-US" b="1" sz="3600" i="0" lang="ar-EG">
                <a:solidFill>
                  <a:srgbClr val="FF0000"/>
                </a:solidFill>
              </a:rPr>
              <a:t> </a:t>
            </a:r>
            <a:r>
              <a:rPr altLang="en-US" b="1" sz="3600" i="0" lang="en-US">
                <a:solidFill>
                  <a:srgbClr val="FF0000"/>
                </a:solidFill>
              </a:rPr>
              <a:t>Humanity Resources Management </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75" name=""/>
        <p:cNvGrpSpPr/>
        <p:nvPr/>
      </p:nvGrpSpPr>
      <p:grpSpPr>
        <a:xfrm rot="0">
          <a:off x="0" y="0"/>
          <a:ext cx="0" cy="0"/>
          <a:chOff x="0" y="0"/>
          <a:chExt cx="0" cy="0"/>
        </a:xfrm>
      </p:grpSpPr>
      <p:sp>
        <p:nvSpPr>
          <p:cNvPr id="1048629" name="Content Placeholder 1"/>
          <p:cNvSpPr/>
          <p:nvPr>
            <p:ph sz="full" idx="0"/>
          </p:nvPr>
        </p:nvSpPr>
        <p:spPr>
          <a:xfrm rot="0">
            <a:off x="179387" y="333375"/>
            <a:ext cx="8586788" cy="719137"/>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sz="3200" lang="ar-EG">
                <a:solidFill>
                  <a:srgbClr val="FF0000"/>
                </a:solidFill>
              </a:rPr>
              <a:t>2</a:t>
            </a:r>
            <a:r>
              <a:rPr altLang="en-US" b="1" sz="3200" lang="ar-SA">
                <a:solidFill>
                  <a:srgbClr val="FF0000"/>
                </a:solidFill>
              </a:rPr>
              <a:t>.</a:t>
            </a:r>
            <a:r>
              <a:rPr altLang="en-US" b="1" sz="3200" lang="ar-EG">
                <a:solidFill>
                  <a:srgbClr val="FF0000"/>
                </a:solidFill>
              </a:rPr>
              <a:t> فرق عمل المشاريع البرمجية   </a:t>
            </a:r>
            <a:r>
              <a:rPr altLang="en-US" b="1" lang="en-US">
                <a:solidFill>
                  <a:srgbClr val="FF0000"/>
                </a:solidFill>
              </a:rPr>
              <a:t>Software Projects Teams</a:t>
            </a:r>
          </a:p>
          <a:p>
            <a:pPr indent="0" lvl="0" marL="0">
              <a:buNone/>
            </a:pPr>
            <a:endParaRPr altLang="en-US" lang="ar-SA"/>
          </a:p>
        </p:txBody>
      </p:sp>
      <p:sp>
        <p:nvSpPr>
          <p:cNvPr id="1048630" name="Content Placeholder 1"/>
          <p:cNvSpPr txBox="1"/>
          <p:nvPr/>
        </p:nvSpPr>
        <p:spPr>
          <a:xfrm rot="0">
            <a:off x="147637" y="1524000"/>
            <a:ext cx="8739188" cy="4425950"/>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lvl="0" rtl="1">
              <a:spcBef>
                <a:spcPts val="700"/>
              </a:spcBef>
              <a:buClr>
                <a:schemeClr val="accent2"/>
              </a:buClr>
              <a:buSzPct val="60000"/>
              <a:buFont typeface="Wingdings" pitchFamily="2" charset="2"/>
              <a:buNone/>
            </a:pPr>
            <a:r>
              <a:rPr altLang="en-US" sz="2400" i="0" lang="ar-SA">
                <a:latin typeface="Tw Cen MT" pitchFamily="34" charset="0"/>
              </a:rPr>
              <a:t>إن العنصر المحوري في جميع المشاريع البرمجية هو الأشخاص </a:t>
            </a:r>
            <a:r>
              <a:rPr altLang="en-US" b="1" sz="2400" i="0" lang="ar-SA">
                <a:latin typeface="Tw Cen MT" pitchFamily="34" charset="0"/>
              </a:rPr>
              <a:t>(</a:t>
            </a:r>
            <a:r>
              <a:rPr altLang="en-US" b="1" sz="2400" i="0" lang="en-US">
                <a:latin typeface="Tw Cen MT" pitchFamily="34" charset="0"/>
              </a:rPr>
              <a:t>Peoples</a:t>
            </a:r>
            <a:r>
              <a:rPr altLang="en-US" b="1" sz="2400" i="0" lang="ar-SA">
                <a:latin typeface="Tw Cen MT" pitchFamily="34" charset="0"/>
              </a:rPr>
              <a:t>)</a:t>
            </a:r>
            <a:r>
              <a:rPr altLang="en-US" sz="2400" i="0" lang="ar-SA">
                <a:latin typeface="Tw Cen MT" pitchFamily="34" charset="0"/>
              </a:rPr>
              <a:t> ، حيث يمكن تنظيمهم في فرق عمل متعددة البنيات تتوقف على عدة عوامل للمشروع ، وهي كما </a:t>
            </a:r>
            <a:r>
              <a:rPr altLang="en-US" sz="2400" i="0" lang="ar-SA">
                <a:latin typeface="Tw Cen MT" pitchFamily="34" charset="0"/>
              </a:rPr>
              <a:t>كالتالي </a:t>
            </a:r>
            <a:r>
              <a:rPr altLang="en-US" sz="2400" i="0" lang="ar-SA">
                <a:latin typeface="Tw Cen MT" pitchFamily="34" charset="0"/>
              </a:rPr>
              <a:t>:</a:t>
            </a:r>
          </a:p>
          <a:p>
            <a:pPr algn="just" lvl="0" rtl="1">
              <a:spcBef>
                <a:spcPts val="700"/>
              </a:spcBef>
              <a:buClr>
                <a:schemeClr val="accent2"/>
              </a:buClr>
              <a:buSzPct val="60000"/>
              <a:buFont typeface="Wingdings" pitchFamily="2" charset="2"/>
              <a:buChar char="q"/>
            </a:pPr>
            <a:r>
              <a:rPr altLang="en-US" sz="2400" i="0" lang="ar-SA">
                <a:latin typeface="Tw Cen MT" pitchFamily="34" charset="0"/>
              </a:rPr>
              <a:t>صعوبة المشكلة المراد حلها.</a:t>
            </a:r>
          </a:p>
          <a:p>
            <a:pPr algn="just" lvl="0" rtl="1">
              <a:spcBef>
                <a:spcPts val="700"/>
              </a:spcBef>
              <a:buClr>
                <a:schemeClr val="accent2"/>
              </a:buClr>
              <a:buSzPct val="60000"/>
              <a:buFont typeface="Wingdings" pitchFamily="2" charset="2"/>
              <a:buChar char="q"/>
            </a:pPr>
            <a:r>
              <a:rPr altLang="en-US" sz="2400" i="0" lang="ar-SA">
                <a:latin typeface="Tw Cen MT" pitchFamily="34" charset="0"/>
              </a:rPr>
              <a:t>حجم المشروع.</a:t>
            </a:r>
          </a:p>
          <a:p>
            <a:pPr algn="just" lvl="0" rtl="1">
              <a:spcBef>
                <a:spcPts val="700"/>
              </a:spcBef>
              <a:buClr>
                <a:schemeClr val="accent2"/>
              </a:buClr>
              <a:buSzPct val="60000"/>
              <a:buFont typeface="Wingdings" pitchFamily="2" charset="2"/>
              <a:buChar char="q"/>
            </a:pPr>
            <a:r>
              <a:rPr altLang="en-US" sz="2400" i="0" lang="ar-SA">
                <a:latin typeface="Tw Cen MT" pitchFamily="34" charset="0"/>
              </a:rPr>
              <a:t>عمر الفريق (المدة التي سيبقى خلالها أعضاء الفريق معاً).</a:t>
            </a:r>
          </a:p>
          <a:p>
            <a:pPr algn="just" lvl="0" rtl="1">
              <a:spcBef>
                <a:spcPts val="700"/>
              </a:spcBef>
              <a:buClr>
                <a:schemeClr val="accent2"/>
              </a:buClr>
              <a:buSzPct val="60000"/>
              <a:buFont typeface="Wingdings" pitchFamily="2" charset="2"/>
              <a:buChar char="q"/>
            </a:pPr>
            <a:r>
              <a:rPr altLang="en-US" sz="2400" i="0" lang="ar-SA">
                <a:latin typeface="Tw Cen MT" pitchFamily="34" charset="0"/>
              </a:rPr>
              <a:t>درجة تقسيم المشكلة إلى أجزاء.</a:t>
            </a:r>
          </a:p>
          <a:p>
            <a:pPr algn="just" lvl="0" rtl="1">
              <a:spcBef>
                <a:spcPts val="700"/>
              </a:spcBef>
              <a:buClr>
                <a:schemeClr val="accent2"/>
              </a:buClr>
              <a:buSzPct val="60000"/>
              <a:buFont typeface="Wingdings" pitchFamily="2" charset="2"/>
              <a:buChar char="q"/>
            </a:pPr>
            <a:r>
              <a:rPr altLang="en-US" sz="2400" i="0" lang="ar-SA">
                <a:latin typeface="Tw Cen MT" pitchFamily="34" charset="0"/>
              </a:rPr>
              <a:t>الجودة والموثوقية المطلوبة من النظام المراد تطويره.</a:t>
            </a:r>
          </a:p>
          <a:p>
            <a:pPr algn="just" lvl="0" rtl="1">
              <a:spcBef>
                <a:spcPts val="700"/>
              </a:spcBef>
              <a:buClr>
                <a:schemeClr val="accent2"/>
              </a:buClr>
              <a:buSzPct val="60000"/>
              <a:buFont typeface="Wingdings" pitchFamily="2" charset="2"/>
              <a:buChar char="q"/>
            </a:pPr>
            <a:r>
              <a:rPr altLang="en-US" sz="2400" i="0" lang="ar-SA">
                <a:latin typeface="Tw Cen MT" pitchFamily="34" charset="0"/>
              </a:rPr>
              <a:t>مدى صرامة تاريخ التسليم.</a:t>
            </a:r>
          </a:p>
          <a:p>
            <a:pPr algn="just" lvl="0" rtl="1">
              <a:spcBef>
                <a:spcPts val="700"/>
              </a:spcBef>
              <a:buClr>
                <a:schemeClr val="accent2"/>
              </a:buClr>
              <a:buSzPct val="60000"/>
              <a:buFont typeface="Wingdings" pitchFamily="2" charset="2"/>
              <a:buChar char="q"/>
            </a:pPr>
            <a:r>
              <a:rPr altLang="en-US" sz="2400" i="0" lang="ar-SA">
                <a:latin typeface="Tw Cen MT" pitchFamily="34" charset="0"/>
              </a:rPr>
              <a:t>درجة تبادل الآراء اللازمة للمشروع.</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76" name=""/>
        <p:cNvGrpSpPr/>
        <p:nvPr/>
      </p:nvGrpSpPr>
      <p:grpSpPr>
        <a:xfrm rot="0">
          <a:off x="0" y="0"/>
          <a:ext cx="0" cy="0"/>
          <a:chOff x="0" y="0"/>
          <a:chExt cx="0" cy="0"/>
        </a:xfrm>
      </p:grpSpPr>
      <p:sp>
        <p:nvSpPr>
          <p:cNvPr id="1048631" name="Content Placeholder 1"/>
          <p:cNvSpPr/>
          <p:nvPr>
            <p:ph sz="full" idx="0"/>
          </p:nvPr>
        </p:nvSpPr>
        <p:spPr>
          <a:xfrm rot="0">
            <a:off x="179387" y="1341437"/>
            <a:ext cx="8785225" cy="525621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sz="2400" lang="ar-SA"/>
              <a:t>ولتخصيص الموارد البشرية لمشروع يحتاج إلى عدد </a:t>
            </a:r>
            <a:r>
              <a:rPr altLang="en-US" b="1" sz="2400" lang="ar-SA"/>
              <a:t>"</a:t>
            </a:r>
            <a:r>
              <a:rPr altLang="en-US" b="1" sz="2400" lang="en-US"/>
              <a:t>n</a:t>
            </a:r>
            <a:r>
              <a:rPr altLang="en-US" b="1" sz="2400" lang="ar-SA"/>
              <a:t>"</a:t>
            </a:r>
            <a:r>
              <a:rPr altLang="en-US" sz="2400" lang="ar-SA"/>
              <a:t> من الأشخاص يعملون لمدة معينة تتوفر الخيارات التالية :</a:t>
            </a:r>
          </a:p>
          <a:p>
            <a:pPr algn="just" indent="0" lvl="0" marL="0">
              <a:buNone/>
            </a:pPr>
            <a:r>
              <a:rPr altLang="en-US" sz="2400" lang="en-US">
                <a:solidFill>
                  <a:srgbClr val="FF0000"/>
                </a:solidFill>
                <a:sym typeface="Wingdings 2" pitchFamily="18" charset="2"/>
              </a:rPr>
              <a:t></a:t>
            </a:r>
            <a:r>
              <a:rPr altLang="en-US" sz="2400" lang="ar-SA">
                <a:solidFill>
                  <a:srgbClr val="FF0000"/>
                </a:solidFill>
              </a:rPr>
              <a:t>يتم تكليف </a:t>
            </a:r>
            <a:r>
              <a:rPr altLang="en-US" b="1" sz="2400" lang="ar-SA">
                <a:solidFill>
                  <a:srgbClr val="FF0000"/>
                </a:solidFill>
              </a:rPr>
              <a:t>"</a:t>
            </a:r>
            <a:r>
              <a:rPr altLang="en-US" b="1" sz="2400" lang="en-US">
                <a:solidFill>
                  <a:srgbClr val="FF0000"/>
                </a:solidFill>
              </a:rPr>
              <a:t>n</a:t>
            </a:r>
            <a:r>
              <a:rPr altLang="en-US" b="1" sz="2400" lang="ar-SA">
                <a:solidFill>
                  <a:srgbClr val="FF0000"/>
                </a:solidFill>
              </a:rPr>
              <a:t>"</a:t>
            </a:r>
            <a:r>
              <a:rPr altLang="en-US" sz="2400" lang="ar-SA">
                <a:solidFill>
                  <a:srgbClr val="FF0000"/>
                </a:solidFill>
              </a:rPr>
              <a:t> فرداً بـ </a:t>
            </a:r>
            <a:r>
              <a:rPr altLang="en-US" b="1" sz="2400" lang="ar-SA">
                <a:solidFill>
                  <a:srgbClr val="FF0000"/>
                </a:solidFill>
              </a:rPr>
              <a:t>"</a:t>
            </a:r>
            <a:r>
              <a:rPr altLang="en-US" b="1" sz="2400" lang="en-US">
                <a:solidFill>
                  <a:srgbClr val="FF0000"/>
                </a:solidFill>
              </a:rPr>
              <a:t>m</a:t>
            </a:r>
            <a:r>
              <a:rPr altLang="en-US" b="1" sz="2400" lang="ar-SA">
                <a:solidFill>
                  <a:srgbClr val="FF0000"/>
                </a:solidFill>
              </a:rPr>
              <a:t>"</a:t>
            </a:r>
            <a:r>
              <a:rPr altLang="en-US" sz="2400" lang="ar-SA">
                <a:solidFill>
                  <a:srgbClr val="FF0000"/>
                </a:solidFill>
              </a:rPr>
              <a:t> مهمة وظيفية مختلفة </a:t>
            </a:r>
            <a:r>
              <a:rPr altLang="en-US" b="1" sz="2400" lang="ar-SA">
                <a:solidFill>
                  <a:srgbClr val="FF0000"/>
                </a:solidFill>
              </a:rPr>
              <a:t>(</a:t>
            </a:r>
            <a:r>
              <a:rPr altLang="en-US" b="1" sz="2400" lang="en-US">
                <a:solidFill>
                  <a:srgbClr val="FF0000"/>
                </a:solidFill>
              </a:rPr>
              <a:t>m = n</a:t>
            </a:r>
            <a:r>
              <a:rPr altLang="en-US" b="1" sz="2400" lang="ar-SA">
                <a:solidFill>
                  <a:srgbClr val="FF0000"/>
                </a:solidFill>
              </a:rPr>
              <a:t>)</a:t>
            </a:r>
            <a:r>
              <a:rPr altLang="en-US" sz="2400" lang="ar-SA">
                <a:solidFill>
                  <a:srgbClr val="FF0000"/>
                </a:solidFill>
              </a:rPr>
              <a:t> </a:t>
            </a:r>
            <a:r>
              <a:rPr altLang="en-US" sz="2400" lang="ar-SA"/>
              <a:t>، في هذه الحالة يحصل قليل من العمل المشترك ؛ ويكون التنسيق مسئولية مدير البرمجيات. </a:t>
            </a:r>
          </a:p>
          <a:p>
            <a:pPr algn="just" indent="0" lvl="0" marL="0">
              <a:buNone/>
            </a:pPr>
            <a:r>
              <a:rPr altLang="en-US" sz="2400" lang="en-US">
                <a:solidFill>
                  <a:srgbClr val="FF0000"/>
                </a:solidFill>
                <a:sym typeface="Wingdings 2" pitchFamily="18" charset="2"/>
              </a:rPr>
              <a:t></a:t>
            </a:r>
            <a:r>
              <a:rPr altLang="en-US" sz="2400" lang="ar-SA">
                <a:solidFill>
                  <a:srgbClr val="FF0000"/>
                </a:solidFill>
              </a:rPr>
              <a:t>يتم تكليف </a:t>
            </a:r>
            <a:r>
              <a:rPr altLang="en-US" b="1" sz="2400" lang="ar-SA">
                <a:solidFill>
                  <a:srgbClr val="FF0000"/>
                </a:solidFill>
              </a:rPr>
              <a:t>"</a:t>
            </a:r>
            <a:r>
              <a:rPr altLang="en-US" b="1" sz="2400" lang="en-US">
                <a:solidFill>
                  <a:srgbClr val="FF0000"/>
                </a:solidFill>
              </a:rPr>
              <a:t>n</a:t>
            </a:r>
            <a:r>
              <a:rPr altLang="en-US" b="1" sz="2400" lang="ar-SA">
                <a:solidFill>
                  <a:srgbClr val="FF0000"/>
                </a:solidFill>
              </a:rPr>
              <a:t>"</a:t>
            </a:r>
            <a:r>
              <a:rPr altLang="en-US" sz="2400" lang="ar-SA">
                <a:solidFill>
                  <a:srgbClr val="FF0000"/>
                </a:solidFill>
              </a:rPr>
              <a:t> فرداً بـ </a:t>
            </a:r>
            <a:r>
              <a:rPr altLang="en-US" b="1" sz="2400" lang="ar-SA">
                <a:solidFill>
                  <a:srgbClr val="FF0000"/>
                </a:solidFill>
              </a:rPr>
              <a:t>"</a:t>
            </a:r>
            <a:r>
              <a:rPr altLang="en-US" b="1" sz="2400" lang="en-US">
                <a:solidFill>
                  <a:srgbClr val="FF0000"/>
                </a:solidFill>
              </a:rPr>
              <a:t>m</a:t>
            </a:r>
            <a:r>
              <a:rPr altLang="en-US" b="1" sz="2400" lang="ar-SA">
                <a:solidFill>
                  <a:srgbClr val="FF0000"/>
                </a:solidFill>
              </a:rPr>
              <a:t>"</a:t>
            </a:r>
            <a:r>
              <a:rPr altLang="en-US" sz="2400" lang="ar-SA">
                <a:solidFill>
                  <a:srgbClr val="FF0000"/>
                </a:solidFill>
              </a:rPr>
              <a:t> مهمة وظيفية مختلفة </a:t>
            </a:r>
            <a:r>
              <a:rPr altLang="en-US" sz="2400" lang="en-US">
                <a:solidFill>
                  <a:srgbClr val="FF0000"/>
                </a:solidFill>
              </a:rPr>
              <a:t>  </a:t>
            </a:r>
            <a:r>
              <a:rPr altLang="en-US" b="1" sz="2400" lang="en-US">
                <a:solidFill>
                  <a:srgbClr val="FF0000"/>
                </a:solidFill>
              </a:rPr>
              <a:t>m</a:t>
            </a:r>
            <a:r>
              <a:rPr altLang="en-US" sz="2400" lang="en-US">
                <a:solidFill>
                  <a:srgbClr val="FF0000"/>
                </a:solidFill>
              </a:rPr>
              <a:t>) </a:t>
            </a:r>
            <a:r>
              <a:rPr altLang="en-US" sz="2400" lang="ar-SA">
                <a:solidFill>
                  <a:srgbClr val="FF0000"/>
                </a:solidFill>
              </a:rPr>
              <a:t>أصغر من </a:t>
            </a:r>
            <a:r>
              <a:rPr altLang="en-US" b="1" sz="2400" lang="en-US">
                <a:solidFill>
                  <a:srgbClr val="FF0000"/>
                </a:solidFill>
              </a:rPr>
              <a:t>n</a:t>
            </a:r>
            <a:r>
              <a:rPr altLang="en-US" sz="2400" lang="ar-SA">
                <a:solidFill>
                  <a:srgbClr val="FF0000"/>
                </a:solidFill>
              </a:rPr>
              <a:t>) </a:t>
            </a:r>
            <a:r>
              <a:rPr altLang="en-US" sz="2400" lang="ar-SA"/>
              <a:t>، في هذه الحالة يتم تأسيس فرق عمل غير رسمية ؛ ويمكن تعيين رئيس فريق اعتباطي (تتم عملية الاختيار بطريقة عشوائية) ؛ ويكون التنسيق بين هذه الفرق مسئولية مدير البرمجيات.</a:t>
            </a:r>
          </a:p>
          <a:p>
            <a:pPr algn="just" indent="0" lvl="0" marL="0">
              <a:buNone/>
            </a:pPr>
            <a:r>
              <a:rPr altLang="en-US" sz="2400" lang="en-US">
                <a:solidFill>
                  <a:srgbClr val="FF0000"/>
                </a:solidFill>
                <a:sym typeface="Wingdings 2" pitchFamily="18" charset="2"/>
              </a:rPr>
              <a:t></a:t>
            </a:r>
            <a:r>
              <a:rPr altLang="en-US" sz="2400" lang="ar-SA">
                <a:solidFill>
                  <a:srgbClr val="FF0000"/>
                </a:solidFill>
              </a:rPr>
              <a:t>يتم تكليف </a:t>
            </a:r>
            <a:r>
              <a:rPr altLang="en-US" b="1" sz="2400" lang="ar-SA">
                <a:solidFill>
                  <a:srgbClr val="FF0000"/>
                </a:solidFill>
              </a:rPr>
              <a:t>"</a:t>
            </a:r>
            <a:r>
              <a:rPr altLang="en-US" b="1" sz="2400" lang="en-US">
                <a:solidFill>
                  <a:srgbClr val="FF0000"/>
                </a:solidFill>
              </a:rPr>
              <a:t>n</a:t>
            </a:r>
            <a:r>
              <a:rPr altLang="en-US" b="1" sz="2400" lang="ar-SA">
                <a:solidFill>
                  <a:srgbClr val="FF0000"/>
                </a:solidFill>
              </a:rPr>
              <a:t>"</a:t>
            </a:r>
            <a:r>
              <a:rPr altLang="en-US" sz="2400" lang="ar-SA">
                <a:solidFill>
                  <a:srgbClr val="FF0000"/>
                </a:solidFill>
              </a:rPr>
              <a:t> فرداً في فرق عمل عددها </a:t>
            </a:r>
            <a:r>
              <a:rPr altLang="en-US" b="1" sz="2400" lang="ar-SA">
                <a:solidFill>
                  <a:srgbClr val="FF0000"/>
                </a:solidFill>
              </a:rPr>
              <a:t>(</a:t>
            </a:r>
            <a:r>
              <a:rPr altLang="en-US" b="1" sz="2400" lang="en-US">
                <a:solidFill>
                  <a:srgbClr val="FF0000"/>
                </a:solidFill>
              </a:rPr>
              <a:t>t</a:t>
            </a:r>
            <a:r>
              <a:rPr altLang="en-US" b="1" sz="2400" lang="ar-SA">
                <a:solidFill>
                  <a:srgbClr val="FF0000"/>
                </a:solidFill>
              </a:rPr>
              <a:t>)</a:t>
            </a:r>
            <a:r>
              <a:rPr altLang="en-US" sz="2400" lang="ar-SA">
                <a:solidFill>
                  <a:srgbClr val="FF0000"/>
                </a:solidFill>
              </a:rPr>
              <a:t> </a:t>
            </a:r>
            <a:r>
              <a:rPr altLang="en-US" sz="2400" lang="ar-SA"/>
              <a:t>، وفي هذه الحالة يتم تكليف كل فريق عمل بمهمة وظيفية واحدة أو أكثر ، ويكون لكل فريق بنية خاصة محددة معتمدة لجميع الفرق العاملة في المشروع ، ويقوم كل من الفريق ومدير المشروع بضبط عملية التنسيق. </a:t>
            </a:r>
          </a:p>
          <a:p>
            <a:pPr algn="just" indent="0" lvl="0" marL="0">
              <a:buNone/>
            </a:pPr>
            <a:r>
              <a:rPr altLang="en-US" sz="2400" lang="ar-SA"/>
              <a:t>ومن الواضح أن التطوير المنظم لمشاريع هندسة البرمجيات الكبيرة والحديثة يتطلب فرق عمل متكاملة (الخيار رقم 3 السابق) . فمن المفيد في كثير من الأحوال تبني فكرة فرق العمل هذه في بداية أي مشروع تطوير برمجيات ابتداءً بفرق عمل ثانوية متعددة. </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77" name=""/>
        <p:cNvGrpSpPr/>
        <p:nvPr/>
      </p:nvGrpSpPr>
      <p:grpSpPr>
        <a:xfrm rot="0">
          <a:off x="0" y="0"/>
          <a:ext cx="0" cy="0"/>
          <a:chOff x="0" y="0"/>
          <a:chExt cx="0" cy="0"/>
        </a:xfrm>
      </p:grpSpPr>
      <p:sp>
        <p:nvSpPr>
          <p:cNvPr id="1048632" name="Content Placeholder 1"/>
          <p:cNvSpPr/>
          <p:nvPr>
            <p:ph sz="full" idx="0"/>
          </p:nvPr>
        </p:nvSpPr>
        <p:spPr>
          <a:xfrm rot="0">
            <a:off x="0" y="228600"/>
            <a:ext cx="9144000" cy="60801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sz="2800" lang="ar-SA">
                <a:solidFill>
                  <a:srgbClr val="FF0000"/>
                </a:solidFill>
                <a:latin typeface="Arial" pitchFamily="34" charset="0"/>
                <a:ea typeface="Mudir MT" pitchFamily="2" charset="-78"/>
              </a:rPr>
              <a:t>* </a:t>
            </a:r>
            <a:r>
              <a:rPr altLang="en-US" b="1" sz="2800" lang="ar-EG">
                <a:solidFill>
                  <a:srgbClr val="FF0000"/>
                </a:solidFill>
                <a:latin typeface="Arial" pitchFamily="34" charset="0"/>
                <a:ea typeface="Mudir MT" pitchFamily="2" charset="-78"/>
              </a:rPr>
              <a:t>التقسيم المتعارف عليه لفرق العمل اللازمة لتطوير البرمجيات والأعمال المنوطة بها </a:t>
            </a:r>
          </a:p>
          <a:p>
            <a:pPr indent="0" lvl="0" marL="0">
              <a:buNone/>
            </a:pPr>
            <a:endParaRPr altLang="en-US" b="1" sz="2800" lang="ar-SA">
              <a:latin typeface="Arial" pitchFamily="34" charset="0"/>
            </a:endParaRPr>
          </a:p>
        </p:txBody>
      </p:sp>
      <p:sp>
        <p:nvSpPr>
          <p:cNvPr id="1048633" name="Content Placeholder 1"/>
          <p:cNvSpPr txBox="1"/>
          <p:nvPr/>
        </p:nvSpPr>
        <p:spPr>
          <a:xfrm rot="0">
            <a:off x="179387" y="1412875"/>
            <a:ext cx="8810625" cy="5445125"/>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indent="-319087" lvl="0" marL="319087" rtl="1">
              <a:spcBef>
                <a:spcPts val="700"/>
              </a:spcBef>
              <a:buClr>
                <a:schemeClr val="accent2"/>
              </a:buClr>
              <a:buSzPct val="60000"/>
              <a:buFont typeface="Wingdings" pitchFamily="2" charset="2"/>
              <a:buChar char=""/>
            </a:pPr>
            <a:r>
              <a:rPr altLang="en-US" b="1" sz="2800" i="0" lang="ar-SA">
                <a:solidFill>
                  <a:srgbClr val="FF0000"/>
                </a:solidFill>
                <a:latin typeface="Tw Cen MT" pitchFamily="34" charset="0"/>
              </a:rPr>
              <a:t> </a:t>
            </a:r>
            <a:r>
              <a:rPr altLang="en-US" b="1" sz="2400" i="0" lang="ar-SA">
                <a:solidFill>
                  <a:srgbClr val="002060"/>
                </a:solidFill>
                <a:latin typeface="Tw Cen MT" pitchFamily="34" charset="0"/>
              </a:rPr>
              <a:t>فريق تحليل النظم </a:t>
            </a:r>
            <a:r>
              <a:rPr altLang="en-US" b="1" sz="2400" i="0" lang="en-US">
                <a:solidFill>
                  <a:srgbClr val="002060"/>
                </a:solidFill>
                <a:latin typeface="Tw Cen MT" pitchFamily="34" charset="0"/>
              </a:rPr>
              <a:t>(System Analysis Team)</a:t>
            </a:r>
            <a:r>
              <a:rPr altLang="en-US" b="1" sz="2800" i="0" lang="en-US">
                <a:solidFill>
                  <a:srgbClr val="002060"/>
                </a:solidFill>
                <a:latin typeface="Tw Cen MT" pitchFamily="34" charset="0"/>
              </a:rPr>
              <a:t> </a:t>
            </a:r>
            <a:r>
              <a:rPr altLang="en-US" b="1" sz="2800" i="0" lang="ar-SA">
                <a:solidFill>
                  <a:srgbClr val="002060"/>
                </a:solidFill>
                <a:latin typeface="Tw Cen MT" pitchFamily="34" charset="0"/>
              </a:rPr>
              <a:t>:</a:t>
            </a:r>
            <a:r>
              <a:rPr altLang="en-US" sz="2800" i="0" lang="ar-SA">
                <a:solidFill>
                  <a:srgbClr val="002060"/>
                </a:solidFill>
                <a:latin typeface="Tw Cen MT" pitchFamily="34" charset="0"/>
              </a:rPr>
              <a:t> </a:t>
            </a:r>
            <a:r>
              <a:rPr altLang="en-US" sz="2400" i="0" lang="ar-SA">
                <a:latin typeface="Tw Cen MT" pitchFamily="34" charset="0"/>
              </a:rPr>
              <a:t>هذا الفريق مسئول عن إعداد دراسة جدوى المشروع.  وتشمل دراسة الجدوى الفرعيات التالية : </a:t>
            </a:r>
          </a:p>
          <a:p>
            <a:pPr algn="just" indent="-273049" lvl="1" marL="639762" rtl="1">
              <a:spcBef>
                <a:spcPts val="550"/>
              </a:spcBef>
              <a:buClr>
                <a:srgbClr val="FF0000"/>
              </a:buClr>
              <a:buSzPct val="70000"/>
              <a:buFont typeface="Wingdings 2" pitchFamily="18" charset="2"/>
              <a:buChar char=""/>
            </a:pPr>
            <a:r>
              <a:rPr altLang="en-US" sz="2400" i="0" lang="ar-SA">
                <a:solidFill>
                  <a:srgbClr val="FF0000"/>
                </a:solidFill>
                <a:latin typeface="Tw Cen MT" pitchFamily="34" charset="0"/>
              </a:rPr>
              <a:t>تحليل التكاليف</a:t>
            </a:r>
            <a:r>
              <a:rPr altLang="en-US" sz="2400" i="0" lang="ar-SA">
                <a:solidFill>
                  <a:srgbClr val="FF0000"/>
                </a:solidFill>
                <a:latin typeface="Tw Cen MT" pitchFamily="34" charset="0"/>
              </a:rPr>
              <a:t>.</a:t>
            </a:r>
          </a:p>
          <a:p>
            <a:pPr algn="just" indent="-273049" lvl="1" marL="639762" rtl="1">
              <a:spcBef>
                <a:spcPts val="550"/>
              </a:spcBef>
              <a:buClr>
                <a:srgbClr val="FF0000"/>
              </a:buClr>
              <a:buSzPct val="70000"/>
              <a:buFont typeface="Wingdings 2" pitchFamily="18" charset="2"/>
              <a:buChar char=""/>
            </a:pPr>
            <a:r>
              <a:rPr altLang="en-US" sz="2400" i="0" lang="ar-SA">
                <a:solidFill>
                  <a:srgbClr val="FF0000"/>
                </a:solidFill>
                <a:latin typeface="Tw Cen MT" pitchFamily="34" charset="0"/>
              </a:rPr>
              <a:t>تقدير المردود.</a:t>
            </a:r>
          </a:p>
          <a:p>
            <a:pPr algn="just" indent="-273049" lvl="1" marL="639762" rtl="1">
              <a:spcBef>
                <a:spcPts val="550"/>
              </a:spcBef>
              <a:buClr>
                <a:srgbClr val="FF0000"/>
              </a:buClr>
              <a:buSzPct val="70000"/>
              <a:buFont typeface="Wingdings 2" pitchFamily="18" charset="2"/>
              <a:buChar char=""/>
            </a:pPr>
            <a:r>
              <a:rPr altLang="en-US" sz="2400" i="0" lang="ar-SA">
                <a:solidFill>
                  <a:srgbClr val="FF0000"/>
                </a:solidFill>
                <a:latin typeface="Tw Cen MT" pitchFamily="34" charset="0"/>
              </a:rPr>
              <a:t>تقدير الصعوبات الهندسية للمشروع. </a:t>
            </a:r>
          </a:p>
          <a:p>
            <a:pPr algn="just" indent="-319087" lvl="0" marL="319087" rtl="1">
              <a:spcBef>
                <a:spcPts val="700"/>
              </a:spcBef>
              <a:buClr>
                <a:schemeClr val="accent2"/>
              </a:buClr>
              <a:buSzPct val="60000"/>
              <a:buFont typeface="Wingdings" pitchFamily="2" charset="2"/>
              <a:buChar char=""/>
            </a:pPr>
            <a:r>
              <a:rPr altLang="en-US" b="1" sz="2400" i="0" lang="ar-SA">
                <a:solidFill>
                  <a:srgbClr val="002060"/>
                </a:solidFill>
                <a:latin typeface="Tw Cen MT" pitchFamily="34" charset="0"/>
              </a:rPr>
              <a:t>فريق التخطيط </a:t>
            </a:r>
            <a:r>
              <a:rPr altLang="en-US" b="1" sz="2400" i="0" lang="en-US">
                <a:solidFill>
                  <a:srgbClr val="002060"/>
                </a:solidFill>
                <a:latin typeface="Tw Cen MT" pitchFamily="34" charset="0"/>
              </a:rPr>
              <a:t>(Planning Team) </a:t>
            </a:r>
            <a:r>
              <a:rPr altLang="en-US" b="1" sz="2800" i="0" lang="ar-SA">
                <a:solidFill>
                  <a:srgbClr val="002060"/>
                </a:solidFill>
                <a:latin typeface="Tw Cen MT" pitchFamily="34" charset="0"/>
              </a:rPr>
              <a:t>: </a:t>
            </a:r>
            <a:r>
              <a:rPr altLang="en-US" sz="2400" i="0" lang="ar-SA">
                <a:latin typeface="Tw Cen MT" pitchFamily="34" charset="0"/>
              </a:rPr>
              <a:t>هذا الفريق مسئول عن تطوير المخطط الإداري الكلي للمشروع ليتمشى مع سير العمل في المشروع حسب الخطة الزمنية المقترحة للأنشطة المختلفة</a:t>
            </a:r>
            <a:r>
              <a:rPr altLang="en-US" sz="2400" i="0" lang="ar-SA">
                <a:latin typeface="Tw Cen MT" pitchFamily="34" charset="0"/>
              </a:rPr>
              <a:t>.</a:t>
            </a:r>
          </a:p>
          <a:p>
            <a:pPr algn="just" indent="-319087" lvl="0" marL="319087" rtl="1">
              <a:spcBef>
                <a:spcPts val="700"/>
              </a:spcBef>
              <a:buClr>
                <a:schemeClr val="accent2"/>
              </a:buClr>
              <a:buSzPct val="60000"/>
              <a:buFont typeface="Wingdings" pitchFamily="2" charset="2"/>
              <a:buChar char=""/>
            </a:pPr>
            <a:r>
              <a:rPr altLang="en-US" b="1" sz="2400" i="0" lang="ar-SA">
                <a:solidFill>
                  <a:srgbClr val="002060"/>
                </a:solidFill>
                <a:latin typeface="Tw Cen MT" pitchFamily="34" charset="0"/>
              </a:rPr>
              <a:t>فريق المتطلبات </a:t>
            </a:r>
            <a:r>
              <a:rPr altLang="en-US" b="1" sz="2400" i="0" lang="en-US">
                <a:solidFill>
                  <a:srgbClr val="002060"/>
                </a:solidFill>
                <a:latin typeface="Tw Cen MT" pitchFamily="34" charset="0"/>
              </a:rPr>
              <a:t>(Requirement Team)</a:t>
            </a:r>
            <a:r>
              <a:rPr altLang="en-US" b="1" sz="2400" i="0" lang="ar-SA">
                <a:solidFill>
                  <a:srgbClr val="002060"/>
                </a:solidFill>
                <a:latin typeface="Tw Cen MT" pitchFamily="34" charset="0"/>
              </a:rPr>
              <a:t>: </a:t>
            </a:r>
            <a:r>
              <a:rPr altLang="en-US" sz="2400" i="0" lang="ar-SA">
                <a:latin typeface="Tw Cen MT" pitchFamily="34" charset="0"/>
              </a:rPr>
              <a:t>مهام هذا الفريق هي مقابلة العميل وتقديم قائمة تفصيلية لمتطلبات المشروع. وهذا يتطلب عقد لقاءات رسمية وغير رسمية مع العملاء للتوصل إلى الصيغة النهائية لمتطلباتهم من قائمة الطلبات الأولية غير الدقيقة والكاملة. وإذا لم يتوفر عملاء فإنه يجب على فريق المتطلبات الحصول على نفس المعلومات من شخص أو أكثر يتوقع استخدامهم للبرنامج.</a:t>
            </a:r>
          </a:p>
          <a:p>
            <a:pPr algn="just" indent="-319087" lvl="0" marL="319087" rtl="1">
              <a:spcBef>
                <a:spcPts val="700"/>
              </a:spcBef>
              <a:buClr>
                <a:schemeClr val="accent2"/>
              </a:buClr>
              <a:buSzPct val="60000"/>
              <a:buFont typeface="Wingdings" pitchFamily="2" charset="2"/>
              <a:buChar char=""/>
            </a:pPr>
            <a:endParaRPr altLang="en-US" sz="2800" i="0" lang="en-US">
              <a:latin typeface="Tw Cen MT" pitchFamily="34" charset="0"/>
            </a:endParaRPr>
          </a:p>
          <a:p>
            <a:pPr algn="just" indent="-273049" lvl="1" marL="639762" rtl="1">
              <a:spcBef>
                <a:spcPts val="550"/>
              </a:spcBef>
              <a:buClr>
                <a:schemeClr val="accent1"/>
              </a:buClr>
              <a:buSzPct val="70000"/>
              <a:buFont typeface="Wingdings 2" pitchFamily="18" charset="2"/>
              <a:buChar char=""/>
            </a:pPr>
            <a:endParaRPr altLang="en-US" sz="2400" i="0" lang="en-US">
              <a:solidFill>
                <a:srgbClr val="FF0000"/>
              </a:solidFill>
              <a:latin typeface="Tw Cen MT" pitchFamily="34" charset="0"/>
            </a:endParaRPr>
          </a:p>
          <a:p>
            <a:pPr indent="-319087" lvl="0" marL="319087" rtl="1">
              <a:spcBef>
                <a:spcPts val="700"/>
              </a:spcBef>
              <a:buClr>
                <a:schemeClr val="accent2"/>
              </a:buClr>
              <a:buSzPct val="60000"/>
              <a:buFont typeface="Wingdings" pitchFamily="2" charset="2"/>
              <a:buNone/>
            </a:pPr>
            <a:endParaRPr altLang="en-US" sz="2900" lang="ar-SA">
              <a:latin typeface="Tw Cen MT"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590" name="Rectangle 2"/>
          <p:cNvSpPr/>
          <p:nvPr/>
        </p:nvSpPr>
        <p:spPr>
          <a:xfrm rot="0">
            <a:off x="323850" y="1557337"/>
            <a:ext cx="8640762" cy="4895850"/>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Low" eaLnBrk="1" hangingPunct="1" latinLnBrk="1" lvl="0" rtl="1">
              <a:spcBef>
                <a:spcPts val="700"/>
              </a:spcBef>
              <a:buClr>
                <a:schemeClr val="accent2"/>
              </a:buClr>
              <a:buSzPct val="60000"/>
              <a:buFont typeface="Wingdings" pitchFamily="2" charset="2"/>
              <a:buNone/>
            </a:pPr>
            <a:r>
              <a:rPr altLang="en-US" b="1" sz="2300" i="0" lang="ar-SA">
                <a:latin typeface="Tw Cen MT" pitchFamily="34" charset="0"/>
              </a:rPr>
              <a:t>كان الفشل في عدد كبير من مشاريع تطوير برامج الحاسبات في عام 1960م وأوائل عام 1970م بمثابة مؤشر للصعوبات التي تواجهها إدارة هذه المشاريع. فقد كانت من السوء بحيث لا يمكن الاعتماد عليها، كما أنها كانت تكلف أضعاف ما كان متوقعاً منها، بالإضافة إلى أدائها السيئ. </a:t>
            </a:r>
          </a:p>
          <a:p>
            <a:pPr algn="justLow" eaLnBrk="1" hangingPunct="1" latinLnBrk="1" lvl="0" rtl="1">
              <a:spcBef>
                <a:spcPts val="700"/>
              </a:spcBef>
              <a:buClr>
                <a:schemeClr val="accent2"/>
              </a:buClr>
              <a:buSzPct val="60000"/>
              <a:buFont typeface="Wingdings" pitchFamily="2" charset="2"/>
              <a:buNone/>
            </a:pPr>
            <a:r>
              <a:rPr altLang="en-US" b="1" sz="2300" i="0" lang="ar-SA">
                <a:latin typeface="Tw Cen MT" pitchFamily="34" charset="0"/>
              </a:rPr>
              <a:t>لم تفشل هذه المشاريع بسبب عدم كفاءة المديرين أو المبرمجين بل على العكس من ذلك فقد جذبت هذه المشاريع عدداً كبيراً من الكفاءات وأصحاب المهارات المتميزة ويكمن الخطأ في أسلوب الإدارة المستخدم في تلك المشاريع ، فقد تم تطبيق أساليب الإدارة التي انبثقت عن الأنظمة الهندسية الأخرى والتي فشلت في إثبات كفاءتها وبالتحديد في تطوير برامج الحاسبات .</a:t>
            </a:r>
          </a:p>
          <a:p>
            <a:pPr algn="justLow" eaLnBrk="1" hangingPunct="1" latinLnBrk="1" lvl="0" rtl="1">
              <a:spcBef>
                <a:spcPts val="700"/>
              </a:spcBef>
              <a:buClr>
                <a:schemeClr val="accent2"/>
              </a:buClr>
              <a:buSzPct val="60000"/>
              <a:buFont typeface="Wingdings" pitchFamily="2" charset="2"/>
              <a:buNone/>
            </a:pPr>
            <a:r>
              <a:rPr altLang="en-US" b="1" sz="2300" i="0" lang="ar-SA">
                <a:latin typeface="Tw Cen MT" pitchFamily="34" charset="0"/>
              </a:rPr>
              <a:t>ونحن نحتاج إلى إدارة جيدة لمشاريع البرامج لأن هندسة البرامج المتخصصة تكون دائماً عرضة لقيود الميزانية واللوائح والتي يتم وضعها بواسطة المؤسسة التي تقوم بتطوير البرامج ، وقد تم ابتكار وظيفة مدير مشروع البرامج لعدم تجاوز تلك القيود أو تلك اللوائح بالإضافة إلى تحقيقها للأهداف المرجوة.</a:t>
            </a:r>
          </a:p>
        </p:txBody>
      </p:sp>
      <p:sp>
        <p:nvSpPr>
          <p:cNvPr id="1048591"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592" name="Rectangle 6"/>
          <p:cNvSpPr/>
          <p:nvPr/>
        </p:nvSpPr>
        <p:spPr>
          <a:xfrm rot="0">
            <a:off x="7678737" y="290830"/>
            <a:ext cx="1069975" cy="1158240"/>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r>
              <a:rPr altLang="en-US" b="1" sz="3600" i="0" lang="ar-KW">
                <a:solidFill>
                  <a:srgbClr val="FE0802"/>
                </a:solidFill>
                <a:effectLst>
                  <a:outerShdw algn="tl" blurRad="38100" dir="2700000" dist="38100">
                    <a:srgbClr val="C0C0C0"/>
                  </a:outerShdw>
                </a:effectLst>
              </a:rPr>
              <a:t>مقدمة</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78" name=""/>
        <p:cNvGrpSpPr/>
        <p:nvPr/>
      </p:nvGrpSpPr>
      <p:grpSpPr>
        <a:xfrm rot="0">
          <a:off x="0" y="0"/>
          <a:ext cx="0" cy="0"/>
          <a:chOff x="0" y="0"/>
          <a:chExt cx="0" cy="0"/>
        </a:xfrm>
      </p:grpSpPr>
      <p:sp>
        <p:nvSpPr>
          <p:cNvPr id="1048634" name="Content Placeholder 1"/>
          <p:cNvSpPr/>
          <p:nvPr>
            <p:ph sz="full" idx="0"/>
          </p:nvPr>
        </p:nvSpPr>
        <p:spPr>
          <a:xfrm rot="0">
            <a:off x="0" y="228600"/>
            <a:ext cx="9144000" cy="60801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sz="2800" lang="ar-SA">
                <a:solidFill>
                  <a:srgbClr val="FF0000"/>
                </a:solidFill>
                <a:latin typeface="Arial" pitchFamily="34" charset="0"/>
                <a:ea typeface="Mudir MT" pitchFamily="2" charset="-78"/>
              </a:rPr>
              <a:t>* </a:t>
            </a:r>
            <a:r>
              <a:rPr altLang="en-US" b="1" sz="2800" lang="ar-EG">
                <a:solidFill>
                  <a:srgbClr val="FF0000"/>
                </a:solidFill>
                <a:latin typeface="Arial" pitchFamily="34" charset="0"/>
                <a:ea typeface="Mudir MT" pitchFamily="2" charset="-78"/>
              </a:rPr>
              <a:t>التقسيم المتعارف عليه لفرق العمل اللازمة لتطوير البرمجيات والأعمال المنوطة بها </a:t>
            </a:r>
          </a:p>
          <a:p>
            <a:pPr indent="0" lvl="0" marL="0">
              <a:buNone/>
            </a:pPr>
            <a:endParaRPr altLang="en-US" b="1" sz="2800" lang="ar-SA">
              <a:latin typeface="Arial" pitchFamily="34" charset="0"/>
            </a:endParaRPr>
          </a:p>
        </p:txBody>
      </p:sp>
      <p:sp>
        <p:nvSpPr>
          <p:cNvPr id="1048635" name="Content Placeholder 1"/>
          <p:cNvSpPr txBox="1"/>
          <p:nvPr/>
        </p:nvSpPr>
        <p:spPr>
          <a:xfrm rot="0">
            <a:off x="179387" y="1412875"/>
            <a:ext cx="8810625" cy="5256212"/>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indent="-319087" lvl="0" marL="319087" rtl="1">
              <a:spcBef>
                <a:spcPts val="700"/>
              </a:spcBef>
              <a:buClr>
                <a:schemeClr val="accent2"/>
              </a:buClr>
              <a:buSzPct val="60000"/>
              <a:buFont typeface="Wingdings" pitchFamily="2" charset="2"/>
              <a:buChar char=""/>
            </a:pPr>
            <a:r>
              <a:rPr altLang="en-US" b="1" sz="2400" i="0" lang="ar-SA">
                <a:solidFill>
                  <a:srgbClr val="002060"/>
                </a:solidFill>
                <a:latin typeface="Tw Cen MT" pitchFamily="34" charset="0"/>
              </a:rPr>
              <a:t>فريق تصميم النظام </a:t>
            </a:r>
            <a:r>
              <a:rPr altLang="en-US" b="1" sz="2400" i="0" lang="en-US">
                <a:solidFill>
                  <a:srgbClr val="002060"/>
                </a:solidFill>
                <a:latin typeface="Tw Cen MT" pitchFamily="34" charset="0"/>
              </a:rPr>
              <a:t>(System Design Team) </a:t>
            </a:r>
            <a:r>
              <a:rPr altLang="en-US" b="1" sz="2400" i="0" lang="ar-SA">
                <a:solidFill>
                  <a:srgbClr val="002060"/>
                </a:solidFill>
                <a:latin typeface="Tw Cen MT" pitchFamily="34" charset="0"/>
              </a:rPr>
              <a:t>: </a:t>
            </a:r>
            <a:r>
              <a:rPr altLang="en-US" sz="2400" i="0" lang="ar-SA">
                <a:latin typeface="Tw Cen MT" pitchFamily="34" charset="0"/>
              </a:rPr>
              <a:t>مهمة هذا الفريق هي العمل لإنتاج تفاصيل تصميم النظام بعد استلام قائمة المتطلبات من فريق المتطلبات. </a:t>
            </a:r>
          </a:p>
          <a:p>
            <a:pPr algn="just" indent="-319087" lvl="0" marL="319087" rtl="1">
              <a:spcBef>
                <a:spcPts val="700"/>
              </a:spcBef>
              <a:buClr>
                <a:schemeClr val="accent2"/>
              </a:buClr>
              <a:buSzPct val="60000"/>
              <a:buFont typeface="Wingdings" pitchFamily="2" charset="2"/>
              <a:buChar char=""/>
            </a:pPr>
            <a:r>
              <a:rPr altLang="en-US" b="1" sz="2400" i="0" lang="ar-SA">
                <a:solidFill>
                  <a:srgbClr val="002060"/>
                </a:solidFill>
                <a:latin typeface="Tw Cen MT" pitchFamily="34" charset="0"/>
              </a:rPr>
              <a:t>فريق التنفيذ </a:t>
            </a:r>
            <a:r>
              <a:rPr altLang="en-US" b="1" sz="2400" i="0" lang="en-US">
                <a:solidFill>
                  <a:srgbClr val="002060"/>
                </a:solidFill>
                <a:latin typeface="Tw Cen MT" pitchFamily="34" charset="0"/>
              </a:rPr>
              <a:t> (Implementation Team)</a:t>
            </a:r>
            <a:r>
              <a:rPr altLang="en-US" b="1" sz="2400" i="0" lang="ar-SA">
                <a:solidFill>
                  <a:srgbClr val="002060"/>
                </a:solidFill>
                <a:latin typeface="Tw Cen MT" pitchFamily="34" charset="0"/>
              </a:rPr>
              <a:t>: </a:t>
            </a:r>
            <a:r>
              <a:rPr altLang="en-US" sz="2400" i="0" lang="ar-SA">
                <a:latin typeface="Tw Cen MT" pitchFamily="34" charset="0"/>
              </a:rPr>
              <a:t>مهام هذا الفريق تنفيذ البرنامج المصمم عن طريق فريق تصميم النظام. وينبغي على فريق التنفيذ التواصل مع فريق الاختبار والدمج (التكامل) والأخذ بملاحظاتهم ومرئياتهم. </a:t>
            </a:r>
          </a:p>
          <a:p>
            <a:pPr algn="just" indent="-319087" lvl="0" marL="319087" rtl="1">
              <a:spcBef>
                <a:spcPts val="700"/>
              </a:spcBef>
              <a:buClr>
                <a:schemeClr val="accent2"/>
              </a:buClr>
              <a:buSzPct val="60000"/>
              <a:buFont typeface="Wingdings" pitchFamily="2" charset="2"/>
              <a:buChar char=""/>
            </a:pPr>
            <a:r>
              <a:rPr altLang="en-US" b="1" sz="2400" i="0" lang="ar-SA">
                <a:solidFill>
                  <a:srgbClr val="002060"/>
                </a:solidFill>
                <a:latin typeface="Tw Cen MT" pitchFamily="34" charset="0"/>
              </a:rPr>
              <a:t> </a:t>
            </a:r>
            <a:r>
              <a:rPr altLang="en-US" b="1" sz="2400" i="0" lang="ar-SA">
                <a:solidFill>
                  <a:srgbClr val="002060"/>
                </a:solidFill>
                <a:latin typeface="Tw Cen MT" pitchFamily="34" charset="0"/>
              </a:rPr>
              <a:t>فريق الاختبار والدمج (التكامل) </a:t>
            </a:r>
            <a:r>
              <a:rPr altLang="en-US" b="1" sz="2400" i="0" lang="en-US">
                <a:solidFill>
                  <a:srgbClr val="002060"/>
                </a:solidFill>
                <a:latin typeface="Tw Cen MT" pitchFamily="34" charset="0"/>
              </a:rPr>
              <a:t>(Testing and Integration Team) </a:t>
            </a:r>
            <a:r>
              <a:rPr altLang="en-US" b="1" sz="2400" i="0" lang="ar-SA">
                <a:latin typeface="Tw Cen MT" pitchFamily="34" charset="0"/>
              </a:rPr>
              <a:t>: </a:t>
            </a:r>
            <a:r>
              <a:rPr altLang="en-US" sz="2400" i="0" lang="ar-SA">
                <a:latin typeface="Tw Cen MT" pitchFamily="34" charset="0"/>
              </a:rPr>
              <a:t>مهمة هذا الفريق صياغة (تحديد) حالات الاختبار لوحدات القياس (مراحل تنفيذ البرنامج) و الأنظمة المقترحة عن طريق فريق التنفيذ ، وقد يختار هذا الفريق بعض المراحل التنفيذية للنظام لاختبارها بالاتفاق التبادلي مع فريق التنفيذ. وبعد الانتهاء من مخطط الاختبار واختبار مراحل النظام يتولى هذا الفريق مهمة دمج مراحل النظام ضمن نظام العمل. </a:t>
            </a:r>
          </a:p>
          <a:p>
            <a:pPr algn="just" indent="-319087" lvl="0" marL="319087" rtl="1">
              <a:spcBef>
                <a:spcPts val="700"/>
              </a:spcBef>
              <a:buClr>
                <a:schemeClr val="accent2"/>
              </a:buClr>
              <a:buSzPct val="60000"/>
              <a:buFont typeface="Wingdings" pitchFamily="2" charset="2"/>
              <a:buChar char=""/>
            </a:pPr>
            <a:r>
              <a:rPr altLang="en-US" b="1" sz="2400" i="0" lang="ar-SA">
                <a:solidFill>
                  <a:srgbClr val="002060"/>
                </a:solidFill>
                <a:latin typeface="Tw Cen MT" pitchFamily="34" charset="0"/>
              </a:rPr>
              <a:t>فريق التدريب  </a:t>
            </a:r>
            <a:r>
              <a:rPr altLang="en-US" b="1" sz="2400" i="0" lang="en-US">
                <a:solidFill>
                  <a:srgbClr val="002060"/>
                </a:solidFill>
                <a:latin typeface="Tw Cen MT" pitchFamily="34" charset="0"/>
              </a:rPr>
              <a:t>(Training Team)</a:t>
            </a:r>
            <a:r>
              <a:rPr altLang="en-US" b="1" sz="2400" i="0" lang="ar-SA">
                <a:solidFill>
                  <a:srgbClr val="002060"/>
                </a:solidFill>
                <a:latin typeface="Tw Cen MT" pitchFamily="34" charset="0"/>
              </a:rPr>
              <a:t>: </a:t>
            </a:r>
            <a:r>
              <a:rPr altLang="en-US" sz="2400" i="0" lang="ar-SA">
                <a:latin typeface="Tw Cen MT" pitchFamily="34" charset="0"/>
              </a:rPr>
              <a:t>هذا الفريق مسئول عن إنتاج وتطوير مواد ومناهج التدريب.</a:t>
            </a:r>
          </a:p>
          <a:p>
            <a:pPr algn="just" indent="-319087" lvl="0" marL="319087" rtl="1">
              <a:spcBef>
                <a:spcPts val="700"/>
              </a:spcBef>
              <a:buClr>
                <a:schemeClr val="accent2"/>
              </a:buClr>
              <a:buSzPct val="60000"/>
              <a:buFont typeface="Wingdings" pitchFamily="2" charset="2"/>
              <a:buChar char=""/>
            </a:pPr>
            <a:endParaRPr altLang="en-US" sz="2400" i="0" lang="ar-SA">
              <a:latin typeface="Tw Cen MT" pitchFamily="34" charset="0"/>
            </a:endParaRPr>
          </a:p>
          <a:p>
            <a:pPr algn="just" indent="-319087" lvl="0" marL="319087" rtl="1">
              <a:spcBef>
                <a:spcPts val="700"/>
              </a:spcBef>
              <a:buClr>
                <a:schemeClr val="accent2"/>
              </a:buClr>
              <a:buSzPct val="60000"/>
              <a:buFont typeface="Wingdings" pitchFamily="2" charset="2"/>
              <a:buChar char=""/>
            </a:pPr>
            <a:endParaRPr altLang="en-US" sz="2800" i="0" lang="en-US">
              <a:latin typeface="Tw Cen MT" pitchFamily="34" charset="0"/>
            </a:endParaRPr>
          </a:p>
          <a:p>
            <a:pPr algn="just" indent="-273049" lvl="1" marL="639762" rtl="1">
              <a:spcBef>
                <a:spcPts val="550"/>
              </a:spcBef>
              <a:buClr>
                <a:schemeClr val="accent1"/>
              </a:buClr>
              <a:buSzPct val="70000"/>
              <a:buFont typeface="Wingdings 2" pitchFamily="18" charset="2"/>
              <a:buChar char=""/>
            </a:pPr>
            <a:endParaRPr altLang="en-US" sz="2400" i="0" lang="en-US">
              <a:solidFill>
                <a:srgbClr val="FF0000"/>
              </a:solidFill>
              <a:latin typeface="Tw Cen MT" pitchFamily="34" charset="0"/>
            </a:endParaRPr>
          </a:p>
          <a:p>
            <a:pPr indent="-319087" lvl="0" marL="319087" rtl="1">
              <a:spcBef>
                <a:spcPts val="700"/>
              </a:spcBef>
              <a:buClr>
                <a:schemeClr val="accent2"/>
              </a:buClr>
              <a:buSzPct val="60000"/>
              <a:buFont typeface="Wingdings" pitchFamily="2" charset="2"/>
              <a:buNone/>
            </a:pPr>
            <a:endParaRPr altLang="en-US" sz="2900" lang="ar-SA">
              <a:latin typeface="Tw Cen MT"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636" name="Content Placeholder 1"/>
          <p:cNvSpPr/>
          <p:nvPr>
            <p:ph sz="full" idx="0"/>
          </p:nvPr>
        </p:nvSpPr>
        <p:spPr>
          <a:xfrm rot="0">
            <a:off x="0" y="228600"/>
            <a:ext cx="9144000" cy="60801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sz="2800" lang="ar-SA">
                <a:solidFill>
                  <a:srgbClr val="FF0000"/>
                </a:solidFill>
                <a:latin typeface="Arial" pitchFamily="34" charset="0"/>
                <a:ea typeface="Mudir MT" pitchFamily="2" charset="-78"/>
              </a:rPr>
              <a:t>* </a:t>
            </a:r>
            <a:r>
              <a:rPr altLang="en-US" b="1" sz="2800" lang="ar-EG">
                <a:solidFill>
                  <a:srgbClr val="FF0000"/>
                </a:solidFill>
                <a:latin typeface="Arial" pitchFamily="34" charset="0"/>
                <a:ea typeface="Mudir MT" pitchFamily="2" charset="-78"/>
              </a:rPr>
              <a:t>التقسيم المتعارف عليه لفرق العمل اللازمة لتطوير البرمجيات والأعمال المنوطة بها </a:t>
            </a:r>
          </a:p>
          <a:p>
            <a:pPr indent="0" lvl="0" marL="0">
              <a:buNone/>
            </a:pPr>
            <a:endParaRPr altLang="en-US" b="1" sz="2800" lang="ar-SA">
              <a:latin typeface="Arial" pitchFamily="34" charset="0"/>
            </a:endParaRPr>
          </a:p>
        </p:txBody>
      </p:sp>
      <p:sp>
        <p:nvSpPr>
          <p:cNvPr id="1048637" name="Content Placeholder 1"/>
          <p:cNvSpPr txBox="1"/>
          <p:nvPr/>
        </p:nvSpPr>
        <p:spPr>
          <a:xfrm rot="0">
            <a:off x="179387" y="1412875"/>
            <a:ext cx="8810625" cy="5256212"/>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indent="-319087" lvl="0" marL="319087" rtl="1">
              <a:spcBef>
                <a:spcPts val="700"/>
              </a:spcBef>
              <a:buClr>
                <a:schemeClr val="accent2"/>
              </a:buClr>
              <a:buSzPct val="60000"/>
              <a:buFont typeface="Wingdings" pitchFamily="2" charset="2"/>
              <a:buChar char=""/>
            </a:pPr>
            <a:r>
              <a:rPr altLang="en-US" b="1" sz="2400" i="0" lang="ar-SA">
                <a:latin typeface="Tw Cen MT" pitchFamily="34" charset="0"/>
              </a:rPr>
              <a:t>فريق التسليم والتركيب </a:t>
            </a:r>
            <a:r>
              <a:rPr altLang="en-US" b="1" sz="2400" i="0" lang="en-US">
                <a:latin typeface="Tw Cen MT" pitchFamily="34" charset="0"/>
              </a:rPr>
              <a:t> (Delivery and Insulation Team)</a:t>
            </a:r>
            <a:r>
              <a:rPr altLang="en-US" sz="2400" i="0" lang="ar-SA">
                <a:latin typeface="Tw Cen MT" pitchFamily="34" charset="0"/>
              </a:rPr>
              <a:t>: هذا الفريق مسئول عن تسليم وتركيب النظام.</a:t>
            </a:r>
          </a:p>
          <a:p>
            <a:pPr indent="-319087" lvl="0" marL="319087" rtl="1">
              <a:spcBef>
                <a:spcPts val="700"/>
              </a:spcBef>
              <a:buClr>
                <a:schemeClr val="accent2"/>
              </a:buClr>
              <a:buSzPct val="60000"/>
              <a:buFont typeface="Wingdings" pitchFamily="2" charset="2"/>
              <a:buChar char=""/>
            </a:pPr>
            <a:r>
              <a:rPr altLang="en-US" b="1" sz="2400" i="0" lang="ar-SA">
                <a:latin typeface="Tw Cen MT" pitchFamily="34" charset="0"/>
              </a:rPr>
              <a:t>فريق الصيانة </a:t>
            </a:r>
            <a:r>
              <a:rPr altLang="en-US" b="1" sz="2400" i="0" lang="en-US">
                <a:latin typeface="Tw Cen MT" pitchFamily="34" charset="0"/>
              </a:rPr>
              <a:t>(Maintenance Team)</a:t>
            </a:r>
            <a:r>
              <a:rPr altLang="en-US" b="1" sz="2400" i="0" lang="ar-SA">
                <a:latin typeface="Tw Cen MT" pitchFamily="34" charset="0"/>
              </a:rPr>
              <a:t>: </a:t>
            </a:r>
            <a:r>
              <a:rPr altLang="en-US" sz="2400" i="0" lang="ar-SA">
                <a:latin typeface="Tw Cen MT" pitchFamily="34" charset="0"/>
              </a:rPr>
              <a:t>هذا الفريق مسئول عن صيانة النظام بعد تسليمه وتركيبه لدى العميل (المستفيد). بعد تسليم وتركيب النظام ينبغي على هذا الفريق التواصل مع فريق التنفيذ والأخذ بمرئياتهم</a:t>
            </a:r>
            <a:r>
              <a:rPr altLang="en-US" sz="2400" i="0" lang="ar-SA">
                <a:latin typeface="Tw Cen MT" pitchFamily="34" charset="0"/>
              </a:rPr>
              <a:t>.</a:t>
            </a:r>
          </a:p>
          <a:p>
            <a:pPr algn="just" indent="-319087" lvl="0" marL="319087" rtl="1">
              <a:spcBef>
                <a:spcPts val="700"/>
              </a:spcBef>
              <a:buClr>
                <a:schemeClr val="accent2"/>
              </a:buClr>
              <a:buSzPct val="60000"/>
              <a:buFont typeface="Wingdings" pitchFamily="2" charset="2"/>
              <a:buChar char=""/>
            </a:pPr>
            <a:r>
              <a:rPr altLang="en-US" b="1" sz="2400" i="0" lang="ar-SA">
                <a:latin typeface="Tw Cen MT" pitchFamily="34" charset="0"/>
              </a:rPr>
              <a:t>فريق ضمان الجودة النوعية </a:t>
            </a:r>
            <a:r>
              <a:rPr altLang="en-US" b="1" sz="2400" i="0" lang="en-US">
                <a:latin typeface="Tw Cen MT" pitchFamily="34" charset="0"/>
              </a:rPr>
              <a:t>(Quality Assurance Team)</a:t>
            </a:r>
            <a:r>
              <a:rPr altLang="en-US" b="1" sz="2400" i="0" lang="ar-SA">
                <a:latin typeface="Tw Cen MT" pitchFamily="34" charset="0"/>
              </a:rPr>
              <a:t>: </a:t>
            </a:r>
            <a:r>
              <a:rPr altLang="en-US" sz="2400" i="0" lang="ar-SA">
                <a:latin typeface="Tw Cen MT" pitchFamily="34" charset="0"/>
              </a:rPr>
              <a:t>مهمة هذا الفريق تتلخص في أمرين أولهما وضع وتحديد مواصفات ومعايير متابعة فريق المشروع ومعايرة عمل النظم الجديدة المستحدثة و تحديد معايير أداء النظام المنتج ، وثانيهما تقديم (طرح أو استيعاب) فريق عمل المشروع لهذه المعايير. معايير الممارسة الصناعية (التطبيق الصناعي) لا تعدو سوى معلومات لإحاطة هذا الفريق فقط</a:t>
            </a:r>
            <a:br/>
            <a:r>
              <a:rPr altLang="en-US" sz="2400" i="0" lang="ar-SA">
                <a:latin typeface="Tw Cen MT" pitchFamily="34" charset="0"/>
              </a:rPr>
              <a:t>وليس لمناقشتها أو تقاسمها مع العملاء (الزبائن). </a:t>
            </a:r>
          </a:p>
          <a:p>
            <a:pPr algn="just" indent="-319087" lvl="0" marL="319087" rtl="1">
              <a:spcBef>
                <a:spcPts val="700"/>
              </a:spcBef>
              <a:buClr>
                <a:schemeClr val="accent2"/>
              </a:buClr>
              <a:buSzPct val="60000"/>
              <a:buFont typeface="Wingdings" pitchFamily="2" charset="2"/>
              <a:buChar char=""/>
            </a:pPr>
            <a:r>
              <a:rPr altLang="en-US" b="1" sz="2400" i="0" lang="ar-SA">
                <a:latin typeface="Tw Cen MT" pitchFamily="34" charset="0"/>
              </a:rPr>
              <a:t>فريق التقييس </a:t>
            </a:r>
            <a:r>
              <a:rPr altLang="en-US" b="1" sz="2400" i="0" lang="en-US">
                <a:latin typeface="Tw Cen MT" pitchFamily="34" charset="0"/>
              </a:rPr>
              <a:t>(Metrics Team) </a:t>
            </a:r>
            <a:r>
              <a:rPr altLang="en-US" b="1" sz="2400" i="0" lang="ar-SA">
                <a:latin typeface="Tw Cen MT" pitchFamily="34" charset="0"/>
              </a:rPr>
              <a:t>: </a:t>
            </a:r>
            <a:r>
              <a:rPr altLang="en-US" sz="2400" i="0" lang="ar-SA">
                <a:latin typeface="Tw Cen MT" pitchFamily="34" charset="0"/>
              </a:rPr>
              <a:t>هذا الفريق مسئول عن المحافظة على إحصائيات أداء فرق عمل المشروع. </a:t>
            </a:r>
          </a:p>
          <a:p>
            <a:pPr algn="just" indent="-319087" lvl="0" marL="319087" rtl="1">
              <a:spcBef>
                <a:spcPts val="700"/>
              </a:spcBef>
              <a:buClr>
                <a:schemeClr val="accent2"/>
              </a:buClr>
              <a:buSzPct val="60000"/>
              <a:buFont typeface="Wingdings" pitchFamily="2" charset="2"/>
              <a:buChar char=""/>
            </a:pPr>
            <a:endParaRPr altLang="en-US" sz="2400" i="0" lang="ar-SA">
              <a:latin typeface="Tw Cen MT" pitchFamily="34" charset="0"/>
            </a:endParaRPr>
          </a:p>
          <a:p>
            <a:pPr algn="just" indent="-319087" lvl="0" marL="319087" rtl="1">
              <a:spcBef>
                <a:spcPts val="700"/>
              </a:spcBef>
              <a:buClr>
                <a:schemeClr val="accent2"/>
              </a:buClr>
              <a:buSzPct val="60000"/>
              <a:buFont typeface="Wingdings" pitchFamily="2" charset="2"/>
              <a:buChar char=""/>
            </a:pPr>
            <a:endParaRPr altLang="en-US" sz="2800" i="0" lang="en-US">
              <a:latin typeface="Tw Cen MT" pitchFamily="34" charset="0"/>
            </a:endParaRPr>
          </a:p>
          <a:p>
            <a:pPr algn="just" indent="-273049" lvl="1" marL="639762" rtl="1">
              <a:spcBef>
                <a:spcPts val="550"/>
              </a:spcBef>
              <a:buClr>
                <a:schemeClr val="accent1"/>
              </a:buClr>
              <a:buSzPct val="70000"/>
              <a:buFont typeface="Wingdings 2" pitchFamily="18" charset="2"/>
              <a:buChar char=""/>
            </a:pPr>
            <a:endParaRPr altLang="en-US" sz="2400" i="0" lang="en-US">
              <a:solidFill>
                <a:srgbClr val="FF0000"/>
              </a:solidFill>
              <a:latin typeface="Tw Cen MT" pitchFamily="34" charset="0"/>
            </a:endParaRPr>
          </a:p>
          <a:p>
            <a:pPr indent="-319087" lvl="0" marL="319087" rtl="1">
              <a:spcBef>
                <a:spcPts val="700"/>
              </a:spcBef>
              <a:buClr>
                <a:schemeClr val="accent2"/>
              </a:buClr>
              <a:buSzPct val="60000"/>
              <a:buFont typeface="Wingdings" pitchFamily="2" charset="2"/>
              <a:buNone/>
            </a:pPr>
            <a:endParaRPr altLang="en-US" sz="2900" lang="ar-SA">
              <a:latin typeface="Tw Cen MT"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80" name=""/>
        <p:cNvGrpSpPr/>
        <p:nvPr/>
      </p:nvGrpSpPr>
      <p:grpSpPr>
        <a:xfrm rot="0">
          <a:off x="0" y="0"/>
          <a:ext cx="0" cy="0"/>
          <a:chOff x="0" y="0"/>
          <a:chExt cx="0" cy="0"/>
        </a:xfrm>
      </p:grpSpPr>
      <p:sp>
        <p:nvSpPr>
          <p:cNvPr id="1048638" name="Content Placeholder 1"/>
          <p:cNvSpPr/>
          <p:nvPr>
            <p:ph sz="full" idx="0"/>
          </p:nvPr>
        </p:nvSpPr>
        <p:spPr>
          <a:xfrm rot="0">
            <a:off x="0" y="228600"/>
            <a:ext cx="9144000" cy="60801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sz="2800" lang="ar-SA">
                <a:solidFill>
                  <a:srgbClr val="FF0000"/>
                </a:solidFill>
                <a:latin typeface="Arial" pitchFamily="34" charset="0"/>
                <a:ea typeface="Mudir MT" pitchFamily="2" charset="-78"/>
              </a:rPr>
              <a:t>* </a:t>
            </a:r>
            <a:r>
              <a:rPr altLang="en-US" b="1" sz="2800" lang="ar-EG">
                <a:solidFill>
                  <a:srgbClr val="FF0000"/>
                </a:solidFill>
                <a:latin typeface="Arial" pitchFamily="34" charset="0"/>
                <a:ea typeface="Mudir MT" pitchFamily="2" charset="-78"/>
              </a:rPr>
              <a:t>التقسيم المتعارف عليه لفرق العمل اللازمة لتطوير البرمجيات والأعمال المنوطة بها </a:t>
            </a:r>
          </a:p>
          <a:p>
            <a:pPr indent="0" lvl="0" marL="0">
              <a:buNone/>
            </a:pPr>
            <a:endParaRPr altLang="en-US" b="1" sz="2800" lang="ar-SA">
              <a:latin typeface="Arial" pitchFamily="34" charset="0"/>
            </a:endParaRPr>
          </a:p>
        </p:txBody>
      </p:sp>
      <p:sp>
        <p:nvSpPr>
          <p:cNvPr id="1048639" name="Content Placeholder 1"/>
          <p:cNvSpPr txBox="1"/>
          <p:nvPr/>
        </p:nvSpPr>
        <p:spPr>
          <a:xfrm rot="0">
            <a:off x="179387" y="1412875"/>
            <a:ext cx="8810625" cy="5256212"/>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indent="-319087" lvl="0" marL="319087" rtl="1">
              <a:spcBef>
                <a:spcPts val="700"/>
              </a:spcBef>
              <a:buClr>
                <a:schemeClr val="accent2"/>
              </a:buClr>
              <a:buSzPct val="60000"/>
              <a:buFont typeface="Wingdings" pitchFamily="2" charset="2"/>
              <a:buChar char=""/>
            </a:pPr>
            <a:r>
              <a:rPr altLang="en-US" b="1" sz="2400" i="0" lang="ar-SA">
                <a:latin typeface="Tw Cen MT" pitchFamily="34" charset="0"/>
              </a:rPr>
              <a:t>فريق التوثيق </a:t>
            </a:r>
            <a:r>
              <a:rPr altLang="en-US" b="1" sz="2400" i="0" lang="en-US">
                <a:latin typeface="Tw Cen MT" pitchFamily="34" charset="0"/>
              </a:rPr>
              <a:t>(Documentation Team) </a:t>
            </a:r>
            <a:r>
              <a:rPr altLang="en-US" b="1" sz="2400" i="0" lang="ar-SA">
                <a:latin typeface="Tw Cen MT" pitchFamily="34" charset="0"/>
              </a:rPr>
              <a:t>: </a:t>
            </a:r>
            <a:r>
              <a:rPr altLang="en-US" sz="2400" i="0" lang="ar-SA">
                <a:latin typeface="Tw Cen MT" pitchFamily="34" charset="0"/>
              </a:rPr>
              <a:t>هذا الفريق مسئول عن توثيق المشروع متضمنا طلبات التوثيق الخارجية، التصميم، شفرة المصدر (تشفير المصدر)، وأي وثائق داعمة للمشروع.</a:t>
            </a:r>
          </a:p>
          <a:p>
            <a:pPr algn="just" indent="-319087" lvl="0" marL="319087" rtl="1">
              <a:spcBef>
                <a:spcPts val="700"/>
              </a:spcBef>
              <a:buClr>
                <a:schemeClr val="accent2"/>
              </a:buClr>
              <a:buSzPct val="60000"/>
              <a:buFont typeface="Wingdings" pitchFamily="2" charset="2"/>
              <a:buChar char=""/>
            </a:pPr>
            <a:r>
              <a:rPr altLang="en-US" b="1" sz="2400" i="0" lang="ar-SA">
                <a:latin typeface="Tw Cen MT" pitchFamily="34" charset="0"/>
              </a:rPr>
              <a:t>فريق إدارة النظام </a:t>
            </a:r>
            <a:r>
              <a:rPr altLang="en-US" b="1" sz="2400" i="0" lang="en-US">
                <a:latin typeface="Tw Cen MT" pitchFamily="34" charset="0"/>
              </a:rPr>
              <a:t> (System Administration Team)</a:t>
            </a:r>
            <a:r>
              <a:rPr altLang="en-US" b="1" sz="2400" i="0" lang="ar-SA">
                <a:latin typeface="Tw Cen MT" pitchFamily="34" charset="0"/>
              </a:rPr>
              <a:t>: </a:t>
            </a:r>
            <a:r>
              <a:rPr altLang="en-US" sz="2400" i="0" lang="ar-SA">
                <a:latin typeface="Tw Cen MT" pitchFamily="34" charset="0"/>
              </a:rPr>
              <a:t>هذا الفريق مسئول عن ضمان متابعة أن عتاد الحاسب والبرمجيات والشبكة الداعمة تقوم بالعمل كما هو مطلوب منها من فرق العمل المختلفة. </a:t>
            </a:r>
          </a:p>
          <a:p>
            <a:pPr algn="just" indent="-319087" lvl="0" marL="319087" rtl="1">
              <a:spcBef>
                <a:spcPts val="700"/>
              </a:spcBef>
              <a:buClr>
                <a:schemeClr val="accent2"/>
              </a:buClr>
              <a:buSzPct val="60000"/>
              <a:buFont typeface="Wingdings" pitchFamily="2" charset="2"/>
              <a:buChar char=""/>
            </a:pPr>
            <a:r>
              <a:rPr altLang="en-US" b="1" sz="2400" i="0" lang="ar-SA">
                <a:latin typeface="Tw Cen MT" pitchFamily="34" charset="0"/>
              </a:rPr>
              <a:t>فريق عمل المشروع </a:t>
            </a:r>
            <a:r>
              <a:rPr altLang="en-US" b="1" sz="2400" i="0" lang="en-US">
                <a:latin typeface="Tw Cen MT" pitchFamily="34" charset="0"/>
              </a:rPr>
              <a:t> (Project Labor Team) </a:t>
            </a:r>
            <a:r>
              <a:rPr altLang="en-US" b="1" sz="2400" i="0" lang="ar-SA">
                <a:latin typeface="Tw Cen MT" pitchFamily="34" charset="0"/>
              </a:rPr>
              <a:t>: </a:t>
            </a:r>
            <a:r>
              <a:rPr altLang="en-US" sz="2400" i="0" lang="ar-SA">
                <a:latin typeface="Tw Cen MT" pitchFamily="34" charset="0"/>
              </a:rPr>
              <a:t>هذا الفريق عادة ما يتضمن فريق الشبكة الإدارية. </a:t>
            </a:r>
          </a:p>
          <a:p>
            <a:pPr algn="just" indent="-319087" lvl="0" marL="319087" rtl="1">
              <a:spcBef>
                <a:spcPts val="700"/>
              </a:spcBef>
              <a:buClr>
                <a:schemeClr val="accent2"/>
              </a:buClr>
              <a:buSzPct val="60000"/>
              <a:buFont typeface="Wingdings" pitchFamily="2" charset="2"/>
              <a:buChar char=""/>
            </a:pPr>
            <a:r>
              <a:rPr altLang="en-US" b="1" sz="2400" i="0" lang="ar-SA">
                <a:latin typeface="Tw Cen MT" pitchFamily="34" charset="0"/>
              </a:rPr>
              <a:t>فريق إعادة الممارسة والاستخدام </a:t>
            </a:r>
            <a:r>
              <a:rPr altLang="en-US" b="1" sz="2400" i="0" lang="en-US">
                <a:latin typeface="Tw Cen MT" pitchFamily="34" charset="0"/>
              </a:rPr>
              <a:t> (Reuse and Re-engineering Team)</a:t>
            </a:r>
            <a:r>
              <a:rPr altLang="en-US" b="1" sz="2400" i="0" lang="ar-SA">
                <a:latin typeface="Tw Cen MT" pitchFamily="34" charset="0"/>
              </a:rPr>
              <a:t>: </a:t>
            </a:r>
            <a:r>
              <a:rPr altLang="en-US" sz="2400" i="0" lang="ar-SA">
                <a:latin typeface="Tw Cen MT" pitchFamily="34" charset="0"/>
              </a:rPr>
              <a:t>هذا الفريق مسئول عن انتقاء (اختيار) واستخدام أجزاء وعناصر الأجزاء الجاهزة من البرمجيات  والمعدة لأنظمة من قبل. </a:t>
            </a:r>
          </a:p>
          <a:p>
            <a:pPr algn="just" indent="-319087" lvl="0" marL="319087" rtl="1">
              <a:spcBef>
                <a:spcPts val="700"/>
              </a:spcBef>
              <a:buClr>
                <a:schemeClr val="accent2"/>
              </a:buClr>
              <a:buSzPct val="60000"/>
              <a:buFont typeface="Wingdings" pitchFamily="2" charset="2"/>
              <a:buChar char=""/>
            </a:pPr>
            <a:endParaRPr altLang="en-US" sz="2400" i="0" lang="ar-SA">
              <a:latin typeface="Tw Cen MT" pitchFamily="34" charset="0"/>
            </a:endParaRPr>
          </a:p>
          <a:p>
            <a:pPr algn="just" indent="-319087" lvl="0" marL="319087" rtl="1">
              <a:spcBef>
                <a:spcPts val="700"/>
              </a:spcBef>
              <a:buClr>
                <a:schemeClr val="accent2"/>
              </a:buClr>
              <a:buSzPct val="60000"/>
              <a:buFont typeface="Wingdings" pitchFamily="2" charset="2"/>
              <a:buChar char=""/>
            </a:pPr>
            <a:endParaRPr altLang="en-US" sz="2800" i="0" lang="en-US">
              <a:latin typeface="Tw Cen MT" pitchFamily="34" charset="0"/>
            </a:endParaRPr>
          </a:p>
          <a:p>
            <a:pPr algn="just" indent="-273049" lvl="1" marL="639762" rtl="1">
              <a:spcBef>
                <a:spcPts val="550"/>
              </a:spcBef>
              <a:buClr>
                <a:schemeClr val="accent1"/>
              </a:buClr>
              <a:buSzPct val="70000"/>
              <a:buFont typeface="Wingdings 2" pitchFamily="18" charset="2"/>
              <a:buChar char=""/>
            </a:pPr>
            <a:endParaRPr altLang="en-US" sz="2400" i="0" lang="en-US">
              <a:solidFill>
                <a:srgbClr val="FF0000"/>
              </a:solidFill>
              <a:latin typeface="Tw Cen MT" pitchFamily="34" charset="0"/>
            </a:endParaRPr>
          </a:p>
          <a:p>
            <a:pPr indent="-319087" lvl="0" marL="319087" rtl="1">
              <a:spcBef>
                <a:spcPts val="700"/>
              </a:spcBef>
              <a:buClr>
                <a:schemeClr val="accent2"/>
              </a:buClr>
              <a:buSzPct val="60000"/>
              <a:buFont typeface="Wingdings" pitchFamily="2" charset="2"/>
              <a:buNone/>
            </a:pPr>
            <a:endParaRPr altLang="en-US" sz="2900" lang="ar-SA">
              <a:latin typeface="Tw Cen MT" pitchFamily="34" charset="0"/>
            </a:endParaRP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81" name=""/>
        <p:cNvGrpSpPr/>
        <p:nvPr/>
      </p:nvGrpSpPr>
      <p:grpSpPr>
        <a:xfrm rot="0">
          <a:off x="0" y="0"/>
          <a:ext cx="0" cy="0"/>
          <a:chOff x="0" y="0"/>
          <a:chExt cx="0" cy="0"/>
        </a:xfrm>
      </p:grpSpPr>
      <p:sp>
        <p:nvSpPr>
          <p:cNvPr id="1048640" name="Content Placeholder 1"/>
          <p:cNvSpPr/>
          <p:nvPr>
            <p:ph sz="full" idx="0"/>
          </p:nvPr>
        </p:nvSpPr>
        <p:spPr>
          <a:xfrm rot="0">
            <a:off x="179387" y="1635125"/>
            <a:ext cx="8785225" cy="4962525"/>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sz="2400" lang="ar-SA"/>
              <a:t>هذا بالإضافة إلى فرق عمل مكونة من شخص واحد ، وهي :</a:t>
            </a:r>
          </a:p>
          <a:p>
            <a:pPr algn="just" indent="0" lvl="0" marL="0">
              <a:buNone/>
            </a:pPr>
            <a:r>
              <a:rPr altLang="en-US" b="1" sz="2400" lang="ar-SA">
                <a:solidFill>
                  <a:srgbClr val="FE0802"/>
                </a:solidFill>
              </a:rPr>
              <a:t>مُقيِّم العلاقة بين المستخدم للنظام والحاسب الآلي </a:t>
            </a:r>
            <a:r>
              <a:rPr altLang="en-US" b="1" sz="2400" lang="ar-SA"/>
              <a:t>: </a:t>
            </a:r>
            <a:r>
              <a:rPr altLang="en-US" sz="2400" lang="ar-SA"/>
              <a:t>هذا الشخص مسئول عن تقييم نوع العلاقة (الارتباط) بين النظام والمستخدم، على الأقل يكون لدى المقيم أو المقيمة نموذج ذهني (عقلي) لتوقع مهارات كل من المستخدمين المبتدئين و ذوي الخبرة للنظام بشكله النهائي.</a:t>
            </a:r>
          </a:p>
          <a:p>
            <a:pPr algn="just" indent="0" lvl="0" marL="0">
              <a:buNone/>
            </a:pPr>
            <a:r>
              <a:rPr altLang="en-US" b="1" sz="2400" lang="ar-SA">
                <a:solidFill>
                  <a:srgbClr val="FE0802"/>
                </a:solidFill>
              </a:rPr>
              <a:t>مسئول دعم الأداء : </a:t>
            </a:r>
            <a:r>
              <a:rPr altLang="en-US" sz="2400" lang="ar-SA"/>
              <a:t>هذا الشخص مسئول عن ضمان جودة ودقة أداء بيئة دعم النظام ، ويعمل ضمن منظومة عمل أو شبكة إدارية متكاملة.</a:t>
            </a:r>
          </a:p>
          <a:p>
            <a:pPr algn="just" indent="0" lvl="0" marL="0">
              <a:buNone/>
            </a:pPr>
            <a:r>
              <a:rPr altLang="en-US" b="1" sz="2400" lang="ar-SA">
                <a:solidFill>
                  <a:srgbClr val="FE0802"/>
                </a:solidFill>
              </a:rPr>
              <a:t>اقتصادي النظام : </a:t>
            </a:r>
            <a:r>
              <a:rPr altLang="en-US" sz="2400" lang="ar-SA"/>
              <a:t>هذا الشخص مسئول عن تطوير واستخدام النماذج المناسبة لتقييم تكلفة النظام ، موارد العتاد والبرمجيات والوقت اللازم لإنجاز المشروع.</a:t>
            </a:r>
          </a:p>
          <a:p>
            <a:pPr algn="just" indent="0" lvl="0" marL="0">
              <a:buNone/>
            </a:pPr>
            <a:r>
              <a:rPr altLang="en-US" b="1" sz="2400" lang="ar-SA">
                <a:solidFill>
                  <a:srgbClr val="FE0802"/>
                </a:solidFill>
              </a:rPr>
              <a:t>أمين مكتبة المشروع : </a:t>
            </a:r>
            <a:r>
              <a:rPr altLang="en-US" sz="2400" lang="ar-SA"/>
              <a:t>هذا الشخص مسئول عن متابعة وحفظ جميع وثائق المشروع.</a:t>
            </a:r>
          </a:p>
          <a:p>
            <a:pPr algn="just" indent="0" lvl="0" marL="0">
              <a:buNone/>
            </a:pPr>
            <a:r>
              <a:rPr altLang="en-US" sz="2400" lang="ar-SA"/>
              <a:t> </a:t>
            </a:r>
          </a:p>
          <a:p>
            <a:pPr indent="0" lvl="0" marL="0">
              <a:buNone/>
            </a:pPr>
            <a:endParaRPr altLang="en-US" lang="ar-SA"/>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82" name=""/>
        <p:cNvGrpSpPr/>
        <p:nvPr/>
      </p:nvGrpSpPr>
      <p:grpSpPr>
        <a:xfrm rot="0">
          <a:off x="0" y="0"/>
          <a:ext cx="0" cy="0"/>
          <a:chOff x="0" y="0"/>
          <a:chExt cx="0" cy="0"/>
        </a:xfrm>
      </p:grpSpPr>
      <p:sp>
        <p:nvSpPr>
          <p:cNvPr id="1048641" name="Rectangle 2"/>
          <p:cNvSpPr/>
          <p:nvPr/>
        </p:nvSpPr>
        <p:spPr>
          <a:xfrm rot="0">
            <a:off x="179387" y="1773237"/>
            <a:ext cx="8785225" cy="4968875"/>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spcBef>
                <a:spcPts val="700"/>
              </a:spcBef>
              <a:buClr>
                <a:schemeClr val="accent2"/>
              </a:buClr>
              <a:buSzPct val="60000"/>
              <a:buFontTx/>
              <a:buNone/>
            </a:pPr>
            <a:r>
              <a:rPr altLang="en-US" b="1" sz="2400" i="0" lang="ar-SA"/>
              <a:t>إن إدارة المشاريع بصفة عامة هي نشاط ذي كثافة بشرية وبنيات تنظيمية كثيرة تستلزم تنظيمها لرفع مهاراتها وقدراتها وزيادة فعليتها ، </a:t>
            </a:r>
            <a:r>
              <a:rPr altLang="en-US" b="1" sz="2400" i="0" lang="ar-SA">
                <a:solidFill>
                  <a:srgbClr val="7030A0"/>
                </a:solidFill>
              </a:rPr>
              <a:t>لذا فإن إدارة الموارد البشرية تُعد حجر الزاوية في نجاح المشاريع</a:t>
            </a:r>
            <a:r>
              <a:rPr altLang="en-US" b="1" sz="2400" i="0" lang="ar-SA"/>
              <a:t> حيث إنها تشمل العديد من النشطات والمهام التي تساعد على ذلك ، والتي سوف نتناولها فيما يلي:</a:t>
            </a:r>
          </a:p>
          <a:p>
            <a:pPr eaLnBrk="1" hangingPunct="1" latinLnBrk="1" lvl="0" rtl="1"/>
            <a:r>
              <a:rPr altLang="en-US" b="1" sz="2400" i="0" lang="ar-EG">
                <a:solidFill>
                  <a:srgbClr val="FF0000"/>
                </a:solidFill>
              </a:rPr>
              <a:t>1. مدير المشروع والنشاطات الإدارية </a:t>
            </a:r>
            <a:r>
              <a:rPr altLang="en-US" b="1" i="0" lang="en-US">
                <a:solidFill>
                  <a:srgbClr val="FF0000"/>
                </a:solidFill>
              </a:rPr>
              <a:t>Project Manager and Management Activities</a:t>
            </a:r>
          </a:p>
          <a:p>
            <a:pPr eaLnBrk="1" hangingPunct="1" latinLnBrk="1" lvl="0" rtl="1"/>
            <a:r>
              <a:rPr altLang="en-US" b="1" sz="2400" i="0" lang="ar-EG">
                <a:solidFill>
                  <a:srgbClr val="FF0000"/>
                </a:solidFill>
              </a:rPr>
              <a:t>2</a:t>
            </a:r>
            <a:r>
              <a:rPr altLang="en-US" b="1" sz="2400" i="0" lang="ar-SA">
                <a:solidFill>
                  <a:srgbClr val="FF0000"/>
                </a:solidFill>
              </a:rPr>
              <a:t>.</a:t>
            </a:r>
            <a:r>
              <a:rPr altLang="en-US" b="1" sz="2400" i="0" lang="ar-EG">
                <a:solidFill>
                  <a:srgbClr val="FF0000"/>
                </a:solidFill>
              </a:rPr>
              <a:t> فرق عمل المشاريع البرمجية   </a:t>
            </a:r>
            <a:r>
              <a:rPr altLang="en-US" b="1" sz="2000" i="0" lang="en-US">
                <a:solidFill>
                  <a:srgbClr val="FF0000"/>
                </a:solidFill>
              </a:rPr>
              <a:t>Software Projects Teams</a:t>
            </a:r>
          </a:p>
          <a:p>
            <a:pPr eaLnBrk="1" hangingPunct="1" latinLnBrk="1" lvl="0" rtl="1"/>
            <a:r>
              <a:rPr altLang="en-US" b="1" sz="2400" i="0" lang="ar-EG">
                <a:solidFill>
                  <a:srgbClr val="00B050"/>
                </a:solidFill>
                <a:effectLst>
                  <a:outerShdw algn="tl" blurRad="38100" dir="2700000" dist="38100">
                    <a:srgbClr val="C0C0C0"/>
                  </a:outerShdw>
                </a:effectLst>
              </a:rPr>
              <a:t>3. طبيعة فرق عمل المشروع </a:t>
            </a:r>
            <a:r>
              <a:rPr altLang="en-US" b="1" sz="2400" i="0" lang="en-US">
                <a:solidFill>
                  <a:srgbClr val="00B050"/>
                </a:solidFill>
                <a:effectLst>
                  <a:outerShdw algn="tl" blurRad="38100" dir="2700000" dist="38100">
                    <a:srgbClr val="C0C0C0"/>
                  </a:outerShdw>
                </a:effectLst>
              </a:rPr>
              <a:t>The Nature of Project Teams  </a:t>
            </a:r>
          </a:p>
          <a:p>
            <a:pPr eaLnBrk="1" hangingPunct="1" latinLnBrk="1" lvl="0" rtl="1"/>
            <a:r>
              <a:rPr altLang="en-US" b="1" sz="2400" i="0" lang="ar-EG">
                <a:solidFill>
                  <a:srgbClr val="FF0000"/>
                </a:solidFill>
              </a:rPr>
              <a:t>4</a:t>
            </a:r>
            <a:r>
              <a:rPr altLang="en-US" b="1" sz="2400" i="0" lang="ar-SA">
                <a:solidFill>
                  <a:srgbClr val="FF0000"/>
                </a:solidFill>
              </a:rPr>
              <a:t>.</a:t>
            </a:r>
            <a:r>
              <a:rPr altLang="en-US" b="1" sz="2400" i="0" lang="ar-EG">
                <a:solidFill>
                  <a:srgbClr val="FF0000"/>
                </a:solidFill>
              </a:rPr>
              <a:t> أدوات إدارة المشروع  </a:t>
            </a:r>
            <a:r>
              <a:rPr altLang="en-US" b="1" sz="2000" i="0" lang="en-US">
                <a:solidFill>
                  <a:srgbClr val="FF0000"/>
                </a:solidFill>
              </a:rPr>
              <a:t>Project Management Tools</a:t>
            </a:r>
          </a:p>
          <a:p>
            <a:pPr eaLnBrk="1" hangingPunct="1" latinLnBrk="1" lvl="0" rtl="1"/>
            <a:endParaRPr altLang="en-US" b="1" sz="2000" i="0" lang="en-US">
              <a:solidFill>
                <a:srgbClr val="FF0000"/>
              </a:solidFill>
            </a:endParaRPr>
          </a:p>
          <a:p>
            <a:pPr eaLnBrk="1" hangingPunct="1" latinLnBrk="1" lvl="0" rtl="1"/>
            <a:endParaRPr altLang="en-US" sz="2400" i="0" lang="en-US"/>
          </a:p>
          <a:p>
            <a:pPr algn="just" eaLnBrk="1" hangingPunct="1" latinLnBrk="1" lvl="0" rtl="1">
              <a:spcBef>
                <a:spcPts val="700"/>
              </a:spcBef>
              <a:buClr>
                <a:schemeClr val="accent2"/>
              </a:buClr>
              <a:buSzPct val="60000"/>
              <a:buFontTx/>
              <a:buNone/>
            </a:pPr>
            <a:endParaRPr altLang="en-US" b="1" sz="2400" i="0" lang="ar-SA"/>
          </a:p>
          <a:p>
            <a:pPr algn="just" eaLnBrk="1" hangingPunct="1" latinLnBrk="1" lvl="0" rtl="1">
              <a:spcBef>
                <a:spcPts val="700"/>
              </a:spcBef>
              <a:buClr>
                <a:schemeClr val="accent2"/>
              </a:buClr>
              <a:buSzPct val="60000"/>
              <a:buFontTx/>
              <a:buNone/>
            </a:pPr>
            <a:endParaRPr altLang="en-US" b="1" sz="2400" i="0" lang="en-US"/>
          </a:p>
          <a:p>
            <a:pPr algn="just" eaLnBrk="1" hangingPunct="1" latinLnBrk="1" lvl="0" rtl="1">
              <a:spcBef>
                <a:spcPts val="700"/>
              </a:spcBef>
              <a:buClr>
                <a:schemeClr val="accent2"/>
              </a:buClr>
              <a:buSzPct val="60000"/>
              <a:buFontTx/>
              <a:buNone/>
            </a:pPr>
            <a:endParaRPr altLang="en-US" b="1" sz="2400" i="0" lang="ar-SA"/>
          </a:p>
        </p:txBody>
      </p:sp>
      <p:sp>
        <p:nvSpPr>
          <p:cNvPr id="1048642"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643" name="Rectangle 6"/>
          <p:cNvSpPr/>
          <p:nvPr/>
        </p:nvSpPr>
        <p:spPr>
          <a:xfrm rot="0">
            <a:off x="990600" y="44450"/>
            <a:ext cx="7981950" cy="1200150"/>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rtl="1"/>
            <a:r>
              <a:rPr altLang="en-US" b="1" sz="3600" i="0" lang="ar-EG">
                <a:solidFill>
                  <a:srgbClr val="FF0000"/>
                </a:solidFill>
              </a:rPr>
              <a:t>إدارة الموارد البشرية</a:t>
            </a:r>
          </a:p>
          <a:p>
            <a:pPr eaLnBrk="1" hangingPunct="1" latinLnBrk="1" lvl="0" rtl="1"/>
            <a:r>
              <a:rPr altLang="en-US" b="1" sz="3600" i="0" lang="ar-EG">
                <a:solidFill>
                  <a:srgbClr val="FF0000"/>
                </a:solidFill>
              </a:rPr>
              <a:t> </a:t>
            </a:r>
            <a:r>
              <a:rPr altLang="en-US" b="1" sz="3600" i="0" lang="en-US">
                <a:solidFill>
                  <a:srgbClr val="FF0000"/>
                </a:solidFill>
              </a:rPr>
              <a:t>Humanity Resources Management </a:t>
            </a: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644" name="Content Placeholder 1"/>
          <p:cNvSpPr/>
          <p:nvPr>
            <p:ph sz="full" idx="0"/>
          </p:nvPr>
        </p:nvSpPr>
        <p:spPr>
          <a:xfrm rot="0">
            <a:off x="609600" y="515937"/>
            <a:ext cx="8156575" cy="60960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sz="2800" lang="ar-SA">
                <a:solidFill>
                  <a:srgbClr val="FF0000"/>
                </a:solidFill>
              </a:rPr>
              <a:t>3. طبيعة فرق عمل المشروع </a:t>
            </a:r>
            <a:r>
              <a:rPr altLang="en-US" b="1" sz="2800" lang="en-US">
                <a:solidFill>
                  <a:srgbClr val="FF0000"/>
                </a:solidFill>
              </a:rPr>
              <a:t>The Nature of Project Teams </a:t>
            </a:r>
          </a:p>
        </p:txBody>
      </p:sp>
      <p:sp>
        <p:nvSpPr>
          <p:cNvPr id="1048645" name="Content Placeholder 1"/>
          <p:cNvSpPr txBox="1"/>
          <p:nvPr/>
        </p:nvSpPr>
        <p:spPr>
          <a:xfrm rot="0">
            <a:off x="250825" y="1412875"/>
            <a:ext cx="8667750" cy="4856162"/>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lvl="0" rtl="1">
              <a:spcBef>
                <a:spcPts val="700"/>
              </a:spcBef>
              <a:buClr>
                <a:schemeClr val="accent2"/>
              </a:buClr>
              <a:buSzPct val="60000"/>
              <a:buFont typeface="Wingdings" pitchFamily="2" charset="2"/>
              <a:buNone/>
            </a:pPr>
            <a:r>
              <a:rPr altLang="en-US" sz="2400" i="0" lang="en-US">
                <a:latin typeface="Tw Cen MT" pitchFamily="34" charset="0"/>
              </a:rPr>
              <a:t> </a:t>
            </a:r>
            <a:r>
              <a:rPr altLang="en-US" sz="2400" i="0" lang="ar-SA">
                <a:latin typeface="Tw Cen MT" pitchFamily="34" charset="0"/>
              </a:rPr>
              <a:t>أن العديد من المشاريع العالمية تخللها تغيرات وتبديل في العاملين بها خلال فترة إنجازها والتي من أهمها </a:t>
            </a:r>
            <a:r>
              <a:rPr altLang="en-US" sz="2400" i="0" lang="en-US">
                <a:latin typeface="Tw Cen MT" pitchFamily="34" charset="0"/>
              </a:rPr>
              <a:t>:</a:t>
            </a:r>
          </a:p>
          <a:p>
            <a:pPr algn="just" lvl="0" rtl="1">
              <a:spcBef>
                <a:spcPts val="700"/>
              </a:spcBef>
              <a:buClr>
                <a:schemeClr val="accent2"/>
              </a:buClr>
              <a:buSzPct val="60000"/>
              <a:buFont typeface="Wingdings" pitchFamily="2" charset="2"/>
              <a:buNone/>
            </a:pPr>
            <a:r>
              <a:rPr altLang="en-US" b="1" sz="2400" i="0" lang="en-US">
                <a:latin typeface="Tw Cen MT" pitchFamily="34" charset="0"/>
                <a:sym typeface="Wingdings 2" pitchFamily="18" charset="2"/>
              </a:rPr>
              <a:t></a:t>
            </a:r>
            <a:r>
              <a:rPr altLang="en-US" b="1" sz="2400" i="0" lang="ar-SA">
                <a:latin typeface="Tw Cen MT" pitchFamily="34" charset="0"/>
              </a:rPr>
              <a:t>أعضاء المشروع بحاجة للتغيير : </a:t>
            </a:r>
            <a:r>
              <a:rPr altLang="en-US" sz="2400" i="0" lang="ar-SA">
                <a:latin typeface="Tw Cen MT" pitchFamily="34" charset="0"/>
              </a:rPr>
              <a:t>الكثير من الأفراد بحاجة للعمل في مراحل التشفير والفحص والتكامل أكثر من الحاجة لهم في الطلبات الابتدائية المتعلقة بفاعلية المشروع.  </a:t>
            </a:r>
          </a:p>
          <a:p>
            <a:pPr algn="just" lvl="0" rtl="1">
              <a:spcBef>
                <a:spcPts val="700"/>
              </a:spcBef>
              <a:buClr>
                <a:schemeClr val="accent2"/>
              </a:buClr>
              <a:buSzPct val="60000"/>
              <a:buFont typeface="Wingdings" pitchFamily="2" charset="2"/>
              <a:buNone/>
            </a:pPr>
            <a:r>
              <a:rPr altLang="en-US" sz="2400" i="0" lang="ar-SA">
                <a:latin typeface="Tw Cen MT" pitchFamily="34" charset="0"/>
              </a:rPr>
              <a:t>غالبا المشروع بحاجة إلى أفراد أقل للصيانة خاصة إذا كان النظام يتوقع أن يكون عمره قصيرا. </a:t>
            </a:r>
          </a:p>
          <a:p>
            <a:pPr algn="just" lvl="0" rtl="1">
              <a:spcBef>
                <a:spcPts val="700"/>
              </a:spcBef>
              <a:buClr>
                <a:schemeClr val="accent2"/>
              </a:buClr>
              <a:buSzPct val="60000"/>
              <a:buFont typeface="Wingdings" pitchFamily="2" charset="2"/>
              <a:buNone/>
            </a:pPr>
            <a:r>
              <a:rPr altLang="en-US" b="1" sz="2400" i="0" lang="en-US">
                <a:latin typeface="Tw Cen MT" pitchFamily="34" charset="0"/>
                <a:sym typeface="Wingdings 2" pitchFamily="18" charset="2"/>
              </a:rPr>
              <a:t></a:t>
            </a:r>
            <a:r>
              <a:rPr altLang="en-US" b="1" sz="2400" i="0" lang="ar-SA">
                <a:latin typeface="Tw Cen MT" pitchFamily="34" charset="0"/>
              </a:rPr>
              <a:t>المشروع قد يستمر لمدة طويلة : </a:t>
            </a:r>
            <a:r>
              <a:rPr altLang="en-US" sz="2400" i="0" lang="ar-SA">
                <a:latin typeface="Tw Cen MT" pitchFamily="34" charset="0"/>
              </a:rPr>
              <a:t>مثلا في مشروع ناسا الوطني لقمر الاستكشاف بالأشعة فوق البنفسجية الحصول على معلومات علمية يستمر لمدة عام ، لذا فإن فريق صيانة برنامج التشغيل الأصلي يتوقع له العمل لمدة عام بعد وصول القمر إلى مداره حول الأرض. </a:t>
            </a:r>
          </a:p>
          <a:p>
            <a:pPr algn="just" lvl="0" rtl="1">
              <a:spcBef>
                <a:spcPts val="700"/>
              </a:spcBef>
              <a:buClr>
                <a:schemeClr val="accent2"/>
              </a:buClr>
              <a:buSzPct val="60000"/>
              <a:buFont typeface="Wingdings" pitchFamily="2" charset="2"/>
              <a:buNone/>
            </a:pPr>
            <a:r>
              <a:rPr altLang="en-US" b="1" sz="2400" i="0" lang="en-US">
                <a:latin typeface="Tw Cen MT" pitchFamily="34" charset="0"/>
                <a:sym typeface="Wingdings 2" pitchFamily="18" charset="2"/>
              </a:rPr>
              <a:t></a:t>
            </a:r>
            <a:r>
              <a:rPr altLang="en-US" b="1" sz="2400" i="0" lang="en-US">
                <a:latin typeface="Tw Cen MT" pitchFamily="34" charset="0"/>
              </a:rPr>
              <a:t> </a:t>
            </a:r>
            <a:r>
              <a:rPr altLang="en-US" b="1" sz="2400" i="0" lang="ar-SA">
                <a:latin typeface="Tw Cen MT" pitchFamily="34" charset="0"/>
              </a:rPr>
              <a:t>الأفراد يغيرون أعمالهم : </a:t>
            </a:r>
            <a:r>
              <a:rPr altLang="en-US" sz="2400" i="0" lang="ar-SA">
                <a:latin typeface="Tw Cen MT" pitchFamily="34" charset="0"/>
              </a:rPr>
              <a:t>الكثير من مهندسي النظم يفضل الانضمام إلى التقنية الجديدة ومستوى المشاريع بعد استخدام أوضاع تقنية فاصلة.</a:t>
            </a:r>
          </a:p>
          <a:p>
            <a:pPr algn="just" lvl="0" rtl="1">
              <a:spcBef>
                <a:spcPts val="700"/>
              </a:spcBef>
              <a:buClr>
                <a:schemeClr val="accent2"/>
              </a:buClr>
              <a:buSzPct val="60000"/>
              <a:buFont typeface="Wingdings" pitchFamily="2" charset="2"/>
              <a:buNone/>
            </a:pPr>
            <a:endParaRPr altLang="en-US" sz="2400" i="0" lang="en-US">
              <a:latin typeface="Tw Cen MT" pitchFamily="34" charset="0"/>
            </a:endParaRPr>
          </a:p>
          <a:p>
            <a:pPr algn="just" lvl="0" rtl="1">
              <a:spcBef>
                <a:spcPts val="700"/>
              </a:spcBef>
              <a:buClr>
                <a:schemeClr val="accent2"/>
              </a:buClr>
              <a:buSzPct val="60000"/>
              <a:buFont typeface="Wingdings" pitchFamily="2" charset="2"/>
              <a:buNone/>
            </a:pPr>
            <a:endParaRPr altLang="en-US" sz="2400" i="0" lang="en-US">
              <a:latin typeface="Tw Cen MT"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84" name=""/>
        <p:cNvGrpSpPr/>
        <p:nvPr/>
      </p:nvGrpSpPr>
      <p:grpSpPr>
        <a:xfrm rot="0">
          <a:off x="0" y="0"/>
          <a:ext cx="0" cy="0"/>
          <a:chOff x="0" y="0"/>
          <a:chExt cx="0" cy="0"/>
        </a:xfrm>
      </p:grpSpPr>
      <p:sp>
        <p:nvSpPr>
          <p:cNvPr id="1048646" name="Content Placeholder 1"/>
          <p:cNvSpPr/>
          <p:nvPr>
            <p:ph sz="full" idx="0"/>
          </p:nvPr>
        </p:nvSpPr>
        <p:spPr>
          <a:xfrm rot="0">
            <a:off x="609600" y="1635125"/>
            <a:ext cx="8156575" cy="445770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b="1" lang="en-US">
                <a:sym typeface="Wingdings 2" pitchFamily="18" charset="2"/>
              </a:rPr>
              <a:t></a:t>
            </a:r>
            <a:r>
              <a:rPr altLang="en-US" b="1" lang="ar-SA"/>
              <a:t>خسارة عقود الشركات : </a:t>
            </a:r>
            <a:r>
              <a:rPr altLang="en-US" lang="ar-SA"/>
              <a:t>العديد من الهيئات المالية التجارية عمدت إلى الاندماج و إعادة ترتيب وحداتها المهنية التجارية. و في بعض الحالات القصوى تلجأ الشركات لوقف نشاطها التجاري. إذا عملت الشركة في مشروع تعاقدي ثانوي فاشل فإن فريق عمل المشروع سيتغير.</a:t>
            </a:r>
          </a:p>
          <a:p>
            <a:pPr algn="just" indent="0" lvl="0" marL="0">
              <a:buNone/>
            </a:pPr>
            <a:r>
              <a:rPr altLang="en-US" b="1" lang="en-US">
                <a:sym typeface="Wingdings 2" pitchFamily="18" charset="2"/>
              </a:rPr>
              <a:t></a:t>
            </a:r>
            <a:r>
              <a:rPr altLang="en-US" b="1" lang="ar-SA"/>
              <a:t>الأفراد العاملين عرضه للإحالة للتقاعد أو للتعرض لبعض الأمراض المعقدة.</a:t>
            </a:r>
          </a:p>
          <a:p>
            <a:pPr algn="just" indent="0" lvl="0" marL="0">
              <a:buNone/>
            </a:pPr>
            <a:r>
              <a:rPr altLang="en-US" b="1" lang="en-US">
                <a:sym typeface="Wingdings 2" pitchFamily="18" charset="2"/>
              </a:rPr>
              <a:t></a:t>
            </a:r>
            <a:r>
              <a:rPr altLang="en-US" b="1" lang="ar-SA"/>
              <a:t>تعيين أفراد جدد للحصول على أفكار جديدة ومهارات تقنية داخل الهيئة.</a:t>
            </a:r>
          </a:p>
          <a:p>
            <a:pPr indent="0" lvl="0" marL="0">
              <a:buNone/>
            </a:pPr>
            <a:endParaRPr altLang="en-US" lang="ar-SA"/>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85" name=""/>
        <p:cNvGrpSpPr/>
        <p:nvPr/>
      </p:nvGrpSpPr>
      <p:grpSpPr>
        <a:xfrm rot="0">
          <a:off x="0" y="0"/>
          <a:ext cx="0" cy="0"/>
          <a:chOff x="0" y="0"/>
          <a:chExt cx="0" cy="0"/>
        </a:xfrm>
      </p:grpSpPr>
      <p:sp>
        <p:nvSpPr>
          <p:cNvPr id="1048647" name="Rectangle 2"/>
          <p:cNvSpPr/>
          <p:nvPr/>
        </p:nvSpPr>
        <p:spPr>
          <a:xfrm rot="0">
            <a:off x="179387" y="1773237"/>
            <a:ext cx="8785225" cy="4968875"/>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spcBef>
                <a:spcPts val="700"/>
              </a:spcBef>
              <a:buClr>
                <a:schemeClr val="accent2"/>
              </a:buClr>
              <a:buSzPct val="60000"/>
              <a:buFontTx/>
              <a:buNone/>
            </a:pPr>
            <a:r>
              <a:rPr altLang="en-US" b="1" sz="2400" i="0" lang="ar-SA"/>
              <a:t>إن إدارة المشاريع بصفة عامة هي نشاط ذي كثافة بشرية وبنيات تنظيمية كثيرة تستلزم تنظيمها لرفع مهاراتها وقدراتها وزيادة فعليتها ، </a:t>
            </a:r>
            <a:r>
              <a:rPr altLang="en-US" b="1" sz="2400" i="0" lang="ar-SA">
                <a:solidFill>
                  <a:srgbClr val="7030A0"/>
                </a:solidFill>
              </a:rPr>
              <a:t>لذا فإن إدارة الموارد البشرية تُعد حجر الزاوية في نجاح المشاريع</a:t>
            </a:r>
            <a:r>
              <a:rPr altLang="en-US" b="1" sz="2400" i="0" lang="ar-SA"/>
              <a:t> حيث إنها تشمل العديد من النشطات والمهام التي تساعد على ذلك ، والتي سوف نتناولها فيما يلي:</a:t>
            </a:r>
          </a:p>
          <a:p>
            <a:pPr eaLnBrk="1" hangingPunct="1" latinLnBrk="1" lvl="0" rtl="1"/>
            <a:r>
              <a:rPr altLang="en-US" b="1" sz="2400" i="0" lang="ar-EG">
                <a:solidFill>
                  <a:srgbClr val="FF0000"/>
                </a:solidFill>
              </a:rPr>
              <a:t>1. مدير المشروع والنشاطات الإدارية </a:t>
            </a:r>
            <a:r>
              <a:rPr altLang="en-US" b="1" i="0" lang="en-US">
                <a:solidFill>
                  <a:srgbClr val="FF0000"/>
                </a:solidFill>
              </a:rPr>
              <a:t>Project Manager and Management Activities</a:t>
            </a:r>
          </a:p>
          <a:p>
            <a:pPr eaLnBrk="1" hangingPunct="1" latinLnBrk="1" lvl="0" rtl="1"/>
            <a:r>
              <a:rPr altLang="en-US" b="1" sz="2400" i="0" lang="ar-EG">
                <a:solidFill>
                  <a:srgbClr val="FF0000"/>
                </a:solidFill>
              </a:rPr>
              <a:t>2</a:t>
            </a:r>
            <a:r>
              <a:rPr altLang="en-US" b="1" sz="2400" i="0" lang="ar-SA">
                <a:solidFill>
                  <a:srgbClr val="FF0000"/>
                </a:solidFill>
              </a:rPr>
              <a:t>.</a:t>
            </a:r>
            <a:r>
              <a:rPr altLang="en-US" b="1" sz="2400" i="0" lang="ar-EG">
                <a:solidFill>
                  <a:srgbClr val="FF0000"/>
                </a:solidFill>
              </a:rPr>
              <a:t> فرق عمل المشاريع البرمجية   </a:t>
            </a:r>
            <a:r>
              <a:rPr altLang="en-US" b="1" sz="2000" i="0" lang="en-US">
                <a:solidFill>
                  <a:srgbClr val="FF0000"/>
                </a:solidFill>
              </a:rPr>
              <a:t>Software Projects Teams</a:t>
            </a:r>
          </a:p>
          <a:p>
            <a:pPr eaLnBrk="1" hangingPunct="1" latinLnBrk="1" lvl="0" rtl="1"/>
            <a:r>
              <a:rPr altLang="en-US" b="1" sz="2400" i="0" lang="ar-EG">
                <a:solidFill>
                  <a:srgbClr val="FF0000"/>
                </a:solidFill>
              </a:rPr>
              <a:t>3. طبيعة فرق عمل المشروع </a:t>
            </a:r>
            <a:r>
              <a:rPr altLang="en-US" b="1" sz="2400" i="0" lang="en-US">
                <a:solidFill>
                  <a:srgbClr val="FF0000"/>
                </a:solidFill>
              </a:rPr>
              <a:t>The Nature of Project Teams  </a:t>
            </a:r>
          </a:p>
          <a:p>
            <a:pPr eaLnBrk="1" hangingPunct="1" latinLnBrk="1" lvl="0" rtl="1"/>
            <a:r>
              <a:rPr altLang="en-US" b="1" sz="2400" i="0" lang="ar-EG">
                <a:solidFill>
                  <a:srgbClr val="00B050"/>
                </a:solidFill>
                <a:effectLst>
                  <a:outerShdw algn="tl" blurRad="38100" dir="2700000" dist="38100">
                    <a:srgbClr val="C0C0C0"/>
                  </a:outerShdw>
                </a:effectLst>
              </a:rPr>
              <a:t>4</a:t>
            </a:r>
            <a:r>
              <a:rPr altLang="en-US" b="1" sz="2400" i="0" lang="ar-SA">
                <a:solidFill>
                  <a:srgbClr val="00B050"/>
                </a:solidFill>
                <a:effectLst>
                  <a:outerShdw algn="tl" blurRad="38100" dir="2700000" dist="38100">
                    <a:srgbClr val="C0C0C0"/>
                  </a:outerShdw>
                </a:effectLst>
              </a:rPr>
              <a:t>.</a:t>
            </a:r>
            <a:r>
              <a:rPr altLang="en-US" b="1" sz="2400" i="0" lang="ar-EG">
                <a:solidFill>
                  <a:srgbClr val="00B050"/>
                </a:solidFill>
                <a:effectLst>
                  <a:outerShdw algn="tl" blurRad="38100" dir="2700000" dist="38100">
                    <a:srgbClr val="C0C0C0"/>
                  </a:outerShdw>
                </a:effectLst>
              </a:rPr>
              <a:t> أدوات إدارة المشروع  </a:t>
            </a:r>
            <a:r>
              <a:rPr altLang="en-US" b="1" sz="2400" i="0" lang="en-US">
                <a:solidFill>
                  <a:srgbClr val="00B050"/>
                </a:solidFill>
                <a:effectLst>
                  <a:outerShdw algn="tl" blurRad="38100" dir="2700000" dist="38100">
                    <a:srgbClr val="C0C0C0"/>
                  </a:outerShdw>
                </a:effectLst>
              </a:rPr>
              <a:t>Project Management Tools</a:t>
            </a:r>
          </a:p>
          <a:p>
            <a:pPr eaLnBrk="1" hangingPunct="1" latinLnBrk="1" lvl="0" rtl="1"/>
            <a:endParaRPr altLang="en-US" b="1" sz="2000" i="0" lang="en-US">
              <a:solidFill>
                <a:srgbClr val="FF0000"/>
              </a:solidFill>
            </a:endParaRPr>
          </a:p>
          <a:p>
            <a:pPr eaLnBrk="1" hangingPunct="1" latinLnBrk="1" lvl="0" rtl="1"/>
            <a:endParaRPr altLang="en-US" sz="2400" i="0" lang="en-US"/>
          </a:p>
          <a:p>
            <a:pPr algn="just" eaLnBrk="1" hangingPunct="1" latinLnBrk="1" lvl="0" rtl="1">
              <a:spcBef>
                <a:spcPts val="700"/>
              </a:spcBef>
              <a:buClr>
                <a:schemeClr val="accent2"/>
              </a:buClr>
              <a:buSzPct val="60000"/>
              <a:buFontTx/>
              <a:buNone/>
            </a:pPr>
            <a:endParaRPr altLang="en-US" b="1" sz="2400" i="0" lang="ar-SA"/>
          </a:p>
          <a:p>
            <a:pPr algn="just" eaLnBrk="1" hangingPunct="1" latinLnBrk="1" lvl="0" rtl="1">
              <a:spcBef>
                <a:spcPts val="700"/>
              </a:spcBef>
              <a:buClr>
                <a:schemeClr val="accent2"/>
              </a:buClr>
              <a:buSzPct val="60000"/>
              <a:buFontTx/>
              <a:buNone/>
            </a:pPr>
            <a:endParaRPr altLang="en-US" b="1" sz="2400" i="0" lang="en-US"/>
          </a:p>
          <a:p>
            <a:pPr algn="just" eaLnBrk="1" hangingPunct="1" latinLnBrk="1" lvl="0" rtl="1">
              <a:spcBef>
                <a:spcPts val="700"/>
              </a:spcBef>
              <a:buClr>
                <a:schemeClr val="accent2"/>
              </a:buClr>
              <a:buSzPct val="60000"/>
              <a:buFontTx/>
              <a:buNone/>
            </a:pPr>
            <a:endParaRPr altLang="en-US" b="1" sz="2400" i="0" lang="ar-SA"/>
          </a:p>
        </p:txBody>
      </p:sp>
      <p:sp>
        <p:nvSpPr>
          <p:cNvPr id="1048648"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649" name="Rectangle 6"/>
          <p:cNvSpPr/>
          <p:nvPr/>
        </p:nvSpPr>
        <p:spPr>
          <a:xfrm rot="0">
            <a:off x="990600" y="44450"/>
            <a:ext cx="7981950" cy="1200150"/>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rtl="1"/>
            <a:r>
              <a:rPr altLang="en-US" b="1" sz="3600" i="0" lang="ar-EG">
                <a:solidFill>
                  <a:srgbClr val="FF0000"/>
                </a:solidFill>
              </a:rPr>
              <a:t>إدارة الموارد البشرية</a:t>
            </a:r>
          </a:p>
          <a:p>
            <a:pPr eaLnBrk="1" hangingPunct="1" latinLnBrk="1" lvl="0" rtl="1"/>
            <a:r>
              <a:rPr altLang="en-US" b="1" sz="3600" i="0" lang="ar-EG">
                <a:solidFill>
                  <a:srgbClr val="FF0000"/>
                </a:solidFill>
              </a:rPr>
              <a:t> </a:t>
            </a:r>
            <a:r>
              <a:rPr altLang="en-US" b="1" sz="3600" i="0" lang="en-US">
                <a:solidFill>
                  <a:srgbClr val="FF0000"/>
                </a:solidFill>
              </a:rPr>
              <a:t>Humanity Resources Management </a:t>
            </a: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86" name=""/>
        <p:cNvGrpSpPr/>
        <p:nvPr/>
      </p:nvGrpSpPr>
      <p:grpSpPr>
        <a:xfrm rot="0">
          <a:off x="0" y="0"/>
          <a:ext cx="0" cy="0"/>
          <a:chOff x="0" y="0"/>
          <a:chExt cx="0" cy="0"/>
        </a:xfrm>
      </p:grpSpPr>
      <p:sp>
        <p:nvSpPr>
          <p:cNvPr id="1048650" name="Content Placeholder 1"/>
          <p:cNvSpPr/>
          <p:nvPr>
            <p:ph sz="full" idx="0"/>
          </p:nvPr>
        </p:nvSpPr>
        <p:spPr>
          <a:xfrm rot="0">
            <a:off x="609600" y="515937"/>
            <a:ext cx="8156575" cy="60960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SA">
                <a:solidFill>
                  <a:srgbClr val="FF0000"/>
                </a:solidFill>
              </a:rPr>
              <a:t>4. أدوات إدارة المشروع  </a:t>
            </a:r>
            <a:r>
              <a:rPr altLang="en-US" b="1" lang="en-US">
                <a:solidFill>
                  <a:srgbClr val="FF0000"/>
                </a:solidFill>
              </a:rPr>
              <a:t>Project Management Tools</a:t>
            </a:r>
          </a:p>
          <a:p>
            <a:pPr indent="0" lvl="0" marL="0">
              <a:buNone/>
            </a:pPr>
            <a:endParaRPr altLang="en-US" b="1" lang="ar-SA">
              <a:solidFill>
                <a:srgbClr val="FF0000"/>
              </a:solidFill>
            </a:endParaRPr>
          </a:p>
        </p:txBody>
      </p:sp>
      <p:sp>
        <p:nvSpPr>
          <p:cNvPr id="1048651"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
        <p:nvSpPr>
          <p:cNvPr id="1048652" name="Content Placeholder 1"/>
          <p:cNvSpPr txBox="1"/>
          <p:nvPr/>
        </p:nvSpPr>
        <p:spPr>
          <a:xfrm rot="0">
            <a:off x="179387" y="1524000"/>
            <a:ext cx="8739188" cy="4425950"/>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lvl="0" rtl="1">
              <a:spcBef>
                <a:spcPts val="700"/>
              </a:spcBef>
              <a:buClr>
                <a:schemeClr val="accent2"/>
              </a:buClr>
              <a:buSzPct val="60000"/>
              <a:buFont typeface="Wingdings" pitchFamily="2" charset="2"/>
              <a:buNone/>
            </a:pPr>
            <a:r>
              <a:rPr altLang="en-US" sz="2400" i="0" lang="en-US">
                <a:latin typeface="Tw Cen MT" pitchFamily="34" charset="0"/>
              </a:rPr>
              <a:t> </a:t>
            </a:r>
            <a:r>
              <a:rPr altLang="en-US" sz="2400" i="0" lang="ar-SA">
                <a:latin typeface="Tw Cen MT" pitchFamily="34" charset="0"/>
              </a:rPr>
              <a:t>تشمل أدوات إدارة المشروع التالي </a:t>
            </a:r>
            <a:r>
              <a:rPr altLang="en-US" b="1" sz="2400" i="0" lang="ar-SA">
                <a:latin typeface="Tw Cen MT" pitchFamily="34" charset="0"/>
              </a:rPr>
              <a:t>:</a:t>
            </a:r>
          </a:p>
          <a:p>
            <a:pPr algn="just" lvl="0" rtl="1">
              <a:spcBef>
                <a:spcPts val="700"/>
              </a:spcBef>
              <a:buClr>
                <a:schemeClr val="accent2"/>
              </a:buClr>
              <a:buSzPct val="60000"/>
              <a:buFont typeface="Wingdings" pitchFamily="2" charset="2"/>
              <a:buNone/>
            </a:pPr>
            <a:r>
              <a:rPr altLang="en-US" b="1" sz="2400" i="0" lang="ar-SA">
                <a:solidFill>
                  <a:srgbClr val="FF0000"/>
                </a:solidFill>
                <a:latin typeface="Tw Cen MT" pitchFamily="34" charset="0"/>
              </a:rPr>
              <a:t>أ) أدوات الـ </a:t>
            </a:r>
            <a:r>
              <a:rPr altLang="en-US" b="1" sz="2400" i="0" lang="en-US">
                <a:solidFill>
                  <a:srgbClr val="FF0000"/>
                </a:solidFill>
                <a:latin typeface="Tw Cen MT" pitchFamily="34" charset="0"/>
              </a:rPr>
              <a:t>CASE </a:t>
            </a:r>
            <a:r>
              <a:rPr altLang="en-US" b="1" sz="2400" i="0" lang="ar-SA">
                <a:latin typeface="Tw Cen MT" pitchFamily="34" charset="0"/>
              </a:rPr>
              <a:t>والتي تساعد  في إنجاز المهام التالية :  </a:t>
            </a:r>
          </a:p>
          <a:p>
            <a:pPr algn="just" lvl="0" rtl="1">
              <a:spcBef>
                <a:spcPts val="700"/>
              </a:spcBef>
              <a:buClr>
                <a:schemeClr val="accent2"/>
              </a:buClr>
              <a:buSzPct val="60000"/>
              <a:buFont typeface="Wingdings" pitchFamily="2" charset="2"/>
              <a:buChar char="q"/>
            </a:pPr>
            <a:r>
              <a:rPr altLang="en-US" sz="2400" i="0" lang="ar-SA">
                <a:latin typeface="Tw Cen MT" pitchFamily="34" charset="0"/>
              </a:rPr>
              <a:t>إنشاء وتعديل جدول (برنامج) المشروع.</a:t>
            </a:r>
          </a:p>
          <a:p>
            <a:pPr algn="just" lvl="0" rtl="1">
              <a:spcBef>
                <a:spcPts val="700"/>
              </a:spcBef>
              <a:buClr>
                <a:schemeClr val="accent2"/>
              </a:buClr>
              <a:buSzPct val="60000"/>
              <a:buFont typeface="Wingdings" pitchFamily="2" charset="2"/>
              <a:buChar char="q"/>
            </a:pPr>
            <a:r>
              <a:rPr altLang="en-US" sz="2400" i="0" lang="ar-SA">
                <a:latin typeface="Tw Cen MT" pitchFamily="34" charset="0"/>
              </a:rPr>
              <a:t>جعل البرنامج (الجدول) قائما وبالتالي فإن مدير المشاريع المختلفة يمكن أن يفحصها (يراقبها) ويعمد إلى إجراء بعض التغييرات الضرورية.</a:t>
            </a:r>
          </a:p>
          <a:p>
            <a:pPr algn="just" lvl="0" rtl="1">
              <a:spcBef>
                <a:spcPts val="700"/>
              </a:spcBef>
              <a:buClr>
                <a:schemeClr val="accent2"/>
              </a:buClr>
              <a:buSzPct val="60000"/>
              <a:buFont typeface="Wingdings" pitchFamily="2" charset="2"/>
              <a:buChar char="q"/>
            </a:pPr>
            <a:r>
              <a:rPr altLang="en-US" sz="2400" i="0" lang="ar-SA">
                <a:latin typeface="Tw Cen MT" pitchFamily="34" charset="0"/>
              </a:rPr>
              <a:t>دعم المورد المهم الفعال.</a:t>
            </a:r>
          </a:p>
          <a:p>
            <a:pPr algn="just" lvl="0" rtl="1">
              <a:spcBef>
                <a:spcPts val="700"/>
              </a:spcBef>
              <a:buClr>
                <a:schemeClr val="accent2"/>
              </a:buClr>
              <a:buSzPct val="60000"/>
              <a:buFont typeface="Wingdings" pitchFamily="2" charset="2"/>
              <a:buChar char="q"/>
            </a:pPr>
            <a:r>
              <a:rPr altLang="en-US" sz="2400" i="0" lang="ar-SA">
                <a:latin typeface="Tw Cen MT" pitchFamily="34" charset="0"/>
              </a:rPr>
              <a:t>تعريف البنود الحاسمة (المؤثرة) في الجدول (البرنامج) وتلك البنود المبنية عليها</a:t>
            </a:r>
            <a:r>
              <a:rPr altLang="en-US" sz="2400" i="0" lang="ar-SA">
                <a:latin typeface="Tw Cen MT" pitchFamily="34" charset="0"/>
              </a:rPr>
              <a:t>.</a:t>
            </a:r>
          </a:p>
          <a:p>
            <a:pPr algn="just" lvl="0" rtl="1">
              <a:spcBef>
                <a:spcPts val="700"/>
              </a:spcBef>
              <a:buClr>
                <a:schemeClr val="accent2"/>
              </a:buClr>
              <a:buSzPct val="60000"/>
              <a:buFont typeface="Wingdings" pitchFamily="2" charset="2"/>
              <a:buChar char="q"/>
            </a:pPr>
            <a:r>
              <a:rPr altLang="en-US" sz="2400" i="0" lang="ar-SA">
                <a:latin typeface="Tw Cen MT" pitchFamily="34" charset="0"/>
              </a:rPr>
              <a:t>جعل الوثائق في متناول جميع الأشخاص المرخص لهم.</a:t>
            </a:r>
          </a:p>
          <a:p>
            <a:pPr algn="just" lvl="0" rtl="1">
              <a:spcBef>
                <a:spcPts val="700"/>
              </a:spcBef>
              <a:buClr>
                <a:schemeClr val="accent2"/>
              </a:buClr>
              <a:buSzPct val="60000"/>
              <a:buFont typeface="Wingdings" pitchFamily="2" charset="2"/>
              <a:buChar char="q"/>
            </a:pPr>
            <a:r>
              <a:rPr altLang="en-US" sz="2400" i="0" lang="ar-SA">
                <a:latin typeface="Tw Cen MT" pitchFamily="34" charset="0"/>
              </a:rPr>
              <a:t>دعم الطرق المختلفة لإدارة المشروع ، لذا فإن الأدوات يمكن أن يتم تطويعها لتؤدي الاحتياجات الإدارية لتنفيذ الأعمال. </a:t>
            </a:r>
          </a:p>
          <a:p>
            <a:pPr algn="just" lvl="0" rtl="1">
              <a:spcBef>
                <a:spcPts val="700"/>
              </a:spcBef>
              <a:buClr>
                <a:schemeClr val="accent2"/>
              </a:buClr>
              <a:buSzPct val="60000"/>
              <a:buFont typeface="Wingdings" pitchFamily="2" charset="2"/>
              <a:buChar char="q"/>
            </a:pPr>
            <a:endParaRPr altLang="en-US" sz="2400" i="0" lang="en-US">
              <a:latin typeface="Tw Cen MT" pitchFamily="34" charset="0"/>
            </a:endParaRPr>
          </a:p>
          <a:p>
            <a:pPr lvl="0" rtl="1">
              <a:spcBef>
                <a:spcPts val="700"/>
              </a:spcBef>
              <a:buClr>
                <a:schemeClr val="accent2"/>
              </a:buClr>
              <a:buSzPct val="60000"/>
              <a:buFont typeface="Wingdings" pitchFamily="2" charset="2"/>
              <a:buNone/>
            </a:pPr>
            <a:endParaRPr altLang="en-US" sz="2900" i="0" lang="ar-SA">
              <a:latin typeface="Tw Cen MT"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sp>
        <p:nvSpPr>
          <p:cNvPr id="1048653" name="Content Placeholder 1"/>
          <p:cNvSpPr/>
          <p:nvPr>
            <p:ph sz="full" idx="0"/>
          </p:nvPr>
        </p:nvSpPr>
        <p:spPr>
          <a:xfrm rot="0">
            <a:off x="609600" y="228600"/>
            <a:ext cx="8156575"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b="1" sz="2800" lang="ar-SA">
                <a:solidFill>
                  <a:srgbClr val="FF0000"/>
                </a:solidFill>
              </a:rPr>
              <a:t>ب)  أدوات الاتصال (</a:t>
            </a:r>
            <a:r>
              <a:rPr altLang="en-US" b="1" sz="2800" lang="en-US">
                <a:solidFill>
                  <a:srgbClr val="FF0000"/>
                </a:solidFill>
              </a:rPr>
              <a:t>Communication Tools</a:t>
            </a:r>
            <a:r>
              <a:rPr altLang="en-US" b="1" sz="2800" lang="ar-SA">
                <a:solidFill>
                  <a:srgbClr val="FF0000"/>
                </a:solidFill>
              </a:rPr>
              <a:t>) :</a:t>
            </a:r>
          </a:p>
          <a:p>
            <a:pPr algn="just" indent="0" lvl="0" marL="0">
              <a:buNone/>
            </a:pPr>
            <a:r>
              <a:rPr altLang="en-US" sz="2800" lang="ar-SA"/>
              <a:t>إضافة إلى أدوات الـ </a:t>
            </a:r>
            <a:r>
              <a:rPr altLang="en-US" b="1" sz="2800" lang="en-US"/>
              <a:t>CASE</a:t>
            </a:r>
            <a:r>
              <a:rPr altLang="en-US" sz="2800" lang="en-US"/>
              <a:t> </a:t>
            </a:r>
            <a:r>
              <a:rPr altLang="en-US" sz="2800" lang="ar-SA"/>
              <a:t>هنالك أدوات وتقنيات اتصال معينة تعين على إدارة المشروع ، مثل</a:t>
            </a:r>
          </a:p>
          <a:p>
            <a:pPr algn="just" indent="0" lvl="0" marL="0">
              <a:buNone/>
            </a:pPr>
            <a:r>
              <a:rPr altLang="en-US" b="1" sz="2800" lang="ar-SA"/>
              <a:t> </a:t>
            </a:r>
            <a:r>
              <a:rPr altLang="en-US" sz="2800" lang="ar-SA"/>
              <a:t>شبكة الإنترنت </a:t>
            </a:r>
            <a:r>
              <a:rPr altLang="en-US" b="1" sz="2800" lang="ar-SA"/>
              <a:t>(</a:t>
            </a:r>
            <a:r>
              <a:rPr altLang="en-US" b="1" sz="2800" lang="en-US"/>
              <a:t>Internet</a:t>
            </a:r>
            <a:r>
              <a:rPr altLang="en-US" b="1" sz="2800" lang="ar-SA"/>
              <a:t>)</a:t>
            </a:r>
            <a:r>
              <a:rPr altLang="en-US" sz="2800" lang="ar-SA"/>
              <a:t> : والتي تُعد أعظم القوى البارزة في مجال الاتصالات الآن من خلال استخدام تقنياتها المختلفة مثل : البريد الإلكتروني ، ومواقع الويب ، والبحث من خلالها ، وعقد المؤتمرات الفيديوية من خلالها ، ...... وخلافه. </a:t>
            </a:r>
          </a:p>
          <a:p>
            <a:pPr algn="just" indent="0" lvl="0" marL="0">
              <a:buNone/>
            </a:pPr>
            <a:r>
              <a:rPr altLang="en-US" sz="2800" lang="ar-SA"/>
              <a:t>وكذلك </a:t>
            </a:r>
            <a:r>
              <a:rPr altLang="en-US" b="1" sz="2800" lang="ar-SA"/>
              <a:t>الشبكات الداخلية</a:t>
            </a:r>
            <a:r>
              <a:rPr altLang="en-US" sz="2800" lang="ar-SA"/>
              <a:t> </a:t>
            </a:r>
            <a:r>
              <a:rPr altLang="en-US" b="1" sz="2800" lang="ar-SA"/>
              <a:t>(</a:t>
            </a:r>
            <a:r>
              <a:rPr altLang="en-US" b="1" sz="2800" lang="en-US"/>
              <a:t>Intranets</a:t>
            </a:r>
            <a:r>
              <a:rPr altLang="en-US" b="1" sz="2800" lang="ar-SA"/>
              <a:t>)</a:t>
            </a:r>
            <a:r>
              <a:rPr altLang="en-US" sz="2800" lang="ar-SA"/>
              <a:t> : والمعروفة بالإنترانت والتي لا تعدو سوى أنظمة حاسوبية تعمل ضمن شبكة داخلية مستخدمة مقاييس ومعايير شبكة الإنترنت ، ولكنها محجوبة عن التفاعل الدولي إلا في ظل برمجيات حماية خاصة. هذا بالإضافة إلي أنظمة المؤتمرات المعتمدة على الفيديو ، وأدوات الاتصال التقليدية. </a:t>
            </a:r>
          </a:p>
          <a:p>
            <a:pPr indent="0" lvl="0" marL="0">
              <a:buNone/>
            </a:pPr>
            <a:endParaRPr altLang="en-US" lang="ar-SA"/>
          </a:p>
        </p:txBody>
      </p:sp>
      <p:sp>
        <p:nvSpPr>
          <p:cNvPr id="1048654"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37" name=""/>
        <p:cNvGrpSpPr/>
        <p:nvPr/>
      </p:nvGrpSpPr>
      <p:grpSpPr>
        <a:xfrm rot="0">
          <a:off x="0" y="0"/>
          <a:ext cx="0" cy="0"/>
          <a:chOff x="0" y="0"/>
          <a:chExt cx="0" cy="0"/>
        </a:xfrm>
      </p:grpSpPr>
      <p:sp>
        <p:nvSpPr>
          <p:cNvPr id="1048584" name="Content Placeholder 1"/>
          <p:cNvSpPr/>
          <p:nvPr>
            <p:ph sz="full" idx="0"/>
          </p:nvPr>
        </p:nvSpPr>
        <p:spPr>
          <a:xfrm rot="0">
            <a:off x="609600" y="1557337"/>
            <a:ext cx="8156575" cy="4568825"/>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lang="ar-SA"/>
              <a:t>ومديرو مشاريع البرامج مسؤلون عن التخطيط والالتزام بالجدول الزمني الموضوع للمشروع، ويقومون بالإشراف على العمل للتأكد من تنفيذه طبقاً للمواصفات المطلوبة كما يتفقدون التقدم في سير العمل للتأكد من إتمام عملية التطوير في الوقت المحدد لذلك وطبقاً للميزانية الموضوعة .</a:t>
            </a:r>
          </a:p>
          <a:p>
            <a:pPr algn="just" indent="0" lvl="0" marL="0">
              <a:buNone/>
            </a:pPr>
            <a:r>
              <a:rPr altLang="en-US" lang="ar-SA"/>
              <a:t>ومع ذلك فإن الإدارة الجيدة لا يمكن أن تضمن نجاح المشروع بينما الإدارة السيئة غالباً تتسبب في فشل المشروع حيث يتم تسليم البرامج متأخرة عن موعدها كما تزيد التكلفة الفعلية لعملية التطوير عن التكلفة المقدرة لذلك مع الفشل في الوفاء بمتطلبات المشروع المتفق عليها. </a:t>
            </a:r>
          </a:p>
        </p:txBody>
      </p:sp>
      <p:sp>
        <p:nvSpPr>
          <p:cNvPr id="1048585"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587" name="Rectangle 2"/>
          <p:cNvSpPr/>
          <p:nvPr/>
        </p:nvSpPr>
        <p:spPr>
          <a:xfrm rot="0">
            <a:off x="323850" y="1441450"/>
            <a:ext cx="8640762" cy="5300662"/>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r>
              <a:rPr altLang="en-US" sz="2800" i="0" lang="ar-SA"/>
              <a:t>يقوم مديرو البرامج بنفس المهام التي يقوم بها مديرو المشاريع الهندسية الأخرى وتختلف هندسة البرامج عن الأنماط الهندسية الأخرى في عدة نواحي وهي : </a:t>
            </a:r>
          </a:p>
          <a:p>
            <a:pPr algn="just" eaLnBrk="1" hangingPunct="1" latinLnBrk="1" lvl="0" rtl="1"/>
            <a:r>
              <a:rPr altLang="en-US" b="1" sz="2800" i="0" lang="ar-SA">
                <a:solidFill>
                  <a:srgbClr val="FF0000"/>
                </a:solidFill>
              </a:rPr>
              <a:t>أ) المنتج غير ملموس </a:t>
            </a:r>
            <a:r>
              <a:rPr altLang="en-US" b="1" sz="2800" i="0" lang="ar-SA"/>
              <a:t>: </a:t>
            </a:r>
            <a:r>
              <a:rPr altLang="en-US" sz="2800" i="0" lang="ar-SA"/>
              <a:t>حيث يتمكن مدير مشروع بناء السفن أو مشروع هندسة مدنية على سبيل المثال من رؤية المنتج وهو يمر بمراحل التطوير المختلفة حيث يمكن رؤية تأثير عدم الالتزام بالجدول الزمني الموضوع على المنتج مما يؤدي إلى عدم انتهاء البناء كلياً </a:t>
            </a:r>
          </a:p>
          <a:p>
            <a:pPr algn="just" eaLnBrk="1" hangingPunct="1" latinLnBrk="1" lvl="0" rtl="1"/>
            <a:r>
              <a:rPr altLang="en-US" sz="2800" i="0" lang="ar-SA"/>
              <a:t>أما البرامج فهي أشياء غير ملموسة حيث لا يمكن رؤيتها أو لمسها ولا يتمكن مديري البرامج من رؤية التقدم في المشروع و يعتمدون على الآخرين لإنتاج المستندات المطلوبة.</a:t>
            </a:r>
          </a:p>
          <a:p>
            <a:pPr algn="just" eaLnBrk="1" hangingPunct="1" latinLnBrk="1" lvl="0" rtl="1"/>
            <a:endParaRPr altLang="en-US" sz="2800" i="0" lang="en-US"/>
          </a:p>
          <a:p>
            <a:pPr algn="justLow" eaLnBrk="1" hangingPunct="1" latinLnBrk="1" lvl="0" rtl="1">
              <a:spcBef>
                <a:spcPts val="700"/>
              </a:spcBef>
              <a:buClr>
                <a:schemeClr val="accent2"/>
              </a:buClr>
              <a:buSzPct val="60000"/>
              <a:buFont typeface="Wingdings" pitchFamily="2" charset="2"/>
              <a:buNone/>
            </a:pPr>
            <a:endParaRPr altLang="en-US" b="1" sz="2400" i="0" lang="ar-SA">
              <a:latin typeface="Tw Cen MT" pitchFamily="34" charset="0"/>
            </a:endParaRPr>
          </a:p>
        </p:txBody>
      </p:sp>
      <p:sp>
        <p:nvSpPr>
          <p:cNvPr id="1048588"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589" name="Rectangle 6"/>
          <p:cNvSpPr/>
          <p:nvPr/>
        </p:nvSpPr>
        <p:spPr>
          <a:xfrm rot="0">
            <a:off x="53975" y="237649"/>
            <a:ext cx="9055100" cy="980439"/>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rtl="1"/>
            <a:r>
              <a:rPr altLang="en-US" b="1" sz="3000" i="0" lang="ar-SA">
                <a:solidFill>
                  <a:srgbClr val="FF0000"/>
                </a:solidFill>
              </a:rPr>
              <a:t>أهم الاختلافات الجوهرية بين هندسة البرامج والأنماط الهندسية الأخرى </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593" name="Rectangle 2"/>
          <p:cNvSpPr/>
          <p:nvPr/>
        </p:nvSpPr>
        <p:spPr>
          <a:xfrm rot="0">
            <a:off x="323850" y="1557337"/>
            <a:ext cx="8640762" cy="5040312"/>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r>
              <a:rPr altLang="en-US" b="1" sz="2800" i="0" lang="ar-SA">
                <a:solidFill>
                  <a:srgbClr val="FF0000"/>
                </a:solidFill>
              </a:rPr>
              <a:t>ب) لا توجد عمليات قياسية للبرامج </a:t>
            </a:r>
            <a:r>
              <a:rPr altLang="en-US" b="1" sz="2800" i="0" lang="ar-SA"/>
              <a:t>:</a:t>
            </a:r>
            <a:r>
              <a:rPr altLang="en-US" sz="2800" i="0" lang="ar-SA"/>
              <a:t> لا يوجد الفهم الكافي عن العلاقة بين العملية البرمجية ونوع المنتج ، على عكس الأنظمة الهندسية التي تتمتع بتاريخ طويل حيث يتم اختبار العملية التي تتم فالمعالجة الهندسية لبعض أنواع الأنظمة مثل الجسور يمكن إدراكها بسهولة وقد تطور الإدراك للعملية البرمجية في السنوات القليلة الماضية بشكل كبير. </a:t>
            </a:r>
          </a:p>
          <a:p>
            <a:pPr algn="just" eaLnBrk="1" hangingPunct="1" latinLnBrk="1" lvl="0" rtl="1"/>
            <a:r>
              <a:rPr altLang="en-US" b="1" sz="2800" i="0" lang="ar-SA">
                <a:solidFill>
                  <a:srgbClr val="FF0000"/>
                </a:solidFill>
              </a:rPr>
              <a:t>ت) مشاريع البرامجِ الكبيرةِ مشاريعَ "وحيدةَ" في أغلب الأحيان </a:t>
            </a:r>
            <a:r>
              <a:rPr altLang="en-US" b="1" sz="2800" i="0" lang="ar-SA"/>
              <a:t>: </a:t>
            </a:r>
            <a:r>
              <a:rPr altLang="en-US" sz="2800" i="0" lang="ar-SA"/>
              <a:t>تختلف مشروعات البرمجيات الكبيرة عن المشاريع السابقة حيث يكتسب مديري هذه المشاريع مقدار كبير من الخبرة السابقة والتي يمكن أن تستخدم لتقليل الالتباس الموجود في الخطط الموضوعة ومن الصعب توقع المشاكل التي يمكن أن تحدث علاوة على أن التغيرات التكنولوجية السريعة في الحاسبات والاتصالات توفر قدر كبير من الخبرة ويمكن الاستفادة من الدروس التي تكتسب من الخبرة حيث يمكن نقلها إلى المشاريع الجديدة .</a:t>
            </a:r>
          </a:p>
          <a:p>
            <a:pPr algn="just" eaLnBrk="1" hangingPunct="1" latinLnBrk="1" lvl="0" rtl="1"/>
            <a:endParaRPr altLang="en-US" sz="2800" i="0" lang="en-US"/>
          </a:p>
          <a:p>
            <a:pPr algn="justLow" eaLnBrk="1" hangingPunct="1" latinLnBrk="1" lvl="0" rtl="1">
              <a:spcBef>
                <a:spcPts val="700"/>
              </a:spcBef>
              <a:buClr>
                <a:schemeClr val="accent2"/>
              </a:buClr>
              <a:buSzPct val="60000"/>
              <a:buFont typeface="Wingdings" pitchFamily="2" charset="2"/>
              <a:buNone/>
            </a:pPr>
            <a:endParaRPr altLang="en-US" b="1" sz="2500" lang="ar-SA">
              <a:latin typeface="Tw Cen MT" pitchFamily="34" charset="0"/>
            </a:endParaRPr>
          </a:p>
          <a:p>
            <a:pPr algn="justLow" eaLnBrk="1" hangingPunct="1" latinLnBrk="1" lvl="0" rtl="1">
              <a:spcBef>
                <a:spcPts val="700"/>
              </a:spcBef>
              <a:buClr>
                <a:schemeClr val="accent2"/>
              </a:buClr>
              <a:buSzPct val="60000"/>
              <a:buFont typeface="Wingdings" pitchFamily="2" charset="2"/>
              <a:buNone/>
            </a:pPr>
            <a:endParaRPr altLang="en-US" b="1" sz="2500" i="0" lang="ar-SA">
              <a:latin typeface="Tw Cen MT" pitchFamily="34" charset="0"/>
            </a:endParaRPr>
          </a:p>
          <a:p>
            <a:pPr algn="justLow" eaLnBrk="1" hangingPunct="1" latinLnBrk="1" lvl="0" rtl="1">
              <a:spcBef>
                <a:spcPts val="700"/>
              </a:spcBef>
              <a:buClr>
                <a:schemeClr val="accent2"/>
              </a:buClr>
              <a:buSzPct val="60000"/>
              <a:buFont typeface="Wingdings" pitchFamily="2" charset="2"/>
              <a:buNone/>
            </a:pPr>
            <a:endParaRPr altLang="en-US" b="1" sz="2500" i="0" lang="ar-SA">
              <a:latin typeface="Tw Cen MT" pitchFamily="34" charset="0"/>
            </a:endParaRPr>
          </a:p>
        </p:txBody>
      </p:sp>
      <p:sp>
        <p:nvSpPr>
          <p:cNvPr id="1048594"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06" name="Rectangle 2"/>
          <p:cNvSpPr/>
          <p:nvPr/>
        </p:nvSpPr>
        <p:spPr>
          <a:xfrm rot="0">
            <a:off x="179387" y="1341437"/>
            <a:ext cx="8640762" cy="5516562"/>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r>
              <a:rPr altLang="en-US" b="1" sz="2800" i="0" lang="ar-SA">
                <a:solidFill>
                  <a:srgbClr val="FF0000"/>
                </a:solidFill>
              </a:rPr>
              <a:t>ث) تتطلب صناعة البرمجيات جهوداً ذهنية وفكرية :</a:t>
            </a:r>
            <a:r>
              <a:rPr altLang="en-US" sz="2800" i="0" lang="ar-SA">
                <a:solidFill>
                  <a:srgbClr val="FF0000"/>
                </a:solidFill>
              </a:rPr>
              <a:t> </a:t>
            </a:r>
            <a:r>
              <a:rPr altLang="en-US" sz="2800" i="0" lang="ar-SA"/>
              <a:t>بعيداً عما يبذله الإنسان من جهود عضلية ، فهي كالشطرنج الذي يتميز عن بقية الألعاب الرياضية ، ونتيجة للتفكير الذي يلازم المتخصصين فيها ، تعلم صناعة البرمجيات محترفيها ومتخصصيها الصبر. هذا بالإضافة إلى أنه ليس في صناعة البرمجيات وقت محدد للعمل ، إلاّ في حالات اعتبارية إذ تأتي الأفكار البرمجية التي تتبادر إلى أذهان المتخصصين في أوقات مختلفة.</a:t>
            </a:r>
          </a:p>
          <a:p>
            <a:pPr algn="just" eaLnBrk="1" hangingPunct="1" latinLnBrk="1" lvl="0" rtl="1"/>
            <a:r>
              <a:rPr altLang="en-US" b="1" sz="2800" i="0" lang="ar-SA">
                <a:solidFill>
                  <a:srgbClr val="FF0000"/>
                </a:solidFill>
              </a:rPr>
              <a:t>ج) بناء المنتج </a:t>
            </a:r>
            <a:r>
              <a:rPr altLang="en-US" b="1" sz="2800" i="0" lang="ar-SA"/>
              <a:t>: </a:t>
            </a:r>
            <a:r>
              <a:rPr altLang="en-US" sz="2800" i="0" lang="ar-SA"/>
              <a:t>لا يستلزم بناء المنتج البرمجي توفير مواد أولية لإنتاج البرمجيات سوى الحاسوب ، وكذلك لا تستلزم  قطع غيار كالتي موجودة في الصناعات الميكانيكية والكيماوية والكهربائية. </a:t>
            </a:r>
          </a:p>
          <a:p>
            <a:pPr algn="just" eaLnBrk="1" hangingPunct="1" latinLnBrk="1" lvl="0" rtl="1"/>
            <a:r>
              <a:rPr altLang="en-US" b="1" sz="2800" i="0" lang="ar-SA">
                <a:solidFill>
                  <a:srgbClr val="FF0000"/>
                </a:solidFill>
              </a:rPr>
              <a:t>ح) السلع المنتجة </a:t>
            </a:r>
            <a:r>
              <a:rPr altLang="en-US" b="1" sz="2800" i="0" lang="ar-SA"/>
              <a:t>:</a:t>
            </a:r>
            <a:r>
              <a:rPr altLang="en-US" sz="2800" i="0" lang="ar-SA"/>
              <a:t> وهي البرمجيات لا تعد سلعاً استهلاكية كبقية السلع الناتجة من الصناعات الأخرى تندثر بتأثر عوامل الزمن. </a:t>
            </a:r>
          </a:p>
          <a:p>
            <a:pPr algn="just" eaLnBrk="1" hangingPunct="1" latinLnBrk="1" lvl="0" rtl="1"/>
            <a:r>
              <a:rPr altLang="en-US" b="1" sz="2800" i="0" lang="ar-SA">
                <a:solidFill>
                  <a:srgbClr val="FF0000"/>
                </a:solidFill>
              </a:rPr>
              <a:t>خ) التأثير على البيئة :</a:t>
            </a:r>
            <a:r>
              <a:rPr altLang="en-US" sz="2800" i="0" lang="ar-SA">
                <a:solidFill>
                  <a:srgbClr val="FF0000"/>
                </a:solidFill>
              </a:rPr>
              <a:t> </a:t>
            </a:r>
            <a:r>
              <a:rPr altLang="en-US" sz="2800" i="0" lang="ar-SA"/>
              <a:t>ربما تنفرد صناعة البرمجيات عن سواها بعدم تأثيرها على البيئة من حيث التلوث. </a:t>
            </a:r>
          </a:p>
          <a:p>
            <a:pPr algn="just" eaLnBrk="1" hangingPunct="1" latinLnBrk="1" lvl="0" rtl="1"/>
            <a:endParaRPr altLang="en-US" sz="2800" i="0" lang="en-US"/>
          </a:p>
        </p:txBody>
      </p:sp>
      <p:sp>
        <p:nvSpPr>
          <p:cNvPr id="1048607"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65" name=""/>
        <p:cNvGrpSpPr/>
        <p:nvPr/>
      </p:nvGrpSpPr>
      <p:grpSpPr>
        <a:xfrm rot="0">
          <a:off x="0" y="0"/>
          <a:ext cx="0" cy="0"/>
          <a:chOff x="0" y="0"/>
          <a:chExt cx="0" cy="0"/>
        </a:xfrm>
      </p:grpSpPr>
      <p:sp>
        <p:nvSpPr>
          <p:cNvPr id="1048608"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609" name="Rectangle 6"/>
          <p:cNvSpPr/>
          <p:nvPr/>
        </p:nvSpPr>
        <p:spPr>
          <a:xfrm rot="0">
            <a:off x="468312" y="260350"/>
            <a:ext cx="8207375" cy="954087"/>
          </a:xfrm>
          <a:prstGeom prst="rect"/>
          <a:noFill/>
          <a:ln>
            <a:noFill/>
          </a:ln>
        </p:spPr>
        <p:txBody>
          <a:bodyPr anchor="ctr" bIns="45720" lIns="91440" rIns="91440" tIns="45720" vert="horz">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rtl="1"/>
            <a:r>
              <a:rPr altLang="en-US" b="1" sz="2800" i="0" lang="ar-KW">
                <a:solidFill>
                  <a:srgbClr val="FE0802"/>
                </a:solidFill>
                <a:effectLst>
                  <a:outerShdw algn="tl" blurRad="38100" dir="2700000" dist="38100">
                    <a:srgbClr val="C0C0C0"/>
                  </a:outerShdw>
                </a:effectLst>
              </a:rPr>
              <a:t> وبرغم الاختلافات السابقة إلا أنه هناك صفات مشتركة للإدارة لكل من المشاريع الهندسية ومشاريع تطوير البرمجيات ومن أهمها :</a:t>
            </a:r>
          </a:p>
        </p:txBody>
      </p:sp>
      <p:sp>
        <p:nvSpPr>
          <p:cNvPr id="1048610" name="Rectangle 2"/>
          <p:cNvSpPr/>
          <p:nvPr/>
        </p:nvSpPr>
        <p:spPr>
          <a:xfrm rot="0">
            <a:off x="468312" y="1698625"/>
            <a:ext cx="8135937" cy="4524375"/>
          </a:xfrm>
          <a:prstGeom prst="rect"/>
          <a:noFill/>
          <a:ln>
            <a:noFill/>
          </a:ln>
        </p:spPr>
        <p:txBody>
          <a:bodyPr anchor="t" bIns="45720" lIns="91440" rIns="91440" tIns="45720" vert="horz">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indent="-342900" latinLnBrk="1" lvl="0" marL="342900" rtl="1">
              <a:buChar char="•"/>
            </a:pPr>
            <a:r>
              <a:rPr altLang="en-US" b="1" sz="2400" i="0" lang="ar-SA"/>
              <a:t>يتم تطبيق العديد من تقنيات إدارة المشاريع الهندسية على عملية إدارة مشاريع برامج الحاسب الآلي.</a:t>
            </a:r>
          </a:p>
          <a:p>
            <a:pPr algn="just" eaLnBrk="1" hangingPunct="1" indent="-342900" latinLnBrk="1" lvl="0" marL="342900" rtl="1">
              <a:buChar char="•"/>
            </a:pPr>
            <a:r>
              <a:rPr altLang="en-US" b="1" sz="2400" i="0" lang="ar-SA"/>
              <a:t>تعاني الأنظمة الهندسية المبتكرة ، التي تتسم بتعقيداتها الفنية ، من المشاكل ذاتها التي تواجه أنظمة برامج الحاسب الآلي.</a:t>
            </a:r>
          </a:p>
          <a:p>
            <a:pPr algn="just" eaLnBrk="1" hangingPunct="1" indent="-342900" latinLnBrk="1" lvl="0" marL="342900" rtl="1"/>
            <a:endParaRPr altLang="en-US" b="1" sz="2400" i="0" lang="ar-SA"/>
          </a:p>
          <a:p>
            <a:pPr algn="just" eaLnBrk="1" hangingPunct="1" indent="-342900" latinLnBrk="1" lvl="0" marL="342900" rtl="1"/>
            <a:r>
              <a:rPr altLang="en-US" b="1" sz="2400" i="0" lang="ar-SA"/>
              <a:t>وتعد صناعة البرمجيات اليوم العصر الذهبي لعصر الصناعة ، إذ أصبحت واحدة من الصناعات الإستراتيجية المهمة شأنها بذلك شأن الصناعات العملاقة الأخرى الكيماوية أو الكهربائية أو الميكانيكية. وعلى رغم تميزها عن تلك الصناعات بميزات عديدة إلاّ إنها مرتبطة ارتباطاً وثيقاً بتقنية الحاسب ، وهذه التقنية ذات صلة بالصناعات الكهربائية والميكانيكية والإلكترونية. </a:t>
            </a:r>
          </a:p>
          <a:p>
            <a:pPr algn="just" eaLnBrk="1" hangingPunct="1" indent="-342900" latinLnBrk="1" lvl="0" marL="342900" rtl="1"/>
            <a:endParaRPr altLang="en-US" b="1" sz="2400" i="0" lang="ar-SA"/>
          </a:p>
          <a:p>
            <a:pPr eaLnBrk="1" hangingPunct="1" indent="-342900" latinLnBrk="1" lvl="0" marL="342900" rtl="1"/>
            <a:endParaRPr altLang="en-US" sz="2400" i="0" lang="en-US"/>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11" name="Rectangle 2"/>
          <p:cNvSpPr/>
          <p:nvPr/>
        </p:nvSpPr>
        <p:spPr>
          <a:xfrm rot="0">
            <a:off x="323850" y="1341437"/>
            <a:ext cx="8640762" cy="5516562"/>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spcBef>
                <a:spcPts val="700"/>
              </a:spcBef>
              <a:buClr>
                <a:schemeClr val="accent2"/>
              </a:buClr>
              <a:buSzPct val="60000"/>
              <a:buFontTx/>
              <a:buNone/>
            </a:pPr>
            <a:r>
              <a:rPr altLang="en-US" b="1" sz="2400" i="0" lang="ar-SA"/>
              <a:t>وبسبب هذه الفروق الجوهرية بين هندسة البرامج والأنماط الهندسية الأخرى فإنه ليس من المفاجئ أن بعض مشاريع البرامج تتأخر وتتجاوز الميزانية الموضوعة لها والجدول الزمني الموضوع لها. </a:t>
            </a:r>
          </a:p>
          <a:p>
            <a:pPr algn="just" eaLnBrk="1" hangingPunct="1" latinLnBrk="1" lvl="0" rtl="1">
              <a:spcBef>
                <a:spcPts val="700"/>
              </a:spcBef>
              <a:buClr>
                <a:schemeClr val="accent2"/>
              </a:buClr>
              <a:buSzPct val="60000"/>
              <a:buFontTx/>
              <a:buNone/>
            </a:pPr>
            <a:r>
              <a:rPr altLang="en-US" b="1" sz="2400" i="0" lang="ar-SA"/>
              <a:t>وأنظمة البرامج دائماً تكون جديدة ومبتكرة والمشاريع الهندسية مثل أنظمة النقل الجديدة غالباً تواجه بعض المشاكل المتعلقة بالالتزام بالجدول الزمني الموضوع لها.</a:t>
            </a:r>
          </a:p>
          <a:p>
            <a:pPr algn="just" eaLnBrk="1" hangingPunct="1" latinLnBrk="1" lvl="0" rtl="1">
              <a:spcBef>
                <a:spcPts val="700"/>
              </a:spcBef>
              <a:buClr>
                <a:schemeClr val="accent2"/>
              </a:buClr>
              <a:buSzPct val="60000"/>
              <a:buFontTx/>
              <a:buNone/>
            </a:pPr>
            <a:r>
              <a:rPr altLang="en-US" b="1" sz="2400" i="0" lang="ar-SA"/>
              <a:t>وقد أصبح في الإمكان الآن تسليم مشاريع البرامج في الموعد المحدد مع الالتزام بالميزانية الموضوعة لها ويعد موضوع إدارة مشاريع البرامج موضوع متشعب ومركب .</a:t>
            </a:r>
          </a:p>
          <a:p>
            <a:pPr algn="just" eaLnBrk="1" hangingPunct="1" latinLnBrk="1" lvl="0" rtl="1">
              <a:spcBef>
                <a:spcPts val="700"/>
              </a:spcBef>
              <a:buClr>
                <a:schemeClr val="accent2"/>
              </a:buClr>
              <a:buSzPct val="60000"/>
              <a:buFontTx/>
              <a:buNone/>
            </a:pPr>
            <a:r>
              <a:rPr altLang="en-US" b="1" sz="2400" i="0" lang="ar-SA"/>
              <a:t>فإننا سوف نستعرض الوصف تفصيلي لأهم أربعة نشاطات إدارية هامة وهي :</a:t>
            </a:r>
          </a:p>
          <a:p>
            <a:pPr algn="just" eaLnBrk="1" hangingPunct="1" latinLnBrk="1" lvl="0" rtl="1">
              <a:spcBef>
                <a:spcPts val="700"/>
              </a:spcBef>
              <a:buClr>
                <a:schemeClr val="accent2"/>
              </a:buClr>
              <a:buSzPct val="60000"/>
              <a:buFontTx/>
              <a:buNone/>
            </a:pPr>
            <a:r>
              <a:rPr altLang="en-US" b="1" sz="2400" i="0" lang="ar-SA"/>
              <a:t> إدارة الموارد البشرية .</a:t>
            </a:r>
          </a:p>
          <a:p>
            <a:pPr algn="just" eaLnBrk="1" hangingPunct="1" latinLnBrk="1" lvl="0" rtl="1">
              <a:spcBef>
                <a:spcPts val="700"/>
              </a:spcBef>
              <a:buClr>
                <a:schemeClr val="accent2"/>
              </a:buClr>
              <a:buSzPct val="60000"/>
              <a:buFontTx/>
              <a:buNone/>
            </a:pPr>
            <a:r>
              <a:rPr altLang="en-US" b="1" sz="2400" i="0" lang="ar-SA"/>
              <a:t>تخطيط المشروع البرمجي .</a:t>
            </a:r>
          </a:p>
          <a:p>
            <a:pPr algn="just" eaLnBrk="1" hangingPunct="1" latinLnBrk="1" lvl="0" rtl="1">
              <a:spcBef>
                <a:spcPts val="700"/>
              </a:spcBef>
              <a:buClr>
                <a:schemeClr val="accent2"/>
              </a:buClr>
              <a:buSzPct val="60000"/>
              <a:buFontTx/>
              <a:buNone/>
            </a:pPr>
            <a:r>
              <a:rPr altLang="en-US" b="1" sz="2400" i="0" lang="ar-SA"/>
              <a:t>جدولة المشروع البرمجي .</a:t>
            </a:r>
          </a:p>
          <a:p>
            <a:pPr algn="just" eaLnBrk="1" hangingPunct="1" latinLnBrk="1" lvl="0" rtl="1">
              <a:spcBef>
                <a:spcPts val="700"/>
              </a:spcBef>
              <a:buClr>
                <a:schemeClr val="accent2"/>
              </a:buClr>
              <a:buSzPct val="60000"/>
              <a:buFontTx/>
              <a:buNone/>
            </a:pPr>
            <a:r>
              <a:rPr altLang="en-US" b="1" sz="2400" i="0" lang="ar-SA"/>
              <a:t>وإدارة الكوارث. </a:t>
            </a:r>
          </a:p>
        </p:txBody>
      </p:sp>
      <p:sp>
        <p:nvSpPr>
          <p:cNvPr id="1048612"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613" name="Rectangle 2"/>
          <p:cNvSpPr/>
          <p:nvPr/>
        </p:nvSpPr>
        <p:spPr>
          <a:xfrm rot="0">
            <a:off x="179387" y="1773237"/>
            <a:ext cx="8785225" cy="4968875"/>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spcBef>
                <a:spcPts val="700"/>
              </a:spcBef>
              <a:buClr>
                <a:schemeClr val="accent2"/>
              </a:buClr>
              <a:buSzPct val="60000"/>
              <a:buFontTx/>
              <a:buNone/>
            </a:pPr>
            <a:r>
              <a:rPr altLang="en-US" b="1" sz="2400" i="0" lang="ar-SA"/>
              <a:t>إن إدارة المشاريع بصفة عامة هي نشاط ذي كثافة بشرية وبنيات تنظيمية كثيرة تستلزم تنظيمها لرفع مهاراتها وقدراتها وزيادة فعليتها ، </a:t>
            </a:r>
            <a:r>
              <a:rPr altLang="en-US" b="1" sz="2400" i="0" lang="ar-SA">
                <a:solidFill>
                  <a:srgbClr val="7030A0"/>
                </a:solidFill>
              </a:rPr>
              <a:t>لذا فإن إدارة الموارد البشرية تُعد حجر الزاوية في نجاح المشاريع</a:t>
            </a:r>
            <a:r>
              <a:rPr altLang="en-US" b="1" sz="2400" i="0" lang="ar-SA"/>
              <a:t> حيث إنها تشمل العديد من النشطات والمهام التي تساعد على ذلك ، والتي سوف نتناولها فيما يلي:</a:t>
            </a:r>
          </a:p>
          <a:p>
            <a:pPr eaLnBrk="1" hangingPunct="1" latinLnBrk="1" lvl="0" rtl="1"/>
            <a:r>
              <a:rPr altLang="en-US" b="1" sz="2400" i="0" lang="ar-EG">
                <a:solidFill>
                  <a:srgbClr val="00B050"/>
                </a:solidFill>
                <a:effectLst>
                  <a:outerShdw algn="tl" blurRad="38100" dir="2700000" dist="38100">
                    <a:srgbClr val="C0C0C0"/>
                  </a:outerShdw>
                </a:effectLst>
              </a:rPr>
              <a:t>1. مدير المشروع والنشاطات الإدارية </a:t>
            </a:r>
            <a:r>
              <a:rPr altLang="en-US" b="1" i="0" lang="en-US">
                <a:solidFill>
                  <a:srgbClr val="00B050"/>
                </a:solidFill>
                <a:effectLst>
                  <a:outerShdw algn="tl" blurRad="38100" dir="2700000" dist="38100">
                    <a:srgbClr val="C0C0C0"/>
                  </a:outerShdw>
                </a:effectLst>
              </a:rPr>
              <a:t>Project Manager and Management Activities</a:t>
            </a:r>
          </a:p>
          <a:p>
            <a:pPr eaLnBrk="1" hangingPunct="1" latinLnBrk="1" lvl="0" rtl="1"/>
            <a:r>
              <a:rPr altLang="en-US" b="1" sz="2400" i="0" lang="ar-EG">
                <a:solidFill>
                  <a:srgbClr val="FF0000"/>
                </a:solidFill>
              </a:rPr>
              <a:t>2</a:t>
            </a:r>
            <a:r>
              <a:rPr altLang="en-US" b="1" sz="2400" i="0" lang="ar-SA">
                <a:solidFill>
                  <a:srgbClr val="FF0000"/>
                </a:solidFill>
              </a:rPr>
              <a:t>.</a:t>
            </a:r>
            <a:r>
              <a:rPr altLang="en-US" b="1" sz="2400" i="0" lang="ar-EG">
                <a:solidFill>
                  <a:srgbClr val="FF0000"/>
                </a:solidFill>
              </a:rPr>
              <a:t> فرق عمل المشاريع البرمجية   </a:t>
            </a:r>
            <a:r>
              <a:rPr altLang="en-US" b="1" i="0" lang="en-US">
                <a:solidFill>
                  <a:srgbClr val="FF0000"/>
                </a:solidFill>
              </a:rPr>
              <a:t>Software Projects Teams</a:t>
            </a:r>
          </a:p>
          <a:p>
            <a:pPr eaLnBrk="1" hangingPunct="1" latinLnBrk="1" lvl="0" rtl="1"/>
            <a:r>
              <a:rPr altLang="en-US" b="1" sz="2400" i="0" lang="ar-EG">
                <a:solidFill>
                  <a:srgbClr val="FF0000"/>
                </a:solidFill>
              </a:rPr>
              <a:t>3. طبيعة فرق عمل المشروع </a:t>
            </a:r>
            <a:r>
              <a:rPr altLang="en-US" b="1" sz="2000" i="0" lang="en-US">
                <a:solidFill>
                  <a:srgbClr val="FF0000"/>
                </a:solidFill>
              </a:rPr>
              <a:t>The Nature of Project Teams  </a:t>
            </a:r>
          </a:p>
          <a:p>
            <a:pPr eaLnBrk="1" hangingPunct="1" latinLnBrk="1" lvl="0" rtl="1"/>
            <a:r>
              <a:rPr altLang="en-US" b="1" sz="2400" i="0" lang="ar-EG">
                <a:solidFill>
                  <a:srgbClr val="FF0000"/>
                </a:solidFill>
              </a:rPr>
              <a:t>4</a:t>
            </a:r>
            <a:r>
              <a:rPr altLang="en-US" b="1" sz="2400" i="0" lang="ar-SA">
                <a:solidFill>
                  <a:srgbClr val="FF0000"/>
                </a:solidFill>
              </a:rPr>
              <a:t>.</a:t>
            </a:r>
            <a:r>
              <a:rPr altLang="en-US" b="1" sz="2400" i="0" lang="ar-EG">
                <a:solidFill>
                  <a:srgbClr val="FF0000"/>
                </a:solidFill>
              </a:rPr>
              <a:t> أدوات إدارة المشروع  </a:t>
            </a:r>
            <a:r>
              <a:rPr altLang="en-US" b="1" sz="2000" i="0" lang="en-US">
                <a:solidFill>
                  <a:srgbClr val="FF0000"/>
                </a:solidFill>
              </a:rPr>
              <a:t>Project Management Tools</a:t>
            </a:r>
          </a:p>
          <a:p>
            <a:pPr eaLnBrk="1" hangingPunct="1" latinLnBrk="1" lvl="0" rtl="1"/>
            <a:endParaRPr altLang="en-US" b="1" sz="2000" i="0" lang="en-US">
              <a:solidFill>
                <a:srgbClr val="FF0000"/>
              </a:solidFill>
            </a:endParaRPr>
          </a:p>
          <a:p>
            <a:pPr eaLnBrk="1" hangingPunct="1" latinLnBrk="1" lvl="0" rtl="1"/>
            <a:endParaRPr altLang="en-US" sz="2400" i="0" lang="en-US"/>
          </a:p>
          <a:p>
            <a:pPr algn="just" eaLnBrk="1" hangingPunct="1" latinLnBrk="1" lvl="0" rtl="1">
              <a:spcBef>
                <a:spcPts val="700"/>
              </a:spcBef>
              <a:buClr>
                <a:schemeClr val="accent2"/>
              </a:buClr>
              <a:buSzPct val="60000"/>
              <a:buFontTx/>
              <a:buNone/>
            </a:pPr>
            <a:endParaRPr altLang="en-US" b="1" sz="2400" i="0" lang="ar-SA"/>
          </a:p>
          <a:p>
            <a:pPr algn="just" eaLnBrk="1" hangingPunct="1" latinLnBrk="1" lvl="0" rtl="1">
              <a:spcBef>
                <a:spcPts val="700"/>
              </a:spcBef>
              <a:buClr>
                <a:schemeClr val="accent2"/>
              </a:buClr>
              <a:buSzPct val="60000"/>
              <a:buFontTx/>
              <a:buNone/>
            </a:pPr>
            <a:endParaRPr altLang="en-US" b="1" sz="2400" i="0" lang="en-US"/>
          </a:p>
          <a:p>
            <a:pPr algn="just" eaLnBrk="1" hangingPunct="1" latinLnBrk="1" lvl="0" rtl="1">
              <a:spcBef>
                <a:spcPts val="700"/>
              </a:spcBef>
              <a:buClr>
                <a:schemeClr val="accent2"/>
              </a:buClr>
              <a:buSzPct val="60000"/>
              <a:buFontTx/>
              <a:buNone/>
            </a:pPr>
            <a:endParaRPr altLang="en-US" b="1" sz="2400" i="0" lang="ar-SA"/>
          </a:p>
        </p:txBody>
      </p:sp>
      <p:sp>
        <p:nvSpPr>
          <p:cNvPr id="1048614"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615" name="Rectangle 6"/>
          <p:cNvSpPr/>
          <p:nvPr/>
        </p:nvSpPr>
        <p:spPr>
          <a:xfrm rot="0">
            <a:off x="990600" y="44450"/>
            <a:ext cx="7981950" cy="1200150"/>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rtl="1"/>
            <a:r>
              <a:rPr altLang="en-US" b="1" sz="3600" i="0" lang="ar-EG">
                <a:solidFill>
                  <a:srgbClr val="FF0000"/>
                </a:solidFill>
              </a:rPr>
              <a:t>إدارة الموارد البشرية</a:t>
            </a:r>
          </a:p>
          <a:p>
            <a:pPr eaLnBrk="1" hangingPunct="1" latinLnBrk="1" lvl="0" rtl="1"/>
            <a:r>
              <a:rPr altLang="en-US" b="1" sz="3600" i="0" lang="ar-EG">
                <a:solidFill>
                  <a:srgbClr val="FF0000"/>
                </a:solidFill>
              </a:rPr>
              <a:t> </a:t>
            </a:r>
            <a:r>
              <a:rPr altLang="en-US" b="1" sz="3600" i="0" lang="en-US">
                <a:solidFill>
                  <a:srgbClr val="FF0000"/>
                </a:solidFill>
              </a:rPr>
              <a:t>Humanity Resources Management </a:t>
            </a: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FFFFFF"/>
      </a:dk1>
      <a:lt1>
        <a:srgbClr val="000000"/>
      </a:lt1>
      <a:dk2>
        <a:srgbClr val="775F55"/>
      </a:dk2>
      <a:lt2>
        <a:srgbClr val="EBDDC3"/>
      </a:lt2>
      <a:accent1>
        <a:srgbClr val="94B6D2"/>
      </a:accent1>
      <a:accent2>
        <a:srgbClr val="DD8047"/>
      </a:accent2>
      <a:accent3>
        <a:srgbClr val="AAAAAA"/>
      </a:accent3>
      <a:accent4>
        <a:srgbClr val="DCDCDC"/>
      </a:accent4>
      <a:accent5>
        <a:srgbClr val="C8D7E5"/>
      </a:accent5>
      <a:accent6>
        <a:srgbClr val="C6723F"/>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00"/>
        </a:lt1>
        <a:dk2>
          <a:srgbClr val="775F55"/>
        </a:dk2>
        <a:lt2>
          <a:srgbClr val="EBDDC3"/>
        </a:lt2>
        <a:accent1>
          <a:srgbClr val="94B6D2"/>
        </a:accent1>
        <a:accent2>
          <a:srgbClr val="DD8047"/>
        </a:accent2>
        <a:accent3>
          <a:srgbClr val="AAAAAA"/>
        </a:accent3>
        <a:accent4>
          <a:srgbClr val="DCDCDC"/>
        </a:accent4>
        <a:accent5>
          <a:srgbClr val="C8D7E5"/>
        </a:accent5>
        <a:accent6>
          <a:srgbClr val="C6723F"/>
        </a:accent6>
        <a:hlink>
          <a:srgbClr val="F7B615"/>
        </a:hlink>
        <a:folHlink>
          <a:srgbClr val="704404"/>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EBDDC3"/>
      </a:dk2>
      <a:lt2>
        <a:srgbClr val="775F55"/>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BDDC3"/>
        </a:dk2>
        <a:lt2>
          <a:srgbClr val="775F55"/>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extraClrScheme>
  </a:extraClrSchemeLst>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مقدمة</dc:title>
  <dc:creator>Walid</dc:creator>
  <cp:lastModifiedBy>Lionel</cp:lastModifiedBy>
  <dcterms:created xsi:type="dcterms:W3CDTF">٢٠٠٥-١٠-١٥T٠٦:٥٤:٠٠Z</dcterms:created>
  <dcterms:modified xsi:type="dcterms:W3CDTF">٢٠٢٣-٠٣-٢٧T٠٢:٤٣:٣٩Z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1357ca34d8b24da19a479dbf78268565</vt:lpwstr>
  </property>
</Properties>
</file>