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28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5798" autoAdjust="0"/>
  </p:normalViewPr>
  <p:slideViewPr>
    <p:cSldViewPr>
      <p:cViewPr varScale="1">
        <p:scale>
          <a:sx n="75" d="100"/>
          <a:sy n="75" d="100"/>
        </p:scale>
        <p:origin x="-10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195CEB-482A-4E61-B2E3-9CA19FF34B26}" type="datetimeFigureOut">
              <a:rPr lang="en-US" smtClean="0"/>
              <a:t>2/1/2023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99F8E12-E338-47A5-B241-3CAF0B944F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95CEB-482A-4E61-B2E3-9CA19FF34B2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195CEB-482A-4E61-B2E3-9CA19FF34B26}"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195CEB-482A-4E61-B2E3-9CA19FF34B26}" type="datetimeFigureOut">
              <a:rPr lang="en-US" smtClean="0"/>
              <a:t>2/1/2023</a:t>
            </a:fld>
            <a:endParaRPr lang="en-US"/>
          </a:p>
        </p:txBody>
      </p:sp>
      <p:sp>
        <p:nvSpPr>
          <p:cNvPr id="9" name="Slide Number Placeholder 8"/>
          <p:cNvSpPr>
            <a:spLocks noGrp="1"/>
          </p:cNvSpPr>
          <p:nvPr>
            <p:ph type="sldNum" sz="quarter" idx="15"/>
          </p:nvPr>
        </p:nvSpPr>
        <p:spPr/>
        <p:txBody>
          <a:bodyPr rtlCol="0"/>
          <a:lstStyle/>
          <a:p>
            <a:fld id="{D99F8E12-E338-47A5-B241-3CAF0B944F5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195CEB-482A-4E61-B2E3-9CA19FF34B26}" type="datetimeFigureOut">
              <a:rPr lang="en-US" smtClean="0"/>
              <a:t>2/1/2023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99F8E12-E338-47A5-B241-3CAF0B944F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195CEB-482A-4E61-B2E3-9CA19FF34B26}"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F8E12-E338-47A5-B241-3CAF0B944F5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195CEB-482A-4E61-B2E3-9CA19FF34B26}"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9F8E12-E338-47A5-B241-3CAF0B944F5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195CEB-482A-4E61-B2E3-9CA19FF34B26}" type="datetimeFigureOut">
              <a:rPr lang="en-US" smtClean="0"/>
              <a:t>2/1/2023</a:t>
            </a:fld>
            <a:endParaRPr lang="en-US"/>
          </a:p>
        </p:txBody>
      </p:sp>
      <p:sp>
        <p:nvSpPr>
          <p:cNvPr id="7" name="Slide Number Placeholder 6"/>
          <p:cNvSpPr>
            <a:spLocks noGrp="1"/>
          </p:cNvSpPr>
          <p:nvPr>
            <p:ph type="sldNum" sz="quarter" idx="11"/>
          </p:nvPr>
        </p:nvSpPr>
        <p:spPr/>
        <p:txBody>
          <a:bodyPr rtlCol="0"/>
          <a:lstStyle/>
          <a:p>
            <a:fld id="{D99F8E12-E338-47A5-B241-3CAF0B944F5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95CEB-482A-4E61-B2E3-9CA19FF34B26}"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9F8E12-E338-47A5-B241-3CAF0B944F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195CEB-482A-4E61-B2E3-9CA19FF34B26}" type="datetimeFigureOut">
              <a:rPr lang="en-US" smtClean="0"/>
              <a:t>2/1/2023</a:t>
            </a:fld>
            <a:endParaRPr lang="en-US"/>
          </a:p>
        </p:txBody>
      </p:sp>
      <p:sp>
        <p:nvSpPr>
          <p:cNvPr id="22" name="Slide Number Placeholder 21"/>
          <p:cNvSpPr>
            <a:spLocks noGrp="1"/>
          </p:cNvSpPr>
          <p:nvPr>
            <p:ph type="sldNum" sz="quarter" idx="15"/>
          </p:nvPr>
        </p:nvSpPr>
        <p:spPr/>
        <p:txBody>
          <a:bodyPr rtlCol="0"/>
          <a:lstStyle/>
          <a:p>
            <a:fld id="{D99F8E12-E338-47A5-B241-3CAF0B944F5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195CEB-482A-4E61-B2E3-9CA19FF34B26}" type="datetimeFigureOut">
              <a:rPr lang="en-US" smtClean="0"/>
              <a:t>2/1/2023</a:t>
            </a:fld>
            <a:endParaRPr lang="en-US"/>
          </a:p>
        </p:txBody>
      </p:sp>
      <p:sp>
        <p:nvSpPr>
          <p:cNvPr id="18" name="Slide Number Placeholder 17"/>
          <p:cNvSpPr>
            <a:spLocks noGrp="1"/>
          </p:cNvSpPr>
          <p:nvPr>
            <p:ph type="sldNum" sz="quarter" idx="11"/>
          </p:nvPr>
        </p:nvSpPr>
        <p:spPr/>
        <p:txBody>
          <a:bodyPr rtlCol="0"/>
          <a:lstStyle/>
          <a:p>
            <a:fld id="{D99F8E12-E338-47A5-B241-3CAF0B944F5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195CEB-482A-4E61-B2E3-9CA19FF34B26}" type="datetimeFigureOut">
              <a:rPr lang="en-US" smtClean="0"/>
              <a:t>2/1/2023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99F8E12-E338-47A5-B241-3CAF0B944F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8765" y="3683363"/>
            <a:ext cx="3429000" cy="780869"/>
          </a:xfrm>
        </p:spPr>
        <p:txBody>
          <a:bodyPr>
            <a:normAutofit fontScale="90000"/>
          </a:bodyPr>
          <a:lstStyle/>
          <a:p>
            <a:r>
              <a:rPr lang="en-US" sz="5400" dirty="0" smtClean="0">
                <a:solidFill>
                  <a:schemeClr val="tx1"/>
                </a:solidFill>
                <a:latin typeface="Times New Roman" panose="02020603050405020304" pitchFamily="18" charset="0"/>
                <a:cs typeface="Times New Roman" panose="02020603050405020304" pitchFamily="18" charset="0"/>
              </a:rPr>
              <a:t>LEC2</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934" y="1600200"/>
            <a:ext cx="6385614" cy="2005745"/>
          </a:xfrm>
        </p:spPr>
        <p:txBody>
          <a:bodyPr>
            <a:normAutofit/>
          </a:bodyPr>
          <a:lstStyle/>
          <a:p>
            <a:pPr algn="ctr" rtl="1">
              <a:defRPr/>
            </a:pPr>
            <a:r>
              <a:rPr lang="ar-SA" sz="3200" b="1" kern="10" dirty="0">
                <a:latin typeface="Times New Roman" panose="02020603050405020304" pitchFamily="18" charset="0"/>
                <a:cs typeface="Times New Roman" panose="02020603050405020304" pitchFamily="18" charset="0"/>
              </a:rPr>
              <a:t>تحليل وتصميم </a:t>
            </a:r>
            <a:r>
              <a:rPr lang="ar-EG" sz="3200" kern="10" dirty="0" smtClean="0">
                <a:latin typeface="Times New Roman" panose="02020603050405020304" pitchFamily="18" charset="0"/>
                <a:cs typeface="Times New Roman" panose="02020603050405020304" pitchFamily="18" charset="0"/>
              </a:rPr>
              <a:t>البرمجيات</a:t>
            </a:r>
            <a:r>
              <a:rPr lang="ar-SA" sz="3200" b="1" kern="10" dirty="0" smtClean="0">
                <a:latin typeface="Times New Roman" panose="02020603050405020304" pitchFamily="18" charset="0"/>
                <a:cs typeface="Times New Roman" panose="02020603050405020304" pitchFamily="18" charset="0"/>
              </a:rPr>
              <a:t> </a:t>
            </a:r>
            <a:r>
              <a:rPr lang="en-US" sz="3200" b="1" kern="10" dirty="0" smtClean="0">
                <a:latin typeface="Times New Roman" panose="02020603050405020304" pitchFamily="18" charset="0"/>
                <a:cs typeface="Times New Roman" panose="02020603050405020304" pitchFamily="18" charset="0"/>
              </a:rPr>
              <a:t> </a:t>
            </a:r>
            <a:r>
              <a:rPr lang="ar-SA" sz="3200" b="1" kern="10" dirty="0">
                <a:latin typeface="Times New Roman" panose="02020603050405020304" pitchFamily="18" charset="0"/>
                <a:cs typeface="Times New Roman" panose="02020603050405020304" pitchFamily="18" charset="0"/>
              </a:rPr>
              <a:t>بإستخدام لغة </a:t>
            </a:r>
            <a:r>
              <a:rPr lang="ar-EG" sz="3200" kern="10" dirty="0">
                <a:latin typeface="Times New Roman" panose="02020603050405020304" pitchFamily="18" charset="0"/>
                <a:cs typeface="Times New Roman" panose="02020603050405020304" pitchFamily="18" charset="0"/>
              </a:rPr>
              <a:t>ا</a:t>
            </a:r>
            <a:r>
              <a:rPr lang="ar-SA" sz="3200" b="1" kern="10" dirty="0" smtClean="0">
                <a:latin typeface="Times New Roman" panose="02020603050405020304" pitchFamily="18" charset="0"/>
                <a:cs typeface="Times New Roman" panose="02020603050405020304" pitchFamily="18" charset="0"/>
              </a:rPr>
              <a:t>لنمذجة </a:t>
            </a:r>
            <a:r>
              <a:rPr lang="ar-SA" sz="3200" b="1" kern="10" dirty="0">
                <a:latin typeface="Times New Roman" panose="02020603050405020304" pitchFamily="18" charset="0"/>
                <a:cs typeface="Times New Roman" panose="02020603050405020304" pitchFamily="18" charset="0"/>
              </a:rPr>
              <a:t>الموحدة </a:t>
            </a:r>
            <a:r>
              <a:rPr lang="en-US" sz="3200" b="1" kern="10" dirty="0">
                <a:latin typeface="Times New Roman" panose="02020603050405020304" pitchFamily="18" charset="0"/>
                <a:cs typeface="Times New Roman" panose="02020603050405020304" pitchFamily="18" charset="0"/>
              </a:rPr>
              <a:t>UML</a:t>
            </a:r>
          </a:p>
          <a:p>
            <a:pPr rtl="1">
              <a:defRPr/>
            </a:pPr>
            <a:r>
              <a:rPr lang="en-US" sz="3200" b="1" kern="10" dirty="0" smtClean="0">
                <a:latin typeface="Times New Roman" panose="02020603050405020304" pitchFamily="18" charset="0"/>
                <a:cs typeface="Times New Roman" panose="02020603050405020304" pitchFamily="18" charset="0"/>
              </a:rPr>
              <a:t>  </a:t>
            </a:r>
            <a:endParaRPr lang="ar-SA" sz="3200" b="1" kern="10" dirty="0">
              <a:latin typeface="Times New Roman" panose="02020603050405020304" pitchFamily="18" charset="0"/>
              <a:cs typeface="Times New Roman" panose="02020603050405020304" pitchFamily="18" charset="0"/>
            </a:endParaRPr>
          </a:p>
          <a:p>
            <a:pPr rtl="1"/>
            <a:endParaRPr lang="en-US" sz="32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4F503B76-D34C-4DCF-9AE3-F800B173F9C7}" type="slidenum">
              <a:rPr lang="en-US" smtClean="0"/>
              <a:t>1</a:t>
            </a:fld>
            <a:endParaRPr lang="en-US"/>
          </a:p>
        </p:txBody>
      </p:sp>
      <p:sp>
        <p:nvSpPr>
          <p:cNvPr id="4" name="WordArt 5"/>
          <p:cNvSpPr>
            <a:spLocks noChangeArrowheads="1" noChangeShapeType="1" noTextEdit="1"/>
          </p:cNvSpPr>
          <p:nvPr/>
        </p:nvSpPr>
        <p:spPr bwMode="auto">
          <a:xfrm>
            <a:off x="2362200" y="2819400"/>
            <a:ext cx="5322131" cy="863963"/>
          </a:xfrm>
          <a:prstGeom prst="rect">
            <a:avLst/>
          </a:prstGeom>
        </p:spPr>
        <p:txBody>
          <a:bodyPr wrap="none" fromWordArt="1">
            <a:prstTxWarp prst="textPlain">
              <a:avLst>
                <a:gd name="adj" fmla="val 50000"/>
              </a:avLst>
            </a:prstTxWarp>
          </a:bodyPr>
          <a:lstStyle/>
          <a:p>
            <a:pPr algn="ctr"/>
            <a:r>
              <a:rPr lang="en-US" sz="1050" b="1" kern="10" dirty="0" smtClean="0">
                <a:latin typeface="Times New Roman" panose="02020603050405020304" pitchFamily="18" charset="0"/>
                <a:cs typeface="Times New Roman" panose="02020603050405020304" pitchFamily="18" charset="0"/>
              </a:rPr>
              <a:t> Software Analysis </a:t>
            </a:r>
            <a:r>
              <a:rPr lang="en-US" sz="1050" b="1" kern="10" dirty="0">
                <a:latin typeface="Times New Roman" panose="02020603050405020304" pitchFamily="18" charset="0"/>
                <a:cs typeface="Times New Roman" panose="02020603050405020304" pitchFamily="18" charset="0"/>
              </a:rPr>
              <a:t>And Design   Using </a:t>
            </a:r>
            <a:r>
              <a:rPr lang="en-US" sz="1050" b="1" kern="10" dirty="0" smtClean="0">
                <a:latin typeface="Times New Roman" panose="02020603050405020304" pitchFamily="18" charset="0"/>
                <a:cs typeface="Times New Roman" panose="02020603050405020304" pitchFamily="18" charset="0"/>
              </a:rPr>
              <a:t>UML</a:t>
            </a:r>
          </a:p>
          <a:p>
            <a:pPr algn="ctr" rtl="0"/>
            <a:endParaRPr lang="en-US" sz="1050" b="1" kern="10" dirty="0">
              <a:latin typeface="Times New Roman" panose="02020603050405020304" pitchFamily="18" charset="0"/>
              <a:cs typeface="Times New Roman" panose="02020603050405020304" pitchFamily="18" charset="0"/>
            </a:endParaRPr>
          </a:p>
        </p:txBody>
      </p:sp>
      <p:sp>
        <p:nvSpPr>
          <p:cNvPr id="5" name="WordArt 6"/>
          <p:cNvSpPr>
            <a:spLocks noChangeArrowheads="1" noChangeShapeType="1" noTextEdit="1"/>
          </p:cNvSpPr>
          <p:nvPr/>
        </p:nvSpPr>
        <p:spPr bwMode="auto">
          <a:xfrm>
            <a:off x="1910933" y="5917474"/>
            <a:ext cx="2889667" cy="716363"/>
          </a:xfrm>
          <a:prstGeom prst="rect">
            <a:avLst/>
          </a:prstGeom>
        </p:spPr>
        <p:txBody>
          <a:bodyPr wrap="none" fromWordArt="1">
            <a:prstTxWarp prst="textPlain">
              <a:avLst>
                <a:gd name="adj" fmla="val 50000"/>
              </a:avLst>
            </a:prstTxWarp>
          </a:bodyPr>
          <a:lstStyle/>
          <a:p>
            <a:pPr algn="ctr"/>
            <a:r>
              <a:rPr lang="ar-SA" sz="3600" b="1" kern="10" dirty="0">
                <a:latin typeface="Times New Roman" panose="02020603050405020304" pitchFamily="18" charset="0"/>
                <a:cs typeface="Times New Roman" panose="02020603050405020304" pitchFamily="18" charset="0"/>
              </a:rPr>
              <a:t>إعداد / أ. </a:t>
            </a:r>
            <a:r>
              <a:rPr lang="ar-EG" sz="3600" b="1" kern="10" dirty="0" smtClean="0">
                <a:latin typeface="Times New Roman" panose="02020603050405020304" pitchFamily="18" charset="0"/>
                <a:cs typeface="Times New Roman" panose="02020603050405020304" pitchFamily="18" charset="0"/>
              </a:rPr>
              <a:t>هبه الصديق إبراهيم</a:t>
            </a:r>
            <a:endParaRPr lang="en-US" sz="3600" b="1" kern="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433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7773405" cy="6186309"/>
          </a:xfrm>
          <a:prstGeom prst="rect">
            <a:avLst/>
          </a:prstGeom>
          <a:noFill/>
        </p:spPr>
        <p:txBody>
          <a:bodyPr wrap="square" rtlCol="0">
            <a:spAutoFit/>
          </a:bodyPr>
          <a:lstStyle/>
          <a:p>
            <a:pPr algn="just" rtl="1"/>
            <a:r>
              <a:rPr lang="ar-SA" sz="3600" b="1" dirty="0" smtClean="0"/>
              <a:t>اللاعب (</a:t>
            </a:r>
            <a:r>
              <a:rPr lang="ar-SA" sz="3600" b="1" dirty="0" smtClean="0">
                <a:solidFill>
                  <a:srgbClr val="FF0000"/>
                </a:solidFill>
                <a:latin typeface="Times New Roman" panose="02020603050405020304" pitchFamily="18" charset="0"/>
              </a:rPr>
              <a:t>الفاعل) </a:t>
            </a:r>
            <a:r>
              <a:rPr lang="en-US" sz="3600" b="1" dirty="0">
                <a:solidFill>
                  <a:srgbClr val="FF0000"/>
                </a:solidFill>
                <a:latin typeface="Times New Roman" panose="02020603050405020304" pitchFamily="18" charset="0"/>
              </a:rPr>
              <a:t>Actor</a:t>
            </a:r>
            <a:r>
              <a:rPr lang="ar-SA" sz="3600" b="1" dirty="0">
                <a:solidFill>
                  <a:srgbClr val="FF0000"/>
                </a:solidFill>
                <a:latin typeface="Times New Roman" panose="02020603050405020304" pitchFamily="18" charset="0"/>
              </a:rPr>
              <a:t> </a:t>
            </a:r>
            <a:r>
              <a:rPr lang="ar-SA" sz="3600" b="1" dirty="0" smtClean="0">
                <a:solidFill>
                  <a:srgbClr val="FF0000"/>
                </a:solidFill>
                <a:latin typeface="Times New Roman" panose="02020603050405020304" pitchFamily="18" charset="0"/>
              </a:rPr>
              <a:t>:-</a:t>
            </a:r>
            <a:endParaRPr lang="ar-SA" sz="3600" b="1" dirty="0" smtClean="0"/>
          </a:p>
          <a:p>
            <a:pPr algn="just" rtl="1"/>
            <a:r>
              <a:rPr lang="ar-SA" sz="2400" dirty="0" smtClean="0"/>
              <a:t>واقعة الاستخدام لايمكنها بدء الاحداث او التفاعلات من تلقاء نفسها </a:t>
            </a:r>
            <a:r>
              <a:rPr lang="en-US" sz="2400" b="1" dirty="0" smtClean="0">
                <a:solidFill>
                  <a:srgbClr val="FF0000"/>
                </a:solidFill>
                <a:latin typeface="Times New Roman" panose="02020603050405020304" pitchFamily="18" charset="0"/>
              </a:rPr>
              <a:t>Actor</a:t>
            </a:r>
            <a:r>
              <a:rPr lang="ar-SA" sz="2400" dirty="0" smtClean="0"/>
              <a:t> هو شخص ما الذي يمكنة بدء او تفعيل واقعة الاستخدام مثلا اذا كنا نقوم بتطوير نظام مصرفي وكان لينا واقعة استخدام تسمي "سحب النقود" فيمكننا الاقرار باننا نحتاج لزبائن للتمكن من سحب هذه النقود علي ذلك سيكون الزبون احد</a:t>
            </a:r>
            <a:r>
              <a:rPr lang="ar-EG" sz="2400" dirty="0" smtClean="0"/>
              <a:t> ال</a:t>
            </a:r>
            <a:r>
              <a:rPr lang="ar-SA"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Actors</a:t>
            </a:r>
            <a:r>
              <a:rPr lang="ar-SA" sz="2400" dirty="0" smtClean="0"/>
              <a:t> لدينا مرة اخري الترميز</a:t>
            </a:r>
            <a:r>
              <a:rPr lang="ar-EG" sz="2400" dirty="0"/>
              <a:t> </a:t>
            </a:r>
            <a:r>
              <a:rPr lang="ar-EG" sz="2400" dirty="0" smtClean="0"/>
              <a:t>لهذا ال </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smtClean="0"/>
              <a:t> سيكون بسيطا:</a:t>
            </a:r>
            <a:endParaRPr lang="en-US" sz="2400" dirty="0" smtClean="0"/>
          </a:p>
          <a:p>
            <a:pPr algn="just" rtl="1"/>
            <a:endParaRPr lang="ar-SA" sz="2400" dirty="0" smtClean="0"/>
          </a:p>
          <a:p>
            <a:pPr algn="just" rtl="1"/>
            <a:endParaRPr lang="ar-SA" sz="2400" dirty="0"/>
          </a:p>
          <a:p>
            <a:pPr algn="just" rtl="1"/>
            <a:r>
              <a:rPr lang="en-US" sz="2400" b="1" dirty="0" smtClean="0">
                <a:solidFill>
                  <a:srgbClr val="FF0000"/>
                </a:solidFill>
                <a:latin typeface="Times New Roman" panose="02020603050405020304" pitchFamily="18" charset="0"/>
                <a:cs typeface="Times New Roman" panose="02020603050405020304" pitchFamily="18" charset="0"/>
              </a:rPr>
              <a:t>Actors </a:t>
            </a:r>
            <a:r>
              <a:rPr lang="ar-SA" sz="2400" b="1" dirty="0" smtClean="0">
                <a:solidFill>
                  <a:srgbClr val="FF0000"/>
                </a:solidFill>
                <a:latin typeface="Times New Roman" panose="02020603050405020304" pitchFamily="18" charset="0"/>
                <a:cs typeface="Times New Roman" panose="02020603050405020304" pitchFamily="18" charset="0"/>
              </a:rPr>
              <a:t> </a:t>
            </a:r>
            <a:r>
              <a:rPr lang="ar-SA" sz="2400" dirty="0" smtClean="0"/>
              <a:t>يمكن ان يكونو اكثر من مجرد اناس </a:t>
            </a:r>
            <a:r>
              <a:rPr lang="en-US" sz="2400" b="1" dirty="0" smtClean="0">
                <a:solidFill>
                  <a:srgbClr val="FF0000"/>
                </a:solidFill>
                <a:latin typeface="Times New Roman" panose="02020603050405020304" pitchFamily="18" charset="0"/>
                <a:cs typeface="Times New Roman" panose="02020603050405020304" pitchFamily="18" charset="0"/>
              </a:rPr>
              <a:t> Actor</a:t>
            </a:r>
            <a:r>
              <a:rPr lang="ar-SA" sz="2400" dirty="0" smtClean="0"/>
              <a:t> قد يكون اي شئ خارج النظام يقوم بتفعيل </a:t>
            </a:r>
            <a:r>
              <a:rPr lang="en-US" sz="2400" b="1" dirty="0" smtClean="0">
                <a:solidFill>
                  <a:srgbClr val="FF0000"/>
                </a:solidFill>
                <a:latin typeface="Times New Roman" panose="02020603050405020304" pitchFamily="18" charset="0"/>
                <a:cs typeface="Times New Roman" panose="02020603050405020304" pitchFamily="18" charset="0"/>
              </a:rPr>
              <a:t>Use </a:t>
            </a:r>
            <a:r>
              <a:rPr lang="en-US" sz="2400" b="1" dirty="0">
                <a:solidFill>
                  <a:srgbClr val="FF0000"/>
                </a:solidFill>
                <a:latin typeface="Times New Roman" panose="02020603050405020304" pitchFamily="18" charset="0"/>
                <a:cs typeface="Times New Roman" panose="02020603050405020304" pitchFamily="18" charset="0"/>
              </a:rPr>
              <a:t>Case </a:t>
            </a:r>
            <a:r>
              <a:rPr lang="ar-SA" sz="2400" b="1" dirty="0" smtClean="0">
                <a:solidFill>
                  <a:srgbClr val="FF0000"/>
                </a:solidFill>
                <a:latin typeface="Times New Roman" panose="02020603050405020304" pitchFamily="18" charset="0"/>
                <a:cs typeface="Times New Roman" panose="02020603050405020304" pitchFamily="18" charset="0"/>
              </a:rPr>
              <a:t> </a:t>
            </a:r>
            <a:r>
              <a:rPr lang="ar-SA" sz="2400" dirty="0" smtClean="0"/>
              <a:t>مثل جهاز حاسوب اخر وقد يكون </a:t>
            </a:r>
            <a:r>
              <a:rPr lang="en-US" sz="2400" b="1" dirty="0" smtClean="0">
                <a:solidFill>
                  <a:srgbClr val="FF0000"/>
                </a:solidFill>
                <a:latin typeface="Times New Roman" panose="02020603050405020304" pitchFamily="18" charset="0"/>
                <a:cs typeface="Times New Roman" panose="02020603050405020304" pitchFamily="18" charset="0"/>
              </a:rPr>
              <a:t>Actor</a:t>
            </a:r>
            <a:r>
              <a:rPr lang="ar-SA" sz="2400" dirty="0" smtClean="0"/>
              <a:t> مفهوما اكثر تجريدا مثل الوقت اوتاريخ  معين</a:t>
            </a:r>
            <a:r>
              <a:rPr lang="ar-SA" sz="2400" dirty="0"/>
              <a:t> </a:t>
            </a:r>
            <a:r>
              <a:rPr lang="ar-SA" sz="2400" dirty="0" smtClean="0"/>
              <a:t>فمثلا قد يكون لدينا </a:t>
            </a:r>
            <a:r>
              <a:rPr lang="en-US"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Use </a:t>
            </a:r>
            <a:r>
              <a:rPr lang="en-US" sz="2400" b="1" dirty="0">
                <a:solidFill>
                  <a:srgbClr val="FF0000"/>
                </a:solidFill>
                <a:latin typeface="Times New Roman" panose="02020603050405020304" pitchFamily="18" charset="0"/>
                <a:cs typeface="Times New Roman" panose="02020603050405020304" pitchFamily="18" charset="0"/>
              </a:rPr>
              <a:t>Case </a:t>
            </a:r>
            <a:r>
              <a:rPr lang="ar-SA" sz="2400" dirty="0" smtClean="0"/>
              <a:t>اسمها "حذف الطلبيات القديمة " في منظومة لمناولة الطلبيات و</a:t>
            </a:r>
            <a:r>
              <a:rPr lang="en-US" sz="2400" dirty="0" smtClean="0"/>
              <a:t> </a:t>
            </a:r>
            <a:r>
              <a:rPr lang="ar-EG" sz="2400" dirty="0" smtClean="0"/>
              <a:t>ال</a:t>
            </a:r>
            <a:r>
              <a:rPr lang="ar-SA" sz="2400" dirty="0" smtClean="0"/>
              <a:t>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smtClean="0"/>
              <a:t> الذي سيقوم بتفعيل هذه الواقعه قد يكون </a:t>
            </a:r>
            <a:r>
              <a:rPr lang="ar-EG" sz="2400" dirty="0" smtClean="0"/>
              <a:t>تاريخ </a:t>
            </a:r>
            <a:r>
              <a:rPr lang="ar-SA" sz="2400" dirty="0" smtClean="0"/>
              <a:t>"اخر يوم عمل "</a:t>
            </a:r>
          </a:p>
          <a:p>
            <a:pPr algn="just" rtl="1"/>
            <a:r>
              <a:rPr lang="ar-SA" sz="2400" dirty="0"/>
              <a:t> </a:t>
            </a:r>
            <a:r>
              <a:rPr lang="ar-SA" sz="2400" dirty="0" smtClean="0"/>
              <a:t>كم لاحظنا </a:t>
            </a:r>
            <a:r>
              <a:rPr lang="en-US" sz="2400" b="1" dirty="0" smtClean="0">
                <a:solidFill>
                  <a:srgbClr val="FF0000"/>
                </a:solidFill>
                <a:latin typeface="Times New Roman" panose="02020603050405020304" pitchFamily="18" charset="0"/>
                <a:cs typeface="Times New Roman" panose="02020603050405020304" pitchFamily="18" charset="0"/>
              </a:rPr>
              <a:t>Actors</a:t>
            </a:r>
            <a:r>
              <a:rPr lang="ar-SA" sz="2400" dirty="0" smtClean="0"/>
              <a:t> مرتبطون </a:t>
            </a:r>
            <a:r>
              <a:rPr lang="en-US" sz="2400" b="1" dirty="0" smtClean="0">
                <a:solidFill>
                  <a:srgbClr val="FF0000"/>
                </a:solidFill>
                <a:latin typeface="Times New Roman" panose="02020603050405020304" pitchFamily="18" charset="0"/>
                <a:cs typeface="Times New Roman" panose="02020603050405020304" pitchFamily="18" charset="0"/>
              </a:rPr>
              <a:t>Use Case </a:t>
            </a:r>
            <a:r>
              <a:rPr lang="ar-SA" sz="2400" dirty="0" smtClean="0"/>
              <a:t>  حيث ان </a:t>
            </a:r>
            <a:r>
              <a:rPr lang="en-US" sz="2400"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 </a:t>
            </a:r>
            <a:r>
              <a:rPr lang="ar-SA" sz="2400" dirty="0" smtClean="0"/>
              <a:t>هو الذي سيقوم بتفعيل او بدء واقعه استخدام معينة يمكننا تمثيل ذلك علي مخطط واقعه الاستخدام </a:t>
            </a:r>
            <a:r>
              <a:rPr lang="ar-EG" sz="2400" dirty="0" smtClean="0"/>
              <a:t>من خلال وصل اللاعب بواقعة استخدام.</a:t>
            </a:r>
            <a:endParaRPr lang="en-US" sz="2400" dirty="0"/>
          </a:p>
        </p:txBody>
      </p:sp>
      <p:pic>
        <p:nvPicPr>
          <p:cNvPr id="4" name="Picture 3"/>
          <p:cNvPicPr>
            <a:picLocks noChangeAspect="1" noChangeArrowheads="1"/>
          </p:cNvPicPr>
          <p:nvPr/>
        </p:nvPicPr>
        <p:blipFill>
          <a:blip r:embed="rId2">
            <a:lum bright="-20000" contrast="40000"/>
          </a:blip>
          <a:srcRect l="4736" t="8339" r="82394" b="29196"/>
          <a:stretch>
            <a:fillRect/>
          </a:stretch>
        </p:blipFill>
        <p:spPr bwMode="auto">
          <a:xfrm>
            <a:off x="4643343" y="2892743"/>
            <a:ext cx="475445" cy="638297"/>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C9284FAF-E26A-4F73-9A81-FF34975CD4C6}" type="slidenum">
              <a:rPr lang="en-US" smtClean="0"/>
              <a:t>10</a:t>
            </a:fld>
            <a:endParaRPr lang="en-US" dirty="0"/>
          </a:p>
        </p:txBody>
      </p:sp>
    </p:spTree>
    <p:extLst>
      <p:ext uri="{BB962C8B-B14F-4D97-AF65-F5344CB8AC3E}">
        <p14:creationId xmlns:p14="http://schemas.microsoft.com/office/powerpoint/2010/main" val="263167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4893" y="1335564"/>
            <a:ext cx="5236616" cy="3456963"/>
          </a:xfrm>
          <a:prstGeom prst="rect">
            <a:avLst/>
          </a:prstGeom>
        </p:spPr>
      </p:pic>
      <p:sp>
        <p:nvSpPr>
          <p:cNvPr id="3" name="TextBox 2"/>
          <p:cNvSpPr txBox="1"/>
          <p:nvPr/>
        </p:nvSpPr>
        <p:spPr>
          <a:xfrm>
            <a:off x="3056709" y="5112391"/>
            <a:ext cx="2842718" cy="830997"/>
          </a:xfrm>
          <a:prstGeom prst="rect">
            <a:avLst/>
          </a:prstGeom>
          <a:noFill/>
        </p:spPr>
        <p:txBody>
          <a:bodyPr wrap="square" rtlCol="0">
            <a:spAutoFit/>
          </a:bodyPr>
          <a:lstStyle/>
          <a:p>
            <a:pPr algn="just" rtl="1"/>
            <a:r>
              <a:rPr lang="ar-SA" sz="2400" b="1" dirty="0" smtClean="0"/>
              <a:t>علاقة </a:t>
            </a:r>
            <a:r>
              <a:rPr lang="en-US" sz="2400" b="1" dirty="0" smtClean="0"/>
              <a:t> </a:t>
            </a:r>
            <a:r>
              <a:rPr lang="en-US" sz="2400" b="1" dirty="0" smtClean="0">
                <a:solidFill>
                  <a:srgbClr val="FF0000"/>
                </a:solidFill>
                <a:latin typeface="Times New Roman" panose="02020603050405020304" pitchFamily="18" charset="0"/>
                <a:cs typeface="Times New Roman" panose="02020603050405020304" pitchFamily="18" charset="0"/>
              </a:rPr>
              <a:t>Actor </a:t>
            </a:r>
            <a:r>
              <a:rPr lang="ar-SA" sz="2400" b="1" dirty="0" smtClean="0"/>
              <a:t>بواقعه استخدام</a:t>
            </a:r>
            <a:endParaRPr lang="en-US" sz="2400" b="1" dirty="0"/>
          </a:p>
        </p:txBody>
      </p:sp>
      <p:sp>
        <p:nvSpPr>
          <p:cNvPr id="5" name="Slide Number Placeholder 4"/>
          <p:cNvSpPr>
            <a:spLocks noGrp="1"/>
          </p:cNvSpPr>
          <p:nvPr>
            <p:ph type="sldNum" sz="quarter" idx="12"/>
          </p:nvPr>
        </p:nvSpPr>
        <p:spPr/>
        <p:txBody>
          <a:bodyPr/>
          <a:lstStyle/>
          <a:p>
            <a:fld id="{C9284FAF-E26A-4F73-9A81-FF34975CD4C6}" type="slidenum">
              <a:rPr lang="en-US" smtClean="0"/>
              <a:t>11</a:t>
            </a:fld>
            <a:endParaRPr lang="en-US"/>
          </a:p>
        </p:txBody>
      </p:sp>
    </p:spTree>
    <p:extLst>
      <p:ext uri="{BB962C8B-B14F-4D97-AF65-F5344CB8AC3E}">
        <p14:creationId xmlns:p14="http://schemas.microsoft.com/office/powerpoint/2010/main" val="3395428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842212"/>
            <a:ext cx="7200897" cy="5033657"/>
          </a:xfrm>
        </p:spPr>
        <p:txBody>
          <a:bodyPr/>
          <a:lstStyle/>
          <a:p>
            <a:pPr marL="0" indent="0" algn="just" rtl="1">
              <a:buNone/>
            </a:pPr>
            <a:r>
              <a:rPr lang="ar-SA" dirty="0" smtClean="0">
                <a:solidFill>
                  <a:schemeClr val="tx1"/>
                </a:solidFill>
              </a:rPr>
              <a:t>من الواضح انه بالنسبة لمعظم الانظمة يمكن </a:t>
            </a:r>
            <a:r>
              <a:rPr lang="en-US" b="1" dirty="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rPr>
              <a:t> واحد التفاعل  مع مجموعه من </a:t>
            </a:r>
            <a:r>
              <a:rPr lang="en-US" b="1" dirty="0">
                <a:solidFill>
                  <a:schemeClr val="tx1"/>
                </a:solidFill>
                <a:latin typeface="Times New Roman" panose="02020603050405020304" pitchFamily="18" charset="0"/>
                <a:cs typeface="Times New Roman" panose="02020603050405020304" pitchFamily="18" charset="0"/>
              </a:rPr>
              <a:t>Use Case </a:t>
            </a:r>
            <a:r>
              <a:rPr lang="ar-SA" dirty="0" smtClean="0">
                <a:solidFill>
                  <a:schemeClr val="tx1"/>
                </a:solidFill>
              </a:rPr>
              <a:t>كما ان </a:t>
            </a:r>
            <a:r>
              <a:rPr lang="en-US" dirty="0" smtClean="0">
                <a:solidFill>
                  <a:schemeClr val="tx1"/>
                </a:solidFill>
              </a:rPr>
              <a:t> </a:t>
            </a:r>
            <a:r>
              <a:rPr lang="en-US" b="1" dirty="0" smtClean="0">
                <a:solidFill>
                  <a:schemeClr val="tx1"/>
                </a:solidFill>
                <a:latin typeface="Times New Roman" panose="02020603050405020304" pitchFamily="18" charset="0"/>
                <a:cs typeface="Times New Roman" panose="02020603050405020304" pitchFamily="18" charset="0"/>
              </a:rPr>
              <a:t>Use </a:t>
            </a:r>
            <a:r>
              <a:rPr lang="en-US" b="1" dirty="0">
                <a:solidFill>
                  <a:schemeClr val="tx1"/>
                </a:solidFill>
                <a:latin typeface="Times New Roman" panose="02020603050405020304" pitchFamily="18" charset="0"/>
                <a:cs typeface="Times New Roman" panose="02020603050405020304" pitchFamily="18" charset="0"/>
              </a:rPr>
              <a:t>Case </a:t>
            </a:r>
            <a:r>
              <a:rPr lang="ar-SA" dirty="0" smtClean="0">
                <a:solidFill>
                  <a:schemeClr val="tx1"/>
                </a:solidFill>
              </a:rPr>
              <a:t>واحده يمكن تفعيلها من قبل اكثر من </a:t>
            </a:r>
            <a:r>
              <a:rPr lang="en-US" b="1" dirty="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rPr>
              <a:t> مختلف كما هو في المثال التالي </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3172577" y="2227794"/>
            <a:ext cx="2257425" cy="3648075"/>
          </a:xfrm>
          <a:prstGeom prst="rect">
            <a:avLst/>
          </a:prstGeom>
        </p:spPr>
      </p:pic>
      <p:sp>
        <p:nvSpPr>
          <p:cNvPr id="5" name="TextBox 4"/>
          <p:cNvSpPr txBox="1"/>
          <p:nvPr/>
        </p:nvSpPr>
        <p:spPr>
          <a:xfrm>
            <a:off x="1553158" y="5875868"/>
            <a:ext cx="3876845" cy="646331"/>
          </a:xfrm>
          <a:prstGeom prst="rect">
            <a:avLst/>
          </a:prstGeom>
          <a:noFill/>
        </p:spPr>
        <p:txBody>
          <a:bodyPr wrap="square" rtlCol="0">
            <a:spAutoFit/>
          </a:bodyPr>
          <a:lstStyle/>
          <a:p>
            <a:pPr algn="r" rtl="1"/>
            <a:r>
              <a:rPr lang="ar-SA" dirty="0" smtClean="0"/>
              <a:t>نظام كامل تم وصفه بتستخدام لاعبين ووقائع الاستخدام  </a:t>
            </a:r>
            <a:endParaRPr lang="en-US" dirty="0"/>
          </a:p>
        </p:txBody>
      </p:sp>
      <p:sp>
        <p:nvSpPr>
          <p:cNvPr id="6" name="Slide Number Placeholder 5"/>
          <p:cNvSpPr>
            <a:spLocks noGrp="1"/>
          </p:cNvSpPr>
          <p:nvPr>
            <p:ph type="sldNum" sz="quarter" idx="4294967295"/>
          </p:nvPr>
        </p:nvSpPr>
        <p:spPr>
          <a:xfrm>
            <a:off x="8153400" y="5834264"/>
            <a:ext cx="762000" cy="404967"/>
          </a:xfrm>
          <a:prstGeom prst="rect">
            <a:avLst/>
          </a:prstGeom>
        </p:spPr>
        <p:txBody>
          <a:bodyPr/>
          <a:lstStyle/>
          <a:p>
            <a:r>
              <a:rPr lang="en-US" dirty="0" smtClean="0"/>
              <a:t>12</a:t>
            </a:r>
            <a:endParaRPr lang="en-US" dirty="0"/>
          </a:p>
        </p:txBody>
      </p:sp>
    </p:spTree>
    <p:extLst>
      <p:ext uri="{BB962C8B-B14F-4D97-AF65-F5344CB8AC3E}">
        <p14:creationId xmlns:p14="http://schemas.microsoft.com/office/powerpoint/2010/main" val="3632582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1267098"/>
            <a:ext cx="7561761" cy="4608771"/>
          </a:xfrm>
        </p:spPr>
        <p:txBody>
          <a:bodyPr>
            <a:noAutofit/>
          </a:bodyPr>
          <a:lstStyle/>
          <a:p>
            <a:pPr algn="just" rtl="1">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 Use </a:t>
            </a:r>
            <a:r>
              <a:rPr lang="en-US" b="1" dirty="0">
                <a:solidFill>
                  <a:schemeClr val="tx1"/>
                </a:solidFill>
                <a:latin typeface="Times New Roman" panose="02020603050405020304" pitchFamily="18" charset="0"/>
                <a:cs typeface="Times New Roman" panose="02020603050405020304" pitchFamily="18" charset="0"/>
              </a:rPr>
              <a:t>Case </a:t>
            </a:r>
            <a:r>
              <a:rPr lang="en-US" b="1"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rPr>
              <a:t>شبيه بالمتطلبات</a:t>
            </a:r>
            <a:r>
              <a:rPr lang="en-US" dirty="0" smtClean="0">
                <a:solidFill>
                  <a:schemeClr val="tx1"/>
                </a:solidFill>
              </a:rPr>
              <a:t>.</a:t>
            </a:r>
            <a:r>
              <a:rPr lang="ar-EG" dirty="0" smtClean="0">
                <a:solidFill>
                  <a:schemeClr val="tx1"/>
                </a:solidFill>
              </a:rPr>
              <a:t> ولكن ينما المتطلبات تميل لان تكون مبهمة ومكتوبة بشكل سي نجد ان البناء المحكم لوقائع الاستخدام يجعلها اكثر تركيزا .</a:t>
            </a:r>
            <a:endParaRPr lang="ar-SA" dirty="0" smtClean="0">
              <a:solidFill>
                <a:schemeClr val="tx1"/>
              </a:solidFill>
            </a:endParaRPr>
          </a:p>
          <a:p>
            <a:pPr algn="just" rtl="1">
              <a:buFont typeface="Wingdings" panose="05000000000000000000" pitchFamily="2" charset="2"/>
              <a:buChar char="v"/>
            </a:pPr>
            <a:r>
              <a:rPr lang="ar-SA" dirty="0" smtClean="0">
                <a:solidFill>
                  <a:schemeClr val="tx1"/>
                </a:solidFill>
              </a:rPr>
              <a:t>مجموعه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تشكل النظام بالكامل مما يعني ان اي شئ لم يتم تغطيتة في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هو خارج حدود النظام المراد تطويرة</a:t>
            </a:r>
            <a:r>
              <a:rPr lang="en-US" dirty="0" smtClean="0">
                <a:solidFill>
                  <a:schemeClr val="tx1"/>
                </a:solidFill>
              </a:rPr>
              <a:t>.</a:t>
            </a:r>
            <a:endParaRPr lang="ar-SA" dirty="0" smtClean="0">
              <a:solidFill>
                <a:schemeClr val="tx1"/>
              </a:solidFill>
            </a:endParaRPr>
          </a:p>
          <a:p>
            <a:pPr marL="0" indent="0" algn="just" rtl="1">
              <a:buNone/>
            </a:pPr>
            <a:r>
              <a:rPr lang="ar-SA" sz="2800" b="1" dirty="0" smtClean="0">
                <a:solidFill>
                  <a:schemeClr val="tx1"/>
                </a:solidFill>
              </a:rPr>
              <a:t>مدي كثافة واقعه الاستخدام:</a:t>
            </a:r>
          </a:p>
          <a:p>
            <a:pPr marL="0" indent="0" algn="just" rtl="1">
              <a:buNone/>
            </a:pPr>
            <a:r>
              <a:rPr lang="ar-SA" dirty="0" smtClean="0">
                <a:solidFill>
                  <a:schemeClr val="tx1"/>
                </a:solidFill>
              </a:rPr>
              <a:t>قد يكون من الصعب تقرير الي اي مدي يجب</a:t>
            </a:r>
            <a:r>
              <a:rPr lang="en-US" dirty="0" smtClean="0">
                <a:solidFill>
                  <a:schemeClr val="tx1"/>
                </a:solidFill>
              </a:rPr>
              <a:t> </a:t>
            </a:r>
            <a:r>
              <a:rPr lang="ar-SA" dirty="0" smtClean="0">
                <a:solidFill>
                  <a:schemeClr val="tx1"/>
                </a:solidFill>
              </a:rPr>
              <a:t>ان تكون علية كثافة </a:t>
            </a:r>
            <a:r>
              <a:rPr lang="en-US" b="1" dirty="0" smtClean="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مثلا هل علي كل تفاعل بين النظام والمستخدم ان يكون </a:t>
            </a:r>
            <a:r>
              <a:rPr lang="en-US" b="1" dirty="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rPr>
              <a:t> او يجب علي </a:t>
            </a:r>
            <a:r>
              <a:rPr lang="en-US" b="1" dirty="0">
                <a:solidFill>
                  <a:schemeClr val="tx1"/>
                </a:solidFill>
                <a:latin typeface="Times New Roman" panose="02020603050405020304" pitchFamily="18" charset="0"/>
                <a:cs typeface="Times New Roman" panose="02020603050405020304" pitchFamily="18" charset="0"/>
              </a:rPr>
              <a:t>Use Case</a:t>
            </a:r>
            <a:r>
              <a:rPr lang="ar-SA" dirty="0">
                <a:solidFill>
                  <a:schemeClr val="tx1"/>
                </a:solidFill>
              </a:rPr>
              <a:t> الواحدة </a:t>
            </a:r>
            <a:r>
              <a:rPr lang="ar-SA" dirty="0" smtClean="0">
                <a:solidFill>
                  <a:schemeClr val="tx1"/>
                </a:solidFill>
              </a:rPr>
              <a:t>ان تحتوي كل التفاعلات؟</a:t>
            </a:r>
          </a:p>
          <a:p>
            <a:pPr marL="0" indent="0" algn="just" rtl="1">
              <a:buNone/>
            </a:pPr>
            <a:endParaRPr lang="ar-SA" dirty="0" smtClean="0">
              <a:solidFill>
                <a:schemeClr val="tx1"/>
              </a:solidFill>
            </a:endParaRPr>
          </a:p>
          <a:p>
            <a:pPr marL="0" indent="0" algn="just" rtl="1">
              <a:buNone/>
            </a:pPr>
            <a:endParaRPr lang="en-US" dirty="0">
              <a:solidFill>
                <a:schemeClr val="tx1"/>
              </a:solidFill>
            </a:endParaRPr>
          </a:p>
        </p:txBody>
      </p:sp>
      <p:sp>
        <p:nvSpPr>
          <p:cNvPr id="5" name="Slide Number Placeholder 4"/>
          <p:cNvSpPr>
            <a:spLocks noGrp="1"/>
          </p:cNvSpPr>
          <p:nvPr>
            <p:ph type="sldNum" sz="quarter" idx="4294967295"/>
          </p:nvPr>
        </p:nvSpPr>
        <p:spPr>
          <a:xfrm>
            <a:off x="8153400" y="5867400"/>
            <a:ext cx="692774" cy="381000"/>
          </a:xfrm>
          <a:prstGeom prst="rect">
            <a:avLst/>
          </a:prstGeom>
        </p:spPr>
        <p:txBody>
          <a:bodyPr/>
          <a:lstStyle/>
          <a:p>
            <a:fld id="{C9284FAF-E26A-4F73-9A81-FF34975CD4C6}" type="slidenum">
              <a:rPr lang="en-US" smtClean="0"/>
              <a:t>13</a:t>
            </a:fld>
            <a:endParaRPr lang="en-US" dirty="0"/>
          </a:p>
        </p:txBody>
      </p:sp>
    </p:spTree>
    <p:extLst>
      <p:ext uri="{BB962C8B-B14F-4D97-AF65-F5344CB8AC3E}">
        <p14:creationId xmlns:p14="http://schemas.microsoft.com/office/powerpoint/2010/main" val="163212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901338"/>
            <a:ext cx="7200897" cy="4974531"/>
          </a:xfrm>
        </p:spPr>
        <p:txBody>
          <a:bodyPr>
            <a:normAutofit/>
          </a:bodyPr>
          <a:lstStyle/>
          <a:p>
            <a:pPr marL="0" lvl="0" indent="0" algn="just" rtl="1">
              <a:buClr>
                <a:srgbClr val="83992A"/>
              </a:buClr>
              <a:buNone/>
            </a:pPr>
            <a:r>
              <a:rPr lang="ar-SA" dirty="0">
                <a:solidFill>
                  <a:schemeClr val="tx1"/>
                </a:solidFill>
                <a:latin typeface="Times New Roman" panose="02020603050405020304" pitchFamily="18" charset="0"/>
                <a:cs typeface="Times New Roman" panose="02020603050405020304" pitchFamily="18" charset="0"/>
              </a:rPr>
              <a:t>مثلا لناخذ أ</a:t>
            </a:r>
            <a:r>
              <a:rPr lang="ar-SA" dirty="0" smtClean="0">
                <a:solidFill>
                  <a:schemeClr val="tx1"/>
                </a:solidFill>
                <a:latin typeface="Times New Roman" panose="02020603050405020304" pitchFamily="18" charset="0"/>
                <a:cs typeface="Times New Roman" panose="02020603050405020304" pitchFamily="18" charset="0"/>
              </a:rPr>
              <a:t>لة </a:t>
            </a:r>
            <a:r>
              <a:rPr lang="ar-SA" dirty="0">
                <a:solidFill>
                  <a:schemeClr val="tx1"/>
                </a:solidFill>
                <a:latin typeface="Times New Roman" panose="02020603050405020304" pitchFamily="18" charset="0"/>
                <a:cs typeface="Times New Roman" panose="02020603050405020304" pitchFamily="18" charset="0"/>
              </a:rPr>
              <a:t>صرف النقود الالي </a:t>
            </a:r>
            <a:r>
              <a:rPr lang="en-US" dirty="0">
                <a:solidFill>
                  <a:schemeClr val="tx1"/>
                </a:solidFill>
                <a:latin typeface="Times New Roman" panose="02020603050405020304" pitchFamily="18" charset="0"/>
                <a:cs typeface="Times New Roman" panose="02020603050405020304" pitchFamily="18" charset="0"/>
              </a:rPr>
              <a:t>ATM</a:t>
            </a:r>
            <a:r>
              <a:rPr lang="ar-SA" dirty="0">
                <a:solidFill>
                  <a:schemeClr val="tx1"/>
                </a:solidFill>
                <a:latin typeface="Times New Roman" panose="02020603050405020304" pitchFamily="18" charset="0"/>
                <a:cs typeface="Times New Roman" panose="02020603050405020304" pitchFamily="18" charset="0"/>
              </a:rPr>
              <a:t> نحتاج لبناء نظام </a:t>
            </a:r>
            <a:r>
              <a:rPr lang="en-US" dirty="0">
                <a:solidFill>
                  <a:schemeClr val="tx1"/>
                </a:solidFill>
                <a:latin typeface="Times New Roman" panose="02020603050405020304" pitchFamily="18" charset="0"/>
                <a:cs typeface="Times New Roman" panose="02020603050405020304" pitchFamily="18" charset="0"/>
              </a:rPr>
              <a:t>ATM</a:t>
            </a:r>
            <a:r>
              <a:rPr lang="ar-SA" dirty="0">
                <a:solidFill>
                  <a:schemeClr val="tx1"/>
                </a:solidFill>
                <a:latin typeface="Times New Roman" panose="02020603050405020304" pitchFamily="18" charset="0"/>
                <a:cs typeface="Times New Roman" panose="02020603050405020304" pitchFamily="18" charset="0"/>
              </a:rPr>
              <a:t> يسمح للمستخدم ان يسحب النقود ربما سيكون لدينا مجموعه من التفاعلات الشائعه:</a:t>
            </a: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ادخال </a:t>
            </a:r>
            <a:r>
              <a:rPr lang="ar-SA" b="1" dirty="0" smtClean="0">
                <a:solidFill>
                  <a:schemeClr val="tx1"/>
                </a:solidFill>
                <a:latin typeface="Times New Roman" panose="02020603050405020304" pitchFamily="18" charset="0"/>
                <a:cs typeface="Times New Roman" panose="02020603050405020304" pitchFamily="18" charset="0"/>
              </a:rPr>
              <a:t>البطاقة.</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ادخال الرقم </a:t>
            </a:r>
            <a:r>
              <a:rPr lang="ar-SA" b="1" dirty="0" smtClean="0">
                <a:solidFill>
                  <a:schemeClr val="tx1"/>
                </a:solidFill>
                <a:latin typeface="Times New Roman" panose="02020603050405020304" pitchFamily="18" charset="0"/>
                <a:cs typeface="Times New Roman" panose="02020603050405020304" pitchFamily="18" charset="0"/>
              </a:rPr>
              <a:t>الخاص. </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اختيارالمبلغ </a:t>
            </a:r>
            <a:r>
              <a:rPr lang="ar-SA" b="1" dirty="0" smtClean="0">
                <a:solidFill>
                  <a:schemeClr val="tx1"/>
                </a:solidFill>
                <a:latin typeface="Times New Roman" panose="02020603050405020304" pitchFamily="18" charset="0"/>
                <a:cs typeface="Times New Roman" panose="02020603050405020304" pitchFamily="18" charset="0"/>
              </a:rPr>
              <a:t>المطلوب.</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التاكيد علي المبلغ </a:t>
            </a:r>
            <a:r>
              <a:rPr lang="ar-SA" b="1" dirty="0" smtClean="0">
                <a:solidFill>
                  <a:schemeClr val="tx1"/>
                </a:solidFill>
                <a:latin typeface="Times New Roman" panose="02020603050405020304" pitchFamily="18" charset="0"/>
                <a:cs typeface="Times New Roman" panose="02020603050405020304" pitchFamily="18" charset="0"/>
              </a:rPr>
              <a:t>المطلوب. </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تنحية </a:t>
            </a:r>
            <a:r>
              <a:rPr lang="ar-SA" b="1" dirty="0" smtClean="0">
                <a:solidFill>
                  <a:schemeClr val="tx1"/>
                </a:solidFill>
                <a:latin typeface="Times New Roman" panose="02020603050405020304" pitchFamily="18" charset="0"/>
                <a:cs typeface="Times New Roman" panose="02020603050405020304" pitchFamily="18" charset="0"/>
              </a:rPr>
              <a:t>البطاقة.</a:t>
            </a:r>
            <a:endParaRPr lang="ar-SA" b="1" dirty="0">
              <a:solidFill>
                <a:schemeClr val="tx1"/>
              </a:solidFill>
              <a:latin typeface="Times New Roman" panose="02020603050405020304" pitchFamily="18" charset="0"/>
              <a:cs typeface="Times New Roman" panose="02020603050405020304" pitchFamily="18" charset="0"/>
            </a:endParaRPr>
          </a:p>
          <a:p>
            <a:pPr marL="457200" lvl="0" indent="-457200" algn="just" rtl="1">
              <a:buClr>
                <a:srgbClr val="83992A"/>
              </a:buClr>
              <a:buFont typeface="+mj-lt"/>
              <a:buAutoNum type="arabicPeriod"/>
            </a:pPr>
            <a:r>
              <a:rPr lang="ar-SA" b="1" dirty="0">
                <a:solidFill>
                  <a:schemeClr val="tx1"/>
                </a:solidFill>
                <a:latin typeface="Times New Roman" panose="02020603050405020304" pitchFamily="18" charset="0"/>
                <a:cs typeface="Times New Roman" panose="02020603050405020304" pitchFamily="18" charset="0"/>
              </a:rPr>
              <a:t>اخذ </a:t>
            </a:r>
            <a:r>
              <a:rPr lang="ar-SA" b="1" dirty="0" smtClean="0">
                <a:solidFill>
                  <a:schemeClr val="tx1"/>
                </a:solidFill>
                <a:latin typeface="Times New Roman" panose="02020603050405020304" pitchFamily="18" charset="0"/>
                <a:cs typeface="Times New Roman" panose="02020603050405020304" pitchFamily="18" charset="0"/>
              </a:rPr>
              <a:t>الوصل.</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8229600" y="5791200"/>
            <a:ext cx="685800" cy="381000"/>
          </a:xfrm>
          <a:prstGeom prst="rect">
            <a:avLst/>
          </a:prstGeom>
        </p:spPr>
        <p:txBody>
          <a:bodyPr/>
          <a:lstStyle/>
          <a:p>
            <a:fld id="{C9284FAF-E26A-4F73-9A81-FF34975CD4C6}" type="slidenum">
              <a:rPr lang="en-US" smtClean="0"/>
              <a:t>14</a:t>
            </a:fld>
            <a:endParaRPr lang="en-US"/>
          </a:p>
        </p:txBody>
      </p:sp>
    </p:spTree>
    <p:extLst>
      <p:ext uri="{BB962C8B-B14F-4D97-AF65-F5344CB8AC3E}">
        <p14:creationId xmlns:p14="http://schemas.microsoft.com/office/powerpoint/2010/main" val="2331780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055" y="731838"/>
            <a:ext cx="4148453" cy="5382029"/>
          </a:xfrm>
        </p:spPr>
      </p:pic>
      <p:sp>
        <p:nvSpPr>
          <p:cNvPr id="5" name="TextBox 4"/>
          <p:cNvSpPr txBox="1"/>
          <p:nvPr/>
        </p:nvSpPr>
        <p:spPr>
          <a:xfrm>
            <a:off x="1979024" y="6027004"/>
            <a:ext cx="4330337" cy="1200329"/>
          </a:xfrm>
          <a:prstGeom prst="rect">
            <a:avLst/>
          </a:prstGeom>
          <a:noFill/>
        </p:spPr>
        <p:txBody>
          <a:bodyPr wrap="square" rtlCol="0">
            <a:spAutoFit/>
          </a:bodyPr>
          <a:lstStyle/>
          <a:p>
            <a:pPr algn="just" rtl="1"/>
            <a:r>
              <a:rPr lang="ar-SA" sz="2400" b="1" dirty="0">
                <a:latin typeface="Times New Roman" panose="02020603050405020304" pitchFamily="18" charset="0"/>
                <a:cs typeface="Times New Roman" panose="02020603050405020304" pitchFamily="18" charset="0"/>
              </a:rPr>
              <a:t>هل يجب ان يكون لكل من هذه الخطوات واقع استخدام </a:t>
            </a:r>
            <a:endParaRPr lang="en-US" sz="2400" b="1" dirty="0">
              <a:latin typeface="Times New Roman" panose="02020603050405020304" pitchFamily="18" charset="0"/>
              <a:cs typeface="Times New Roman" panose="02020603050405020304" pitchFamily="18" charset="0"/>
            </a:endParaRPr>
          </a:p>
          <a:p>
            <a:pPr algn="just" rtl="1"/>
            <a:endParaRPr lang="en-US" sz="2400"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4294967295"/>
          </p:nvPr>
        </p:nvSpPr>
        <p:spPr>
          <a:xfrm>
            <a:off x="8298826" y="5849204"/>
            <a:ext cx="464174" cy="355600"/>
          </a:xfrm>
          <a:prstGeom prst="rect">
            <a:avLst/>
          </a:prstGeom>
        </p:spPr>
        <p:txBody>
          <a:bodyPr/>
          <a:lstStyle/>
          <a:p>
            <a:fld id="{C9284FAF-E26A-4F73-9A81-FF34975CD4C6}" type="slidenum">
              <a:rPr lang="en-US" smtClean="0"/>
              <a:t>15</a:t>
            </a:fld>
            <a:endParaRPr lang="en-US" dirty="0"/>
          </a:p>
        </p:txBody>
      </p:sp>
    </p:spTree>
    <p:extLst>
      <p:ext uri="{BB962C8B-B14F-4D97-AF65-F5344CB8AC3E}">
        <p14:creationId xmlns:p14="http://schemas.microsoft.com/office/powerpoint/2010/main" val="1717324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815" y="1188721"/>
            <a:ext cx="7535633" cy="4687148"/>
          </a:xfrm>
        </p:spPr>
        <p:txBody>
          <a:bodyPr/>
          <a:lstStyle/>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هذا خطاء عند بناء </a:t>
            </a:r>
            <a:r>
              <a:rPr lang="en-US"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use case</a:t>
            </a:r>
            <a:r>
              <a:rPr lang="ar-SA" dirty="0" smtClean="0">
                <a:solidFill>
                  <a:schemeClr val="tx1"/>
                </a:solidFill>
                <a:latin typeface="Times New Roman" panose="02020603050405020304" pitchFamily="18" charset="0"/>
                <a:cs typeface="Times New Roman" panose="02020603050405020304" pitchFamily="18" charset="0"/>
              </a:rPr>
              <a:t>هنا قمنا بتوليد عدد كبير من </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cases </a:t>
            </a:r>
            <a:r>
              <a:rPr lang="ar-SA" dirty="0" smtClean="0">
                <a:solidFill>
                  <a:schemeClr val="tx1"/>
                </a:solidFill>
                <a:latin typeface="Times New Roman" panose="02020603050405020304" pitchFamily="18" charset="0"/>
                <a:cs typeface="Times New Roman" panose="02020603050405020304" pitchFamily="18" charset="0"/>
              </a:rPr>
              <a:t>الصغيرة والغير مهمه في اغلبها لذلك يجب علي </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a:t>
            </a:r>
            <a:r>
              <a:rPr lang="en-US" b="1" dirty="0">
                <a:solidFill>
                  <a:schemeClr val="tx1"/>
                </a:solidFill>
                <a:latin typeface="Times New Roman" panose="02020603050405020304" pitchFamily="18" charset="0"/>
                <a:cs typeface="Times New Roman" panose="02020603050405020304" pitchFamily="18" charset="0"/>
              </a:rPr>
              <a:t>case </a:t>
            </a:r>
            <a:r>
              <a:rPr lang="ar-SA" dirty="0" smtClean="0">
                <a:solidFill>
                  <a:schemeClr val="tx1"/>
                </a:solidFill>
                <a:latin typeface="Times New Roman" panose="02020603050405020304" pitchFamily="18" charset="0"/>
                <a:cs typeface="Times New Roman" panose="02020603050405020304" pitchFamily="18" charset="0"/>
              </a:rPr>
              <a:t>ان تقدم هدفا ينشده </a:t>
            </a:r>
            <a:r>
              <a:rPr lang="en-US" b="1" dirty="0" smtClean="0">
                <a:solidFill>
                  <a:schemeClr val="tx1"/>
                </a:solidFill>
                <a:latin typeface="Times New Roman" panose="02020603050405020304" pitchFamily="18" charset="0"/>
                <a:cs typeface="Times New Roman" panose="02020603050405020304" pitchFamily="18" charset="0"/>
              </a:rPr>
              <a:t>Actor</a:t>
            </a:r>
            <a:r>
              <a:rPr lang="ar-SA" dirty="0" smtClean="0">
                <a:solidFill>
                  <a:schemeClr val="tx1"/>
                </a:solidFill>
                <a:latin typeface="Times New Roman" panose="02020603050405020304" pitchFamily="18" charset="0"/>
                <a:cs typeface="Times New Roman" panose="02020603050405020304" pitchFamily="18" charset="0"/>
              </a:rPr>
              <a:t> والهدف ان يقوم المستخدم بسحب النقود</a:t>
            </a:r>
          </a:p>
          <a:p>
            <a:pPr marL="0" indent="0" algn="just" rtl="1">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63503" y="2906942"/>
            <a:ext cx="3349914" cy="2185759"/>
          </a:xfrm>
          <a:prstGeom prst="rect">
            <a:avLst/>
          </a:prstGeom>
        </p:spPr>
      </p:pic>
      <p:sp>
        <p:nvSpPr>
          <p:cNvPr id="5" name="TextBox 4"/>
          <p:cNvSpPr txBox="1"/>
          <p:nvPr/>
        </p:nvSpPr>
        <p:spPr>
          <a:xfrm>
            <a:off x="2843676" y="5253452"/>
            <a:ext cx="2667718" cy="461665"/>
          </a:xfrm>
          <a:prstGeom prst="rect">
            <a:avLst/>
          </a:prstGeom>
          <a:noFill/>
        </p:spPr>
        <p:txBody>
          <a:bodyPr wrap="none" rtlCol="0">
            <a:spAutoFit/>
          </a:bodyPr>
          <a:lstStyle/>
          <a:p>
            <a:pPr algn="ctr" rtl="1"/>
            <a:r>
              <a:rPr lang="ar-SA" sz="2400" b="1" dirty="0" smtClean="0"/>
              <a:t>واقعة استخدام اكثرتركيزا</a:t>
            </a:r>
            <a:endParaRPr lang="en-US" sz="2400" b="1" dirty="0"/>
          </a:p>
        </p:txBody>
      </p:sp>
      <p:sp>
        <p:nvSpPr>
          <p:cNvPr id="7" name="Slide Number Placeholder 6"/>
          <p:cNvSpPr>
            <a:spLocks noGrp="1"/>
          </p:cNvSpPr>
          <p:nvPr>
            <p:ph type="sldNum" sz="quarter" idx="4294967295"/>
          </p:nvPr>
        </p:nvSpPr>
        <p:spPr>
          <a:xfrm>
            <a:off x="8153400" y="5867400"/>
            <a:ext cx="685800" cy="355600"/>
          </a:xfrm>
          <a:prstGeom prst="rect">
            <a:avLst/>
          </a:prstGeom>
        </p:spPr>
        <p:txBody>
          <a:bodyPr/>
          <a:lstStyle/>
          <a:p>
            <a:fld id="{C9284FAF-E26A-4F73-9A81-FF34975CD4C6}" type="slidenum">
              <a:rPr lang="en-US" smtClean="0"/>
              <a:t>16</a:t>
            </a:fld>
            <a:endParaRPr lang="en-US" dirty="0"/>
          </a:p>
        </p:txBody>
      </p:sp>
    </p:spTree>
    <p:extLst>
      <p:ext uri="{BB962C8B-B14F-4D97-AF65-F5344CB8AC3E}">
        <p14:creationId xmlns:p14="http://schemas.microsoft.com/office/powerpoint/2010/main" val="426060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612" y="640080"/>
            <a:ext cx="7827917" cy="5434149"/>
          </a:xfrm>
        </p:spPr>
        <p:txBody>
          <a:bodyPr>
            <a:noAutofit/>
          </a:bodyPr>
          <a:lstStyle/>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البحث عن وقائع الاستخدام</a:t>
            </a:r>
            <a:r>
              <a:rPr lang="en-US" b="1" dirty="0" smtClean="0">
                <a:solidFill>
                  <a:schemeClr val="tx1"/>
                </a:solidFill>
                <a:latin typeface="Times New Roman" panose="02020603050405020304" pitchFamily="18" charset="0"/>
                <a:cs typeface="Times New Roman" panose="02020603050405020304" pitchFamily="18" charset="0"/>
              </a:rPr>
              <a:t>:</a:t>
            </a:r>
            <a:r>
              <a:rPr lang="ar-SA" b="1"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احدي الطرق للعثور علي</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Use Case </a:t>
            </a:r>
            <a:r>
              <a:rPr lang="ar-SA" dirty="0" smtClean="0">
                <a:solidFill>
                  <a:schemeClr val="tx1"/>
                </a:solidFill>
                <a:latin typeface="Times New Roman" panose="02020603050405020304" pitchFamily="18" charset="0"/>
                <a:cs typeface="Times New Roman" panose="02020603050405020304" pitchFamily="18" charset="0"/>
              </a:rPr>
              <a:t> هي من خلال المقابلات التي يتم اجارؤها مع المستخدمين المحتملين للنظام  هذه مهمه صعبة لان شخصين مختلفين سيعطيان في الاغلب صورتين مختلفتين بالكامل لما يجب ان يكون عل</a:t>
            </a:r>
            <a:r>
              <a:rPr lang="ar-EG" dirty="0" smtClean="0">
                <a:solidFill>
                  <a:schemeClr val="tx1"/>
                </a:solidFill>
                <a:latin typeface="Times New Roman" panose="02020603050405020304" pitchFamily="18" charset="0"/>
                <a:cs typeface="Times New Roman" panose="02020603050405020304" pitchFamily="18" charset="0"/>
              </a:rPr>
              <a:t>ي</a:t>
            </a:r>
            <a:r>
              <a:rPr lang="ar-SA" dirty="0" smtClean="0">
                <a:solidFill>
                  <a:schemeClr val="tx1"/>
                </a:solidFill>
                <a:latin typeface="Times New Roman" panose="02020603050405020304" pitchFamily="18" charset="0"/>
                <a:cs typeface="Times New Roman" panose="02020603050405020304" pitchFamily="18" charset="0"/>
              </a:rPr>
              <a:t>ة النظام</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بالتاكيد ان معظم عمليات التطوير سوف تتتضمن بدرجة ما  اتصلات مباشره مع المستخدمين وجها لوجه لكن انه من الصعب الحصول منهم علي رؤية موحدة لما يجب علي النظام القيام به  فقد وجد اسلوب اخر  اصبح اكثر شعبيه وهو ورشة العمل</a:t>
            </a:r>
            <a:r>
              <a:rPr lang="en-US" dirty="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ورشة عمل التخطيط المشترك للمتطلبات</a:t>
            </a:r>
            <a:r>
              <a:rPr lang="en-US" b="1" dirty="0" smtClean="0">
                <a:solidFill>
                  <a:schemeClr val="tx1"/>
                </a:solidFill>
                <a:latin typeface="Times New Roman" panose="02020603050405020304" pitchFamily="18" charset="0"/>
                <a:cs typeface="Times New Roman" panose="02020603050405020304" pitchFamily="18" charset="0"/>
              </a:rPr>
              <a:t>: JRP</a:t>
            </a:r>
            <a:endParaRPr lang="ar-SA" b="1"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SA" b="1"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Joint Requirements Planning Workshops </a:t>
            </a:r>
            <a:r>
              <a:rPr lang="ar-SA" dirty="0" smtClean="0">
                <a:solidFill>
                  <a:schemeClr val="tx1"/>
                </a:solidFill>
                <a:latin typeface="Times New Roman" panose="02020603050405020304" pitchFamily="18" charset="0"/>
                <a:cs typeface="Times New Roman" panose="02020603050405020304" pitchFamily="18" charset="0"/>
              </a:rPr>
              <a:t>)</a:t>
            </a: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lgn="just" rtl="1">
              <a:buNone/>
            </a:pPr>
            <a:r>
              <a:rPr lang="ar-SA" dirty="0" smtClean="0">
                <a:solidFill>
                  <a:schemeClr val="tx1"/>
                </a:solidFill>
                <a:latin typeface="Times New Roman" panose="02020603050405020304" pitchFamily="18" charset="0"/>
                <a:cs typeface="Times New Roman" panose="02020603050405020304" pitchFamily="18" charset="0"/>
              </a:rPr>
              <a:t>اسلوب ورشة العمل تجمع جماعه من الافراد معا ممن لهم اهتمام او علاقة بانظام الجاري تطويره ويسمون مجازا ب حاملي الاسهم </a:t>
            </a:r>
            <a:r>
              <a:rPr lang="en-US" dirty="0" smtClean="0">
                <a:solidFill>
                  <a:schemeClr val="tx1"/>
                </a:solidFill>
                <a:latin typeface="Times New Roman" panose="02020603050405020304" pitchFamily="18" charset="0"/>
                <a:cs typeface="Times New Roman" panose="02020603050405020304" pitchFamily="18" charset="0"/>
              </a:rPr>
              <a:t> Stakeholder</a:t>
            </a:r>
            <a:r>
              <a:rPr lang="ar-SA" dirty="0" smtClean="0">
                <a:solidFill>
                  <a:schemeClr val="tx1"/>
                </a:solidFill>
                <a:latin typeface="Times New Roman" panose="02020603050405020304" pitchFamily="18" charset="0"/>
                <a:cs typeface="Times New Roman" panose="02020603050405020304" pitchFamily="18" charset="0"/>
              </a:rPr>
              <a:t>كل فرد في هذه الجماعة مدعو لاعطاء وجهة نظره في ما يجب علي</a:t>
            </a:r>
            <a:r>
              <a:rPr lang="en-US" dirty="0" smtClean="0">
                <a:solidFill>
                  <a:schemeClr val="tx1"/>
                </a:solidFill>
                <a:latin typeface="Times New Roman" panose="02020603050405020304" pitchFamily="18" charset="0"/>
                <a:cs typeface="Times New Roman" panose="02020603050405020304" pitchFamily="18" charset="0"/>
              </a:rPr>
              <a:t> </a:t>
            </a:r>
            <a:r>
              <a:rPr lang="ar-SA" dirty="0" smtClean="0">
                <a:solidFill>
                  <a:schemeClr val="tx1"/>
                </a:solidFill>
                <a:latin typeface="Times New Roman" panose="02020603050405020304" pitchFamily="18" charset="0"/>
                <a:cs typeface="Times New Roman" panose="02020603050405020304" pitchFamily="18" charset="0"/>
              </a:rPr>
              <a:t>النظام ان يقوم به</a:t>
            </a:r>
            <a:r>
              <a:rPr lang="en-US" dirty="0">
                <a:solidFill>
                  <a:schemeClr val="tx1"/>
                </a:solidFill>
                <a:latin typeface="Times New Roman" panose="02020603050405020304" pitchFamily="18" charset="0"/>
                <a:cs typeface="Times New Roman" panose="02020603050405020304" pitchFamily="18" charset="0"/>
              </a:rPr>
              <a:t>.</a:t>
            </a:r>
            <a:r>
              <a:rPr lang="ar-SA" dirty="0" smtClean="0">
                <a:solidFill>
                  <a:schemeClr val="tx1"/>
                </a:solidFill>
                <a:latin typeface="Times New Roman" panose="02020603050405020304" pitchFamily="18" charset="0"/>
                <a:cs typeface="Times New Roman" panose="02020603050405020304" pitchFamily="18" charset="0"/>
              </a:rPr>
              <a:t> </a:t>
            </a:r>
          </a:p>
          <a:p>
            <a:pPr marL="0" indent="0" algn="just" rtl="1">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8229600" y="5867400"/>
            <a:ext cx="609600" cy="457200"/>
          </a:xfrm>
          <a:prstGeom prst="rect">
            <a:avLst/>
          </a:prstGeom>
        </p:spPr>
        <p:txBody>
          <a:bodyPr/>
          <a:lstStyle/>
          <a:p>
            <a:fld id="{C9284FAF-E26A-4F73-9A81-FF34975CD4C6}" type="slidenum">
              <a:rPr lang="en-US" smtClean="0"/>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76600"/>
            <a:ext cx="1301734" cy="1489332"/>
          </a:xfrm>
          <a:prstGeom prst="rect">
            <a:avLst/>
          </a:prstGeom>
        </p:spPr>
      </p:pic>
    </p:spTree>
    <p:extLst>
      <p:ext uri="{BB962C8B-B14F-4D97-AF65-F5344CB8AC3E}">
        <p14:creationId xmlns:p14="http://schemas.microsoft.com/office/powerpoint/2010/main" val="1774277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793568" y="978834"/>
            <a:ext cx="7485017" cy="2308324"/>
          </a:xfrm>
          <a:prstGeom prst="rect">
            <a:avLst/>
          </a:prstGeom>
        </p:spPr>
        <p:txBody>
          <a:bodyPr wrap="square" lIns="0" tIns="0" rIns="0" bIns="0" anchor="ctr">
            <a:spAutoFit/>
          </a:bodyPr>
          <a:lstStyle/>
          <a:p>
            <a:pPr algn="just" rtl="1">
              <a:lnSpc>
                <a:spcPct val="150000"/>
              </a:lnSpc>
            </a:pPr>
            <a:r>
              <a:rPr lang="ar-SA" sz="2800" b="1" u="sng" dirty="0">
                <a:latin typeface="Times New Roman" panose="02020603050405020304" pitchFamily="18" charset="0"/>
                <a:cs typeface="Times New Roman" panose="02020603050405020304" pitchFamily="18" charset="0"/>
              </a:rPr>
              <a:t>السيناريو </a:t>
            </a:r>
            <a:r>
              <a:rPr lang="en-US" sz="2800" b="1" u="sng" dirty="0">
                <a:latin typeface="Times New Roman" panose="02020603050405020304" pitchFamily="18" charset="0"/>
                <a:cs typeface="Times New Roman" panose="02020603050405020304" pitchFamily="18" charset="0"/>
              </a:rPr>
              <a:t>Scenario</a:t>
            </a:r>
            <a:r>
              <a:rPr lang="ar-SA" sz="2800" b="1" u="sng" dirty="0">
                <a:latin typeface="Times New Roman" panose="02020603050405020304" pitchFamily="18" charset="0"/>
                <a:cs typeface="Times New Roman" panose="02020603050405020304" pitchFamily="18" charset="0"/>
              </a:rPr>
              <a:t> :-</a:t>
            </a:r>
          </a:p>
          <a:p>
            <a:pPr algn="just" rtl="1">
              <a:lnSpc>
                <a:spcPct val="150000"/>
              </a:lnSpc>
            </a:pPr>
            <a:r>
              <a:rPr lang="ar-SA" sz="2400" dirty="0">
                <a:latin typeface="Times New Roman" panose="02020603050405020304" pitchFamily="18" charset="0"/>
                <a:cs typeface="Times New Roman" panose="02020603050405020304" pitchFamily="18" charset="0"/>
              </a:rPr>
              <a:t>	هو مجموعة الخطوات الإجرائية التي تصف تفاعل المستخدم مع النظام لتنفيذ وظيفة محددة . يتم وصف أي إجراء وظيفي يتفاعل به المستخدم مع النظام سيناريو من خلال وحدة وظيفية تسمي حالة إستخدام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18</a:t>
            </a:fld>
            <a:endParaRPr lang="en-US"/>
          </a:p>
        </p:txBody>
      </p:sp>
    </p:spTree>
    <p:extLst>
      <p:ext uri="{BB962C8B-B14F-4D97-AF65-F5344CB8AC3E}">
        <p14:creationId xmlns:p14="http://schemas.microsoft.com/office/powerpoint/2010/main" val="4005819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518600"/>
            <a:ext cx="6639091" cy="5555367"/>
          </a:xfrm>
          <a:prstGeom prst="rect">
            <a:avLst/>
          </a:prstGeom>
        </p:spPr>
        <p:txBody>
          <a:bodyPr lIns="0" tIns="0" rIns="0" bIns="0" anchor="ctr">
            <a:spAutoFit/>
          </a:bodyPr>
          <a:lstStyle/>
          <a:p>
            <a:pPr algn="just" rtl="1"/>
            <a:r>
              <a:rPr lang="ar-SA" sz="2800" b="1" dirty="0">
                <a:latin typeface="Times New Roman" panose="02020603050405020304" pitchFamily="18" charset="0"/>
                <a:cs typeface="Times New Roman" panose="02020603050405020304" pitchFamily="18" charset="0"/>
              </a:rPr>
              <a:t>مكونات مخطط حالة الإستخدام </a:t>
            </a:r>
            <a:r>
              <a:rPr lang="en-US" sz="2800" b="1" dirty="0">
                <a:latin typeface="Times New Roman" panose="02020603050405020304" pitchFamily="18" charset="0"/>
                <a:cs typeface="Times New Roman" panose="02020603050405020304" pitchFamily="18" charset="0"/>
              </a:rPr>
              <a:t>Use Case Diagram</a:t>
            </a:r>
            <a:r>
              <a:rPr lang="ar-SA" sz="2800" b="1"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algn="just" rtl="1">
              <a:spcBef>
                <a:spcPts val="882"/>
              </a:spcBef>
            </a:pPr>
            <a:r>
              <a:rPr lang="ar-SA" sz="2400" dirty="0">
                <a:latin typeface="Times New Roman" panose="02020603050405020304" pitchFamily="18" charset="0"/>
                <a:cs typeface="Times New Roman" panose="02020603050405020304" pitchFamily="18" charset="0"/>
              </a:rPr>
              <a:t>تتكون من ثلاث أجزاء رئيسية هي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1</a:t>
            </a:r>
            <a:r>
              <a:rPr lang="ar-SA" sz="2400" b="1" dirty="0">
                <a:solidFill>
                  <a:srgbClr val="FF0000"/>
                </a:solidFill>
                <a:latin typeface="Times New Roman" panose="02020603050405020304" pitchFamily="18" charset="0"/>
                <a:cs typeface="Times New Roman" panose="02020603050405020304" pitchFamily="18" charset="0"/>
              </a:rPr>
              <a:t>- حالة الإستخدام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b="1" dirty="0">
                <a:solidFill>
                  <a:srgbClr val="FF0000"/>
                </a:solidFill>
                <a:latin typeface="Times New Roman" panose="02020603050405020304" pitchFamily="18" charset="0"/>
                <a:cs typeface="Times New Roman" panose="02020603050405020304" pitchFamily="18" charset="0"/>
              </a:rPr>
              <a:t> :-</a:t>
            </a:r>
          </a:p>
          <a:p>
            <a:pPr marL="452970" indent="-452970" algn="just" rtl="1">
              <a:spcBef>
                <a:spcPts val="882"/>
              </a:spcBef>
            </a:pPr>
            <a:r>
              <a:rPr lang="ar-SA" sz="2400" dirty="0">
                <a:latin typeface="Times New Roman" panose="02020603050405020304" pitchFamily="18" charset="0"/>
                <a:cs typeface="Times New Roman" panose="02020603050405020304" pitchFamily="18" charset="0"/>
              </a:rPr>
              <a:t>		    هي مجموعة العمليات التي تنفذ عن طريق حالة الإستخدام لتحقيق هدف واحد . وتمثل في الرسم بشكل بيضاوي يكتب عليه إسم العملية التي تنفذها الـ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2</a:t>
            </a:r>
            <a:r>
              <a:rPr lang="ar-SA" sz="2400" b="1" dirty="0">
                <a:solidFill>
                  <a:srgbClr val="FF0000"/>
                </a:solidFill>
                <a:latin typeface="Times New Roman" panose="02020603050405020304" pitchFamily="18" charset="0"/>
                <a:cs typeface="Times New Roman" panose="02020603050405020304" pitchFamily="18" charset="0"/>
              </a:rPr>
              <a:t>- الفاعل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هو أي شئ يمكنه تفعيل حالة الإستخدام , يمكن أن يكون شخص أو نظام أو قاعدة البيانات ..إلخ. ويرمز  للـ </a:t>
            </a:r>
            <a:r>
              <a:rPr lang="en-US" sz="2400" dirty="0">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بالرمز         .</a:t>
            </a:r>
            <a:endParaRPr lang="en-US" sz="2400" dirty="0">
              <a:latin typeface="Times New Roman" panose="02020603050405020304" pitchFamily="18" charset="0"/>
              <a:cs typeface="Times New Roman" panose="02020603050405020304" pitchFamily="18" charset="0"/>
            </a:endParaRPr>
          </a:p>
          <a:p>
            <a:pPr marL="452970" indent="-452970" algn="just"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3</a:t>
            </a:r>
            <a:r>
              <a:rPr lang="ar-SA" sz="2400" b="1" dirty="0">
                <a:solidFill>
                  <a:srgbClr val="FF0000"/>
                </a:solidFill>
                <a:latin typeface="Times New Roman" panose="02020603050405020304" pitchFamily="18" charset="0"/>
                <a:cs typeface="Times New Roman" panose="02020603050405020304" pitchFamily="18" charset="0"/>
              </a:rPr>
              <a:t>- العلاقة </a:t>
            </a:r>
            <a:r>
              <a:rPr lang="en-US" sz="2400" b="1" dirty="0">
                <a:solidFill>
                  <a:srgbClr val="FF0000"/>
                </a:solidFill>
                <a:latin typeface="Times New Roman" panose="02020603050405020304" pitchFamily="18" charset="0"/>
                <a:cs typeface="Times New Roman" panose="02020603050405020304" pitchFamily="18" charset="0"/>
              </a:rPr>
              <a:t>Association or Relation</a:t>
            </a:r>
            <a:r>
              <a:rPr lang="ar-SA" sz="2400" b="1" dirty="0">
                <a:solidFill>
                  <a:srgbClr val="FF0000"/>
                </a:solidFill>
                <a:latin typeface="Times New Roman" panose="02020603050405020304" pitchFamily="18" charset="0"/>
                <a:cs typeface="Times New Roman" panose="02020603050405020304" pitchFamily="18" charset="0"/>
              </a:rPr>
              <a:t> :-</a:t>
            </a:r>
          </a:p>
          <a:p>
            <a:pPr marL="452970" indent="-452970" algn="just" rtl="1">
              <a:spcBef>
                <a:spcPts val="882"/>
              </a:spcBef>
            </a:pPr>
            <a:r>
              <a:rPr lang="ar-SA" sz="2400" dirty="0">
                <a:latin typeface="Times New Roman" panose="02020603050405020304" pitchFamily="18" charset="0"/>
                <a:cs typeface="Times New Roman" panose="02020603050405020304" pitchFamily="18" charset="0"/>
              </a:rPr>
              <a:t>		   تمثل أداة الربط بين حالة الإستخدام وبين الممثل ويرمز لها بخط وله أنواع .</a:t>
            </a:r>
            <a:endParaRPr lang="en-US" sz="2400" dirty="0">
              <a:latin typeface="Times New Roman" panose="02020603050405020304" pitchFamily="18" charset="0"/>
              <a:cs typeface="Times New Roman" panose="02020603050405020304" pitchFamily="18" charset="0"/>
            </a:endParaRPr>
          </a:p>
        </p:txBody>
      </p:sp>
      <p:pic>
        <p:nvPicPr>
          <p:cNvPr id="3" name="Picture 3"/>
          <p:cNvPicPr>
            <a:picLocks noChangeAspect="1" noChangeArrowheads="1"/>
          </p:cNvPicPr>
          <p:nvPr/>
        </p:nvPicPr>
        <p:blipFill>
          <a:blip r:embed="rId2">
            <a:lum bright="-20000" contrast="40000"/>
          </a:blip>
          <a:srcRect l="4736" t="8339" r="82394" b="29196"/>
          <a:stretch>
            <a:fillRect/>
          </a:stretch>
        </p:blipFill>
        <p:spPr bwMode="auto">
          <a:xfrm>
            <a:off x="4984524" y="4151704"/>
            <a:ext cx="400634" cy="537862"/>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C9284FAF-E26A-4F73-9A81-FF34975CD4C6}" type="slidenum">
              <a:rPr lang="en-US" smtClean="0"/>
              <a:t>19</a:t>
            </a:fld>
            <a:endParaRPr lang="en-US"/>
          </a:p>
        </p:txBody>
      </p:sp>
    </p:spTree>
    <p:extLst>
      <p:ext uri="{BB962C8B-B14F-4D97-AF65-F5344CB8AC3E}">
        <p14:creationId xmlns:p14="http://schemas.microsoft.com/office/powerpoint/2010/main" val="3985328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279163" y="1999458"/>
            <a:ext cx="6639091" cy="2462213"/>
          </a:xfrm>
          <a:prstGeom prst="rect">
            <a:avLst/>
          </a:prstGeom>
        </p:spPr>
        <p:txBody>
          <a:bodyPr lIns="0" tIns="0" rIns="0" bIns="0" anchor="ctr">
            <a:spAutoFit/>
          </a:bodyPr>
          <a:lstStyle/>
          <a:p>
            <a:pPr algn="ctr" rtl="1"/>
            <a:r>
              <a:rPr lang="ar-SA" sz="8000" dirty="0">
                <a:latin typeface="Franklin Gothic Heavy" pitchFamily="34" charset="0"/>
              </a:rPr>
              <a:t>لغة النمذجة الموحدة</a:t>
            </a:r>
          </a:p>
          <a:p>
            <a:pPr algn="ctr" rtl="1"/>
            <a:r>
              <a:rPr lang="ar-SA" sz="8000" dirty="0">
                <a:latin typeface="Franklin Gothic Heavy" pitchFamily="34" charset="0"/>
              </a:rPr>
              <a:t> </a:t>
            </a:r>
            <a:r>
              <a:rPr lang="en-US" sz="8000" dirty="0">
                <a:latin typeface="Franklin Gothic Heavy" pitchFamily="34" charset="0"/>
              </a:rPr>
              <a:t>UML</a:t>
            </a:r>
          </a:p>
        </p:txBody>
      </p:sp>
      <p:sp>
        <p:nvSpPr>
          <p:cNvPr id="4" name="Slide Number Placeholder 3"/>
          <p:cNvSpPr>
            <a:spLocks noGrp="1"/>
          </p:cNvSpPr>
          <p:nvPr>
            <p:ph type="sldNum" sz="quarter" idx="12"/>
          </p:nvPr>
        </p:nvSpPr>
        <p:spPr/>
        <p:txBody>
          <a:bodyPr/>
          <a:lstStyle/>
          <a:p>
            <a:fld id="{C9284FAF-E26A-4F73-9A81-FF34975CD4C6}" type="slidenum">
              <a:rPr lang="en-US" smtClean="0"/>
              <a:t>2</a:t>
            </a:fld>
            <a:endParaRPr lang="en-US"/>
          </a:p>
        </p:txBody>
      </p:sp>
    </p:spTree>
    <p:extLst>
      <p:ext uri="{BB962C8B-B14F-4D97-AF65-F5344CB8AC3E}">
        <p14:creationId xmlns:p14="http://schemas.microsoft.com/office/powerpoint/2010/main" val="1337966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0" y="775253"/>
            <a:ext cx="7586042" cy="5100617"/>
          </a:xfrm>
        </p:spPr>
        <p:txBody>
          <a:bodyPr/>
          <a:lstStyle/>
          <a:p>
            <a:pPr marL="0" indent="0" algn="r" rtl="1">
              <a:buNone/>
            </a:pPr>
            <a:r>
              <a:rPr lang="ar-EG" dirty="0" smtClean="0">
                <a:solidFill>
                  <a:srgbClr val="FF0000"/>
                </a:solidFill>
              </a:rPr>
              <a:t>4- النظام </a:t>
            </a:r>
            <a:r>
              <a:rPr lang="en-US" dirty="0" smtClean="0">
                <a:solidFill>
                  <a:srgbClr val="FF0000"/>
                </a:solidFill>
              </a:rPr>
              <a:t>system </a:t>
            </a:r>
          </a:p>
          <a:p>
            <a:pPr marL="0" indent="0" algn="r" rtl="1">
              <a:buNone/>
            </a:pPr>
            <a:r>
              <a:rPr lang="ar-EG" dirty="0"/>
              <a:t>يُستخدم النظام لتحديد نطاق رسم مخطط حالة الاستخدام ويتم رسمه على شكل مستطيل، هذا العنصر اختياري ولكنه مفيد عند رسم أنظمة كبيرة، على سبيل المثال، يمكنك إنشاء جميع حالات الاستخدام ثم استخدام كائن “النظام” لتحديد النطاق الذي يغطيه مشروعك، أو يمكنك حتى استخدامه لإظهار المناطق المختلفة المغطاة في إصدارات مختلفة.</a:t>
            </a:r>
            <a:endParaRPr lang="en-US" dirty="0"/>
          </a:p>
        </p:txBody>
      </p:sp>
      <p:sp>
        <p:nvSpPr>
          <p:cNvPr id="5" name="Slide Number Placeholder 4"/>
          <p:cNvSpPr>
            <a:spLocks noGrp="1"/>
          </p:cNvSpPr>
          <p:nvPr>
            <p:ph type="sldNum" sz="quarter" idx="4294967295"/>
          </p:nvPr>
        </p:nvSpPr>
        <p:spPr>
          <a:xfrm>
            <a:off x="8153400" y="5754189"/>
            <a:ext cx="533400" cy="508000"/>
          </a:xfrm>
          <a:prstGeom prst="rect">
            <a:avLst/>
          </a:prstGeom>
        </p:spPr>
        <p:txBody>
          <a:bodyPr/>
          <a:lstStyle/>
          <a:p>
            <a:fld id="{C9284FAF-E26A-4F73-9A81-FF34975CD4C6}" type="slidenum">
              <a:rPr lang="en-US" smtClean="0"/>
              <a:t>20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3124200"/>
            <a:ext cx="2507519" cy="3164228"/>
          </a:xfrm>
          <a:prstGeom prst="rect">
            <a:avLst/>
          </a:prstGeom>
        </p:spPr>
      </p:pic>
    </p:spTree>
    <p:extLst>
      <p:ext uri="{BB962C8B-B14F-4D97-AF65-F5344CB8AC3E}">
        <p14:creationId xmlns:p14="http://schemas.microsoft.com/office/powerpoint/2010/main" val="363588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1011140"/>
            <a:ext cx="6639091" cy="430118"/>
          </a:xfrm>
          <a:prstGeom prst="rect">
            <a:avLst/>
          </a:prstGeom>
        </p:spPr>
        <p:txBody>
          <a:bodyPr lIns="0" tIns="0" rIns="0" bIns="0" anchor="ctr">
            <a:spAutoFit/>
          </a:bodyPr>
          <a:lstStyle/>
          <a:p>
            <a:pPr algn="r" rtl="1"/>
            <a:r>
              <a:rPr lang="ar-SA" sz="2795" b="1" dirty="0">
                <a:latin typeface="Times New Roman" panose="02020603050405020304" pitchFamily="18" charset="0"/>
                <a:cs typeface="Times New Roman" panose="02020603050405020304" pitchFamily="18" charset="0"/>
              </a:rPr>
              <a:t>الشكل العام لمخطط حالة إستخدام :</a:t>
            </a:r>
            <a:endParaRPr lang="en-US" sz="2795"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lum bright="-20000" contrast="40000"/>
          </a:blip>
          <a:srcRect/>
          <a:stretch>
            <a:fillRect/>
          </a:stretch>
        </p:blipFill>
        <p:spPr bwMode="auto">
          <a:xfrm>
            <a:off x="2149974" y="1794121"/>
            <a:ext cx="5194765" cy="2303378"/>
          </a:xfrm>
          <a:prstGeom prst="rect">
            <a:avLst/>
          </a:prstGeom>
          <a:noFill/>
          <a:ln w="19050">
            <a:solidFill>
              <a:schemeClr val="tx1"/>
            </a:solidFill>
            <a:miter lim="800000"/>
            <a:headEnd/>
            <a:tailEnd/>
          </a:ln>
          <a:effectLst/>
        </p:spPr>
      </p:pic>
      <p:sp>
        <p:nvSpPr>
          <p:cNvPr id="5" name="Text Box 5"/>
          <p:cNvSpPr txBox="1">
            <a:spLocks noChangeArrowheads="1"/>
          </p:cNvSpPr>
          <p:nvPr/>
        </p:nvSpPr>
        <p:spPr bwMode="auto">
          <a:xfrm>
            <a:off x="5551239" y="3091412"/>
            <a:ext cx="1299631" cy="369332"/>
          </a:xfrm>
          <a:prstGeom prst="rect">
            <a:avLst/>
          </a:prstGeom>
        </p:spPr>
        <p:txBody>
          <a:bodyPr wrap="square" lIns="0" tIns="0" rIns="0" bIns="0" anchor="ctr">
            <a:spAutoFit/>
          </a:bodyPr>
          <a:lstStyle/>
          <a:p>
            <a:pPr algn="ctr"/>
            <a:r>
              <a:rPr lang="ar-SA" sz="2400" dirty="0">
                <a:latin typeface="Franklin Gothic Heavy" pitchFamily="34" charset="0"/>
              </a:rPr>
              <a:t>إسم العملية</a:t>
            </a:r>
            <a:endParaRPr lang="en-US" sz="2400" dirty="0">
              <a:latin typeface="Franklin Gothic Heavy" pitchFamily="34" charset="0"/>
            </a:endParaRPr>
          </a:p>
        </p:txBody>
      </p:sp>
      <p:sp>
        <p:nvSpPr>
          <p:cNvPr id="6" name="Text Box 5"/>
          <p:cNvSpPr txBox="1">
            <a:spLocks noChangeArrowheads="1"/>
          </p:cNvSpPr>
          <p:nvPr/>
        </p:nvSpPr>
        <p:spPr bwMode="auto">
          <a:xfrm>
            <a:off x="3428203" y="2929965"/>
            <a:ext cx="1299631" cy="316882"/>
          </a:xfrm>
          <a:prstGeom prst="rect">
            <a:avLst/>
          </a:prstGeom>
        </p:spPr>
        <p:txBody>
          <a:bodyPr wrap="square" lIns="0" tIns="0" rIns="0" bIns="0" anchor="ctr">
            <a:spAutoFit/>
          </a:bodyPr>
          <a:lstStyle/>
          <a:p>
            <a:pPr algn="ctr"/>
            <a:r>
              <a:rPr lang="ar-SA" sz="2059" dirty="0">
                <a:latin typeface="Times New Roman" panose="02020603050405020304" pitchFamily="18" charset="0"/>
                <a:cs typeface="Times New Roman" panose="02020603050405020304" pitchFamily="18" charset="0"/>
              </a:rPr>
              <a:t>العلاقة أو الربط</a:t>
            </a:r>
            <a:endParaRPr lang="en-US" sz="2059" dirty="0">
              <a:latin typeface="Times New Roman" panose="02020603050405020304" pitchFamily="18" charset="0"/>
              <a:cs typeface="Times New Roman" panose="02020603050405020304" pitchFamily="18" charset="0"/>
            </a:endParaRPr>
          </a:p>
        </p:txBody>
      </p:sp>
      <p:sp>
        <p:nvSpPr>
          <p:cNvPr id="7" name="Text Box 5"/>
          <p:cNvSpPr txBox="1">
            <a:spLocks noChangeArrowheads="1"/>
          </p:cNvSpPr>
          <p:nvPr/>
        </p:nvSpPr>
        <p:spPr bwMode="auto">
          <a:xfrm>
            <a:off x="2032395" y="3788187"/>
            <a:ext cx="1299631" cy="369332"/>
          </a:xfrm>
          <a:prstGeom prst="rect">
            <a:avLst/>
          </a:prstGeom>
        </p:spPr>
        <p:txBody>
          <a:bodyPr wrap="square" lIns="0" tIns="0" rIns="0" bIns="0" anchor="ctr">
            <a:spAutoFit/>
          </a:bodyPr>
          <a:lstStyle/>
          <a:p>
            <a:pPr algn="ctr"/>
            <a:r>
              <a:rPr lang="ar-SA" sz="2400" dirty="0">
                <a:latin typeface="Franklin Gothic Heavy" pitchFamily="34" charset="0"/>
              </a:rPr>
              <a:t>الفاعل</a:t>
            </a:r>
            <a:endParaRPr lang="en-US" sz="2400" dirty="0">
              <a:latin typeface="Franklin Gothic Heavy" pitchFamily="34" charset="0"/>
            </a:endParaRPr>
          </a:p>
        </p:txBody>
      </p:sp>
      <p:sp>
        <p:nvSpPr>
          <p:cNvPr id="8" name="Text Box 5"/>
          <p:cNvSpPr txBox="1">
            <a:spLocks noChangeArrowheads="1"/>
          </p:cNvSpPr>
          <p:nvPr/>
        </p:nvSpPr>
        <p:spPr bwMode="auto">
          <a:xfrm>
            <a:off x="1279163" y="4738716"/>
            <a:ext cx="6979829" cy="1107996"/>
          </a:xfrm>
          <a:prstGeom prst="rect">
            <a:avLst/>
          </a:prstGeom>
        </p:spPr>
        <p:txBody>
          <a:bodyPr wrap="square"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ملحوظة :</a:t>
            </a:r>
          </a:p>
          <a:p>
            <a:pPr algn="just" rtl="1"/>
            <a:r>
              <a:rPr lang="ar-SA" sz="2400" dirty="0">
                <a:latin typeface="Times New Roman" panose="02020603050405020304" pitchFamily="18" charset="0"/>
                <a:cs typeface="Times New Roman" panose="02020603050405020304" pitchFamily="18" charset="0"/>
              </a:rPr>
              <a:t>	كل حالة إستخدام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عبارة عن سيناريو يتكون من مجموعة من الخطوات لتنفيذ وظيفة محددة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21</a:t>
            </a:fld>
            <a:endParaRPr lang="en-US"/>
          </a:p>
        </p:txBody>
      </p:sp>
    </p:spTree>
    <p:extLst>
      <p:ext uri="{BB962C8B-B14F-4D97-AF65-F5344CB8AC3E}">
        <p14:creationId xmlns:p14="http://schemas.microsoft.com/office/powerpoint/2010/main" val="337142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038497" y="755487"/>
            <a:ext cx="7112725" cy="2331407"/>
          </a:xfrm>
          <a:prstGeom prst="rect">
            <a:avLst/>
          </a:prstGeom>
        </p:spPr>
        <p:txBody>
          <a:bodyPr wrap="square" lIns="0" tIns="0" rIns="0" bIns="0" anchor="ctr">
            <a:spAutoFit/>
          </a:bodyPr>
          <a:lstStyle/>
          <a:p>
            <a:pPr algn="r" rtl="1"/>
            <a:r>
              <a:rPr lang="ar-SA" sz="2400" b="1" u="sng" dirty="0">
                <a:latin typeface="Times New Roman" panose="02020603050405020304" pitchFamily="18" charset="0"/>
                <a:cs typeface="Times New Roman" panose="02020603050405020304" pitchFamily="18" charset="0"/>
              </a:rPr>
              <a:t>أنواع العلاقات في حالة الإستخدام </a:t>
            </a:r>
            <a:r>
              <a:rPr lang="en-US" sz="2400" b="1" u="sng" dirty="0">
                <a:latin typeface="Times New Roman" panose="02020603050405020304" pitchFamily="18" charset="0"/>
                <a:cs typeface="Times New Roman" panose="02020603050405020304" pitchFamily="18" charset="0"/>
              </a:rPr>
              <a:t>Relationship in Use Case</a:t>
            </a:r>
            <a:r>
              <a:rPr lang="ar-SA" sz="2400" b="1" u="sng" dirty="0">
                <a:latin typeface="Times New Roman" panose="02020603050405020304" pitchFamily="18" charset="0"/>
                <a:cs typeface="Times New Roman" panose="02020603050405020304" pitchFamily="18" charset="0"/>
              </a:rPr>
              <a:t> :</a:t>
            </a:r>
          </a:p>
          <a:p>
            <a:pPr algn="r" rtl="1">
              <a:spcBef>
                <a:spcPts val="882"/>
              </a:spcBef>
            </a:pPr>
            <a:r>
              <a:rPr lang="en-US" sz="2400" b="1" dirty="0">
                <a:solidFill>
                  <a:srgbClr val="FF0000"/>
                </a:solidFill>
                <a:latin typeface="Times New Roman" panose="02020603050405020304" pitchFamily="18" charset="0"/>
                <a:cs typeface="Times New Roman" panose="02020603050405020304" pitchFamily="18" charset="0"/>
              </a:rPr>
              <a:t>1</a:t>
            </a:r>
            <a:r>
              <a:rPr lang="ar-SA" sz="2400" b="1" dirty="0">
                <a:solidFill>
                  <a:srgbClr val="FF0000"/>
                </a:solidFill>
                <a:latin typeface="Times New Roman" panose="02020603050405020304" pitchFamily="18" charset="0"/>
                <a:cs typeface="Times New Roman" panose="02020603050405020304" pitchFamily="18" charset="0"/>
              </a:rPr>
              <a:t>- العلاقة (تضمين ) </a:t>
            </a:r>
            <a:r>
              <a:rPr lang="en-US" sz="2400" b="1" dirty="0">
                <a:solidFill>
                  <a:srgbClr val="FF0000"/>
                </a:solidFill>
                <a:latin typeface="Times New Roman" panose="02020603050405020304" pitchFamily="18" charset="0"/>
                <a:cs typeface="Times New Roman" panose="02020603050405020304" pitchFamily="18" charset="0"/>
              </a:rPr>
              <a:t>Include</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EG" sz="2400" dirty="0" smtClean="0">
                <a:latin typeface="Times New Roman" panose="02020603050405020304" pitchFamily="18" charset="0"/>
                <a:cs typeface="Times New Roman" panose="02020603050405020304" pitchFamily="18" charset="0"/>
              </a:rPr>
              <a:t>تستخدم عندما توجد حالة إستخدام تحتاج إلى حالة إستخدام اخرى بشكل إجباري </a:t>
            </a:r>
            <a:endParaRPr lang="ar-SA"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يتم تمثيل هذه العلاقة كما يلي :</a:t>
            </a:r>
          </a:p>
          <a:p>
            <a:pPr algn="r" rtl="1"/>
            <a:endParaRPr lang="en-US" sz="2400" dirty="0">
              <a:latin typeface="Times New Roman" panose="02020603050405020304" pitchFamily="18" charset="0"/>
              <a:cs typeface="Times New Roman" panose="02020603050405020304" pitchFamily="18" charset="0"/>
            </a:endParaRPr>
          </a:p>
        </p:txBody>
      </p:sp>
      <p:pic>
        <p:nvPicPr>
          <p:cNvPr id="105475" name="Picture 3"/>
          <p:cNvPicPr>
            <a:picLocks noChangeAspect="1" noChangeArrowheads="1"/>
          </p:cNvPicPr>
          <p:nvPr/>
        </p:nvPicPr>
        <p:blipFill>
          <a:blip r:embed="rId2">
            <a:lum bright="-20000" contrast="40000"/>
          </a:blip>
          <a:srcRect l="36774" t="30449" r="45902" b="28563"/>
          <a:stretch>
            <a:fillRect/>
          </a:stretch>
        </p:blipFill>
        <p:spPr bwMode="auto">
          <a:xfrm>
            <a:off x="628695" y="2212920"/>
            <a:ext cx="2322437" cy="301838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9284FAF-E26A-4F73-9A81-FF34975CD4C6}" type="slidenum">
              <a:rPr lang="en-US" smtClean="0"/>
              <a:t>22</a:t>
            </a:fld>
            <a:endParaRPr lang="en-US"/>
          </a:p>
        </p:txBody>
      </p:sp>
      <p:pic>
        <p:nvPicPr>
          <p:cNvPr id="7" name="Content Placeholder 3"/>
          <p:cNvPicPr>
            <a:picLocks noChangeAspect="1"/>
          </p:cNvPicPr>
          <p:nvPr/>
        </p:nvPicPr>
        <p:blipFill rotWithShape="1">
          <a:blip r:embed="rId3"/>
          <a:srcRect l="25584" t="11181" r="13149" b="69006"/>
          <a:stretch/>
        </p:blipFill>
        <p:spPr>
          <a:xfrm>
            <a:off x="2951132" y="3125121"/>
            <a:ext cx="5591189" cy="1355439"/>
          </a:xfrm>
          <a:prstGeom prst="rect">
            <a:avLst/>
          </a:prstGeom>
        </p:spPr>
      </p:pic>
    </p:spTree>
    <p:extLst>
      <p:ext uri="{BB962C8B-B14F-4D97-AF65-F5344CB8AC3E}">
        <p14:creationId xmlns:p14="http://schemas.microsoft.com/office/powerpoint/2010/main" val="2619602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969918" y="726238"/>
            <a:ext cx="6948336" cy="1846659"/>
          </a:xfrm>
          <a:prstGeom prst="rect">
            <a:avLst/>
          </a:prstGeom>
        </p:spPr>
        <p:txBody>
          <a:bodyPr wrap="square" lIns="0" tIns="0" rIns="0" bIns="0" anchor="ctr">
            <a:spAutoFit/>
          </a:bodyPr>
          <a:lstStyle/>
          <a:p>
            <a:pPr algn="r" rtl="1"/>
            <a:r>
              <a:rPr lang="en-US" sz="2400" b="1" dirty="0">
                <a:solidFill>
                  <a:srgbClr val="FF0000"/>
                </a:solidFill>
                <a:latin typeface="Times New Roman" panose="02020603050405020304" pitchFamily="18" charset="0"/>
                <a:cs typeface="Times New Roman" panose="02020603050405020304" pitchFamily="18" charset="0"/>
              </a:rPr>
              <a:t>2</a:t>
            </a:r>
            <a:r>
              <a:rPr lang="ar-SA" sz="2400" b="1" dirty="0">
                <a:solidFill>
                  <a:srgbClr val="FF0000"/>
                </a:solidFill>
                <a:latin typeface="Times New Roman" panose="02020603050405020304" pitchFamily="18" charset="0"/>
                <a:cs typeface="Times New Roman" panose="02020603050405020304" pitchFamily="18" charset="0"/>
              </a:rPr>
              <a:t>- العلاقة (إمتداد)  </a:t>
            </a:r>
            <a:r>
              <a:rPr lang="en-US" sz="2400" b="1" dirty="0">
                <a:solidFill>
                  <a:srgbClr val="FF0000"/>
                </a:solidFill>
                <a:latin typeface="Times New Roman" panose="02020603050405020304" pitchFamily="18" charset="0"/>
                <a:cs typeface="Times New Roman" panose="02020603050405020304" pitchFamily="18" charset="0"/>
              </a:rPr>
              <a:t>Extension</a:t>
            </a:r>
            <a:r>
              <a:rPr lang="ar-SA" sz="2400" b="1" dirty="0">
                <a:solidFill>
                  <a:srgbClr val="FF0000"/>
                </a:solidFill>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تسمح لنا هذه العلاقة بإنشاء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جديدة </a:t>
            </a:r>
            <a:r>
              <a:rPr lang="ar-EG" sz="2400" dirty="0" smtClean="0">
                <a:latin typeface="Times New Roman" panose="02020603050405020304" pitchFamily="18" charset="0"/>
                <a:cs typeface="Times New Roman" panose="02020603050405020304" pitchFamily="18" charset="0"/>
              </a:rPr>
              <a:t>توسع عمل</a:t>
            </a:r>
            <a:r>
              <a:rPr lang="ar-SA"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موجودة سابقاً بهدف معالجة حالة إستثنائية قد تواجهنا أو لوضع شرط علي الخطوات ضمن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الحالية .</a:t>
            </a:r>
          </a:p>
          <a:p>
            <a:pPr algn="r" rtl="1"/>
            <a:r>
              <a:rPr lang="ar-SA" sz="2400" dirty="0">
                <a:latin typeface="Times New Roman" panose="02020603050405020304" pitchFamily="18" charset="0"/>
                <a:cs typeface="Times New Roman" panose="02020603050405020304" pitchFamily="18" charset="0"/>
              </a:rPr>
              <a:t>يتم تمثيلها كما يلي :</a:t>
            </a:r>
            <a:endParaRPr lang="en-US" sz="2400" dirty="0">
              <a:latin typeface="Times New Roman" panose="02020603050405020304" pitchFamily="18" charset="0"/>
              <a:cs typeface="Times New Roman" panose="02020603050405020304" pitchFamily="18" charset="0"/>
            </a:endParaRPr>
          </a:p>
        </p:txBody>
      </p:sp>
      <p:pic>
        <p:nvPicPr>
          <p:cNvPr id="106498" name="Picture 2"/>
          <p:cNvPicPr>
            <a:picLocks noChangeAspect="1" noChangeArrowheads="1"/>
          </p:cNvPicPr>
          <p:nvPr/>
        </p:nvPicPr>
        <p:blipFill>
          <a:blip r:embed="rId2"/>
          <a:srcRect l="43474" t="25798" r="42307" b="31760"/>
          <a:stretch>
            <a:fillRect/>
          </a:stretch>
        </p:blipFill>
        <p:spPr bwMode="auto">
          <a:xfrm>
            <a:off x="1038956" y="2244540"/>
            <a:ext cx="1829799" cy="345628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C9284FAF-E26A-4F73-9A81-FF34975CD4C6}" type="slidenum">
              <a:rPr lang="en-US" smtClean="0"/>
              <a:t>23</a:t>
            </a:fld>
            <a:endParaRPr lang="en-US"/>
          </a:p>
        </p:txBody>
      </p:sp>
      <p:pic>
        <p:nvPicPr>
          <p:cNvPr id="6" name="Content Placeholder 3"/>
          <p:cNvPicPr>
            <a:picLocks noChangeAspect="1"/>
          </p:cNvPicPr>
          <p:nvPr/>
        </p:nvPicPr>
        <p:blipFill rotWithShape="1">
          <a:blip r:embed="rId3"/>
          <a:srcRect l="16468" t="71521" r="24120" b="7165"/>
          <a:stretch/>
        </p:blipFill>
        <p:spPr>
          <a:xfrm>
            <a:off x="3485537" y="3042147"/>
            <a:ext cx="4279889" cy="1151031"/>
          </a:xfrm>
          <a:prstGeom prst="rect">
            <a:avLst/>
          </a:prstGeom>
        </p:spPr>
      </p:pic>
    </p:spTree>
    <p:extLst>
      <p:ext uri="{BB962C8B-B14F-4D97-AF65-F5344CB8AC3E}">
        <p14:creationId xmlns:p14="http://schemas.microsoft.com/office/powerpoint/2010/main" val="187052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669083"/>
            <a:ext cx="6639091" cy="738664"/>
          </a:xfrm>
          <a:prstGeom prst="rect">
            <a:avLst/>
          </a:prstGeom>
        </p:spPr>
        <p:txBody>
          <a:bodyPr lIns="0" tIns="0" rIns="0" bIns="0" anchor="ctr">
            <a:spAutoFit/>
          </a:bodyPr>
          <a:lstStyle/>
          <a:p>
            <a:pPr algn="r" rtl="1"/>
            <a:r>
              <a:rPr lang="en-US" sz="2400" b="1" dirty="0">
                <a:solidFill>
                  <a:srgbClr val="FF0000"/>
                </a:solidFill>
                <a:latin typeface="Times New Roman" panose="02020603050405020304" pitchFamily="18" charset="0"/>
                <a:cs typeface="Times New Roman" panose="02020603050405020304" pitchFamily="18" charset="0"/>
              </a:rPr>
              <a:t>3</a:t>
            </a:r>
            <a:r>
              <a:rPr lang="ar-SA" sz="2400" b="1" dirty="0">
                <a:solidFill>
                  <a:srgbClr val="FF0000"/>
                </a:solidFill>
                <a:latin typeface="Times New Roman" panose="02020603050405020304" pitchFamily="18" charset="0"/>
                <a:cs typeface="Times New Roman" panose="02020603050405020304" pitchFamily="18" charset="0"/>
              </a:rPr>
              <a:t>- التعميم (التوريث) </a:t>
            </a:r>
            <a:r>
              <a:rPr lang="en-US" sz="2400" b="1" dirty="0">
                <a:solidFill>
                  <a:srgbClr val="FF0000"/>
                </a:solidFill>
                <a:latin typeface="Times New Roman" panose="02020603050405020304" pitchFamily="18" charset="0"/>
                <a:cs typeface="Times New Roman" panose="02020603050405020304" pitchFamily="18" charset="0"/>
              </a:rPr>
              <a:t>Generalization</a:t>
            </a:r>
            <a:r>
              <a:rPr lang="ar-SA" sz="2400" b="1" dirty="0">
                <a:solidFill>
                  <a:srgbClr val="FF0000"/>
                </a:solidFill>
                <a:latin typeface="Times New Roman" panose="02020603050405020304" pitchFamily="18" charset="0"/>
                <a:cs typeface="Times New Roman" panose="02020603050405020304" pitchFamily="18" charset="0"/>
              </a:rPr>
              <a:t> :</a:t>
            </a:r>
          </a:p>
          <a:p>
            <a:pPr algn="r" rtl="1"/>
            <a:r>
              <a:rPr lang="ar-SA" sz="2400" dirty="0">
                <a:latin typeface="Times New Roman" panose="02020603050405020304" pitchFamily="18" charset="0"/>
                <a:cs typeface="Times New Roman" panose="02020603050405020304" pitchFamily="18" charset="0"/>
              </a:rPr>
              <a:t>هي أخذ صفات من حالة إستخدام أو أكثر وتوريثها لحالة أخري .</a:t>
            </a:r>
            <a:endParaRPr lang="en-US" sz="2400" dirty="0">
              <a:latin typeface="Times New Roman" panose="02020603050405020304" pitchFamily="18" charset="0"/>
              <a:cs typeface="Times New Roman" panose="02020603050405020304" pitchFamily="18" charset="0"/>
            </a:endParaRPr>
          </a:p>
        </p:txBody>
      </p:sp>
      <p:pic>
        <p:nvPicPr>
          <p:cNvPr id="107522" name="Picture 2"/>
          <p:cNvPicPr>
            <a:picLocks noChangeAspect="1" noChangeArrowheads="1"/>
          </p:cNvPicPr>
          <p:nvPr/>
        </p:nvPicPr>
        <p:blipFill>
          <a:blip r:embed="rId2">
            <a:lum bright="-20000" contrast="40000"/>
          </a:blip>
          <a:srcRect l="37917" t="42368" r="35606" b="19842"/>
          <a:stretch>
            <a:fillRect/>
          </a:stretch>
        </p:blipFill>
        <p:spPr bwMode="auto">
          <a:xfrm>
            <a:off x="3083772" y="1767242"/>
            <a:ext cx="3523121" cy="3299895"/>
          </a:xfrm>
          <a:prstGeom prst="rect">
            <a:avLst/>
          </a:prstGeom>
          <a:noFill/>
          <a:ln w="9525">
            <a:noFill/>
            <a:miter lim="800000"/>
            <a:headEnd/>
            <a:tailEnd/>
          </a:ln>
          <a:effectLst/>
        </p:spPr>
      </p:pic>
      <p:sp>
        <p:nvSpPr>
          <p:cNvPr id="4" name="Rectangle 3"/>
          <p:cNvSpPr/>
          <p:nvPr/>
        </p:nvSpPr>
        <p:spPr>
          <a:xfrm>
            <a:off x="323305" y="5426631"/>
            <a:ext cx="8548652" cy="830997"/>
          </a:xfrm>
          <a:prstGeom prst="rect">
            <a:avLst/>
          </a:prstGeom>
        </p:spPr>
        <p:txBody>
          <a:bodyPr wrap="square">
            <a:spAutoFit/>
          </a:bodyPr>
          <a:lstStyle/>
          <a:p>
            <a:pPr algn="ctr" rtl="1"/>
            <a:r>
              <a:rPr lang="ar-SA" sz="2400" dirty="0">
                <a:latin typeface="Times New Roman" panose="02020603050405020304" pitchFamily="18" charset="0"/>
                <a:cs typeface="Times New Roman" panose="02020603050405020304" pitchFamily="18" charset="0"/>
              </a:rPr>
              <a:t>في الشكل أعلاه تم أخذ صفات حالتي الإستخدام </a:t>
            </a:r>
            <a:r>
              <a:rPr lang="en-US" sz="2400" dirty="0">
                <a:latin typeface="Times New Roman" panose="02020603050405020304" pitchFamily="18" charset="0"/>
                <a:cs typeface="Times New Roman" panose="02020603050405020304" pitchFamily="18" charset="0"/>
              </a:rPr>
              <a:t>Case2 and case3</a:t>
            </a:r>
            <a:r>
              <a:rPr lang="ar-SA" sz="2400" dirty="0">
                <a:latin typeface="Times New Roman" panose="02020603050405020304" pitchFamily="18" charset="0"/>
                <a:cs typeface="Times New Roman" panose="02020603050405020304" pitchFamily="18" charset="0"/>
              </a:rPr>
              <a:t> وتوريث خصائصهما لحالة الإستخدام </a:t>
            </a:r>
            <a:r>
              <a:rPr lang="en-US" sz="2400" dirty="0">
                <a:latin typeface="Times New Roman" panose="02020603050405020304" pitchFamily="18" charset="0"/>
                <a:cs typeface="Times New Roman" panose="02020603050405020304" pitchFamily="18" charset="0"/>
              </a:rPr>
              <a:t>Case1</a:t>
            </a:r>
          </a:p>
        </p:txBody>
      </p:sp>
      <p:sp>
        <p:nvSpPr>
          <p:cNvPr id="3" name="Slide Number Placeholder 2"/>
          <p:cNvSpPr>
            <a:spLocks noGrp="1"/>
          </p:cNvSpPr>
          <p:nvPr>
            <p:ph type="sldNum" sz="quarter" idx="12"/>
          </p:nvPr>
        </p:nvSpPr>
        <p:spPr/>
        <p:txBody>
          <a:bodyPr/>
          <a:lstStyle/>
          <a:p>
            <a:fld id="{C9284FAF-E26A-4F73-9A81-FF34975CD4C6}" type="slidenum">
              <a:rPr lang="en-US" smtClean="0"/>
              <a:t>24</a:t>
            </a:fld>
            <a:endParaRPr lang="en-US"/>
          </a:p>
        </p:txBody>
      </p:sp>
    </p:spTree>
    <p:extLst>
      <p:ext uri="{BB962C8B-B14F-4D97-AF65-F5344CB8AC3E}">
        <p14:creationId xmlns:p14="http://schemas.microsoft.com/office/powerpoint/2010/main" val="252543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431413"/>
            <a:ext cx="6639091" cy="738664"/>
          </a:xfrm>
          <a:prstGeom prst="rect">
            <a:avLst/>
          </a:prstGeom>
        </p:spPr>
        <p:txBody>
          <a:bodyPr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الجدول التالي يوضح الرموز أو الأشكال المستخدمة في حالة الإستخدام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b="1" dirty="0">
                <a:solidFill>
                  <a:srgbClr val="FF0000"/>
                </a:solidFill>
                <a:latin typeface="Times New Roman" panose="02020603050405020304" pitchFamily="18" charset="0"/>
                <a:cs typeface="Times New Roman" panose="02020603050405020304" pitchFamily="18" charset="0"/>
              </a:rPr>
              <a:t> :</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lum bright="-20000" contrast="40000"/>
          </a:blip>
          <a:srcRect/>
          <a:stretch>
            <a:fillRect/>
          </a:stretch>
        </p:blipFill>
        <p:spPr bwMode="auto">
          <a:xfrm>
            <a:off x="1103811" y="1371600"/>
            <a:ext cx="6685805" cy="4950954"/>
          </a:xfrm>
          <a:prstGeom prst="rect">
            <a:avLst/>
          </a:prstGeom>
          <a:ln w="57150" cap="sq">
            <a:solidFill>
              <a:srgbClr val="000000"/>
            </a:solidFill>
            <a:miter lim="800000"/>
          </a:ln>
          <a:effectLst>
            <a:outerShdw blurRad="57150" dist="50800" dir="2700000" algn="tl" rotWithShape="0">
              <a:srgbClr val="000000">
                <a:alpha val="40000"/>
              </a:srgbClr>
            </a:outerShdw>
          </a:effectLst>
        </p:spPr>
      </p:pic>
      <p:sp>
        <p:nvSpPr>
          <p:cNvPr id="4" name="Slide Number Placeholder 3"/>
          <p:cNvSpPr>
            <a:spLocks noGrp="1"/>
          </p:cNvSpPr>
          <p:nvPr>
            <p:ph type="sldNum" sz="quarter" idx="12"/>
          </p:nvPr>
        </p:nvSpPr>
        <p:spPr/>
        <p:txBody>
          <a:bodyPr/>
          <a:lstStyle/>
          <a:p>
            <a:fld id="{C9284FAF-E26A-4F73-9A81-FF34975CD4C6}" type="slidenum">
              <a:rPr lang="en-US" smtClean="0"/>
              <a:t>25</a:t>
            </a:fld>
            <a:endParaRPr lang="en-US"/>
          </a:p>
        </p:txBody>
      </p:sp>
    </p:spTree>
    <p:extLst>
      <p:ext uri="{BB962C8B-B14F-4D97-AF65-F5344CB8AC3E}">
        <p14:creationId xmlns:p14="http://schemas.microsoft.com/office/powerpoint/2010/main" val="184967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4294967295"/>
          </p:nvPr>
        </p:nvSpPr>
        <p:spPr>
          <a:xfrm>
            <a:off x="8153400" y="5791200"/>
            <a:ext cx="533400" cy="457200"/>
          </a:xfrm>
          <a:prstGeom prst="rect">
            <a:avLst/>
          </a:prstGeom>
        </p:spPr>
        <p:txBody>
          <a:bodyPr/>
          <a:lstStyle/>
          <a:p>
            <a:fld id="{C9284FAF-E26A-4F73-9A81-FF34975CD4C6}" type="slidenum">
              <a:rPr lang="en-US" smtClean="0"/>
              <a:t>26</a:t>
            </a:fld>
            <a:endParaRPr lang="en-US"/>
          </a:p>
        </p:txBody>
      </p:sp>
      <p:pic>
        <p:nvPicPr>
          <p:cNvPr id="6" name="Content Placeholder 5"/>
          <p:cNvPicPr>
            <a:picLocks noGrp="1" noChangeAspect="1"/>
          </p:cNvPicPr>
          <p:nvPr>
            <p:ph idx="1"/>
          </p:nvPr>
        </p:nvPicPr>
        <p:blipFill rotWithShape="1">
          <a:blip r:embed="rId2"/>
          <a:srcRect l="6259" t="26855" r="14924" b="12977"/>
          <a:stretch/>
        </p:blipFill>
        <p:spPr>
          <a:xfrm>
            <a:off x="152400" y="0"/>
            <a:ext cx="8340326" cy="5638800"/>
          </a:xfrm>
          <a:prstGeom prst="rect">
            <a:avLst/>
          </a:prstGeom>
        </p:spPr>
      </p:pic>
    </p:spTree>
    <p:extLst>
      <p:ext uri="{BB962C8B-B14F-4D97-AF65-F5344CB8AC3E}">
        <p14:creationId xmlns:p14="http://schemas.microsoft.com/office/powerpoint/2010/main" val="877948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67750589"/>
              </p:ext>
            </p:extLst>
          </p:nvPr>
        </p:nvGraphicFramePr>
        <p:xfrm>
          <a:off x="2209800" y="228600"/>
          <a:ext cx="5027566" cy="5882640"/>
        </p:xfrm>
        <a:graphic>
          <a:graphicData uri="http://schemas.openxmlformats.org/drawingml/2006/table">
            <a:tbl>
              <a:tblPr firstRow="1" bandRow="1">
                <a:tableStyleId>{5C22544A-7EE6-4342-B048-85BDC9FD1C3A}</a:tableStyleId>
              </a:tblPr>
              <a:tblGrid>
                <a:gridCol w="2513783">
                  <a:extLst>
                    <a:ext uri="{9D8B030D-6E8A-4147-A177-3AD203B41FA5}">
                      <a16:colId xmlns:a16="http://schemas.microsoft.com/office/drawing/2014/main" xmlns="" val="2812084832"/>
                    </a:ext>
                  </a:extLst>
                </a:gridCol>
                <a:gridCol w="2513783">
                  <a:extLst>
                    <a:ext uri="{9D8B030D-6E8A-4147-A177-3AD203B41FA5}">
                      <a16:colId xmlns:a16="http://schemas.microsoft.com/office/drawing/2014/main" xmlns="" val="211652134"/>
                    </a:ext>
                  </a:extLst>
                </a:gridCol>
              </a:tblGrid>
              <a:tr h="370840">
                <a:tc>
                  <a:txBody>
                    <a:bodyPr/>
                    <a:lstStyle/>
                    <a:p>
                      <a:pPr algn="ctr"/>
                      <a:r>
                        <a:rPr lang="en-US" sz="2800" b="1" dirty="0" smtClean="0">
                          <a:latin typeface="Times New Roman" panose="02020603050405020304" pitchFamily="18" charset="0"/>
                          <a:cs typeface="Times New Roman" panose="02020603050405020304" pitchFamily="18" charset="0"/>
                        </a:rPr>
                        <a:t>Use</a:t>
                      </a:r>
                      <a:r>
                        <a:rPr lang="en-US" sz="2800" b="1" baseline="0" dirty="0" smtClean="0">
                          <a:latin typeface="Times New Roman" panose="02020603050405020304" pitchFamily="18" charset="0"/>
                          <a:cs typeface="Times New Roman" panose="02020603050405020304" pitchFamily="18" charset="0"/>
                        </a:rPr>
                        <a:t> Case</a:t>
                      </a:r>
                      <a:endParaRPr lang="en-US" sz="2800" b="1" dirty="0">
                        <a:latin typeface="Times New Roman" panose="02020603050405020304" pitchFamily="18" charset="0"/>
                        <a:cs typeface="Times New Roman" panose="02020603050405020304" pitchFamily="18" charset="0"/>
                      </a:endParaRPr>
                    </a:p>
                  </a:txBody>
                  <a:tcPr marL="68580" marR="68580"/>
                </a:tc>
                <a:tc>
                  <a:txBody>
                    <a:bodyPr/>
                    <a:lstStyle/>
                    <a:p>
                      <a:pPr algn="ctr"/>
                      <a:r>
                        <a:rPr lang="en-US" sz="2400" dirty="0" smtClean="0">
                          <a:latin typeface="Times New Roman" panose="02020603050405020304" pitchFamily="18" charset="0"/>
                          <a:cs typeface="Times New Roman" panose="02020603050405020304" pitchFamily="18" charset="0"/>
                        </a:rPr>
                        <a:t>Actors </a:t>
                      </a:r>
                      <a:endParaRPr lang="en-US" sz="24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xmlns="" val="1270828035"/>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اعارة 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المستعيرون(الزبون) </a:t>
                      </a:r>
                      <a:endParaRPr lang="en-US" sz="2000" b="1" dirty="0"/>
                    </a:p>
                  </a:txBody>
                  <a:tcPr marL="68580" marR="68580"/>
                </a:tc>
                <a:extLst>
                  <a:ext uri="{0D108BD9-81ED-4DB2-BD59-A6C34878D82A}">
                    <a16:rowId xmlns:a16="http://schemas.microsoft.com/office/drawing/2014/main" xmlns="" val="330979972"/>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اعادة 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عامل المكتبة(مستخدم النظام)</a:t>
                      </a:r>
                      <a:endParaRPr lang="en-US" sz="2000" b="1" dirty="0"/>
                    </a:p>
                  </a:txBody>
                  <a:tcPr marL="68580" marR="68580"/>
                </a:tc>
                <a:extLst>
                  <a:ext uri="{0D108BD9-81ED-4DB2-BD59-A6C34878D82A}">
                    <a16:rowId xmlns:a16="http://schemas.microsoft.com/office/drawing/2014/main" xmlns="" val="3922053112"/>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اجراء حجز</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المدير(مستخدم النظام)</a:t>
                      </a:r>
                      <a:endParaRPr lang="en-US" sz="2000" b="1" dirty="0"/>
                    </a:p>
                  </a:txBody>
                  <a:tcPr marL="68580" marR="68580"/>
                </a:tc>
                <a:extLst>
                  <a:ext uri="{0D108BD9-81ED-4DB2-BD59-A6C34878D82A}">
                    <a16:rowId xmlns:a16="http://schemas.microsoft.com/office/drawing/2014/main" xmlns="" val="1786306683"/>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الغاء حجز</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pPr algn="r" rtl="1"/>
                      <a:r>
                        <a:rPr lang="ar-SA" sz="2000" b="1" dirty="0" smtClean="0"/>
                        <a:t>ملحوظة: يتفاعل المستعيرون مع النظام عن طريق عمال المكتبة فقط</a:t>
                      </a:r>
                      <a:endParaRPr lang="en-US" sz="2000" b="1" dirty="0"/>
                    </a:p>
                  </a:txBody>
                  <a:tcPr marL="68580" marR="68580"/>
                </a:tc>
                <a:extLst>
                  <a:ext uri="{0D108BD9-81ED-4DB2-BD59-A6C34878D82A}">
                    <a16:rowId xmlns:a16="http://schemas.microsoft.com/office/drawing/2014/main" xmlns="" val="4108073373"/>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عنوان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a:p>
                  </a:txBody>
                  <a:tcPr marL="68580" marR="68580"/>
                </a:tc>
                <a:extLst>
                  <a:ext uri="{0D108BD9-81ED-4DB2-BD59-A6C34878D82A}">
                    <a16:rowId xmlns:a16="http://schemas.microsoft.com/office/drawing/2014/main" xmlns="" val="2369302148"/>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تعديل عنوان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a:p>
                  </a:txBody>
                  <a:tcPr marL="68580" marR="68580"/>
                </a:tc>
                <a:extLst>
                  <a:ext uri="{0D108BD9-81ED-4DB2-BD59-A6C34878D82A}">
                    <a16:rowId xmlns:a16="http://schemas.microsoft.com/office/drawing/2014/main" xmlns="" val="314496689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حذف عنوان</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172548690"/>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عنصر </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850965835"/>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ازالة عنصر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407805220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اضافة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2482672304"/>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تعديل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1478513321"/>
                  </a:ext>
                </a:extLst>
              </a:tr>
              <a:tr h="370840">
                <a:tc>
                  <a:txBody>
                    <a:bodyPr/>
                    <a:lstStyle/>
                    <a:p>
                      <a:pPr algn="ctr"/>
                      <a:r>
                        <a:rPr lang="ar-SA" sz="2000" b="1" dirty="0" smtClean="0">
                          <a:latin typeface="Times New Roman" panose="02020603050405020304" pitchFamily="18" charset="0"/>
                          <a:cs typeface="Times New Roman" panose="02020603050405020304" pitchFamily="18" charset="0"/>
                        </a:rPr>
                        <a:t>حذف مستعير</a:t>
                      </a:r>
                      <a:endParaRPr lang="en-US" sz="2000" b="1" dirty="0">
                        <a:latin typeface="Times New Roman" panose="02020603050405020304" pitchFamily="18" charset="0"/>
                        <a:cs typeface="Times New Roman" panose="02020603050405020304" pitchFamily="18" charset="0"/>
                      </a:endParaRPr>
                    </a:p>
                  </a:txBody>
                  <a:tcPr marL="68580" marR="68580"/>
                </a:tc>
                <a:tc>
                  <a:txBody>
                    <a:bodyPr/>
                    <a:lstStyle/>
                    <a:p>
                      <a:endParaRPr lang="en-US" dirty="0"/>
                    </a:p>
                  </a:txBody>
                  <a:tcPr marL="68580" marR="68580"/>
                </a:tc>
                <a:extLst>
                  <a:ext uri="{0D108BD9-81ED-4DB2-BD59-A6C34878D82A}">
                    <a16:rowId xmlns:a16="http://schemas.microsoft.com/office/drawing/2014/main" xmlns="" val="283020142"/>
                  </a:ext>
                </a:extLst>
              </a:tr>
            </a:tbl>
          </a:graphicData>
        </a:graphic>
      </p:graphicFrame>
      <p:sp>
        <p:nvSpPr>
          <p:cNvPr id="5" name="Slide Number Placeholder 4"/>
          <p:cNvSpPr>
            <a:spLocks noGrp="1"/>
          </p:cNvSpPr>
          <p:nvPr>
            <p:ph type="sldNum" sz="quarter" idx="4294967295"/>
          </p:nvPr>
        </p:nvSpPr>
        <p:spPr>
          <a:xfrm>
            <a:off x="8229600" y="5867400"/>
            <a:ext cx="457200" cy="431800"/>
          </a:xfrm>
          <a:prstGeom prst="rect">
            <a:avLst/>
          </a:prstGeom>
        </p:spPr>
        <p:txBody>
          <a:bodyPr/>
          <a:lstStyle/>
          <a:p>
            <a:fld id="{C9284FAF-E26A-4F73-9A81-FF34975CD4C6}" type="slidenum">
              <a:rPr lang="en-US" smtClean="0"/>
              <a:t>27</a:t>
            </a:fld>
            <a:endParaRPr lang="en-US" dirty="0"/>
          </a:p>
        </p:txBody>
      </p:sp>
    </p:spTree>
    <p:extLst>
      <p:ext uri="{BB962C8B-B14F-4D97-AF65-F5344CB8AC3E}">
        <p14:creationId xmlns:p14="http://schemas.microsoft.com/office/powerpoint/2010/main" val="15678192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1" y="152400"/>
            <a:ext cx="5419998" cy="6222274"/>
          </a:xfrm>
        </p:spPr>
      </p:pic>
      <p:sp>
        <p:nvSpPr>
          <p:cNvPr id="5" name="Slide Number Placeholder 4"/>
          <p:cNvSpPr>
            <a:spLocks noGrp="1"/>
          </p:cNvSpPr>
          <p:nvPr>
            <p:ph type="sldNum" sz="quarter" idx="4294967295"/>
          </p:nvPr>
        </p:nvSpPr>
        <p:spPr>
          <a:xfrm>
            <a:off x="8229600" y="5867400"/>
            <a:ext cx="692774" cy="508000"/>
          </a:xfrm>
          <a:prstGeom prst="rect">
            <a:avLst/>
          </a:prstGeom>
        </p:spPr>
        <p:txBody>
          <a:bodyPr/>
          <a:lstStyle/>
          <a:p>
            <a:fld id="{C9284FAF-E26A-4F73-9A81-FF34975CD4C6}" type="slidenum">
              <a:rPr lang="en-US" smtClean="0"/>
              <a:t>28</a:t>
            </a:fld>
            <a:endParaRPr lang="en-US"/>
          </a:p>
        </p:txBody>
      </p:sp>
    </p:spTree>
    <p:extLst>
      <p:ext uri="{BB962C8B-B14F-4D97-AF65-F5344CB8AC3E}">
        <p14:creationId xmlns:p14="http://schemas.microsoft.com/office/powerpoint/2010/main" val="2573434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838200"/>
            <a:ext cx="7924800" cy="4495800"/>
          </a:xfrm>
        </p:spPr>
      </p:pic>
      <p:sp>
        <p:nvSpPr>
          <p:cNvPr id="5" name="Slide Number Placeholder 4"/>
          <p:cNvSpPr>
            <a:spLocks noGrp="1"/>
          </p:cNvSpPr>
          <p:nvPr>
            <p:ph type="sldNum" sz="quarter" idx="4294967295"/>
          </p:nvPr>
        </p:nvSpPr>
        <p:spPr>
          <a:xfrm>
            <a:off x="8001000" y="5791200"/>
            <a:ext cx="692774" cy="508000"/>
          </a:xfrm>
          <a:prstGeom prst="rect">
            <a:avLst/>
          </a:prstGeom>
        </p:spPr>
        <p:txBody>
          <a:bodyPr/>
          <a:lstStyle/>
          <a:p>
            <a:fld id="{C9284FAF-E26A-4F73-9A81-FF34975CD4C6}" type="slidenum">
              <a:rPr lang="en-US" smtClean="0"/>
              <a:t>29</a:t>
            </a:fld>
            <a:endParaRPr lang="en-US"/>
          </a:p>
        </p:txBody>
      </p:sp>
    </p:spTree>
    <p:extLst>
      <p:ext uri="{BB962C8B-B14F-4D97-AF65-F5344CB8AC3E}">
        <p14:creationId xmlns:p14="http://schemas.microsoft.com/office/powerpoint/2010/main" val="138452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66206" y="915619"/>
            <a:ext cx="7818120" cy="4862870"/>
          </a:xfrm>
          <a:prstGeom prst="rect">
            <a:avLst/>
          </a:prstGeom>
        </p:spPr>
        <p:txBody>
          <a:bodyPr wrap="square" lIns="0" tIns="0" rIns="0" bIns="0" anchor="ctr">
            <a:spAutoFit/>
          </a:bodyPr>
          <a:lstStyle/>
          <a:p>
            <a:pPr algn="just" rtl="1"/>
            <a:r>
              <a:rPr lang="ar-SA" sz="2800" b="1" u="sng" dirty="0">
                <a:latin typeface="Times New Roman" panose="02020603050405020304" pitchFamily="18" charset="0"/>
                <a:cs typeface="Times New Roman" panose="02020603050405020304" pitchFamily="18" charset="0"/>
              </a:rPr>
              <a:t>لغة النمذجة الموحدة </a:t>
            </a:r>
            <a:r>
              <a:rPr lang="en-US" sz="2800" b="1" u="sng" dirty="0">
                <a:latin typeface="Times New Roman" panose="02020603050405020304" pitchFamily="18" charset="0"/>
                <a:cs typeface="Times New Roman" panose="02020603050405020304" pitchFamily="18" charset="0"/>
              </a:rPr>
              <a:t>UML</a:t>
            </a:r>
            <a:r>
              <a:rPr lang="ar-SA" sz="2800" b="1" u="sng" dirty="0">
                <a:latin typeface="Times New Roman" panose="02020603050405020304" pitchFamily="18" charset="0"/>
                <a:cs typeface="Times New Roman" panose="02020603050405020304" pitchFamily="18" charset="0"/>
              </a:rPr>
              <a:t> :-</a:t>
            </a:r>
          </a:p>
          <a:p>
            <a:pPr algn="just" rtl="1"/>
            <a:r>
              <a:rPr lang="ar-SA" sz="2400" dirty="0">
                <a:latin typeface="Times New Roman" panose="02020603050405020304" pitchFamily="18" charset="0"/>
                <a:cs typeface="Times New Roman" panose="02020603050405020304" pitchFamily="18" charset="0"/>
              </a:rPr>
              <a:t>		تعتمد عملية تطوير البرمجيات بصورة أساسية علي نمذجة البرمجيات , فالبرنامج المطور ما هو إلا تصور عن النموذج الموضوع مسبقاً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تعتمد النمذجة بصورة أساسية علي الرسومات ومن ثم يتم تحويلها إلي برمجيات . من أشهر لغات نمذجة البرمجيات وأكثرها إستخداماً هي لغة النمذجة الموحدة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Unified Modeling Language</a:t>
            </a:r>
            <a:r>
              <a:rPr lang="ar-SA"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تستخدم لغة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لنمذجة وتوثيق البرمجيات من خلال عدد من المخططات , وهي لغة قياسية تتبع لمنظمة مجموعة إدارة الكائنات </a:t>
            </a:r>
            <a:r>
              <a:rPr lang="en-US" sz="2400" dirty="0">
                <a:latin typeface="Times New Roman" panose="02020603050405020304" pitchFamily="18" charset="0"/>
                <a:cs typeface="Times New Roman" panose="02020603050405020304" pitchFamily="18" charset="0"/>
              </a:rPr>
              <a:t>Object Management Group (OMG)</a:t>
            </a:r>
            <a:r>
              <a:rPr lang="ar-SA" sz="2400" dirty="0">
                <a:latin typeface="Times New Roman" panose="02020603050405020304" pitchFamily="18" charset="0"/>
                <a:cs typeface="Times New Roman" panose="02020603050405020304" pitchFamily="18" charset="0"/>
              </a:rPr>
              <a:t> وهي منظمة عالمية غير ربحية مفتوحة العضوية تأسست في العام </a:t>
            </a:r>
            <a:r>
              <a:rPr lang="en-US" sz="2400" dirty="0">
                <a:latin typeface="Times New Roman" panose="02020603050405020304" pitchFamily="18" charset="0"/>
                <a:cs typeface="Times New Roman" panose="02020603050405020304" pitchFamily="18" charset="0"/>
              </a:rPr>
              <a:t>1989</a:t>
            </a:r>
            <a:r>
              <a:rPr lang="ar-SA" sz="2400" dirty="0">
                <a:latin typeface="Times New Roman" panose="02020603050405020304" pitchFamily="18" charset="0"/>
                <a:cs typeface="Times New Roman" panose="02020603050405020304" pitchFamily="18" charset="0"/>
              </a:rPr>
              <a:t>م مسئولة عن وضع المقاييس للغة النمذجة الموحدة وتحديثها .</a:t>
            </a:r>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3</a:t>
            </a:fld>
            <a:endParaRPr lang="en-US"/>
          </a:p>
        </p:txBody>
      </p:sp>
    </p:spTree>
    <p:extLst>
      <p:ext uri="{BB962C8B-B14F-4D97-AF65-F5344CB8AC3E}">
        <p14:creationId xmlns:p14="http://schemas.microsoft.com/office/powerpoint/2010/main" val="3079542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52400"/>
            <a:ext cx="7391400" cy="6477000"/>
          </a:xfrm>
        </p:spPr>
      </p:pic>
      <p:sp>
        <p:nvSpPr>
          <p:cNvPr id="6" name="Slide Number Placeholder 4"/>
          <p:cNvSpPr>
            <a:spLocks noGrp="1"/>
          </p:cNvSpPr>
          <p:nvPr>
            <p:ph type="sldNum" sz="quarter" idx="4294967295"/>
          </p:nvPr>
        </p:nvSpPr>
        <p:spPr>
          <a:xfrm>
            <a:off x="8001000" y="5715000"/>
            <a:ext cx="692774" cy="508000"/>
          </a:xfrm>
          <a:prstGeom prst="rect">
            <a:avLst/>
          </a:prstGeom>
        </p:spPr>
        <p:txBody>
          <a:bodyPr/>
          <a:lstStyle/>
          <a:p>
            <a:fld id="{C9284FAF-E26A-4F73-9A81-FF34975CD4C6}" type="slidenum">
              <a:rPr lang="en-US" smtClean="0"/>
              <a:t>30</a:t>
            </a:fld>
            <a:endParaRPr lang="en-US"/>
          </a:p>
        </p:txBody>
      </p:sp>
    </p:spTree>
    <p:extLst>
      <p:ext uri="{BB962C8B-B14F-4D97-AF65-F5344CB8AC3E}">
        <p14:creationId xmlns:p14="http://schemas.microsoft.com/office/powerpoint/2010/main" val="145852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265090"/>
            <a:ext cx="6639091" cy="3116238"/>
          </a:xfrm>
          <a:prstGeom prst="rect">
            <a:avLst/>
          </a:prstGeom>
        </p:spPr>
        <p:txBody>
          <a:bodyPr lIns="0" tIns="0" rIns="0" bIns="0" anchor="ctr">
            <a:spAutoFit/>
          </a:bodyPr>
          <a:lstStyle/>
          <a:p>
            <a:pPr algn="r" rtl="1">
              <a:lnSpc>
                <a:spcPct val="150000"/>
              </a:lnSpc>
              <a:spcBef>
                <a:spcPts val="882"/>
              </a:spcBef>
            </a:pPr>
            <a:r>
              <a:rPr lang="ar-SA" sz="2400" b="1" u="sng" dirty="0">
                <a:solidFill>
                  <a:srgbClr val="FF0000"/>
                </a:solidFill>
                <a:latin typeface="Franklin Gothic Heavy" pitchFamily="34" charset="0"/>
              </a:rPr>
              <a:t>خطوات تصميم مخطط حالة الإستخدام :</a:t>
            </a:r>
          </a:p>
          <a:p>
            <a:pPr lvl="1" algn="r" rtl="1">
              <a:lnSpc>
                <a:spcPct val="150000"/>
              </a:lnSpc>
              <a:spcBef>
                <a:spcPts val="882"/>
              </a:spcBef>
            </a:pPr>
            <a:r>
              <a:rPr lang="ar-SA" sz="2400" dirty="0">
                <a:solidFill>
                  <a:srgbClr val="00B050"/>
                </a:solidFill>
                <a:latin typeface="Franklin Gothic Heavy" pitchFamily="34" charset="0"/>
              </a:rPr>
              <a:t>أولا</a:t>
            </a:r>
            <a:r>
              <a:rPr lang="ar-SA" sz="2400" dirty="0">
                <a:solidFill>
                  <a:schemeClr val="accent1">
                    <a:lumMod val="75000"/>
                  </a:schemeClr>
                </a:solidFill>
                <a:latin typeface="Franklin Gothic Heavy" pitchFamily="34" charset="0"/>
              </a:rPr>
              <a:t>ً</a:t>
            </a:r>
            <a:r>
              <a:rPr lang="ar-SA" sz="2400" dirty="0">
                <a:latin typeface="Franklin Gothic Heavy" pitchFamily="34" charset="0"/>
              </a:rPr>
              <a:t>    : تحديد المتطلبات  .</a:t>
            </a:r>
          </a:p>
          <a:p>
            <a:pPr lvl="1" algn="r" rtl="1">
              <a:lnSpc>
                <a:spcPct val="150000"/>
              </a:lnSpc>
              <a:spcBef>
                <a:spcPts val="882"/>
              </a:spcBef>
            </a:pPr>
            <a:r>
              <a:rPr lang="ar-SA" sz="2400" dirty="0">
                <a:solidFill>
                  <a:srgbClr val="00B050"/>
                </a:solidFill>
                <a:latin typeface="Franklin Gothic Heavy" pitchFamily="34" charset="0"/>
              </a:rPr>
              <a:t>ثانياً </a:t>
            </a:r>
            <a:r>
              <a:rPr lang="ar-SA" sz="2400" dirty="0">
                <a:latin typeface="Franklin Gothic Heavy" pitchFamily="34" charset="0"/>
              </a:rPr>
              <a:t> : تصميم المخطط بإستخدام الرموز الخاصة بحالة الإستخدام.</a:t>
            </a:r>
          </a:p>
          <a:p>
            <a:pPr lvl="1" algn="r" rtl="1">
              <a:lnSpc>
                <a:spcPct val="150000"/>
              </a:lnSpc>
              <a:spcBef>
                <a:spcPts val="882"/>
              </a:spcBef>
            </a:pPr>
            <a:r>
              <a:rPr lang="ar-SA" sz="2400" dirty="0">
                <a:solidFill>
                  <a:srgbClr val="00B050"/>
                </a:solidFill>
                <a:latin typeface="Franklin Gothic Heavy" pitchFamily="34" charset="0"/>
              </a:rPr>
              <a:t>ثالثاً</a:t>
            </a:r>
            <a:r>
              <a:rPr lang="ar-SA" sz="2400" dirty="0">
                <a:latin typeface="Franklin Gothic Heavy" pitchFamily="34" charset="0"/>
              </a:rPr>
              <a:t>  : تصميم جدول يحتوي علي وصف لحالة </a:t>
            </a:r>
            <a:r>
              <a:rPr lang="ar-SA" sz="2400" dirty="0" smtClean="0">
                <a:latin typeface="Franklin Gothic Heavy" pitchFamily="34" charset="0"/>
              </a:rPr>
              <a:t>الإستخدام</a:t>
            </a:r>
            <a:r>
              <a:rPr lang="en-US" sz="2400" dirty="0" smtClean="0">
                <a:latin typeface="Franklin Gothic Heavy" pitchFamily="34" charset="0"/>
              </a:rPr>
              <a:t> </a:t>
            </a:r>
            <a:r>
              <a:rPr lang="ar-SA" sz="2400" dirty="0" smtClean="0">
                <a:latin typeface="Franklin Gothic Heavy" pitchFamily="34" charset="0"/>
              </a:rPr>
              <a:t>.</a:t>
            </a:r>
            <a:endParaRPr lang="en-US" sz="2400" dirty="0">
              <a:latin typeface="Franklin Gothic Heavy" pitchFamily="34"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31</a:t>
            </a:fld>
            <a:endParaRPr lang="en-US"/>
          </a:p>
        </p:txBody>
      </p:sp>
    </p:spTree>
    <p:extLst>
      <p:ext uri="{BB962C8B-B14F-4D97-AF65-F5344CB8AC3E}">
        <p14:creationId xmlns:p14="http://schemas.microsoft.com/office/powerpoint/2010/main" val="151063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661915"/>
            <a:ext cx="6639091" cy="1477328"/>
          </a:xfrm>
          <a:prstGeom prst="rect">
            <a:avLst/>
          </a:prstGeom>
        </p:spPr>
        <p:txBody>
          <a:bodyPr lIns="0" tIns="0" rIns="0" bIns="0" anchor="ctr">
            <a:spAutoFit/>
          </a:bodyPr>
          <a:lstStyle/>
          <a:p>
            <a:pPr algn="r" rtl="1"/>
            <a:r>
              <a:rPr lang="ar-SA" sz="2400" b="1" dirty="0">
                <a:solidFill>
                  <a:srgbClr val="FF0000"/>
                </a:solidFill>
              </a:rPr>
              <a:t>تصميم الجدول :</a:t>
            </a:r>
          </a:p>
          <a:p>
            <a:pPr algn="just" rtl="1"/>
            <a:r>
              <a:rPr lang="ar-SA" sz="2400" dirty="0">
                <a:latin typeface="Franklin Gothic Heavy" pitchFamily="34" charset="0"/>
              </a:rPr>
              <a:t>	يتم عمل جدول لكل حالة إستخدام وشرح محتوياته , وصف حالة الإستخدام يجب أن تكون علي الأقل لحالات الإستخدام الرئيسية ويحتوي الوصف علي الآتي :</a:t>
            </a:r>
            <a:endParaRPr lang="en-US" sz="2400" dirty="0">
              <a:latin typeface="Franklin Gothic Heavy"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10927522"/>
              </p:ext>
            </p:extLst>
          </p:nvPr>
        </p:nvGraphicFramePr>
        <p:xfrm>
          <a:off x="415610" y="2514600"/>
          <a:ext cx="7502644" cy="3694719"/>
        </p:xfrm>
        <a:graphic>
          <a:graphicData uri="http://schemas.openxmlformats.org/drawingml/2006/table">
            <a:tbl>
              <a:tblPr rtl="1">
                <a:tableStyleId>{08FB837D-C827-4EFA-A057-4D05807E0F7C}</a:tableStyleId>
              </a:tblPr>
              <a:tblGrid>
                <a:gridCol w="1724297">
                  <a:extLst>
                    <a:ext uri="{9D8B030D-6E8A-4147-A177-3AD203B41FA5}">
                      <a16:colId xmlns:a16="http://schemas.microsoft.com/office/drawing/2014/main" xmlns="" val="20000"/>
                    </a:ext>
                  </a:extLst>
                </a:gridCol>
                <a:gridCol w="5778347">
                  <a:extLst>
                    <a:ext uri="{9D8B030D-6E8A-4147-A177-3AD203B41FA5}">
                      <a16:colId xmlns:a16="http://schemas.microsoft.com/office/drawing/2014/main" xmlns="" val="20001"/>
                    </a:ext>
                  </a:extLst>
                </a:gridCol>
              </a:tblGrid>
              <a:tr h="479542">
                <a:tc>
                  <a:txBody>
                    <a:bodyPr/>
                    <a:lstStyle/>
                    <a:p>
                      <a:pPr marL="0" marR="0" indent="0" algn="r" rtl="1">
                        <a:spcBef>
                          <a:spcPts val="0"/>
                        </a:spcBef>
                        <a:spcAft>
                          <a:spcPts val="0"/>
                        </a:spcAft>
                        <a:buFont typeface="+mj-lt"/>
                        <a:buNone/>
                      </a:pPr>
                      <a:r>
                        <a:rPr lang="ar-SA" sz="2400" b="1" kern="1200" dirty="0" smtClean="0">
                          <a:solidFill>
                            <a:srgbClr val="0070C0"/>
                          </a:solidFill>
                        </a:rPr>
                        <a:t>النظام</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400" kern="1200" dirty="0" smtClean="0"/>
                        <a:t>إسم النظام </a:t>
                      </a:r>
                      <a:endParaRPr lang="en-US" sz="2400" kern="1200" dirty="0" smtClean="0">
                        <a:solidFill>
                          <a:schemeClr val="tx1"/>
                        </a:solidFill>
                        <a:latin typeface="Franklin Gothic Heavy" pitchFamily="34" charset="0"/>
                        <a:ea typeface="+mn-ea"/>
                        <a:cs typeface="+mn-cs"/>
                      </a:endParaRPr>
                    </a:p>
                  </a:txBody>
                  <a:tcPr marL="37828" marR="37828" marT="0" marB="0"/>
                </a:tc>
                <a:extLst>
                  <a:ext uri="{0D108BD9-81ED-4DB2-BD59-A6C34878D82A}">
                    <a16:rowId xmlns:a16="http://schemas.microsoft.com/office/drawing/2014/main" xmlns="" val="10000"/>
                  </a:ext>
                </a:extLst>
              </a:tr>
              <a:tr h="565488">
                <a:tc>
                  <a:txBody>
                    <a:bodyPr/>
                    <a:lstStyle/>
                    <a:p>
                      <a:pPr marL="0" marR="0" indent="0" algn="r" rtl="1">
                        <a:spcBef>
                          <a:spcPts val="0"/>
                        </a:spcBef>
                        <a:spcAft>
                          <a:spcPts val="0"/>
                        </a:spcAft>
                        <a:buFont typeface="+mj-lt"/>
                        <a:buNone/>
                      </a:pPr>
                      <a:r>
                        <a:rPr lang="ar-SA" sz="2400" b="1" kern="1200" dirty="0" smtClean="0">
                          <a:solidFill>
                            <a:srgbClr val="0070C0"/>
                          </a:solidFill>
                        </a:rPr>
                        <a:t>حالة الإستخدام</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400" kern="1200" dirty="0" smtClean="0"/>
                        <a:t>إسم حالة الإستخدام</a:t>
                      </a:r>
                      <a:endParaRPr lang="en-US" sz="2400" kern="1200" dirty="0" smtClean="0">
                        <a:solidFill>
                          <a:schemeClr val="tx1"/>
                        </a:solidFill>
                        <a:latin typeface="Franklin Gothic Heavy" pitchFamily="34" charset="0"/>
                        <a:ea typeface="+mn-ea"/>
                        <a:cs typeface="+mn-cs"/>
                      </a:endParaRPr>
                    </a:p>
                  </a:txBody>
                  <a:tcPr marL="37828" marR="37828" marT="0" marB="0"/>
                </a:tc>
                <a:extLst>
                  <a:ext uri="{0D108BD9-81ED-4DB2-BD59-A6C34878D82A}">
                    <a16:rowId xmlns:a16="http://schemas.microsoft.com/office/drawing/2014/main" xmlns="" val="10001"/>
                  </a:ext>
                </a:extLst>
              </a:tr>
              <a:tr h="479542">
                <a:tc>
                  <a:txBody>
                    <a:bodyPr/>
                    <a:lstStyle/>
                    <a:p>
                      <a:pPr marL="0" marR="0" indent="0" algn="r" rtl="1">
                        <a:spcBef>
                          <a:spcPts val="0"/>
                        </a:spcBef>
                        <a:spcAft>
                          <a:spcPts val="0"/>
                        </a:spcAft>
                        <a:buFont typeface="+mj-lt"/>
                        <a:buNone/>
                      </a:pPr>
                      <a:r>
                        <a:rPr lang="ar-SA" sz="2400" b="1" kern="1200" dirty="0" smtClean="0">
                          <a:solidFill>
                            <a:srgbClr val="0070C0"/>
                          </a:solidFill>
                        </a:rPr>
                        <a:t>وصف مختصر</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400" kern="1200" dirty="0" smtClean="0"/>
                        <a:t>وصف مختصر لحالة الإستخدام</a:t>
                      </a:r>
                      <a:endParaRPr lang="en-US" sz="2400" kern="1200" dirty="0" smtClean="0">
                        <a:solidFill>
                          <a:schemeClr val="tx1"/>
                        </a:solidFill>
                        <a:latin typeface="Franklin Gothic Heavy" pitchFamily="34" charset="0"/>
                        <a:ea typeface="+mn-ea"/>
                        <a:cs typeface="+mn-cs"/>
                      </a:endParaRPr>
                    </a:p>
                  </a:txBody>
                  <a:tcPr marL="37828" marR="37828" marT="0" marB="0"/>
                </a:tc>
                <a:extLst>
                  <a:ext uri="{0D108BD9-81ED-4DB2-BD59-A6C34878D82A}">
                    <a16:rowId xmlns:a16="http://schemas.microsoft.com/office/drawing/2014/main" xmlns="" val="10002"/>
                  </a:ext>
                </a:extLst>
              </a:tr>
              <a:tr h="479542">
                <a:tc>
                  <a:txBody>
                    <a:bodyPr/>
                    <a:lstStyle/>
                    <a:p>
                      <a:pPr marL="0" marR="0" indent="0" algn="r" rtl="1">
                        <a:spcBef>
                          <a:spcPts val="0"/>
                        </a:spcBef>
                        <a:spcAft>
                          <a:spcPts val="0"/>
                        </a:spcAft>
                        <a:buFont typeface="+mj-lt"/>
                        <a:buNone/>
                      </a:pPr>
                      <a:r>
                        <a:rPr lang="ar-SA" sz="2400" b="1" kern="1200" dirty="0" smtClean="0">
                          <a:solidFill>
                            <a:srgbClr val="0070C0"/>
                          </a:solidFill>
                        </a:rPr>
                        <a:t>شروط سابقة</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just" rtl="1">
                        <a:spcBef>
                          <a:spcPts val="0"/>
                        </a:spcBef>
                        <a:spcAft>
                          <a:spcPts val="0"/>
                        </a:spcAft>
                      </a:pPr>
                      <a:r>
                        <a:rPr lang="ar-SA" sz="2400" kern="1200" dirty="0" smtClean="0"/>
                        <a:t>كيفية الوصول أ</a:t>
                      </a:r>
                      <a:r>
                        <a:rPr lang="ar-EG" sz="2400" kern="1200" dirty="0" smtClean="0"/>
                        <a:t>و</a:t>
                      </a:r>
                      <a:r>
                        <a:rPr lang="ar-SA" sz="2400" kern="1200" dirty="0" smtClean="0"/>
                        <a:t> الخطوات المطلوبة للوصول لحالة الإستخدام المحددة</a:t>
                      </a:r>
                      <a:endParaRPr lang="en-US" sz="2400" kern="1200" dirty="0" smtClean="0">
                        <a:solidFill>
                          <a:schemeClr val="tx1"/>
                        </a:solidFill>
                        <a:latin typeface="Franklin Gothic Heavy" pitchFamily="34" charset="0"/>
                        <a:ea typeface="+mn-ea"/>
                        <a:cs typeface="+mn-cs"/>
                      </a:endParaRPr>
                    </a:p>
                  </a:txBody>
                  <a:tcPr marL="37828" marR="37828" marT="0" marB="0"/>
                </a:tc>
                <a:extLst>
                  <a:ext uri="{0D108BD9-81ED-4DB2-BD59-A6C34878D82A}">
                    <a16:rowId xmlns:a16="http://schemas.microsoft.com/office/drawing/2014/main" xmlns="" val="10003"/>
                  </a:ext>
                </a:extLst>
              </a:tr>
              <a:tr h="479542">
                <a:tc>
                  <a:txBody>
                    <a:bodyPr/>
                    <a:lstStyle/>
                    <a:p>
                      <a:pPr marL="0" marR="0" indent="0" algn="r" rtl="1">
                        <a:spcBef>
                          <a:spcPts val="0"/>
                        </a:spcBef>
                        <a:spcAft>
                          <a:spcPts val="0"/>
                        </a:spcAft>
                        <a:buFont typeface="+mj-lt"/>
                        <a:buNone/>
                      </a:pPr>
                      <a:r>
                        <a:rPr lang="ar-SA" sz="2400" b="1" kern="1200" dirty="0" smtClean="0">
                          <a:solidFill>
                            <a:srgbClr val="0070C0"/>
                          </a:solidFill>
                        </a:rPr>
                        <a:t>شروط لاحقة </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400" kern="1200" dirty="0" smtClean="0"/>
                        <a:t>المهمة أو الخطوات التي س</a:t>
                      </a:r>
                      <a:r>
                        <a:rPr lang="ar-EG" sz="2400" kern="1200" dirty="0" smtClean="0"/>
                        <a:t>تحدث</a:t>
                      </a:r>
                      <a:r>
                        <a:rPr lang="ar-SA" sz="2400" kern="1200" dirty="0" smtClean="0"/>
                        <a:t> بعد حالة الإستخدام المحددة</a:t>
                      </a:r>
                      <a:endParaRPr lang="en-US" sz="2400" kern="1200" dirty="0" smtClean="0">
                        <a:solidFill>
                          <a:schemeClr val="tx1"/>
                        </a:solidFill>
                        <a:latin typeface="Franklin Gothic Heavy" pitchFamily="34" charset="0"/>
                        <a:ea typeface="+mn-ea"/>
                        <a:cs typeface="+mn-cs"/>
                      </a:endParaRPr>
                    </a:p>
                  </a:txBody>
                  <a:tcPr marL="37828" marR="37828" marT="0" marB="0"/>
                </a:tc>
                <a:extLst>
                  <a:ext uri="{0D108BD9-81ED-4DB2-BD59-A6C34878D82A}">
                    <a16:rowId xmlns:a16="http://schemas.microsoft.com/office/drawing/2014/main" xmlns="" val="10004"/>
                  </a:ext>
                </a:extLst>
              </a:tr>
              <a:tr h="959085">
                <a:tc>
                  <a:txBody>
                    <a:bodyPr/>
                    <a:lstStyle/>
                    <a:p>
                      <a:pPr marL="0" marR="0" indent="0" algn="r" rtl="1">
                        <a:spcBef>
                          <a:spcPts val="0"/>
                        </a:spcBef>
                        <a:spcAft>
                          <a:spcPts val="0"/>
                        </a:spcAft>
                        <a:buFont typeface="+mj-lt"/>
                        <a:buNone/>
                      </a:pPr>
                      <a:r>
                        <a:rPr lang="ar-SA" sz="2400" b="1" kern="1200" dirty="0" smtClean="0">
                          <a:solidFill>
                            <a:srgbClr val="0070C0"/>
                          </a:solidFill>
                        </a:rPr>
                        <a:t>التسلسل الأساسي</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400" kern="1200" dirty="0" smtClean="0"/>
                        <a:t>التسلسل للطريقة التي يتم من خلالها الوصول لحالة الإستخدام</a:t>
                      </a:r>
                      <a:endParaRPr lang="en-US" sz="2400" kern="1200" dirty="0" smtClean="0">
                        <a:solidFill>
                          <a:schemeClr val="tx1"/>
                        </a:solidFill>
                        <a:latin typeface="Franklin Gothic Heavy" pitchFamily="34" charset="0"/>
                        <a:ea typeface="+mn-ea"/>
                        <a:cs typeface="+mn-cs"/>
                      </a:endParaRPr>
                    </a:p>
                  </a:txBody>
                  <a:tcPr marL="37828" marR="37828" marT="0" marB="0"/>
                </a:tc>
                <a:extLst>
                  <a:ext uri="{0D108BD9-81ED-4DB2-BD59-A6C34878D82A}">
                    <a16:rowId xmlns:a16="http://schemas.microsoft.com/office/drawing/2014/main" xmlns="" val="10005"/>
                  </a:ext>
                </a:extLst>
              </a:tr>
            </a:tbl>
          </a:graphicData>
        </a:graphic>
      </p:graphicFrame>
      <p:sp>
        <p:nvSpPr>
          <p:cNvPr id="3" name="Slide Number Placeholder 2"/>
          <p:cNvSpPr>
            <a:spLocks noGrp="1"/>
          </p:cNvSpPr>
          <p:nvPr>
            <p:ph type="sldNum" sz="quarter" idx="12"/>
          </p:nvPr>
        </p:nvSpPr>
        <p:spPr/>
        <p:txBody>
          <a:bodyPr/>
          <a:lstStyle/>
          <a:p>
            <a:fld id="{C9284FAF-E26A-4F73-9A81-FF34975CD4C6}" type="slidenum">
              <a:rPr lang="en-US" smtClean="0"/>
              <a:t>32</a:t>
            </a:fld>
            <a:endParaRPr lang="en-US"/>
          </a:p>
        </p:txBody>
      </p:sp>
    </p:spTree>
    <p:extLst>
      <p:ext uri="{BB962C8B-B14F-4D97-AF65-F5344CB8AC3E}">
        <p14:creationId xmlns:p14="http://schemas.microsoft.com/office/powerpoint/2010/main" val="300431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430383" y="1005299"/>
            <a:ext cx="6897189" cy="4421723"/>
          </a:xfrm>
          <a:prstGeom prst="rect">
            <a:avLst/>
          </a:prstGeom>
        </p:spPr>
        <p:txBody>
          <a:bodyPr wrap="square"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وصف محتوي حالة الإستخدام :</a:t>
            </a:r>
            <a:endParaRPr lang="en-US" sz="2400" b="1" dirty="0">
              <a:solidFill>
                <a:srgbClr val="FF0000"/>
              </a:solidFill>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لم تفرض لغة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شكلاً محدداً لوصف محتوي حالات الإستخدام ولكن من المستحسن أن تحتوي علي ما يلي </a:t>
            </a:r>
            <a:r>
              <a:rPr lang="ar-SA"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657273" indent="-657273" algn="just" rtl="1">
              <a:spcBef>
                <a:spcPts val="441"/>
              </a:spcBef>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إسم حالة الإستخدام (</a:t>
            </a:r>
            <a:r>
              <a:rPr lang="en-US" sz="2400" dirty="0">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ووصف مختصر لها .</a:t>
            </a:r>
            <a:endParaRPr lang="en-US" sz="2400" dirty="0">
              <a:latin typeface="Times New Roman" panose="02020603050405020304" pitchFamily="18" charset="0"/>
              <a:cs typeface="Times New Roman" panose="02020603050405020304" pitchFamily="18" charset="0"/>
            </a:endParaRPr>
          </a:p>
          <a:p>
            <a:pPr marL="657273" indent="-657273" algn="just" rtl="1">
              <a:spcBef>
                <a:spcPts val="441"/>
              </a:spcBef>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إسم الفاعل الأساسي (</a:t>
            </a:r>
            <a:r>
              <a:rPr lang="en-US" sz="2400" dirty="0">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الذي يبدأ تنفيذ حالة الإستخدام .</a:t>
            </a:r>
            <a:endParaRPr lang="en-US" sz="2400" dirty="0">
              <a:latin typeface="Times New Roman" panose="02020603050405020304" pitchFamily="18" charset="0"/>
              <a:cs typeface="Times New Roman" panose="02020603050405020304" pitchFamily="18" charset="0"/>
            </a:endParaRPr>
          </a:p>
          <a:p>
            <a:pPr marL="657273" indent="-657273" algn="just" rtl="1">
              <a:spcBef>
                <a:spcPts val="441"/>
              </a:spcBef>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مجموعة الإفتراضات (</a:t>
            </a:r>
            <a:r>
              <a:rPr lang="en-US" sz="2400" dirty="0">
                <a:latin typeface="Times New Roman" panose="02020603050405020304" pitchFamily="18" charset="0"/>
                <a:cs typeface="Times New Roman" panose="02020603050405020304" pitchFamily="18" charset="0"/>
              </a:rPr>
              <a:t>Assumptions</a:t>
            </a:r>
            <a:r>
              <a:rPr lang="ar-SA" sz="2400" dirty="0">
                <a:latin typeface="Times New Roman" panose="02020603050405020304" pitchFamily="18" charset="0"/>
                <a:cs typeface="Times New Roman" panose="02020603050405020304" pitchFamily="18" charset="0"/>
              </a:rPr>
              <a:t>) (إن وجدت).</a:t>
            </a:r>
            <a:endParaRPr lang="en-US" sz="2400" dirty="0">
              <a:latin typeface="Times New Roman" panose="02020603050405020304" pitchFamily="18" charset="0"/>
              <a:cs typeface="Times New Roman" panose="02020603050405020304" pitchFamily="18" charset="0"/>
            </a:endParaRPr>
          </a:p>
          <a:p>
            <a:pPr marL="657273" indent="-657273" algn="just" rtl="1">
              <a:spcBef>
                <a:spcPts val="441"/>
              </a:spcBef>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الشروط المسبقة لحالة الإستخدام </a:t>
            </a:r>
            <a:r>
              <a:rPr lang="en-US" sz="2400" dirty="0">
                <a:latin typeface="Times New Roman" panose="02020603050405020304" pitchFamily="18" charset="0"/>
                <a:cs typeface="Times New Roman" panose="02020603050405020304" pitchFamily="18" charset="0"/>
              </a:rPr>
              <a:t>Preconditions</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657273" indent="-657273" algn="just" rtl="1">
              <a:spcBef>
                <a:spcPts val="441"/>
              </a:spcBef>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الشروط اللاحقة بعد إنتهاء السناريو </a:t>
            </a:r>
            <a:r>
              <a:rPr lang="en-US" sz="2400" dirty="0">
                <a:latin typeface="Times New Roman" panose="02020603050405020304" pitchFamily="18" charset="0"/>
                <a:cs typeface="Times New Roman" panose="02020603050405020304" pitchFamily="18" charset="0"/>
              </a:rPr>
              <a:t>Post conditions</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657273" indent="-657273" algn="just" rtl="1">
              <a:spcBef>
                <a:spcPts val="441"/>
              </a:spcBef>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إسم الفاعل المستفيد من مخرجات حالة الإستخدام .</a:t>
            </a:r>
            <a:endParaRPr lang="en-US" sz="2400" dirty="0">
              <a:latin typeface="Times New Roman" panose="02020603050405020304" pitchFamily="18" charset="0"/>
              <a:cs typeface="Times New Roman" panose="02020603050405020304" pitchFamily="18" charset="0"/>
            </a:endParaRPr>
          </a:p>
          <a:p>
            <a:pPr marL="657273" indent="-657273" algn="just" rtl="1">
              <a:spcBef>
                <a:spcPts val="441"/>
              </a:spcBef>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إستخدام الإمتدادات </a:t>
            </a:r>
            <a:r>
              <a:rPr lang="en-US" sz="2400" dirty="0">
                <a:latin typeface="Times New Roman" panose="02020603050405020304" pitchFamily="18" charset="0"/>
                <a:cs typeface="Times New Roman" panose="02020603050405020304" pitchFamily="18" charset="0"/>
              </a:rPr>
              <a:t>Extensions</a:t>
            </a:r>
            <a:r>
              <a:rPr lang="ar-SA" sz="2400" dirty="0">
                <a:latin typeface="Times New Roman" panose="02020603050405020304" pitchFamily="18" charset="0"/>
                <a:cs typeface="Times New Roman" panose="02020603050405020304" pitchFamily="18" charset="0"/>
              </a:rPr>
              <a:t> في حالة وجود شرط يؤدي إلي إجراءات مختلفة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33</a:t>
            </a:fld>
            <a:endParaRPr lang="en-US"/>
          </a:p>
        </p:txBody>
      </p:sp>
    </p:spTree>
    <p:extLst>
      <p:ext uri="{BB962C8B-B14F-4D97-AF65-F5344CB8AC3E}">
        <p14:creationId xmlns:p14="http://schemas.microsoft.com/office/powerpoint/2010/main" val="1383395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3013016"/>
              </p:ext>
            </p:extLst>
          </p:nvPr>
        </p:nvGraphicFramePr>
        <p:xfrm>
          <a:off x="991145" y="752970"/>
          <a:ext cx="7316833" cy="4838856"/>
        </p:xfrm>
        <a:graphic>
          <a:graphicData uri="http://schemas.openxmlformats.org/drawingml/2006/table">
            <a:tbl>
              <a:tblPr firstRow="1" bandRow="1">
                <a:tableStyleId>{D7AC3CCA-C797-4891-BE02-D94E43425B78}</a:tableStyleId>
              </a:tblPr>
              <a:tblGrid>
                <a:gridCol w="5871717">
                  <a:extLst>
                    <a:ext uri="{9D8B030D-6E8A-4147-A177-3AD203B41FA5}">
                      <a16:colId xmlns:a16="http://schemas.microsoft.com/office/drawing/2014/main" xmlns="" val="3214887750"/>
                    </a:ext>
                  </a:extLst>
                </a:gridCol>
                <a:gridCol w="1445116">
                  <a:extLst>
                    <a:ext uri="{9D8B030D-6E8A-4147-A177-3AD203B41FA5}">
                      <a16:colId xmlns:a16="http://schemas.microsoft.com/office/drawing/2014/main" xmlns="" val="253185123"/>
                    </a:ext>
                  </a:extLst>
                </a:gridCol>
              </a:tblGrid>
              <a:tr h="668072">
                <a:tc>
                  <a:txBody>
                    <a:bodyPr/>
                    <a:lstStyle/>
                    <a:p>
                      <a:pPr algn="just" rtl="1"/>
                      <a:r>
                        <a:rPr lang="ar-SA" sz="2400" b="0" dirty="0" smtClean="0">
                          <a:latin typeface="Times New Roman" panose="02020603050405020304" pitchFamily="18" charset="0"/>
                          <a:cs typeface="Times New Roman" panose="02020603050405020304" pitchFamily="18" charset="0"/>
                        </a:rPr>
                        <a:t>وضع الرهان. </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just" rtl="1"/>
                      <a:r>
                        <a:rPr lang="ar-SA" sz="2400" b="0" dirty="0" smtClean="0">
                          <a:latin typeface="Times New Roman" panose="02020603050405020304" pitchFamily="18" charset="0"/>
                          <a:cs typeface="Times New Roman" panose="02020603050405020304" pitchFamily="18" charset="0"/>
                        </a:rPr>
                        <a:t>واقعة الاستخدام</a:t>
                      </a:r>
                    </a:p>
                    <a:p>
                      <a:pPr algn="ctr" rtl="1"/>
                      <a:r>
                        <a:rPr lang="en-US" sz="2400" dirty="0" smtClean="0">
                          <a:latin typeface="Times New Roman" panose="02020603050405020304" pitchFamily="18" charset="0"/>
                          <a:cs typeface="Times New Roman" panose="02020603050405020304" pitchFamily="18" charset="0"/>
                        </a:rPr>
                        <a:t>Use Case</a:t>
                      </a:r>
                      <a:r>
                        <a:rPr lang="ar-SA" sz="2400" dirty="0" smtClean="0">
                          <a:latin typeface="Times New Roman" panose="02020603050405020304" pitchFamily="18" charset="0"/>
                          <a:cs typeface="Times New Roman" panose="02020603050405020304" pitchFamily="18" charset="0"/>
                        </a:rPr>
                        <a:t> </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1901165844"/>
                  </a:ext>
                </a:extLst>
              </a:tr>
              <a:tr h="668072">
                <a:tc>
                  <a:txBody>
                    <a:bodyPr/>
                    <a:lstStyle/>
                    <a:p>
                      <a:pPr algn="just" rtl="1"/>
                      <a:r>
                        <a:rPr lang="ar-SA" sz="2400" b="0" dirty="0" smtClean="0">
                          <a:latin typeface="Times New Roman" panose="02020603050405020304" pitchFamily="18" charset="0"/>
                          <a:cs typeface="Times New Roman" panose="02020603050405020304" pitchFamily="18" charset="0"/>
                        </a:rPr>
                        <a:t>يقوم المستخدم بالمراهنة علي فرس معين بعد  اختيار السباق. </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just" rtl="1"/>
                      <a:r>
                        <a:rPr lang="ar-SA" sz="2400" b="0" dirty="0" smtClean="0">
                          <a:latin typeface="Times New Roman" panose="02020603050405020304" pitchFamily="18" charset="0"/>
                          <a:cs typeface="Times New Roman" panose="02020603050405020304" pitchFamily="18" charset="0"/>
                        </a:rPr>
                        <a:t>وصف موجز</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1226800483"/>
                  </a:ext>
                </a:extLst>
              </a:tr>
              <a:tr h="668072">
                <a:tc>
                  <a:txBody>
                    <a:bodyPr/>
                    <a:lstStyle/>
                    <a:p>
                      <a:pPr algn="just" rtl="1"/>
                      <a:r>
                        <a:rPr lang="ar-SA" sz="2400" b="0" dirty="0" smtClean="0">
                          <a:latin typeface="Times New Roman" panose="02020603050405020304" pitchFamily="18" charset="0"/>
                          <a:cs typeface="Times New Roman" panose="02020603050405020304" pitchFamily="18" charset="0"/>
                        </a:rPr>
                        <a:t>المراهن .</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just" rtl="1"/>
                      <a:r>
                        <a:rPr lang="ar-SA" sz="2400" b="0" dirty="0" smtClean="0">
                          <a:latin typeface="Times New Roman" panose="02020603050405020304" pitchFamily="18" charset="0"/>
                          <a:cs typeface="Times New Roman" panose="02020603050405020304" pitchFamily="18" charset="0"/>
                        </a:rPr>
                        <a:t>اللاعبون</a:t>
                      </a:r>
                    </a:p>
                    <a:p>
                      <a:pPr algn="ctr" rtl="1"/>
                      <a:r>
                        <a:rPr lang="en-US" sz="2400" b="1" dirty="0" smtClean="0">
                          <a:latin typeface="Times New Roman" panose="02020603050405020304" pitchFamily="18" charset="0"/>
                          <a:cs typeface="Times New Roman" panose="02020603050405020304" pitchFamily="18" charset="0"/>
                        </a:rPr>
                        <a:t>Actor</a:t>
                      </a:r>
                      <a:endParaRPr lang="en-US" sz="24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3786436168"/>
                  </a:ext>
                </a:extLst>
              </a:tr>
              <a:tr h="668072">
                <a:tc>
                  <a:txBody>
                    <a:bodyPr/>
                    <a:lstStyle/>
                    <a:p>
                      <a:pPr algn="just" rtl="1"/>
                      <a:r>
                        <a:rPr lang="ar-SA"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just" rtl="1"/>
                      <a:r>
                        <a:rPr lang="ar-SA" sz="2400" b="0" dirty="0" smtClean="0">
                          <a:latin typeface="Times New Roman" panose="02020603050405020304" pitchFamily="18" charset="0"/>
                          <a:cs typeface="Times New Roman" panose="02020603050405020304" pitchFamily="18" charset="0"/>
                        </a:rPr>
                        <a:t>شروط مسبقة</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2806131189"/>
                  </a:ext>
                </a:extLst>
              </a:tr>
              <a:tr h="668072">
                <a:tc>
                  <a:txBody>
                    <a:bodyPr/>
                    <a:lstStyle/>
                    <a:p>
                      <a:pPr marL="0" marR="0" indent="0" algn="just" defTabSz="457200" rtl="1" eaLnBrk="1" fontAlgn="auto" latinLnBrk="0" hangingPunct="1">
                        <a:lnSpc>
                          <a:spcPct val="100000"/>
                        </a:lnSpc>
                        <a:spcBef>
                          <a:spcPts val="0"/>
                        </a:spcBef>
                        <a:spcAft>
                          <a:spcPts val="0"/>
                        </a:spcAft>
                        <a:buClrTx/>
                        <a:buSzTx/>
                        <a:buFontTx/>
                        <a:buNone/>
                        <a:tabLst/>
                        <a:defRPr/>
                      </a:pPr>
                      <a:r>
                        <a:rPr lang="ar-SA"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just" rtl="1"/>
                      <a:r>
                        <a:rPr lang="ar-SA" sz="2400" b="0" dirty="0" smtClean="0">
                          <a:latin typeface="Times New Roman" panose="02020603050405020304" pitchFamily="18" charset="0"/>
                          <a:cs typeface="Times New Roman" panose="02020603050405020304" pitchFamily="18" charset="0"/>
                        </a:rPr>
                        <a:t>شروط</a:t>
                      </a:r>
                      <a:r>
                        <a:rPr lang="ar-SA" sz="2400" b="0" baseline="0" dirty="0" smtClean="0">
                          <a:latin typeface="Times New Roman" panose="02020603050405020304" pitchFamily="18" charset="0"/>
                          <a:cs typeface="Times New Roman" panose="02020603050405020304" pitchFamily="18" charset="0"/>
                        </a:rPr>
                        <a:t> لاحقة</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3020889508"/>
                  </a:ext>
                </a:extLst>
              </a:tr>
              <a:tr h="668072">
                <a:tc>
                  <a:txBody>
                    <a:bodyPr/>
                    <a:lstStyle/>
                    <a:p>
                      <a:pPr marL="0" marR="0" indent="0" algn="just" defTabSz="457200" rtl="1" eaLnBrk="1" fontAlgn="auto" latinLnBrk="0" hangingPunct="1">
                        <a:lnSpc>
                          <a:spcPct val="100000"/>
                        </a:lnSpc>
                        <a:spcBef>
                          <a:spcPts val="0"/>
                        </a:spcBef>
                        <a:spcAft>
                          <a:spcPts val="0"/>
                        </a:spcAft>
                        <a:buClrTx/>
                        <a:buSzTx/>
                        <a:buFontTx/>
                        <a:buNone/>
                        <a:tabLst/>
                        <a:defRPr/>
                      </a:pPr>
                      <a:r>
                        <a:rPr lang="ar-SA"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just" rtl="1"/>
                      <a:r>
                        <a:rPr lang="ar-SA" sz="2400" b="0" dirty="0" smtClean="0">
                          <a:latin typeface="Times New Roman" panose="02020603050405020304" pitchFamily="18" charset="0"/>
                          <a:cs typeface="Times New Roman" panose="02020603050405020304" pitchFamily="18" charset="0"/>
                        </a:rPr>
                        <a:t>االتسلسل الرئيسي </a:t>
                      </a:r>
                      <a:endParaRPr lang="en-US" sz="2400" b="0"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4273465162"/>
                  </a:ext>
                </a:extLst>
              </a:tr>
            </a:tbl>
          </a:graphicData>
        </a:graphic>
      </p:graphicFrame>
      <p:sp>
        <p:nvSpPr>
          <p:cNvPr id="5" name="Slide Number Placeholder 4"/>
          <p:cNvSpPr>
            <a:spLocks noGrp="1"/>
          </p:cNvSpPr>
          <p:nvPr>
            <p:ph type="sldNum" sz="quarter" idx="4294967295"/>
          </p:nvPr>
        </p:nvSpPr>
        <p:spPr>
          <a:xfrm>
            <a:off x="8229600" y="5791200"/>
            <a:ext cx="533400" cy="381000"/>
          </a:xfrm>
          <a:prstGeom prst="rect">
            <a:avLst/>
          </a:prstGeom>
        </p:spPr>
        <p:txBody>
          <a:bodyPr/>
          <a:lstStyle/>
          <a:p>
            <a:fld id="{C9284FAF-E26A-4F73-9A81-FF34975CD4C6}" type="slidenum">
              <a:rPr lang="en-US" smtClean="0"/>
              <a:t>34</a:t>
            </a:fld>
            <a:endParaRPr lang="en-US" dirty="0"/>
          </a:p>
        </p:txBody>
      </p:sp>
      <p:sp>
        <p:nvSpPr>
          <p:cNvPr id="2" name="TextBox 1"/>
          <p:cNvSpPr txBox="1"/>
          <p:nvPr/>
        </p:nvSpPr>
        <p:spPr>
          <a:xfrm>
            <a:off x="1146266" y="1"/>
            <a:ext cx="6562011" cy="830997"/>
          </a:xfrm>
          <a:prstGeom prst="rect">
            <a:avLst/>
          </a:prstGeom>
          <a:noFill/>
        </p:spPr>
        <p:txBody>
          <a:bodyPr wrap="square" rtlCol="0">
            <a:spAutoFit/>
          </a:bodyPr>
          <a:lstStyle/>
          <a:p>
            <a:pPr algn="r" rtl="1"/>
            <a:r>
              <a:rPr lang="ar-SA" sz="2400" b="1" dirty="0" smtClean="0"/>
              <a:t>مثال:</a:t>
            </a:r>
            <a:r>
              <a:rPr lang="ar-SA" sz="2400" b="1" dirty="0">
                <a:latin typeface="Times New Roman" panose="02020603050405020304" pitchFamily="18" charset="0"/>
              </a:rPr>
              <a:t> تمثيل حالة الإستخدام</a:t>
            </a:r>
            <a:r>
              <a:rPr lang="ar-SA" sz="2400" b="1" dirty="0" smtClean="0"/>
              <a:t> لنظام لادارة المراهنات علي سباق الاحصنة</a:t>
            </a:r>
            <a:endParaRPr lang="en-US" sz="2400" b="1" dirty="0"/>
          </a:p>
        </p:txBody>
      </p:sp>
    </p:spTree>
    <p:extLst>
      <p:ext uri="{BB962C8B-B14F-4D97-AF65-F5344CB8AC3E}">
        <p14:creationId xmlns:p14="http://schemas.microsoft.com/office/powerpoint/2010/main" val="3297603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1" y="1003542"/>
            <a:ext cx="7760968" cy="5105159"/>
          </a:xfrm>
        </p:spPr>
        <p:txBody>
          <a:bodyPr>
            <a:normAutofit lnSpcReduction="10000"/>
          </a:bodyPr>
          <a:lstStyle/>
          <a:p>
            <a:pPr marL="0" indent="0" algn="just" rtl="1">
              <a:buNone/>
            </a:pPr>
            <a:r>
              <a:rPr lang="ar-SA" sz="2800" b="1" dirty="0" smtClean="0">
                <a:solidFill>
                  <a:schemeClr val="tx1"/>
                </a:solidFill>
                <a:latin typeface="Times New Roman" panose="02020603050405020304" pitchFamily="18" charset="0"/>
                <a:cs typeface="Times New Roman" panose="02020603050405020304" pitchFamily="18" charset="0"/>
              </a:rPr>
              <a:t>شروط مسبقة:</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يصف هذا القسم شروط النظام التي يجب استيفاؤها قبل ان تاخذ </a:t>
            </a:r>
            <a:r>
              <a:rPr lang="en-US" sz="2400"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Use </a:t>
            </a:r>
            <a:r>
              <a:rPr lang="en-US" dirty="0" smtClean="0">
                <a:solidFill>
                  <a:schemeClr val="tx1"/>
                </a:solidFill>
                <a:latin typeface="Times New Roman" panose="02020603050405020304" pitchFamily="18" charset="0"/>
                <a:cs typeface="Times New Roman" panose="02020603050405020304" pitchFamily="18" charset="0"/>
              </a:rPr>
              <a:t>Case</a:t>
            </a:r>
            <a:r>
              <a:rPr lang="ar-SA" sz="2400" dirty="0" smtClean="0">
                <a:solidFill>
                  <a:schemeClr val="tx1"/>
                </a:solidFill>
                <a:latin typeface="Times New Roman" panose="02020603050405020304" pitchFamily="18" charset="0"/>
                <a:cs typeface="Times New Roman" panose="02020603050405020304" pitchFamily="18" charset="0"/>
              </a:rPr>
              <a:t>مكانها في الواقع في مثال وضع رهان قد يكون جيدا تحديد الشرط المسبق التالي:</a:t>
            </a:r>
          </a:p>
          <a:p>
            <a:pPr algn="ctr" rtl="1">
              <a:buFont typeface="Times New Roman" panose="02020603050405020304" pitchFamily="18" charset="0"/>
              <a:buChar char="ʘ"/>
            </a:pPr>
            <a:r>
              <a:rPr lang="ar-SA" sz="2400" b="1" dirty="0" smtClean="0">
                <a:solidFill>
                  <a:schemeClr val="tx1"/>
                </a:solidFill>
                <a:latin typeface="Times New Roman" panose="02020603050405020304" pitchFamily="18" charset="0"/>
                <a:cs typeface="Times New Roman" panose="02020603050405020304" pitchFamily="18" charset="0"/>
              </a:rPr>
              <a:t>المستخدم قد قام بتسجيل نفسه بنجاح</a:t>
            </a:r>
            <a:r>
              <a:rPr lang="ar-SA" sz="2400" dirty="0" smtClean="0">
                <a:solidFill>
                  <a:schemeClr val="tx1"/>
                </a:solidFill>
                <a:latin typeface="Times New Roman" panose="02020603050405020304" pitchFamily="18" charset="0"/>
                <a:cs typeface="Times New Roman" panose="02020603050405020304" pitchFamily="18" charset="0"/>
              </a:rPr>
              <a:t>.</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من الواضح ان</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نظام المراهنة يجب ان يتحقق من صلاحية الزبائن قبل ان يباشرو عملية المراهنة ولان عملية التحقق من المستخدم ليست جزءا من </a:t>
            </a:r>
            <a:r>
              <a:rPr lang="en-US" dirty="0">
                <a:solidFill>
                  <a:schemeClr val="tx1"/>
                </a:solidFill>
                <a:latin typeface="Times New Roman" panose="02020603050405020304" pitchFamily="18" charset="0"/>
                <a:cs typeface="Times New Roman" panose="02020603050405020304" pitchFamily="18" charset="0"/>
              </a:rPr>
              <a:t>Use Case</a:t>
            </a:r>
            <a:r>
              <a:rPr lang="ar-SA" sz="2400" dirty="0" smtClean="0">
                <a:solidFill>
                  <a:schemeClr val="tx1"/>
                </a:solidFill>
                <a:latin typeface="Times New Roman" panose="02020603050405020304" pitchFamily="18" charset="0"/>
                <a:cs typeface="Times New Roman" panose="02020603050405020304" pitchFamily="18" charset="0"/>
              </a:rPr>
              <a:t> لذلك يجب ان نضمن بأن الشرط قد</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تم تحقيقة قبل ان تبدا عملية المراهنة.</a:t>
            </a:r>
          </a:p>
          <a:p>
            <a:pPr marL="0" indent="0" algn="just" rtl="1">
              <a:buNone/>
            </a:pPr>
            <a:r>
              <a:rPr lang="ar-SA" sz="2800" b="1" dirty="0" smtClean="0">
                <a:solidFill>
                  <a:schemeClr val="tx1"/>
                </a:solidFill>
                <a:latin typeface="Times New Roman" panose="02020603050405020304" pitchFamily="18" charset="0"/>
                <a:cs typeface="Times New Roman" panose="02020603050405020304" pitchFamily="18" charset="0"/>
              </a:rPr>
              <a:t>شروط لاحقة:</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تصف الشروط اللاحقة الحالة التي يكون عليها النظام بعد انتهاء واقعة الاستخدام .جري العرف ان يتم كتابة الشرط</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اللاحق بصيغة الماضي علي ذلك في مثالنا لوضع الرهان سيكون الشرط اللاحق كالتالي:</a:t>
            </a:r>
          </a:p>
          <a:p>
            <a:pPr algn="ctr" rtl="1">
              <a:buFont typeface="Times New Roman" panose="02020603050405020304" pitchFamily="18" charset="0"/>
              <a:buChar char="ʘ"/>
            </a:pPr>
            <a:r>
              <a:rPr lang="ar-SA" sz="2400" b="1" dirty="0" smtClean="0">
                <a:solidFill>
                  <a:schemeClr val="tx1"/>
                </a:solidFill>
                <a:latin typeface="Times New Roman" panose="02020603050405020304" pitchFamily="18" charset="0"/>
                <a:cs typeface="Times New Roman" panose="02020603050405020304" pitchFamily="18" charset="0"/>
              </a:rPr>
              <a:t>المستخدم وضع رهانه  وقد تم تسجيل الرهان من قبل النظام</a:t>
            </a:r>
            <a:r>
              <a:rPr lang="en-US" sz="2400" b="1" dirty="0">
                <a:solidFill>
                  <a:schemeClr val="tx1"/>
                </a:solidFill>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4294967295"/>
          </p:nvPr>
        </p:nvSpPr>
        <p:spPr>
          <a:xfrm>
            <a:off x="8153400" y="5791200"/>
            <a:ext cx="533400" cy="533400"/>
          </a:xfrm>
          <a:prstGeom prst="rect">
            <a:avLst/>
          </a:prstGeom>
        </p:spPr>
        <p:txBody>
          <a:bodyPr/>
          <a:lstStyle/>
          <a:p>
            <a:fld id="{C9284FAF-E26A-4F73-9A81-FF34975CD4C6}" type="slidenum">
              <a:rPr lang="en-US" smtClean="0"/>
              <a:t>35</a:t>
            </a:fld>
            <a:endParaRPr lang="en-US" dirty="0"/>
          </a:p>
        </p:txBody>
      </p:sp>
    </p:spTree>
    <p:extLst>
      <p:ext uri="{BB962C8B-B14F-4D97-AF65-F5344CB8AC3E}">
        <p14:creationId xmlns:p14="http://schemas.microsoft.com/office/powerpoint/2010/main" val="30106785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018" y="994832"/>
            <a:ext cx="7643402" cy="5113868"/>
          </a:xfrm>
        </p:spPr>
        <p:txBody>
          <a:bodyPr>
            <a:noAutofit/>
          </a:bodyPr>
          <a:lstStyle/>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قد يوجد اكثر من شرط لاحق بحسب مخرجات</a:t>
            </a:r>
            <a:r>
              <a:rPr lang="en-US" sz="2400" dirty="0" smtClean="0">
                <a:solidFill>
                  <a:schemeClr val="tx1"/>
                </a:solidFill>
                <a:latin typeface="Times New Roman" panose="02020603050405020304" pitchFamily="18" charset="0"/>
                <a:cs typeface="Times New Roman" panose="02020603050405020304" pitchFamily="18" charset="0"/>
              </a:rPr>
              <a:t> </a:t>
            </a:r>
            <a:r>
              <a:rPr lang="ar-SA" sz="2400" dirty="0" smtClean="0">
                <a:solidFill>
                  <a:schemeClr val="tx1"/>
                </a:solidFill>
                <a:latin typeface="Times New Roman" panose="02020603050405020304" pitchFamily="18" charset="0"/>
                <a:cs typeface="Times New Roman" panose="02020603050405020304" pitchFamily="18" charset="0"/>
              </a:rPr>
              <a:t>واقعة الاستخدام هذه الشروط اللاحقة المختلفة يتم وصفها باستخدام لغة إذا كان-إذا  </a:t>
            </a:r>
            <a:r>
              <a:rPr lang="en-US" sz="2400" dirty="0" smtClean="0">
                <a:solidFill>
                  <a:schemeClr val="tx1"/>
                </a:solidFill>
                <a:latin typeface="Times New Roman" panose="02020603050405020304" pitchFamily="18" charset="0"/>
                <a:cs typeface="Times New Roman" panose="02020603050405020304" pitchFamily="18" charset="0"/>
              </a:rPr>
              <a:t>if then </a:t>
            </a:r>
            <a:r>
              <a:rPr lang="ar-SA" sz="2400" dirty="0" smtClean="0">
                <a:solidFill>
                  <a:schemeClr val="tx1"/>
                </a:solidFill>
                <a:latin typeface="Times New Roman" panose="02020603050405020304" pitchFamily="18" charset="0"/>
                <a:cs typeface="Times New Roman" panose="02020603050405020304" pitchFamily="18" charset="0"/>
              </a:rPr>
              <a:t> مثال :</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إذا كان المستخدم جديدا إذا يتم انشاء حساب للمستخدم.</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إذا كان المستخدم مسجلا إذا يتم تحديث بيانات المستخدم.</a:t>
            </a:r>
          </a:p>
          <a:p>
            <a:pPr marL="0" lvl="0" indent="0" algn="just" rtl="1">
              <a:buClr>
                <a:srgbClr val="83992A"/>
              </a:buClr>
              <a:buNone/>
            </a:pPr>
            <a:r>
              <a:rPr lang="ar-SA" b="1" dirty="0">
                <a:solidFill>
                  <a:schemeClr val="tx1"/>
                </a:solidFill>
                <a:latin typeface="Times New Roman" panose="02020603050405020304" pitchFamily="18" charset="0"/>
                <a:cs typeface="Times New Roman" panose="02020603050405020304" pitchFamily="18" charset="0"/>
              </a:rPr>
              <a:t>التسلسل الاساسي:</a:t>
            </a:r>
          </a:p>
          <a:p>
            <a:pPr marL="0" lvl="0" indent="0" algn="just" rtl="1">
              <a:buClr>
                <a:srgbClr val="83992A"/>
              </a:buClr>
              <a:buNone/>
            </a:pPr>
            <a:r>
              <a:rPr lang="ar-SA" dirty="0">
                <a:solidFill>
                  <a:schemeClr val="tx1"/>
                </a:solidFill>
                <a:latin typeface="Times New Roman" panose="02020603050405020304" pitchFamily="18" charset="0"/>
                <a:cs typeface="Times New Roman" panose="02020603050405020304" pitchFamily="18" charset="0"/>
              </a:rPr>
              <a:t>يصف التسلسل الاساسي </a:t>
            </a:r>
            <a:r>
              <a:rPr lang="ar-SA" dirty="0" smtClean="0">
                <a:solidFill>
                  <a:schemeClr val="tx1"/>
                </a:solidFill>
                <a:latin typeface="Times New Roman" panose="02020603050405020304" pitchFamily="18" charset="0"/>
                <a:cs typeface="Times New Roman" panose="02020603050405020304" pitchFamily="18" charset="0"/>
              </a:rPr>
              <a:t>مجريات </a:t>
            </a:r>
            <a:r>
              <a:rPr lang="ar-SA" dirty="0">
                <a:solidFill>
                  <a:schemeClr val="tx1"/>
                </a:solidFill>
                <a:latin typeface="Times New Roman" panose="02020603050405020304" pitchFamily="18" charset="0"/>
                <a:cs typeface="Times New Roman" panose="02020603050405020304" pitchFamily="18" charset="0"/>
              </a:rPr>
              <a:t>الاحداث المنتظر او الغالب وقوعها اثناء واقعة الاستخدام ومن المتوقع في واقعة الاستخدام </a:t>
            </a:r>
            <a:r>
              <a:rPr lang="ar-SA" dirty="0">
                <a:solidFill>
                  <a:srgbClr val="FF0000"/>
                </a:solidFill>
                <a:latin typeface="Times New Roman" panose="02020603050405020304" pitchFamily="18" charset="0"/>
                <a:cs typeface="Times New Roman" panose="02020603050405020304" pitchFamily="18" charset="0"/>
              </a:rPr>
              <a:t>وضع رهان </a:t>
            </a:r>
            <a:r>
              <a:rPr lang="ar-SA" dirty="0">
                <a:solidFill>
                  <a:schemeClr val="tx1"/>
                </a:solidFill>
                <a:latin typeface="Times New Roman" panose="02020603050405020304" pitchFamily="18" charset="0"/>
                <a:cs typeface="Times New Roman" panose="02020603050405020304" pitchFamily="18" charset="0"/>
              </a:rPr>
              <a:t>ان تجري بعض الامور بطريقة خاطئة.ربما يقوم المستخدم بالغاء الحركة قد لايملك المستخدم الرصيد الكافي لوضع الرهان كل هذه الاحداث يجب اخذها بعين الاعتبار لكن في الغالب التسلسل</a:t>
            </a:r>
            <a:r>
              <a:rPr lang="ar-SA" dirty="0" smtClean="0">
                <a:solidFill>
                  <a:schemeClr val="tx1"/>
                </a:solidFill>
                <a:latin typeface="Times New Roman" panose="02020603050405020304" pitchFamily="18" charset="0"/>
                <a:cs typeface="Times New Roman" panose="02020603050405020304" pitchFamily="18" charset="0"/>
              </a:rPr>
              <a:t> </a:t>
            </a:r>
            <a:r>
              <a:rPr lang="ar-SA" dirty="0">
                <a:solidFill>
                  <a:schemeClr val="tx1"/>
                </a:solidFill>
                <a:latin typeface="Times New Roman" panose="02020603050405020304" pitchFamily="18" charset="0"/>
                <a:cs typeface="Times New Roman" panose="02020603050405020304" pitchFamily="18" charset="0"/>
              </a:rPr>
              <a:t>الاكثر احتمالاخلال </a:t>
            </a:r>
            <a:r>
              <a:rPr lang="en-US" dirty="0">
                <a:solidFill>
                  <a:schemeClr val="tx1"/>
                </a:solidFill>
                <a:latin typeface="Times New Roman" panose="02020603050405020304" pitchFamily="18" charset="0"/>
                <a:cs typeface="Times New Roman" panose="02020603050405020304" pitchFamily="18" charset="0"/>
              </a:rPr>
              <a:t>Use Case </a:t>
            </a:r>
            <a:r>
              <a:rPr lang="ar-SA" dirty="0" smtClean="0">
                <a:solidFill>
                  <a:schemeClr val="tx1"/>
                </a:solidFill>
                <a:latin typeface="Times New Roman" panose="02020603050405020304" pitchFamily="18" charset="0"/>
                <a:cs typeface="Times New Roman" panose="02020603050405020304" pitchFamily="18" charset="0"/>
              </a:rPr>
              <a:t>هذه </a:t>
            </a:r>
            <a:r>
              <a:rPr lang="ar-SA" dirty="0">
                <a:solidFill>
                  <a:schemeClr val="tx1"/>
                </a:solidFill>
                <a:latin typeface="Times New Roman" panose="02020603050405020304" pitchFamily="18" charset="0"/>
                <a:cs typeface="Times New Roman" panose="02020603050405020304" pitchFamily="18" charset="0"/>
              </a:rPr>
              <a:t>هي ان المستخدم سيضع رهانه </a:t>
            </a:r>
            <a:r>
              <a:rPr lang="ar-SA" dirty="0" smtClean="0">
                <a:solidFill>
                  <a:schemeClr val="tx1"/>
                </a:solidFill>
                <a:latin typeface="Times New Roman" panose="02020603050405020304" pitchFamily="18" charset="0"/>
                <a:cs typeface="Times New Roman" panose="02020603050405020304" pitchFamily="18" charset="0"/>
              </a:rPr>
              <a:t>بنجاح.</a:t>
            </a:r>
            <a:endParaRPr lang="ar-SA" dirty="0">
              <a:solidFill>
                <a:schemeClr val="tx1"/>
              </a:solidFill>
              <a:latin typeface="Times New Roman" panose="02020603050405020304" pitchFamily="18" charset="0"/>
              <a:cs typeface="Times New Roman" panose="02020603050405020304" pitchFamily="18" charset="0"/>
            </a:endParaRPr>
          </a:p>
          <a:p>
            <a:pPr marL="0" indent="0" algn="just" rtl="1">
              <a:buNone/>
            </a:pPr>
            <a:endParaRPr lang="ar-SA" sz="2400" dirty="0" smtClean="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8229600" y="5791200"/>
            <a:ext cx="457200" cy="533400"/>
          </a:xfrm>
          <a:prstGeom prst="rect">
            <a:avLst/>
          </a:prstGeom>
        </p:spPr>
        <p:txBody>
          <a:bodyPr/>
          <a:lstStyle/>
          <a:p>
            <a:fld id="{C9284FAF-E26A-4F73-9A81-FF34975CD4C6}" type="slidenum">
              <a:rPr lang="en-US" smtClean="0"/>
              <a:t>36</a:t>
            </a:fld>
            <a:endParaRPr lang="en-US" dirty="0"/>
          </a:p>
        </p:txBody>
      </p:sp>
    </p:spTree>
    <p:extLst>
      <p:ext uri="{BB962C8B-B14F-4D97-AF65-F5344CB8AC3E}">
        <p14:creationId xmlns:p14="http://schemas.microsoft.com/office/powerpoint/2010/main" val="2660417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551" y="718458"/>
            <a:ext cx="7200897" cy="5157411"/>
          </a:xfrm>
        </p:spPr>
        <p:txBody>
          <a:bodyPr>
            <a:noAutofit/>
          </a:bodyPr>
          <a:lstStyle/>
          <a:p>
            <a:pPr marL="0" lvl="0" indent="0" algn="just" rtl="1">
              <a:buClr>
                <a:srgbClr val="83992A"/>
              </a:buClr>
              <a:buNone/>
            </a:pPr>
            <a:r>
              <a:rPr lang="ar-SA" b="1" dirty="0" smtClean="0">
                <a:solidFill>
                  <a:prstClr val="black"/>
                </a:solidFill>
                <a:latin typeface="Times New Roman" panose="02020603050405020304" pitchFamily="18" charset="0"/>
              </a:rPr>
              <a:t>في التسلسل الاساسي </a:t>
            </a:r>
            <a:r>
              <a:rPr lang="ar-SA" b="1" dirty="0">
                <a:solidFill>
                  <a:prstClr val="black"/>
                </a:solidFill>
                <a:latin typeface="Times New Roman" panose="02020603050405020304" pitchFamily="18" charset="0"/>
              </a:rPr>
              <a:t>لواقعة </a:t>
            </a:r>
            <a:r>
              <a:rPr lang="ar-SA" b="1" dirty="0">
                <a:solidFill>
                  <a:srgbClr val="FF0000"/>
                </a:solidFill>
                <a:latin typeface="Times New Roman" panose="02020603050405020304" pitchFamily="18" charset="0"/>
              </a:rPr>
              <a:t>وضع رهان </a:t>
            </a:r>
          </a:p>
          <a:p>
            <a:pPr marL="457200" lvl="0" indent="-457200" algn="just" rtl="1">
              <a:buClr>
                <a:srgbClr val="83992A"/>
              </a:buClr>
              <a:buFont typeface="+mj-lt"/>
              <a:buAutoNum type="arabicPeriod"/>
            </a:pPr>
            <a:r>
              <a:rPr lang="ar-SA" dirty="0">
                <a:solidFill>
                  <a:schemeClr val="tx1"/>
                </a:solidFill>
                <a:latin typeface="Times New Roman" panose="02020603050405020304" pitchFamily="18" charset="0"/>
              </a:rPr>
              <a:t>عند استهلال وضع الرهان من قبل المراهن يتم طلب قائمة بسباقات اليوم من النظام </a:t>
            </a:r>
            <a:r>
              <a:rPr lang="ar-SA" dirty="0" smtClean="0">
                <a:solidFill>
                  <a:schemeClr val="tx1"/>
                </a:solidFill>
                <a:latin typeface="Times New Roman" panose="02020603050405020304" pitchFamily="18" charset="0"/>
              </a:rPr>
              <a:t>.</a:t>
            </a:r>
            <a:endParaRPr lang="ar-SA" dirty="0">
              <a:solidFill>
                <a:schemeClr val="tx1"/>
              </a:solidFill>
              <a:latin typeface="Times New Roman" panose="02020603050405020304" pitchFamily="18" charset="0"/>
            </a:endParaRPr>
          </a:p>
          <a:p>
            <a:pPr marL="457200" lvl="0" indent="-457200" algn="just" rtl="1">
              <a:buClr>
                <a:srgbClr val="83992A"/>
              </a:buClr>
              <a:buFont typeface="+mj-lt"/>
              <a:buAutoNum type="arabicPeriod"/>
            </a:pPr>
            <a:r>
              <a:rPr lang="ar-SA" dirty="0">
                <a:solidFill>
                  <a:schemeClr val="tx1"/>
                </a:solidFill>
                <a:latin typeface="Times New Roman" panose="02020603050405020304" pitchFamily="18" charset="0"/>
              </a:rPr>
              <a:t>وعرضها علي الشاشة.</a:t>
            </a:r>
          </a:p>
          <a:p>
            <a:pPr marL="457200" lvl="0" indent="-457200" algn="just" rtl="1">
              <a:buClr>
                <a:srgbClr val="83992A"/>
              </a:buClr>
              <a:buFont typeface="+mj-lt"/>
              <a:buAutoNum type="arabicPeriod"/>
            </a:pPr>
            <a:r>
              <a:rPr lang="ar-SA" dirty="0">
                <a:solidFill>
                  <a:schemeClr val="tx1"/>
                </a:solidFill>
                <a:latin typeface="Times New Roman" panose="02020603050405020304" pitchFamily="18" charset="0"/>
              </a:rPr>
              <a:t>يختار المراهن السباق  الذي سيراهن  </a:t>
            </a:r>
            <a:r>
              <a:rPr lang="ar-SA" dirty="0" smtClean="0">
                <a:solidFill>
                  <a:schemeClr val="tx1"/>
                </a:solidFill>
                <a:latin typeface="Times New Roman" panose="02020603050405020304" pitchFamily="18" charset="0"/>
              </a:rPr>
              <a:t>علية. </a:t>
            </a:r>
            <a:endParaRPr lang="ar-SA" dirty="0">
              <a:solidFill>
                <a:schemeClr val="tx1"/>
              </a:solidFill>
              <a:latin typeface="Times New Roman" panose="02020603050405020304" pitchFamily="18" charset="0"/>
            </a:endParaRPr>
          </a:p>
          <a:p>
            <a:pPr marL="457200" lvl="0" indent="-457200" algn="just" rtl="1">
              <a:buClr>
                <a:srgbClr val="83992A"/>
              </a:buClr>
              <a:buFont typeface="+mj-lt"/>
              <a:buAutoNum type="arabicPeriod"/>
            </a:pPr>
            <a:r>
              <a:rPr lang="ar-SA" dirty="0">
                <a:solidFill>
                  <a:schemeClr val="tx1"/>
                </a:solidFill>
                <a:latin typeface="Times New Roman" panose="02020603050405020304" pitchFamily="18" charset="0"/>
              </a:rPr>
              <a:t>يظهر النظام قائمة بالمتسابقين في هذا </a:t>
            </a:r>
            <a:r>
              <a:rPr lang="ar-SA" dirty="0" smtClean="0">
                <a:solidFill>
                  <a:schemeClr val="tx1"/>
                </a:solidFill>
                <a:latin typeface="Times New Roman" panose="02020603050405020304" pitchFamily="18" charset="0"/>
              </a:rPr>
              <a:t>السباق.</a:t>
            </a:r>
            <a:endParaRPr lang="ar-SA" dirty="0">
              <a:solidFill>
                <a:schemeClr val="tx1"/>
              </a:solidFill>
              <a:latin typeface="Times New Roman" panose="02020603050405020304" pitchFamily="18" charset="0"/>
            </a:endParaRPr>
          </a:p>
          <a:p>
            <a:pPr marL="457200" lvl="0" indent="-457200" algn="just" rtl="1">
              <a:buClr>
                <a:srgbClr val="83992A"/>
              </a:buClr>
              <a:buFont typeface="+mj-lt"/>
              <a:buAutoNum type="arabicPeriod"/>
            </a:pPr>
            <a:r>
              <a:rPr lang="ar-SA" dirty="0">
                <a:solidFill>
                  <a:schemeClr val="tx1"/>
                </a:solidFill>
                <a:latin typeface="Times New Roman" panose="02020603050405020304" pitchFamily="18" charset="0"/>
              </a:rPr>
              <a:t>يختار المتراهن الفرس المتسابق ليراهن علية ويدخل مبلغ </a:t>
            </a:r>
            <a:r>
              <a:rPr lang="ar-SA" dirty="0" smtClean="0">
                <a:solidFill>
                  <a:schemeClr val="tx1"/>
                </a:solidFill>
                <a:latin typeface="Times New Roman" panose="02020603050405020304" pitchFamily="18" charset="0"/>
              </a:rPr>
              <a:t>الرهان.</a:t>
            </a:r>
            <a:endParaRPr lang="ar-SA" dirty="0">
              <a:solidFill>
                <a:schemeClr val="tx1"/>
              </a:solidFill>
              <a:latin typeface="Times New Roman" panose="02020603050405020304" pitchFamily="18" charset="0"/>
            </a:endParaRPr>
          </a:p>
          <a:p>
            <a:pPr marL="457200" lvl="0" indent="-457200" algn="just" rtl="1">
              <a:buClr>
                <a:srgbClr val="83992A"/>
              </a:buClr>
              <a:buFont typeface="+mj-lt"/>
              <a:buAutoNum type="arabicPeriod"/>
            </a:pPr>
            <a:r>
              <a:rPr lang="ar-SA" dirty="0">
                <a:solidFill>
                  <a:schemeClr val="tx1"/>
                </a:solidFill>
                <a:latin typeface="Times New Roman" panose="02020603050405020304" pitchFamily="18" charset="0"/>
              </a:rPr>
              <a:t>يقوم المستخدم =المراهن بتاكيد </a:t>
            </a:r>
            <a:r>
              <a:rPr lang="ar-SA" dirty="0" smtClean="0">
                <a:solidFill>
                  <a:schemeClr val="tx1"/>
                </a:solidFill>
                <a:latin typeface="Times New Roman" panose="02020603050405020304" pitchFamily="18" charset="0"/>
              </a:rPr>
              <a:t>العملية.</a:t>
            </a:r>
            <a:endParaRPr lang="ar-SA" dirty="0">
              <a:solidFill>
                <a:schemeClr val="tx1"/>
              </a:solidFill>
              <a:latin typeface="Times New Roman" panose="02020603050405020304" pitchFamily="18" charset="0"/>
            </a:endParaRPr>
          </a:p>
          <a:p>
            <a:pPr marL="457200" lvl="0" indent="-457200" algn="just" rtl="1">
              <a:buClr>
                <a:srgbClr val="83992A"/>
              </a:buClr>
              <a:buFont typeface="+mj-lt"/>
              <a:buAutoNum type="arabicPeriod"/>
            </a:pPr>
            <a:r>
              <a:rPr lang="ar-SA" dirty="0">
                <a:solidFill>
                  <a:schemeClr val="tx1"/>
                </a:solidFill>
                <a:latin typeface="Times New Roman" panose="02020603050405020304" pitchFamily="18" charset="0"/>
              </a:rPr>
              <a:t>يعرض النظام رسالة </a:t>
            </a:r>
            <a:r>
              <a:rPr lang="ar-SA" dirty="0" smtClean="0">
                <a:solidFill>
                  <a:schemeClr val="tx1"/>
                </a:solidFill>
                <a:latin typeface="Times New Roman" panose="02020603050405020304" pitchFamily="18" charset="0"/>
              </a:rPr>
              <a:t>تاكيد.</a:t>
            </a:r>
            <a:endParaRPr lang="ar-SA" dirty="0">
              <a:solidFill>
                <a:schemeClr val="tx1"/>
              </a:solidFill>
              <a:latin typeface="Times New Roman" panose="02020603050405020304" pitchFamily="18" charset="0"/>
            </a:endParaRPr>
          </a:p>
          <a:p>
            <a:endParaRPr lang="en-US" dirty="0"/>
          </a:p>
        </p:txBody>
      </p:sp>
      <p:sp>
        <p:nvSpPr>
          <p:cNvPr id="5" name="Slide Number Placeholder 4"/>
          <p:cNvSpPr>
            <a:spLocks noGrp="1"/>
          </p:cNvSpPr>
          <p:nvPr>
            <p:ph type="sldNum" sz="quarter" idx="4294967295"/>
          </p:nvPr>
        </p:nvSpPr>
        <p:spPr>
          <a:xfrm>
            <a:off x="8229600" y="5867400"/>
            <a:ext cx="609600" cy="381000"/>
          </a:xfrm>
          <a:prstGeom prst="rect">
            <a:avLst/>
          </a:prstGeom>
        </p:spPr>
        <p:txBody>
          <a:bodyPr/>
          <a:lstStyle/>
          <a:p>
            <a:fld id="{C9284FAF-E26A-4F73-9A81-FF34975CD4C6}" type="slidenum">
              <a:rPr lang="en-US" smtClean="0"/>
              <a:t>37</a:t>
            </a:fld>
            <a:endParaRPr lang="en-US"/>
          </a:p>
        </p:txBody>
      </p:sp>
    </p:spTree>
    <p:extLst>
      <p:ext uri="{BB962C8B-B14F-4D97-AF65-F5344CB8AC3E}">
        <p14:creationId xmlns:p14="http://schemas.microsoft.com/office/powerpoint/2010/main" val="3343154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103" y="457200"/>
            <a:ext cx="8182247" cy="5418668"/>
          </a:xfrm>
        </p:spPr>
        <p:txBody>
          <a:bodyPr>
            <a:normAutofit/>
          </a:bodyPr>
          <a:lstStyle/>
          <a:p>
            <a:pPr marL="0" indent="0" algn="just" rtl="1">
              <a:buNone/>
            </a:pPr>
            <a:r>
              <a:rPr lang="ar-SA" sz="2400" b="1" dirty="0" smtClean="0">
                <a:solidFill>
                  <a:schemeClr val="tx1"/>
                </a:solidFill>
                <a:latin typeface="Times New Roman" panose="02020603050405020304" pitchFamily="18" charset="0"/>
                <a:cs typeface="Times New Roman" panose="02020603050405020304" pitchFamily="18" charset="0"/>
              </a:rPr>
              <a:t>التسلسلات البديلة:</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التسلسلات البديلة </a:t>
            </a:r>
            <a:r>
              <a:rPr lang="en-US" sz="2400" dirty="0" smtClean="0">
                <a:solidFill>
                  <a:schemeClr val="tx1"/>
                </a:solidFill>
                <a:latin typeface="Times New Roman" panose="02020603050405020304" pitchFamily="18" charset="0"/>
                <a:cs typeface="Times New Roman" panose="02020603050405020304" pitchFamily="18" charset="0"/>
              </a:rPr>
              <a:t>alternate flows</a:t>
            </a:r>
            <a:r>
              <a:rPr lang="ar-SA" sz="2400" dirty="0" smtClean="0">
                <a:solidFill>
                  <a:schemeClr val="tx1"/>
                </a:solidFill>
                <a:latin typeface="Times New Roman" panose="02020603050405020304" pitchFamily="18" charset="0"/>
                <a:cs typeface="Times New Roman" panose="02020603050405020304" pitchFamily="18" charset="0"/>
              </a:rPr>
              <a:t> هي التسلسلات الاقل حدوثا (لكن محتمله) خلال </a:t>
            </a:r>
            <a:r>
              <a:rPr lang="en-US" dirty="0" smtClean="0">
                <a:solidFill>
                  <a:schemeClr val="tx1"/>
                </a:solidFill>
                <a:latin typeface="Times New Roman" panose="02020603050405020304" pitchFamily="18" charset="0"/>
                <a:cs typeface="Times New Roman" panose="02020603050405020304" pitchFamily="18" charset="0"/>
              </a:rPr>
              <a:t>Use </a:t>
            </a:r>
            <a:r>
              <a:rPr lang="en-US" dirty="0">
                <a:solidFill>
                  <a:schemeClr val="tx1"/>
                </a:solidFill>
                <a:latin typeface="Times New Roman" panose="02020603050405020304" pitchFamily="18" charset="0"/>
                <a:cs typeface="Times New Roman" panose="02020603050405020304" pitchFamily="18" charset="0"/>
              </a:rPr>
              <a:t>Case</a:t>
            </a:r>
            <a:r>
              <a:rPr lang="ar-SA" sz="2400" dirty="0" smtClean="0">
                <a:solidFill>
                  <a:schemeClr val="tx1"/>
                </a:solidFill>
                <a:latin typeface="Times New Roman" panose="02020603050405020304" pitchFamily="18" charset="0"/>
                <a:cs typeface="Times New Roman" panose="02020603050405020304" pitchFamily="18" charset="0"/>
              </a:rPr>
              <a:t>.</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التسلسل البديل يتشارك في الكثير من خطواتة مع التسلسل الرئيسي في الخطوه 3 في التسلسل الرئيسي قد يقوم المراهن بالغاء العملية يمكن ايضا الغاء العملية عند الخطوه 5 عندما يكون علية ادخال قيمه مبلغ الرهان يقوم المستخدم بالغاء العملية </a:t>
            </a:r>
          </a:p>
          <a:p>
            <a:pPr marL="0" indent="0" algn="r" rtl="1">
              <a:buNone/>
            </a:pPr>
            <a:r>
              <a:rPr lang="ar-SA" sz="2400" b="1" dirty="0" smtClean="0">
                <a:solidFill>
                  <a:schemeClr val="tx1"/>
                </a:solidFill>
                <a:latin typeface="Times New Roman" panose="02020603050405020304" pitchFamily="18" charset="0"/>
                <a:cs typeface="Times New Roman" panose="02020603050405020304" pitchFamily="18" charset="0"/>
              </a:rPr>
              <a:t>شرط لاحق لايتم وضع اي رهان</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في هذه الحالة نتج عن التسلسل البديل تغيير في الشرط اللاحق.</a:t>
            </a:r>
          </a:p>
          <a:p>
            <a:pPr marL="0" indent="0" algn="just" rtl="1">
              <a:buNone/>
            </a:pPr>
            <a:r>
              <a:rPr lang="ar-SA" sz="2400" b="1" dirty="0" smtClean="0">
                <a:solidFill>
                  <a:schemeClr val="tx1"/>
                </a:solidFill>
                <a:latin typeface="Times New Roman" panose="02020603050405020304" pitchFamily="18" charset="0"/>
                <a:cs typeface="Times New Roman" panose="02020603050405020304" pitchFamily="18" charset="0"/>
              </a:rPr>
              <a:t>التسلسلات الاستثنائية:</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التسلسل الذي يجب ان يتم عندما يحدث خطا او عند وقوع حدث لايمكن بطريقة اخري التنبؤ به في مثال وضع رهان قد يكون لدينا الاستثناء التالي:</a:t>
            </a:r>
          </a:p>
          <a:p>
            <a:pPr marL="0" indent="0" algn="just" rtl="1">
              <a:buNone/>
            </a:pPr>
            <a:r>
              <a:rPr lang="ar-SA" sz="2400" dirty="0" smtClean="0">
                <a:solidFill>
                  <a:schemeClr val="tx1"/>
                </a:solidFill>
                <a:latin typeface="Times New Roman" panose="02020603050405020304" pitchFamily="18" charset="0"/>
                <a:cs typeface="Times New Roman" panose="02020603050405020304" pitchFamily="18" charset="0"/>
              </a:rPr>
              <a:t>رصيد المستخدم لايكفي لتغطية الرهان يتم تنبية المستخدم وتنتهي واقعة الاستخدام </a:t>
            </a:r>
            <a:r>
              <a:rPr lang="en-US" dirty="0">
                <a:solidFill>
                  <a:schemeClr val="tx1"/>
                </a:solidFill>
                <a:latin typeface="Times New Roman" panose="02020603050405020304" pitchFamily="18" charset="0"/>
                <a:cs typeface="Times New Roman" panose="02020603050405020304" pitchFamily="18" charset="0"/>
              </a:rPr>
              <a:t>Use </a:t>
            </a:r>
            <a:r>
              <a:rPr lang="en-US" dirty="0" smtClean="0">
                <a:solidFill>
                  <a:schemeClr val="tx1"/>
                </a:solidFill>
                <a:latin typeface="Times New Roman" panose="02020603050405020304" pitchFamily="18" charset="0"/>
                <a:cs typeface="Times New Roman" panose="02020603050405020304" pitchFamily="18" charset="0"/>
              </a:rPr>
              <a:t>Case</a:t>
            </a:r>
            <a:r>
              <a:rPr lang="ar-SA"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8229600" y="5867400"/>
            <a:ext cx="483223" cy="457200"/>
          </a:xfrm>
          <a:prstGeom prst="rect">
            <a:avLst/>
          </a:prstGeom>
        </p:spPr>
        <p:txBody>
          <a:bodyPr/>
          <a:lstStyle/>
          <a:p>
            <a:fld id="{C9284FAF-E26A-4F73-9A81-FF34975CD4C6}" type="slidenum">
              <a:rPr lang="en-US" smtClean="0"/>
              <a:t>38</a:t>
            </a:fld>
            <a:endParaRPr lang="en-US"/>
          </a:p>
        </p:txBody>
      </p:sp>
    </p:spTree>
    <p:extLst>
      <p:ext uri="{BB962C8B-B14F-4D97-AF65-F5344CB8AC3E}">
        <p14:creationId xmlns:p14="http://schemas.microsoft.com/office/powerpoint/2010/main" val="4723480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14365849"/>
              </p:ext>
            </p:extLst>
          </p:nvPr>
        </p:nvGraphicFramePr>
        <p:xfrm>
          <a:off x="152400" y="152399"/>
          <a:ext cx="8610600" cy="6343868"/>
        </p:xfrm>
        <a:graphic>
          <a:graphicData uri="http://schemas.openxmlformats.org/drawingml/2006/table">
            <a:tbl>
              <a:tblPr firstRow="1" bandRow="1">
                <a:tableStyleId>{D7AC3CCA-C797-4891-BE02-D94E43425B78}</a:tableStyleId>
              </a:tblPr>
              <a:tblGrid>
                <a:gridCol w="6634809">
                  <a:extLst>
                    <a:ext uri="{9D8B030D-6E8A-4147-A177-3AD203B41FA5}">
                      <a16:colId xmlns:a16="http://schemas.microsoft.com/office/drawing/2014/main" xmlns="" val="1617934988"/>
                    </a:ext>
                  </a:extLst>
                </a:gridCol>
                <a:gridCol w="1975791">
                  <a:extLst>
                    <a:ext uri="{9D8B030D-6E8A-4147-A177-3AD203B41FA5}">
                      <a16:colId xmlns:a16="http://schemas.microsoft.com/office/drawing/2014/main" xmlns="" val="2715973094"/>
                    </a:ext>
                  </a:extLst>
                </a:gridCol>
              </a:tblGrid>
              <a:tr h="695754">
                <a:tc>
                  <a:txBody>
                    <a:bodyPr/>
                    <a:lstStyle/>
                    <a:p>
                      <a:pPr algn="r" rtl="1"/>
                      <a:r>
                        <a:rPr lang="ar-SA" sz="2000" b="0" dirty="0" smtClean="0">
                          <a:latin typeface="Times New Roman" panose="02020603050405020304" pitchFamily="18" charset="0"/>
                          <a:cs typeface="Times New Roman" panose="02020603050405020304" pitchFamily="18" charset="0"/>
                        </a:rPr>
                        <a:t>وضع الرهان </a:t>
                      </a:r>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r" rtl="1"/>
                      <a:r>
                        <a:rPr lang="ar-SA" sz="2000" b="1" dirty="0" smtClean="0">
                          <a:latin typeface="Times New Roman" panose="02020603050405020304" pitchFamily="18" charset="0"/>
                          <a:cs typeface="Times New Roman" panose="02020603050405020304" pitchFamily="18" charset="0"/>
                        </a:rPr>
                        <a:t>واقعة الاستخدام</a:t>
                      </a:r>
                    </a:p>
                    <a:p>
                      <a:pPr algn="ctr" rtl="1"/>
                      <a:r>
                        <a:rPr lang="en-US" sz="2000" dirty="0" smtClean="0">
                          <a:latin typeface="Times New Roman" panose="02020603050405020304" pitchFamily="18" charset="0"/>
                          <a:cs typeface="Times New Roman" panose="02020603050405020304" pitchFamily="18" charset="0"/>
                        </a:rPr>
                        <a:t>Use Case</a:t>
                      </a:r>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2370407736"/>
                  </a:ext>
                </a:extLst>
              </a:tr>
              <a:tr h="523252">
                <a:tc>
                  <a:txBody>
                    <a:bodyPr/>
                    <a:lstStyle/>
                    <a:p>
                      <a:pPr algn="r" rtl="1"/>
                      <a:r>
                        <a:rPr lang="ar-SA" sz="2000" b="0" dirty="0" smtClean="0">
                          <a:latin typeface="Times New Roman" panose="02020603050405020304" pitchFamily="18" charset="0"/>
                          <a:cs typeface="Times New Roman" panose="02020603050405020304" pitchFamily="18" charset="0"/>
                        </a:rPr>
                        <a:t>يقوم المستخدم بالمراهنة علي فرس معين بعد  اختيار السباق </a:t>
                      </a:r>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r" rtl="1"/>
                      <a:r>
                        <a:rPr lang="ar-SA" sz="2000" b="1" dirty="0" smtClean="0">
                          <a:latin typeface="Times New Roman" panose="02020603050405020304" pitchFamily="18" charset="0"/>
                          <a:cs typeface="Times New Roman" panose="02020603050405020304" pitchFamily="18" charset="0"/>
                        </a:rPr>
                        <a:t>وصف موجز</a:t>
                      </a:r>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3044034261"/>
                  </a:ext>
                </a:extLst>
              </a:tr>
              <a:tr h="750752">
                <a:tc>
                  <a:txBody>
                    <a:bodyPr/>
                    <a:lstStyle/>
                    <a:p>
                      <a:pPr algn="r" rtl="1"/>
                      <a:r>
                        <a:rPr lang="ar-SA" sz="2000" b="0" dirty="0" smtClean="0">
                          <a:latin typeface="Times New Roman" panose="02020603050405020304" pitchFamily="18" charset="0"/>
                          <a:cs typeface="Times New Roman" panose="02020603050405020304" pitchFamily="18" charset="0"/>
                        </a:rPr>
                        <a:t>المراهن </a:t>
                      </a:r>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marL="0" marR="0" indent="0" algn="r" defTabSz="457200" rtl="1" eaLnBrk="1" fontAlgn="auto" latinLnBrk="0" hangingPunct="1">
                        <a:lnSpc>
                          <a:spcPct val="100000"/>
                        </a:lnSpc>
                        <a:spcBef>
                          <a:spcPts val="0"/>
                        </a:spcBef>
                        <a:spcAft>
                          <a:spcPts val="0"/>
                        </a:spcAft>
                        <a:buClrTx/>
                        <a:buSzTx/>
                        <a:buFontTx/>
                        <a:buNone/>
                        <a:tabLst/>
                        <a:defRPr/>
                      </a:pPr>
                      <a:r>
                        <a:rPr lang="ar-SA" sz="2000" b="1" dirty="0" smtClean="0">
                          <a:latin typeface="Times New Roman" panose="02020603050405020304" pitchFamily="18" charset="0"/>
                          <a:cs typeface="Times New Roman" panose="02020603050405020304" pitchFamily="18" charset="0"/>
                        </a:rPr>
                        <a:t>اللاعبون </a:t>
                      </a:r>
                      <a:r>
                        <a:rPr lang="en-US" sz="2000" b="1" dirty="0" smtClean="0">
                          <a:latin typeface="Times New Roman" panose="02020603050405020304" pitchFamily="18" charset="0"/>
                          <a:cs typeface="Times New Roman" panose="02020603050405020304" pitchFamily="18" charset="0"/>
                        </a:rPr>
                        <a:t>Actor</a:t>
                      </a:r>
                    </a:p>
                    <a:p>
                      <a:pPr algn="r" rtl="1"/>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4096146203"/>
                  </a:ext>
                </a:extLst>
              </a:tr>
              <a:tr h="523252">
                <a:tc>
                  <a:txBody>
                    <a:bodyPr/>
                    <a:lstStyle/>
                    <a:p>
                      <a:pPr algn="r" rtl="1"/>
                      <a:r>
                        <a:rPr lang="ar-SA" sz="2000" b="0" dirty="0" smtClean="0">
                          <a:latin typeface="Times New Roman" panose="02020603050405020304" pitchFamily="18" charset="0"/>
                          <a:cs typeface="Times New Roman" panose="02020603050405020304" pitchFamily="18" charset="0"/>
                        </a:rPr>
                        <a:t>قام المستخدم بتسجيل الدخول بنجاح</a:t>
                      </a:r>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r" rtl="1"/>
                      <a:r>
                        <a:rPr lang="ar-SA" sz="2000" b="1" dirty="0" smtClean="0">
                          <a:latin typeface="Times New Roman" panose="02020603050405020304" pitchFamily="18" charset="0"/>
                          <a:cs typeface="Times New Roman" panose="02020603050405020304" pitchFamily="18" charset="0"/>
                        </a:rPr>
                        <a:t>شروط مسبقة</a:t>
                      </a:r>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3289707"/>
                  </a:ext>
                </a:extLst>
              </a:tr>
              <a:tr h="523252">
                <a:tc>
                  <a:txBody>
                    <a:bodyPr/>
                    <a:lstStyle/>
                    <a:p>
                      <a:pPr algn="r" rtl="1"/>
                      <a:r>
                        <a:rPr lang="ar-SA" sz="2000" b="0" dirty="0" smtClean="0">
                          <a:latin typeface="Times New Roman" panose="02020603050405020304" pitchFamily="18" charset="0"/>
                          <a:cs typeface="Times New Roman" panose="02020603050405020304" pitchFamily="18" charset="0"/>
                        </a:rPr>
                        <a:t>تم وضع الرهان وتسجيلة من قبل النظام</a:t>
                      </a:r>
                      <a:r>
                        <a:rPr lang="ar-SA" sz="2000" b="0" baseline="0" dirty="0" smtClean="0">
                          <a:latin typeface="Times New Roman" panose="02020603050405020304" pitchFamily="18" charset="0"/>
                          <a:cs typeface="Times New Roman" panose="02020603050405020304" pitchFamily="18" charset="0"/>
                        </a:rPr>
                        <a:t> </a:t>
                      </a:r>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r" rtl="1"/>
                      <a:r>
                        <a:rPr lang="ar-SA" sz="2000" b="1" dirty="0" smtClean="0">
                          <a:latin typeface="Times New Roman" panose="02020603050405020304" pitchFamily="18" charset="0"/>
                          <a:cs typeface="Times New Roman" panose="02020603050405020304" pitchFamily="18" charset="0"/>
                        </a:rPr>
                        <a:t>شروط</a:t>
                      </a:r>
                      <a:r>
                        <a:rPr lang="ar-SA" sz="2000" b="1" baseline="0" dirty="0" smtClean="0">
                          <a:latin typeface="Times New Roman" panose="02020603050405020304" pitchFamily="18" charset="0"/>
                          <a:cs typeface="Times New Roman" panose="02020603050405020304" pitchFamily="18" charset="0"/>
                        </a:rPr>
                        <a:t> لاحقة</a:t>
                      </a:r>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783011249"/>
                  </a:ext>
                </a:extLst>
              </a:tr>
              <a:tr h="2208262">
                <a:tc>
                  <a:txBody>
                    <a:bodyPr/>
                    <a:lstStyle/>
                    <a:p>
                      <a:pPr marL="0" indent="0" algn="just" rtl="1">
                        <a:buFont typeface="+mj-lt"/>
                        <a:buNone/>
                      </a:pPr>
                      <a:r>
                        <a:rPr lang="ar-SA" sz="2400" b="0" dirty="0" smtClean="0">
                          <a:solidFill>
                            <a:schemeClr val="tx1"/>
                          </a:solidFill>
                          <a:latin typeface="Times New Roman" panose="02020603050405020304" pitchFamily="18" charset="0"/>
                          <a:cs typeface="Times New Roman" panose="02020603050405020304" pitchFamily="18" charset="0"/>
                        </a:rPr>
                        <a:t>عند استهلال وضع الرهان من قبل المراهن يتم طلب قائمة بسباقات اليوم من النظام /</a:t>
                      </a:r>
                      <a:r>
                        <a:rPr lang="ar-SA" sz="2400" b="0" baseline="0" dirty="0" smtClean="0">
                          <a:solidFill>
                            <a:schemeClr val="tx1"/>
                          </a:solidFill>
                          <a:latin typeface="Times New Roman" panose="02020603050405020304" pitchFamily="18" charset="0"/>
                          <a:cs typeface="Times New Roman" panose="02020603050405020304" pitchFamily="18" charset="0"/>
                        </a:rPr>
                        <a:t> </a:t>
                      </a:r>
                      <a:r>
                        <a:rPr lang="ar-SA" sz="2400" b="0" dirty="0" smtClean="0">
                          <a:solidFill>
                            <a:schemeClr val="tx1"/>
                          </a:solidFill>
                          <a:latin typeface="Times New Roman" panose="02020603050405020304" pitchFamily="18" charset="0"/>
                          <a:cs typeface="Times New Roman" panose="02020603050405020304" pitchFamily="18" charset="0"/>
                        </a:rPr>
                        <a:t>وعرضها علي الشاشة./يختار المراهن السباق  الذي سيراهن  علية /يظهر النظام قائمة بالمتسابقين في هذا السباق</a:t>
                      </a:r>
                      <a:r>
                        <a:rPr lang="ar-SA" sz="2400" b="0" baseline="0" dirty="0" smtClean="0">
                          <a:solidFill>
                            <a:schemeClr val="tx1"/>
                          </a:solidFill>
                          <a:latin typeface="Times New Roman" panose="02020603050405020304" pitchFamily="18" charset="0"/>
                          <a:cs typeface="Times New Roman" panose="02020603050405020304" pitchFamily="18" charset="0"/>
                        </a:rPr>
                        <a:t> /</a:t>
                      </a:r>
                      <a:r>
                        <a:rPr lang="ar-SA" sz="2400" b="0" dirty="0" smtClean="0">
                          <a:solidFill>
                            <a:schemeClr val="tx1"/>
                          </a:solidFill>
                          <a:latin typeface="Times New Roman" panose="02020603050405020304" pitchFamily="18" charset="0"/>
                          <a:cs typeface="Times New Roman" panose="02020603050405020304" pitchFamily="18" charset="0"/>
                        </a:rPr>
                        <a:t>يختار المتراهن الفرس المتسابق ليراهن علية ويدخل مبلغ الرهان</a:t>
                      </a:r>
                      <a:r>
                        <a:rPr lang="ar-SA" sz="2400" b="0" baseline="0" dirty="0" smtClean="0">
                          <a:solidFill>
                            <a:schemeClr val="tx1"/>
                          </a:solidFill>
                          <a:latin typeface="Times New Roman" panose="02020603050405020304" pitchFamily="18" charset="0"/>
                          <a:cs typeface="Times New Roman" panose="02020603050405020304" pitchFamily="18" charset="0"/>
                        </a:rPr>
                        <a:t> /</a:t>
                      </a:r>
                      <a:r>
                        <a:rPr lang="ar-SA" sz="2400" b="0" dirty="0" smtClean="0">
                          <a:solidFill>
                            <a:schemeClr val="tx1"/>
                          </a:solidFill>
                          <a:latin typeface="Times New Roman" panose="02020603050405020304" pitchFamily="18" charset="0"/>
                          <a:cs typeface="Times New Roman" panose="02020603050405020304" pitchFamily="18" charset="0"/>
                        </a:rPr>
                        <a:t>يقوم المستخدم =المراهن بتاكيد العملية</a:t>
                      </a:r>
                      <a:r>
                        <a:rPr lang="ar-SA" sz="2400" b="0" baseline="0" dirty="0" smtClean="0">
                          <a:solidFill>
                            <a:schemeClr val="tx1"/>
                          </a:solidFill>
                          <a:latin typeface="Times New Roman" panose="02020603050405020304" pitchFamily="18" charset="0"/>
                          <a:cs typeface="Times New Roman" panose="02020603050405020304" pitchFamily="18" charset="0"/>
                        </a:rPr>
                        <a:t> /</a:t>
                      </a:r>
                      <a:r>
                        <a:rPr lang="ar-SA" sz="2400" b="0" dirty="0" smtClean="0">
                          <a:solidFill>
                            <a:schemeClr val="tx1"/>
                          </a:solidFill>
                          <a:latin typeface="Times New Roman" panose="02020603050405020304" pitchFamily="18" charset="0"/>
                          <a:cs typeface="Times New Roman" panose="02020603050405020304" pitchFamily="18" charset="0"/>
                        </a:rPr>
                        <a:t>يعرض النظام رسالة تاكيد</a:t>
                      </a:r>
                    </a:p>
                    <a:p>
                      <a:pPr algn="r" rtl="1"/>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r" rtl="1"/>
                      <a:r>
                        <a:rPr lang="ar-SA" sz="2000" b="1" dirty="0" smtClean="0">
                          <a:latin typeface="Times New Roman" panose="02020603050405020304" pitchFamily="18" charset="0"/>
                          <a:cs typeface="Times New Roman" panose="02020603050405020304" pitchFamily="18" charset="0"/>
                        </a:rPr>
                        <a:t>االتسلسل الرئيسي </a:t>
                      </a:r>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3078070065"/>
                  </a:ext>
                </a:extLst>
              </a:tr>
              <a:tr h="695754">
                <a:tc>
                  <a:txBody>
                    <a:bodyPr/>
                    <a:lstStyle/>
                    <a:p>
                      <a:pPr algn="r" rtl="1"/>
                      <a:r>
                        <a:rPr lang="ar-SA" sz="2000" b="0" dirty="0" smtClean="0">
                          <a:latin typeface="Times New Roman" panose="02020603050405020304" pitchFamily="18" charset="0"/>
                          <a:cs typeface="Times New Roman" panose="02020603050405020304" pitchFamily="18" charset="0"/>
                        </a:rPr>
                        <a:t>يقوم المستخدم بالغاء العملية</a:t>
                      </a:r>
                    </a:p>
                    <a:p>
                      <a:pPr algn="r" rtl="1"/>
                      <a:r>
                        <a:rPr lang="ar-SA" sz="2000" b="0" dirty="0" smtClean="0">
                          <a:latin typeface="Times New Roman" panose="02020603050405020304" pitchFamily="18" charset="0"/>
                          <a:cs typeface="Times New Roman" panose="02020603050405020304" pitchFamily="18" charset="0"/>
                        </a:rPr>
                        <a:t>شروطلاحقة =</a:t>
                      </a:r>
                      <a:r>
                        <a:rPr lang="en-US" sz="2000" b="0" dirty="0" smtClean="0">
                          <a:latin typeface="Times New Roman" panose="02020603050405020304" pitchFamily="18" charset="0"/>
                          <a:cs typeface="Times New Roman" panose="02020603050405020304" pitchFamily="18" charset="0"/>
                        </a:rPr>
                        <a:t>&lt;</a:t>
                      </a:r>
                      <a:r>
                        <a:rPr lang="ar-SA" sz="2000" b="0" dirty="0" smtClean="0">
                          <a:latin typeface="Times New Roman" panose="02020603050405020304" pitchFamily="18" charset="0"/>
                          <a:cs typeface="Times New Roman" panose="02020603050405020304" pitchFamily="18" charset="0"/>
                        </a:rPr>
                        <a:t> لايتم</a:t>
                      </a:r>
                      <a:r>
                        <a:rPr lang="ar-SA" sz="2000" b="0" baseline="0" dirty="0" smtClean="0">
                          <a:latin typeface="Times New Roman" panose="02020603050405020304" pitchFamily="18" charset="0"/>
                          <a:cs typeface="Times New Roman" panose="02020603050405020304" pitchFamily="18" charset="0"/>
                        </a:rPr>
                        <a:t> وضع اي رهان </a:t>
                      </a:r>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r" rtl="1"/>
                      <a:r>
                        <a:rPr lang="ar-SA" sz="2000" b="1" dirty="0" smtClean="0">
                          <a:latin typeface="Times New Roman" panose="02020603050405020304" pitchFamily="18" charset="0"/>
                          <a:cs typeface="Times New Roman" panose="02020603050405020304" pitchFamily="18" charset="0"/>
                        </a:rPr>
                        <a:t>تدفقات بديلة</a:t>
                      </a:r>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3134217843"/>
                  </a:ext>
                </a:extLst>
              </a:tr>
              <a:tr h="393252">
                <a:tc>
                  <a:txBody>
                    <a:bodyPr/>
                    <a:lstStyle/>
                    <a:p>
                      <a:pPr algn="r" rtl="1"/>
                      <a:r>
                        <a:rPr lang="ar-SA" sz="2000" b="0" dirty="0" smtClean="0">
                          <a:latin typeface="Times New Roman" panose="02020603050405020304" pitchFamily="18" charset="0"/>
                          <a:cs typeface="Times New Roman" panose="02020603050405020304" pitchFamily="18" charset="0"/>
                        </a:rPr>
                        <a:t>رصيد المستخدم لايكفي لتغطية الرهان يتم تنبية المستخدم وتنتهي واقعه الاستخدام</a:t>
                      </a:r>
                      <a:endParaRPr lang="en-US" sz="2000" b="0" dirty="0">
                        <a:latin typeface="Times New Roman" panose="02020603050405020304" pitchFamily="18" charset="0"/>
                        <a:cs typeface="Times New Roman" panose="02020603050405020304" pitchFamily="18" charset="0"/>
                      </a:endParaRPr>
                    </a:p>
                  </a:txBody>
                  <a:tcPr marL="68580" marR="68580">
                    <a:solidFill>
                      <a:schemeClr val="accent6">
                        <a:lumMod val="60000"/>
                        <a:lumOff val="40000"/>
                      </a:schemeClr>
                    </a:solidFill>
                  </a:tcPr>
                </a:tc>
                <a:tc>
                  <a:txBody>
                    <a:bodyPr/>
                    <a:lstStyle/>
                    <a:p>
                      <a:pPr algn="r" rtl="1"/>
                      <a:r>
                        <a:rPr lang="ar-SA" sz="2000" b="1" dirty="0" smtClean="0">
                          <a:latin typeface="Times New Roman" panose="02020603050405020304" pitchFamily="18" charset="0"/>
                          <a:cs typeface="Times New Roman" panose="02020603050405020304" pitchFamily="18" charset="0"/>
                        </a:rPr>
                        <a:t>تدفقات استثنائية</a:t>
                      </a:r>
                      <a:endParaRPr lang="en-US" sz="2000" b="1" dirty="0">
                        <a:latin typeface="Times New Roman" panose="02020603050405020304" pitchFamily="18" charset="0"/>
                        <a:cs typeface="Times New Roman" panose="02020603050405020304" pitchFamily="18" charset="0"/>
                      </a:endParaRPr>
                    </a:p>
                  </a:txBody>
                  <a:tcPr marL="68580" marR="68580">
                    <a:solidFill>
                      <a:schemeClr val="accent1">
                        <a:lumMod val="60000"/>
                        <a:lumOff val="40000"/>
                      </a:schemeClr>
                    </a:solidFill>
                  </a:tcPr>
                </a:tc>
                <a:extLst>
                  <a:ext uri="{0D108BD9-81ED-4DB2-BD59-A6C34878D82A}">
                    <a16:rowId xmlns:a16="http://schemas.microsoft.com/office/drawing/2014/main" xmlns="" val="2629271338"/>
                  </a:ext>
                </a:extLst>
              </a:tr>
            </a:tbl>
          </a:graphicData>
        </a:graphic>
      </p:graphicFrame>
      <p:sp>
        <p:nvSpPr>
          <p:cNvPr id="5" name="Slide Number Placeholder 4"/>
          <p:cNvSpPr>
            <a:spLocks noGrp="1"/>
          </p:cNvSpPr>
          <p:nvPr>
            <p:ph type="sldNum" sz="quarter" idx="4294967295"/>
          </p:nvPr>
        </p:nvSpPr>
        <p:spPr>
          <a:xfrm>
            <a:off x="8382000" y="6400800"/>
            <a:ext cx="533400" cy="457200"/>
          </a:xfrm>
          <a:prstGeom prst="rect">
            <a:avLst/>
          </a:prstGeom>
        </p:spPr>
        <p:txBody>
          <a:bodyPr/>
          <a:lstStyle/>
          <a:p>
            <a:fld id="{C9284FAF-E26A-4F73-9A81-FF34975CD4C6}" type="slidenum">
              <a:rPr lang="en-US" smtClean="0"/>
              <a:t>39</a:t>
            </a:fld>
            <a:endParaRPr lang="en-US" dirty="0"/>
          </a:p>
        </p:txBody>
      </p:sp>
      <p:sp>
        <p:nvSpPr>
          <p:cNvPr id="7" name="TextBox 6"/>
          <p:cNvSpPr txBox="1"/>
          <p:nvPr/>
        </p:nvSpPr>
        <p:spPr>
          <a:xfrm>
            <a:off x="3048000" y="6482577"/>
            <a:ext cx="3165231" cy="461665"/>
          </a:xfrm>
          <a:prstGeom prst="rect">
            <a:avLst/>
          </a:prstGeom>
          <a:noFill/>
        </p:spPr>
        <p:txBody>
          <a:bodyPr wrap="square" rtlCol="0">
            <a:spAutoFit/>
          </a:bodyPr>
          <a:lstStyle/>
          <a:p>
            <a:pPr algn="ctr" rtl="1"/>
            <a:r>
              <a:rPr lang="ar-SA" sz="2400" b="1" dirty="0" smtClean="0"/>
              <a:t>وصف لواقعة استخدام كاملة</a:t>
            </a:r>
            <a:endParaRPr lang="en-US" sz="2400" b="1" dirty="0"/>
          </a:p>
        </p:txBody>
      </p:sp>
    </p:spTree>
    <p:extLst>
      <p:ext uri="{BB962C8B-B14F-4D97-AF65-F5344CB8AC3E}">
        <p14:creationId xmlns:p14="http://schemas.microsoft.com/office/powerpoint/2010/main" val="4185197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734786" y="1058599"/>
            <a:ext cx="7661366" cy="2585323"/>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تمثل لغة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أفضل الممارسات في مجال صناعة البرمجيات وهي لغة غنية تمتاز بالقبول الواسع . حيث هناك العديد من البرمجيات التي تقوم بتوليد الشفرة البرمجية بناء علي هذه اللغة . </a:t>
            </a:r>
            <a:endParaRPr lang="en-US" sz="2400"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تعتبر النمذجة الموحدة إحدي الوسائل المرئية التي تستخدم لنمذجة النظم </a:t>
            </a:r>
            <a:r>
              <a:rPr lang="en-US" sz="2400" dirty="0">
                <a:latin typeface="Times New Roman" panose="02020603050405020304" pitchFamily="18" charset="0"/>
                <a:cs typeface="Times New Roman" panose="02020603050405020304" pitchFamily="18" charset="0"/>
              </a:rPr>
              <a:t>System Modeling</a:t>
            </a:r>
            <a:r>
              <a:rPr lang="ar-SA" sz="2400" dirty="0">
                <a:latin typeface="Times New Roman" panose="02020603050405020304" pitchFamily="18" charset="0"/>
                <a:cs typeface="Times New Roman" panose="02020603050405020304" pitchFamily="18" charset="0"/>
              </a:rPr>
              <a:t> من خلال مجموعة من المخططات </a:t>
            </a:r>
            <a:r>
              <a:rPr lang="en-US" sz="2400" dirty="0">
                <a:latin typeface="Times New Roman" panose="02020603050405020304" pitchFamily="18" charset="0"/>
                <a:cs typeface="Times New Roman" panose="02020603050405020304" pitchFamily="18" charset="0"/>
              </a:rPr>
              <a:t>Diagrams</a:t>
            </a:r>
            <a:r>
              <a:rPr lang="ar-SA" sz="2400" dirty="0">
                <a:latin typeface="Times New Roman" panose="02020603050405020304" pitchFamily="18" charset="0"/>
                <a:cs typeface="Times New Roman" panose="02020603050405020304" pitchFamily="18" charset="0"/>
              </a:rPr>
              <a:t> التي تصف تركيب </a:t>
            </a:r>
            <a:r>
              <a:rPr lang="en-US" sz="2400" dirty="0">
                <a:latin typeface="Times New Roman" panose="02020603050405020304" pitchFamily="18" charset="0"/>
                <a:cs typeface="Times New Roman" panose="02020603050405020304" pitchFamily="18" charset="0"/>
              </a:rPr>
              <a:t>Structure</a:t>
            </a:r>
            <a:r>
              <a:rPr lang="ar-SA" sz="2400" dirty="0">
                <a:latin typeface="Times New Roman" panose="02020603050405020304" pitchFamily="18" charset="0"/>
                <a:cs typeface="Times New Roman" panose="02020603050405020304" pitchFamily="18" charset="0"/>
              </a:rPr>
              <a:t> وسلوك </a:t>
            </a:r>
            <a:r>
              <a:rPr lang="en-US" sz="2400" dirty="0">
                <a:latin typeface="Times New Roman" panose="02020603050405020304" pitchFamily="18" charset="0"/>
                <a:cs typeface="Times New Roman" panose="02020603050405020304" pitchFamily="18" charset="0"/>
              </a:rPr>
              <a:t>Behavior</a:t>
            </a:r>
            <a:r>
              <a:rPr lang="ar-SA" sz="2400" dirty="0">
                <a:latin typeface="Times New Roman" panose="02020603050405020304" pitchFamily="18" charset="0"/>
                <a:cs typeface="Times New Roman" panose="02020603050405020304" pitchFamily="18" charset="0"/>
              </a:rPr>
              <a:t> أي نظام . ويمكن إعتبارها الأسلوب القياسي المعتمد لنمذجة نظم المعلومات .</a:t>
            </a:r>
          </a:p>
        </p:txBody>
      </p:sp>
      <p:sp>
        <p:nvSpPr>
          <p:cNvPr id="3" name="Slide Number Placeholder 2"/>
          <p:cNvSpPr>
            <a:spLocks noGrp="1"/>
          </p:cNvSpPr>
          <p:nvPr>
            <p:ph type="sldNum" sz="quarter" idx="12"/>
          </p:nvPr>
        </p:nvSpPr>
        <p:spPr/>
        <p:txBody>
          <a:bodyPr/>
          <a:lstStyle/>
          <a:p>
            <a:fld id="{C9284FAF-E26A-4F73-9A81-FF34975CD4C6}" type="slidenum">
              <a:rPr lang="en-US" smtClean="0"/>
              <a:t>4</a:t>
            </a:fld>
            <a:endParaRPr lang="en-US"/>
          </a:p>
        </p:txBody>
      </p:sp>
    </p:spTree>
    <p:extLst>
      <p:ext uri="{BB962C8B-B14F-4D97-AF65-F5344CB8AC3E}">
        <p14:creationId xmlns:p14="http://schemas.microsoft.com/office/powerpoint/2010/main" val="389464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279163" y="773867"/>
            <a:ext cx="7028815" cy="2769989"/>
          </a:xfrm>
          <a:prstGeom prst="rect">
            <a:avLst/>
          </a:prstGeom>
        </p:spPr>
        <p:txBody>
          <a:bodyPr wrap="square" lIns="0" tIns="0" rIns="0" bIns="0" anchor="ctr">
            <a:spAutoFit/>
          </a:bodyPr>
          <a:lstStyle/>
          <a:p>
            <a:pPr algn="just" rtl="1">
              <a:lnSpc>
                <a:spcPct val="150000"/>
              </a:lnSpc>
            </a:pPr>
            <a:r>
              <a:rPr lang="ar-SA" sz="2400" b="1" dirty="0">
                <a:solidFill>
                  <a:srgbClr val="FF0000"/>
                </a:solidFill>
                <a:latin typeface="Times New Roman" panose="02020603050405020304" pitchFamily="18" charset="0"/>
                <a:cs typeface="Times New Roman" panose="02020603050405020304" pitchFamily="18" charset="0"/>
              </a:rPr>
              <a:t>مثال </a:t>
            </a:r>
            <a:r>
              <a:rPr lang="ar-SA" sz="2400" b="1" dirty="0" smtClean="0">
                <a:solidFill>
                  <a:srgbClr val="FF0000"/>
                </a:solidFill>
                <a:latin typeface="Times New Roman" panose="02020603050405020304" pitchFamily="18" charset="0"/>
                <a:cs typeface="Times New Roman" panose="02020603050405020304" pitchFamily="18" charset="0"/>
              </a:rPr>
              <a:t>: </a:t>
            </a:r>
            <a:endParaRPr lang="ar-SA" sz="2400" b="1" dirty="0">
              <a:solidFill>
                <a:srgbClr val="FF0000"/>
              </a:solidFill>
              <a:latin typeface="Times New Roman" panose="02020603050405020304" pitchFamily="18" charset="0"/>
              <a:cs typeface="Times New Roman" panose="02020603050405020304" pitchFamily="18" charset="0"/>
            </a:endParaRPr>
          </a:p>
          <a:p>
            <a:pPr algn="just" rtl="1">
              <a:lnSpc>
                <a:spcPct val="150000"/>
              </a:lnSpc>
            </a:pPr>
            <a:r>
              <a:rPr lang="ar-SA" sz="2400" dirty="0">
                <a:latin typeface="Times New Roman" panose="02020603050405020304" pitchFamily="18" charset="0"/>
                <a:cs typeface="Times New Roman" panose="02020603050405020304" pitchFamily="18" charset="0"/>
              </a:rPr>
              <a:t>	تمثيل حالة الإستخدام للصرافة الآلية : توضح خطوات العمليات</a:t>
            </a:r>
          </a:p>
          <a:p>
            <a:pPr algn="just" rtl="1">
              <a:lnSpc>
                <a:spcPct val="150000"/>
              </a:lnSpc>
            </a:pPr>
            <a:r>
              <a:rPr lang="ar-SA" sz="2400" b="1" dirty="0">
                <a:solidFill>
                  <a:srgbClr val="00B050"/>
                </a:solidFill>
                <a:latin typeface="Times New Roman" panose="02020603050405020304" pitchFamily="18" charset="0"/>
                <a:cs typeface="Times New Roman" panose="02020603050405020304" pitchFamily="18" charset="0"/>
              </a:rPr>
              <a:t>أولاً : المتطلبات :</a:t>
            </a:r>
          </a:p>
          <a:p>
            <a:pPr marL="452970" indent="-452970" algn="just" rtl="1">
              <a:lnSpc>
                <a:spcPct val="150000"/>
              </a:lnSpc>
              <a:buClr>
                <a:schemeClr val="accent1">
                  <a:lumMod val="50000"/>
                </a:schemeClr>
              </a:buClr>
              <a:buFont typeface="Wingdings" pitchFamily="2" charset="2"/>
              <a:buChar char="ü"/>
            </a:pPr>
            <a:r>
              <a:rPr lang="ar-SA" sz="2400" dirty="0">
                <a:latin typeface="Times New Roman" panose="02020603050405020304" pitchFamily="18" charset="0"/>
                <a:cs typeface="Times New Roman" panose="02020603050405020304" pitchFamily="18" charset="0"/>
              </a:rPr>
              <a:t>البطاقة .</a:t>
            </a:r>
          </a:p>
          <a:p>
            <a:pPr marL="452970" indent="-452970" algn="just" rtl="1">
              <a:lnSpc>
                <a:spcPct val="150000"/>
              </a:lnSpc>
              <a:buClr>
                <a:schemeClr val="accent1">
                  <a:lumMod val="50000"/>
                </a:schemeClr>
              </a:buClr>
              <a:buFont typeface="Wingdings" pitchFamily="2" charset="2"/>
              <a:buChar char="ü"/>
            </a:pPr>
            <a:r>
              <a:rPr lang="ar-SA" sz="2400" dirty="0">
                <a:latin typeface="Times New Roman" panose="02020603050405020304" pitchFamily="18" charset="0"/>
                <a:cs typeface="Times New Roman" panose="02020603050405020304" pitchFamily="18" charset="0"/>
              </a:rPr>
              <a:t>الرقم السري .</a:t>
            </a:r>
          </a:p>
        </p:txBody>
      </p:sp>
      <p:sp>
        <p:nvSpPr>
          <p:cNvPr id="4" name="Slide Number Placeholder 3"/>
          <p:cNvSpPr>
            <a:spLocks noGrp="1"/>
          </p:cNvSpPr>
          <p:nvPr>
            <p:ph type="sldNum" sz="quarter" idx="12"/>
          </p:nvPr>
        </p:nvSpPr>
        <p:spPr/>
        <p:txBody>
          <a:bodyPr/>
          <a:lstStyle/>
          <a:p>
            <a:fld id="{C9284FAF-E26A-4F73-9A81-FF34975CD4C6}" type="slidenum">
              <a:rPr lang="en-US" smtClean="0"/>
              <a:t>40</a:t>
            </a:fld>
            <a:endParaRPr lang="en-US"/>
          </a:p>
        </p:txBody>
      </p:sp>
    </p:spTree>
    <p:extLst>
      <p:ext uri="{BB962C8B-B14F-4D97-AF65-F5344CB8AC3E}">
        <p14:creationId xmlns:p14="http://schemas.microsoft.com/office/powerpoint/2010/main" val="427369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279163" y="650032"/>
            <a:ext cx="6639091" cy="369332"/>
          </a:xfrm>
          <a:prstGeom prst="rect">
            <a:avLst/>
          </a:prstGeom>
        </p:spPr>
        <p:txBody>
          <a:bodyPr lIns="0" tIns="0" rIns="0" bIns="0" anchor="ctr">
            <a:spAutoFit/>
          </a:bodyPr>
          <a:lstStyle/>
          <a:p>
            <a:pPr algn="r" rtl="1"/>
            <a:r>
              <a:rPr lang="ar-SA" sz="2400" b="1" dirty="0">
                <a:solidFill>
                  <a:srgbClr val="00B050"/>
                </a:solidFill>
                <a:latin typeface="Franklin Gothic Heavy" pitchFamily="34" charset="0"/>
              </a:rPr>
              <a:t>ثانياً :تمثيل مخطط حالة الإستخدام لعمليات الصرافة الآلية :</a:t>
            </a:r>
            <a:endParaRPr lang="en-US" sz="2400" b="1" dirty="0">
              <a:solidFill>
                <a:srgbClr val="00B050"/>
              </a:solidFill>
              <a:latin typeface="Franklin Gothic Heavy" pitchFamily="34" charset="0"/>
            </a:endParaRPr>
          </a:p>
        </p:txBody>
      </p:sp>
      <p:pic>
        <p:nvPicPr>
          <p:cNvPr id="1026" name="Picture 2"/>
          <p:cNvPicPr>
            <a:picLocks noChangeAspect="1" noChangeArrowheads="1"/>
          </p:cNvPicPr>
          <p:nvPr/>
        </p:nvPicPr>
        <p:blipFill>
          <a:blip r:embed="rId2"/>
          <a:srcRect/>
          <a:stretch>
            <a:fillRect/>
          </a:stretch>
        </p:blipFill>
        <p:spPr bwMode="auto">
          <a:xfrm>
            <a:off x="3197261" y="1227909"/>
            <a:ext cx="3198503" cy="479406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C9284FAF-E26A-4F73-9A81-FF34975CD4C6}" type="slidenum">
              <a:rPr lang="en-US" smtClean="0"/>
              <a:t>41</a:t>
            </a:fld>
            <a:endParaRPr lang="en-US"/>
          </a:p>
        </p:txBody>
      </p:sp>
    </p:spTree>
    <p:extLst>
      <p:ext uri="{BB962C8B-B14F-4D97-AF65-F5344CB8AC3E}">
        <p14:creationId xmlns:p14="http://schemas.microsoft.com/office/powerpoint/2010/main" val="1382488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328148" y="845975"/>
            <a:ext cx="6639091" cy="369332"/>
          </a:xfrm>
          <a:prstGeom prst="rect">
            <a:avLst/>
          </a:prstGeom>
        </p:spPr>
        <p:txBody>
          <a:bodyPr lIns="0" tIns="0" rIns="0" bIns="0" anchor="ctr">
            <a:spAutoFit/>
          </a:bodyPr>
          <a:lstStyle/>
          <a:p>
            <a:pPr algn="r" rtl="1"/>
            <a:r>
              <a:rPr lang="ar-SA" sz="2400" b="1" dirty="0">
                <a:solidFill>
                  <a:srgbClr val="00B050"/>
                </a:solidFill>
                <a:latin typeface="Franklin Gothic Heavy" pitchFamily="34" charset="0"/>
              </a:rPr>
              <a:t>ثالثاً : وصف حالة الإستخدام .</a:t>
            </a:r>
            <a:endParaRPr lang="en-US" sz="2400" b="1" dirty="0">
              <a:solidFill>
                <a:srgbClr val="00B050"/>
              </a:solidFill>
              <a:latin typeface="Franklin Gothic Heavy"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094610246"/>
              </p:ext>
            </p:extLst>
          </p:nvPr>
        </p:nvGraphicFramePr>
        <p:xfrm>
          <a:off x="822961" y="1894114"/>
          <a:ext cx="7328262" cy="3682141"/>
        </p:xfrm>
        <a:graphic>
          <a:graphicData uri="http://schemas.openxmlformats.org/drawingml/2006/table">
            <a:tbl>
              <a:tblPr rtl="1">
                <a:tableStyleId>{08FB837D-C827-4EFA-A057-4D05807E0F7C}</a:tableStyleId>
              </a:tblPr>
              <a:tblGrid>
                <a:gridCol w="1587137">
                  <a:extLst>
                    <a:ext uri="{9D8B030D-6E8A-4147-A177-3AD203B41FA5}">
                      <a16:colId xmlns="" xmlns:a16="http://schemas.microsoft.com/office/drawing/2014/main" val="20000"/>
                    </a:ext>
                  </a:extLst>
                </a:gridCol>
                <a:gridCol w="5741125">
                  <a:extLst>
                    <a:ext uri="{9D8B030D-6E8A-4147-A177-3AD203B41FA5}">
                      <a16:colId xmlns="" xmlns:a16="http://schemas.microsoft.com/office/drawing/2014/main" val="20001"/>
                    </a:ext>
                  </a:extLst>
                </a:gridCol>
              </a:tblGrid>
              <a:tr h="321948">
                <a:tc>
                  <a:txBody>
                    <a:bodyPr/>
                    <a:lstStyle/>
                    <a:p>
                      <a:pPr marL="0" marR="0" algn="r" rtl="1">
                        <a:spcBef>
                          <a:spcPts val="0"/>
                        </a:spcBef>
                        <a:spcAft>
                          <a:spcPts val="0"/>
                        </a:spcAft>
                      </a:pPr>
                      <a:r>
                        <a:rPr lang="ar-SA" sz="2400" b="1" kern="1200" dirty="0" smtClean="0">
                          <a:solidFill>
                            <a:srgbClr val="0070C0"/>
                          </a:solidFill>
                        </a:rPr>
                        <a:t>النظام</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100" kern="1200" dirty="0" smtClean="0"/>
                        <a:t>نظام الصرافة الآلية </a:t>
                      </a:r>
                      <a:r>
                        <a:rPr lang="en-US" sz="2100" kern="1200" dirty="0" smtClean="0"/>
                        <a:t>ATM</a:t>
                      </a:r>
                      <a:endParaRPr lang="en-US" sz="2100" kern="1200" dirty="0" smtClean="0">
                        <a:solidFill>
                          <a:schemeClr val="tx1"/>
                        </a:solidFill>
                        <a:latin typeface="Franklin Gothic Heavy" pitchFamily="34" charset="0"/>
                        <a:ea typeface="+mn-ea"/>
                        <a:cs typeface="PT Bold Heading" pitchFamily="2" charset="-78"/>
                      </a:endParaRPr>
                    </a:p>
                  </a:txBody>
                  <a:tcPr marL="37828" marR="37828" marT="0" marB="0"/>
                </a:tc>
                <a:extLst>
                  <a:ext uri="{0D108BD9-81ED-4DB2-BD59-A6C34878D82A}">
                    <a16:rowId xmlns="" xmlns:a16="http://schemas.microsoft.com/office/drawing/2014/main" val="10000"/>
                  </a:ext>
                </a:extLst>
              </a:tr>
              <a:tr h="429045">
                <a:tc>
                  <a:txBody>
                    <a:bodyPr/>
                    <a:lstStyle/>
                    <a:p>
                      <a:pPr marL="0" marR="0" algn="r" rtl="1">
                        <a:spcBef>
                          <a:spcPts val="0"/>
                        </a:spcBef>
                        <a:spcAft>
                          <a:spcPts val="0"/>
                        </a:spcAft>
                      </a:pPr>
                      <a:r>
                        <a:rPr lang="ar-SA" sz="2400" b="1" kern="1200" dirty="0" smtClean="0">
                          <a:solidFill>
                            <a:srgbClr val="0070C0"/>
                          </a:solidFill>
                        </a:rPr>
                        <a:t>حالة الإستخدام</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100" kern="1200" dirty="0" smtClean="0"/>
                        <a:t>صرف مبلغ</a:t>
                      </a:r>
                      <a:endParaRPr lang="en-US" sz="2100" kern="1200" dirty="0" smtClean="0">
                        <a:solidFill>
                          <a:schemeClr val="tx1"/>
                        </a:solidFill>
                        <a:latin typeface="Franklin Gothic Heavy" pitchFamily="34" charset="0"/>
                        <a:ea typeface="+mn-ea"/>
                        <a:cs typeface="PT Bold Heading" pitchFamily="2" charset="-78"/>
                      </a:endParaRPr>
                    </a:p>
                  </a:txBody>
                  <a:tcPr marL="37828" marR="37828" marT="0" marB="0"/>
                </a:tc>
                <a:extLst>
                  <a:ext uri="{0D108BD9-81ED-4DB2-BD59-A6C34878D82A}">
                    <a16:rowId xmlns="" xmlns:a16="http://schemas.microsoft.com/office/drawing/2014/main" val="10001"/>
                  </a:ext>
                </a:extLst>
              </a:tr>
              <a:tr h="563409">
                <a:tc>
                  <a:txBody>
                    <a:bodyPr/>
                    <a:lstStyle/>
                    <a:p>
                      <a:pPr marL="0" marR="0" algn="r" rtl="1">
                        <a:spcBef>
                          <a:spcPts val="0"/>
                        </a:spcBef>
                        <a:spcAft>
                          <a:spcPts val="0"/>
                        </a:spcAft>
                      </a:pPr>
                      <a:r>
                        <a:rPr lang="ar-SA" sz="2400" b="1" kern="1200" dirty="0" smtClean="0">
                          <a:solidFill>
                            <a:srgbClr val="0070C0"/>
                          </a:solidFill>
                        </a:rPr>
                        <a:t>وصف مختصر</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just" rtl="1">
                        <a:spcBef>
                          <a:spcPts val="0"/>
                        </a:spcBef>
                        <a:spcAft>
                          <a:spcPts val="0"/>
                        </a:spcAft>
                      </a:pPr>
                      <a:r>
                        <a:rPr lang="ar-SA" sz="2100" kern="1200" dirty="0" smtClean="0"/>
                        <a:t>تقوم</a:t>
                      </a:r>
                      <a:r>
                        <a:rPr lang="ar-SA" sz="2100" kern="1200" baseline="0" dirty="0" smtClean="0"/>
                        <a:t> حالة الإستخدام بسلسلة من العمليات تبدأ بإدخال البطاقة والتأكد من صلاحيتها وإدخال الرقم السري وتحديد القيمة وسحب المبلغ وسحب البطاقة</a:t>
                      </a:r>
                      <a:endParaRPr lang="en-US" sz="2100" kern="1200" dirty="0" smtClean="0">
                        <a:solidFill>
                          <a:schemeClr val="tx1"/>
                        </a:solidFill>
                        <a:latin typeface="Franklin Gothic Heavy" pitchFamily="34" charset="0"/>
                        <a:ea typeface="+mn-ea"/>
                        <a:cs typeface="PT Bold Heading" pitchFamily="2" charset="-78"/>
                      </a:endParaRPr>
                    </a:p>
                  </a:txBody>
                  <a:tcPr marL="37828" marR="37828" marT="0" marB="0"/>
                </a:tc>
                <a:extLst>
                  <a:ext uri="{0D108BD9-81ED-4DB2-BD59-A6C34878D82A}">
                    <a16:rowId xmlns="" xmlns:a16="http://schemas.microsoft.com/office/drawing/2014/main" val="10002"/>
                  </a:ext>
                </a:extLst>
              </a:tr>
              <a:tr h="429045">
                <a:tc>
                  <a:txBody>
                    <a:bodyPr/>
                    <a:lstStyle/>
                    <a:p>
                      <a:pPr marL="0" marR="0" algn="r" rtl="1">
                        <a:spcBef>
                          <a:spcPts val="0"/>
                        </a:spcBef>
                        <a:spcAft>
                          <a:spcPts val="0"/>
                        </a:spcAft>
                      </a:pPr>
                      <a:r>
                        <a:rPr lang="ar-SA" sz="2400" b="1" kern="1200" dirty="0" smtClean="0">
                          <a:solidFill>
                            <a:srgbClr val="0070C0"/>
                          </a:solidFill>
                        </a:rPr>
                        <a:t>شروط سابقة</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100" kern="1200" dirty="0" smtClean="0"/>
                        <a:t>العميل ----------&gt;</a:t>
                      </a:r>
                      <a:r>
                        <a:rPr lang="ar-SA" sz="2100" kern="1200" baseline="0" dirty="0" smtClean="0"/>
                        <a:t> إدخال البطاقة وكلمة السر ---------&gt; تحديد القيمة</a:t>
                      </a:r>
                      <a:endParaRPr lang="en-US" sz="2100" kern="1200" dirty="0" smtClean="0">
                        <a:solidFill>
                          <a:schemeClr val="tx1"/>
                        </a:solidFill>
                        <a:latin typeface="Franklin Gothic Heavy" pitchFamily="34" charset="0"/>
                        <a:ea typeface="+mn-ea"/>
                        <a:cs typeface="PT Bold Heading" pitchFamily="2" charset="-78"/>
                      </a:endParaRPr>
                    </a:p>
                  </a:txBody>
                  <a:tcPr marL="37828" marR="37828" marT="0" marB="0"/>
                </a:tc>
                <a:extLst>
                  <a:ext uri="{0D108BD9-81ED-4DB2-BD59-A6C34878D82A}">
                    <a16:rowId xmlns="" xmlns:a16="http://schemas.microsoft.com/office/drawing/2014/main" val="10003"/>
                  </a:ext>
                </a:extLst>
              </a:tr>
              <a:tr h="429045">
                <a:tc>
                  <a:txBody>
                    <a:bodyPr/>
                    <a:lstStyle/>
                    <a:p>
                      <a:pPr marL="0" marR="0" algn="r" rtl="1">
                        <a:spcBef>
                          <a:spcPts val="0"/>
                        </a:spcBef>
                        <a:spcAft>
                          <a:spcPts val="0"/>
                        </a:spcAft>
                      </a:pPr>
                      <a:r>
                        <a:rPr lang="ar-SA" sz="2400" b="1" kern="1200" dirty="0" smtClean="0">
                          <a:solidFill>
                            <a:srgbClr val="0070C0"/>
                          </a:solidFill>
                        </a:rPr>
                        <a:t>شروط لاحقة </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r" rtl="1">
                        <a:spcBef>
                          <a:spcPts val="0"/>
                        </a:spcBef>
                        <a:spcAft>
                          <a:spcPts val="0"/>
                        </a:spcAft>
                      </a:pPr>
                      <a:r>
                        <a:rPr lang="ar-SA" sz="2100" kern="1200" dirty="0" smtClean="0"/>
                        <a:t>يتم صرف المبلغ بعد التأكد</a:t>
                      </a:r>
                      <a:r>
                        <a:rPr lang="ar-SA" sz="2100" kern="1200" baseline="0" dirty="0" smtClean="0"/>
                        <a:t> من رصيد الزبون .</a:t>
                      </a:r>
                      <a:endParaRPr lang="en-US" sz="2100" kern="1200" dirty="0" smtClean="0">
                        <a:solidFill>
                          <a:schemeClr val="tx1"/>
                        </a:solidFill>
                        <a:latin typeface="Franklin Gothic Heavy" pitchFamily="34" charset="0"/>
                        <a:ea typeface="+mn-ea"/>
                        <a:cs typeface="PT Bold Heading" pitchFamily="2" charset="-78"/>
                      </a:endParaRPr>
                    </a:p>
                  </a:txBody>
                  <a:tcPr marL="37828" marR="37828" marT="0" marB="0"/>
                </a:tc>
                <a:extLst>
                  <a:ext uri="{0D108BD9-81ED-4DB2-BD59-A6C34878D82A}">
                    <a16:rowId xmlns="" xmlns:a16="http://schemas.microsoft.com/office/drawing/2014/main" val="10004"/>
                  </a:ext>
                </a:extLst>
              </a:tr>
              <a:tr h="858091">
                <a:tc>
                  <a:txBody>
                    <a:bodyPr/>
                    <a:lstStyle/>
                    <a:p>
                      <a:pPr marL="0" marR="0" algn="r" rtl="1">
                        <a:spcBef>
                          <a:spcPts val="0"/>
                        </a:spcBef>
                        <a:spcAft>
                          <a:spcPts val="0"/>
                        </a:spcAft>
                      </a:pPr>
                      <a:r>
                        <a:rPr lang="ar-SA" sz="2400" b="1" kern="1200" dirty="0" smtClean="0">
                          <a:solidFill>
                            <a:srgbClr val="0070C0"/>
                          </a:solidFill>
                        </a:rPr>
                        <a:t>التسلسل الأساسي</a:t>
                      </a:r>
                      <a:endParaRPr lang="en-US" sz="2400" b="1" kern="1200" dirty="0" smtClean="0">
                        <a:solidFill>
                          <a:srgbClr val="0070C0"/>
                        </a:solidFill>
                        <a:latin typeface="Franklin Gothic Heavy" pitchFamily="34" charset="0"/>
                        <a:ea typeface="+mn-ea"/>
                        <a:cs typeface="+mn-cs"/>
                      </a:endParaRPr>
                    </a:p>
                  </a:txBody>
                  <a:tcPr marL="37828" marR="37828" marT="0" marB="0"/>
                </a:tc>
                <a:tc>
                  <a:txBody>
                    <a:bodyPr/>
                    <a:lstStyle/>
                    <a:p>
                      <a:pPr marL="0" marR="0" algn="just" rtl="1">
                        <a:spcBef>
                          <a:spcPts val="0"/>
                        </a:spcBef>
                        <a:spcAft>
                          <a:spcPts val="0"/>
                        </a:spcAft>
                      </a:pPr>
                      <a:r>
                        <a:rPr lang="ar-SA" sz="2100" kern="1200" dirty="0" smtClean="0"/>
                        <a:t>التأكد من صلاحية البطاقة ثم</a:t>
                      </a:r>
                      <a:r>
                        <a:rPr lang="ar-SA" sz="2100" kern="1200" baseline="0" dirty="0" smtClean="0"/>
                        <a:t> كلمة السر ثم رصيد العميل ثم صرف المبلغ</a:t>
                      </a:r>
                      <a:endParaRPr lang="en-US" sz="2100" kern="1200" dirty="0" smtClean="0">
                        <a:solidFill>
                          <a:schemeClr val="tx1"/>
                        </a:solidFill>
                        <a:latin typeface="Franklin Gothic Heavy" pitchFamily="34" charset="0"/>
                        <a:ea typeface="+mn-ea"/>
                        <a:cs typeface="PT Bold Heading" pitchFamily="2" charset="-78"/>
                      </a:endParaRPr>
                    </a:p>
                  </a:txBody>
                  <a:tcPr marL="37828" marR="37828" marT="0" marB="0"/>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9284FAF-E26A-4F73-9A81-FF34975CD4C6}" type="slidenum">
              <a:rPr lang="en-US" smtClean="0"/>
              <a:t>42</a:t>
            </a:fld>
            <a:endParaRPr lang="en-US"/>
          </a:p>
        </p:txBody>
      </p:sp>
    </p:spTree>
    <p:extLst>
      <p:ext uri="{BB962C8B-B14F-4D97-AF65-F5344CB8AC3E}">
        <p14:creationId xmlns:p14="http://schemas.microsoft.com/office/powerpoint/2010/main" val="75928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066800" y="597932"/>
            <a:ext cx="7259683" cy="4801314"/>
          </a:xfrm>
          <a:prstGeom prst="rect">
            <a:avLst/>
          </a:prstGeom>
        </p:spPr>
        <p:txBody>
          <a:bodyPr wrap="square"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ملحوظة :-</a:t>
            </a:r>
          </a:p>
          <a:p>
            <a:pPr algn="just" rtl="1"/>
            <a:r>
              <a:rPr lang="ar-SA"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عند تصميم وقائع الإستخدام لأي نظام يجب أن لا يتم تصميم وقائع الإستخدام الصغيرة والغير مهمة لأن ذلك يولد عدداً ضخماً من وقائع الإستخدام وبالتالي يكون هنالك تعقيد , لمعالجة التعقيد حتي في الأنظمة الكبيرة يجب أن يتم تصميم وقائع الإستخدام الرئيسية فقط والتي توضح العمليات التي يقوم بها الـ </a:t>
            </a:r>
            <a:r>
              <a:rPr lang="en-US" sz="2400" dirty="0">
                <a:solidFill>
                  <a:srgbClr val="FF0000"/>
                </a:solidFill>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(أي سحب التفاصيل الصغيرة) </a:t>
            </a:r>
            <a:r>
              <a:rPr lang="ar-SA"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a:p>
            <a:pPr marL="342900" indent="-342900" algn="just" rtl="1">
              <a:buFont typeface="Wingdings" pitchFamily="2" charset="2"/>
              <a:buChar char="q"/>
            </a:pPr>
            <a:r>
              <a:rPr lang="ar-SA" sz="2400" dirty="0">
                <a:latin typeface="Times New Roman" panose="02020603050405020304" pitchFamily="18" charset="0"/>
              </a:rPr>
              <a:t>وقائع الاستخدام اسلوب فعال لنمذجة مايحتاج النظام لعمله</a:t>
            </a:r>
            <a:r>
              <a:rPr lang="en-US" sz="2400" dirty="0">
                <a:latin typeface="Times New Roman" panose="02020603050405020304" pitchFamily="18" charset="0"/>
              </a:rPr>
              <a:t>.</a:t>
            </a:r>
            <a:endParaRPr lang="ar-SA" sz="2400" dirty="0">
              <a:latin typeface="Times New Roman" panose="02020603050405020304" pitchFamily="18" charset="0"/>
            </a:endParaRPr>
          </a:p>
          <a:p>
            <a:pPr marL="342900" indent="-342900" algn="just" rtl="1">
              <a:buFont typeface="Wingdings" pitchFamily="2" charset="2"/>
              <a:buChar char="q"/>
            </a:pPr>
            <a:r>
              <a:rPr lang="ar-SA" sz="2400" dirty="0">
                <a:latin typeface="Times New Roman" panose="02020603050405020304" pitchFamily="18" charset="0"/>
              </a:rPr>
              <a:t>هي طريقه ممتازه للتعبير عن نطاق عمل النظام (ما بالداخل =مجموع وقائع الاستخدام و ما بالخرج = اللاعبون)</a:t>
            </a:r>
            <a:r>
              <a:rPr lang="en-US" sz="2400" dirty="0">
                <a:latin typeface="Times New Roman" panose="02020603050405020304" pitchFamily="18" charset="0"/>
              </a:rPr>
              <a:t>.</a:t>
            </a:r>
            <a:endParaRPr lang="ar-SA" sz="2400" dirty="0">
              <a:latin typeface="Times New Roman" panose="02020603050405020304" pitchFamily="18" charset="0"/>
            </a:endParaRPr>
          </a:p>
          <a:p>
            <a:pPr marL="342900" indent="-342900" algn="just" rtl="1">
              <a:buFont typeface="Wingdings" pitchFamily="2" charset="2"/>
              <a:buChar char="q"/>
            </a:pPr>
            <a:r>
              <a:rPr lang="ar-SA" sz="2400" dirty="0">
                <a:latin typeface="Times New Roman" panose="02020603050405020304" pitchFamily="18" charset="0"/>
              </a:rPr>
              <a:t>افضل طريقه لبناء وقائع الاستخدام هي مع الزبون في ورشة عمل</a:t>
            </a:r>
            <a:r>
              <a:rPr lang="en-US" sz="2400" dirty="0">
                <a:latin typeface="Times New Roman" panose="02020603050405020304" pitchFamily="18" charset="0"/>
              </a:rPr>
              <a:t>.</a:t>
            </a:r>
            <a:endParaRPr lang="en-US" sz="2400" dirty="0"/>
          </a:p>
          <a:p>
            <a:pPr algn="just" rtl="1"/>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9284FAF-E26A-4F73-9A81-FF34975CD4C6}" type="slidenum">
              <a:rPr lang="en-US" smtClean="0"/>
              <a:t>43</a:t>
            </a:fld>
            <a:endParaRPr lang="en-US" dirty="0"/>
          </a:p>
        </p:txBody>
      </p:sp>
      <p:sp>
        <p:nvSpPr>
          <p:cNvPr id="5" name="TextBox 4"/>
          <p:cNvSpPr txBox="1"/>
          <p:nvPr/>
        </p:nvSpPr>
        <p:spPr>
          <a:xfrm>
            <a:off x="6069874" y="2988515"/>
            <a:ext cx="2256609" cy="523220"/>
          </a:xfrm>
          <a:prstGeom prst="rect">
            <a:avLst/>
          </a:prstGeom>
          <a:noFill/>
        </p:spPr>
        <p:txBody>
          <a:bodyPr wrap="square" rtlCol="0">
            <a:spAutoFit/>
          </a:bodyPr>
          <a:lstStyle/>
          <a:p>
            <a:pPr algn="r" rtl="1"/>
            <a:r>
              <a:rPr lang="ar-SA" sz="2800" b="1" dirty="0" smtClean="0"/>
              <a:t>مستخلص</a:t>
            </a:r>
            <a:r>
              <a:rPr lang="ar-SA" sz="2800" b="1" dirty="0" smtClean="0"/>
              <a:t>:</a:t>
            </a:r>
            <a:endParaRPr lang="en-US" sz="2800" b="1" dirty="0" smtClean="0"/>
          </a:p>
        </p:txBody>
      </p:sp>
    </p:spTree>
    <p:extLst>
      <p:ext uri="{BB962C8B-B14F-4D97-AF65-F5344CB8AC3E}">
        <p14:creationId xmlns:p14="http://schemas.microsoft.com/office/powerpoint/2010/main" val="297938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78" y="152400"/>
            <a:ext cx="7422522" cy="6553199"/>
          </a:xfrm>
          <a:prstGeom prst="rect">
            <a:avLst/>
          </a:prstGeom>
        </p:spPr>
      </p:pic>
      <p:sp>
        <p:nvSpPr>
          <p:cNvPr id="3" name="Slide Number Placeholder 3"/>
          <p:cNvSpPr>
            <a:spLocks noGrp="1"/>
          </p:cNvSpPr>
          <p:nvPr>
            <p:ph type="sldNum" sz="quarter" idx="12"/>
          </p:nvPr>
        </p:nvSpPr>
        <p:spPr>
          <a:xfrm>
            <a:off x="8129016" y="5734050"/>
            <a:ext cx="609600" cy="521208"/>
          </a:xfrm>
        </p:spPr>
        <p:txBody>
          <a:bodyPr/>
          <a:lstStyle/>
          <a:p>
            <a:fld id="{C9284FAF-E26A-4F73-9A81-FF34975CD4C6}" type="slidenum">
              <a:rPr lang="en-US" smtClean="0"/>
              <a:t>44</a:t>
            </a:fld>
            <a:endParaRPr lang="en-US" dirty="0"/>
          </a:p>
        </p:txBody>
      </p:sp>
    </p:spTree>
    <p:extLst>
      <p:ext uri="{BB962C8B-B14F-4D97-AF65-F5344CB8AC3E}">
        <p14:creationId xmlns:p14="http://schemas.microsoft.com/office/powerpoint/2010/main" val="40992955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743660"/>
            <a:ext cx="6639091" cy="2513509"/>
          </a:xfrm>
          <a:prstGeom prst="rect">
            <a:avLst/>
          </a:prstGeom>
        </p:spPr>
        <p:txBody>
          <a:bodyPr lIns="0" tIns="0" rIns="0" bIns="0" anchor="ctr">
            <a:spAutoFit/>
          </a:bodyPr>
          <a:lstStyle/>
          <a:p>
            <a:pPr algn="just" rtl="1"/>
            <a:r>
              <a:rPr lang="ar-SA" sz="2400" b="1" dirty="0">
                <a:solidFill>
                  <a:srgbClr val="FF0000"/>
                </a:solidFill>
                <a:latin typeface="Times New Roman" panose="02020603050405020304" pitchFamily="18" charset="0"/>
                <a:cs typeface="Times New Roman" panose="02020603050405020304" pitchFamily="18" charset="0"/>
              </a:rPr>
              <a:t>تمرين (</a:t>
            </a:r>
            <a:r>
              <a:rPr lang="en-US" sz="2400" b="1" dirty="0">
                <a:solidFill>
                  <a:srgbClr val="FF0000"/>
                </a:solidFill>
                <a:latin typeface="Times New Roman" panose="02020603050405020304" pitchFamily="18" charset="0"/>
                <a:cs typeface="Times New Roman" panose="02020603050405020304" pitchFamily="18" charset="0"/>
              </a:rPr>
              <a:t>1</a:t>
            </a:r>
            <a:r>
              <a:rPr lang="ar-SA" sz="2400" b="1" dirty="0">
                <a:solidFill>
                  <a:srgbClr val="FF0000"/>
                </a:solidFill>
                <a:latin typeface="Times New Roman" panose="02020603050405020304" pitchFamily="18" charset="0"/>
                <a:cs typeface="Times New Roman" panose="02020603050405020304" pitchFamily="18" charset="0"/>
              </a:rPr>
              <a:t>):</a:t>
            </a:r>
            <a:endParaRPr lang="en-US" sz="2400" b="1" dirty="0">
              <a:solidFill>
                <a:srgbClr val="FF0000"/>
              </a:solidFill>
              <a:latin typeface="Times New Roman" panose="02020603050405020304" pitchFamily="18" charset="0"/>
              <a:cs typeface="Times New Roman" panose="02020603050405020304" pitchFamily="18" charset="0"/>
            </a:endParaRPr>
          </a:p>
          <a:p>
            <a:pPr algn="just" rtl="1">
              <a:spcBef>
                <a:spcPts val="1324"/>
              </a:spcBef>
            </a:pPr>
            <a:r>
              <a:rPr lang="ar-SA" sz="2400" dirty="0">
                <a:latin typeface="Times New Roman" panose="02020603050405020304" pitchFamily="18" charset="0"/>
                <a:cs typeface="Times New Roman" panose="02020603050405020304" pitchFamily="18" charset="0"/>
              </a:rPr>
              <a:t>صمم مخططات حالة إستخدام </a:t>
            </a:r>
            <a:r>
              <a:rPr lang="en-US" sz="2400" dirty="0">
                <a:latin typeface="Times New Roman" panose="02020603050405020304" pitchFamily="18" charset="0"/>
                <a:cs typeface="Times New Roman" panose="02020603050405020304" pitchFamily="18" charset="0"/>
              </a:rPr>
              <a:t> use case diagram</a:t>
            </a:r>
            <a:r>
              <a:rPr lang="ar-SA" sz="2400" dirty="0">
                <a:latin typeface="Times New Roman" panose="02020603050405020304" pitchFamily="18" charset="0"/>
                <a:cs typeface="Times New Roman" panose="02020603050405020304" pitchFamily="18" charset="0"/>
              </a:rPr>
              <a:t>للعمليات التالية :</a:t>
            </a:r>
          </a:p>
          <a:p>
            <a:pPr marL="882590" lvl="1" indent="-546365" algn="just" rtl="1">
              <a:spcBef>
                <a:spcPts val="1324"/>
              </a:spcBef>
              <a:buFont typeface="+mj-lt"/>
              <a:buAutoNum type="arabicParenR"/>
            </a:pPr>
            <a:r>
              <a:rPr lang="ar-SA" sz="2400" dirty="0">
                <a:latin typeface="Times New Roman" panose="02020603050405020304" pitchFamily="18" charset="0"/>
                <a:cs typeface="Times New Roman" panose="02020603050405020304" pitchFamily="18" charset="0"/>
              </a:rPr>
              <a:t>صرف شيك من البنك .</a:t>
            </a:r>
          </a:p>
          <a:p>
            <a:pPr marL="882590" lvl="1" indent="-546365" algn="just" rtl="1">
              <a:spcBef>
                <a:spcPts val="1324"/>
              </a:spcBef>
              <a:buFont typeface="+mj-lt"/>
              <a:buAutoNum type="arabicParenR"/>
            </a:pPr>
            <a:r>
              <a:rPr lang="ar-SA" sz="2400" dirty="0">
                <a:latin typeface="Times New Roman" panose="02020603050405020304" pitchFamily="18" charset="0"/>
                <a:cs typeface="Times New Roman" panose="02020603050405020304" pitchFamily="18" charset="0"/>
              </a:rPr>
              <a:t>إستلاف كتاب من المكتبة .</a:t>
            </a:r>
          </a:p>
          <a:p>
            <a:pPr marL="882590" lvl="1" indent="-546365" algn="just" rtl="1">
              <a:spcBef>
                <a:spcPts val="1324"/>
              </a:spcBef>
              <a:buFont typeface="+mj-lt"/>
              <a:buAutoNum type="arabicParenR"/>
            </a:pPr>
            <a:r>
              <a:rPr lang="ar-SA" sz="2400" dirty="0">
                <a:latin typeface="Times New Roman" panose="02020603050405020304" pitchFamily="18" charset="0"/>
                <a:cs typeface="Times New Roman" panose="02020603050405020304" pitchFamily="18" charset="0"/>
              </a:rPr>
              <a:t>إجراءات التقديم للجامعة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45</a:t>
            </a:fld>
            <a:endParaRPr lang="en-US"/>
          </a:p>
        </p:txBody>
      </p:sp>
    </p:spTree>
    <p:extLst>
      <p:ext uri="{BB962C8B-B14F-4D97-AF65-F5344CB8AC3E}">
        <p14:creationId xmlns:p14="http://schemas.microsoft.com/office/powerpoint/2010/main" val="108636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893" y="2550400"/>
            <a:ext cx="5111752" cy="1515533"/>
          </a:xfrm>
        </p:spPr>
        <p:txBody>
          <a:bodyPr numCol="1"/>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 </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16028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17220" y="1180076"/>
            <a:ext cx="7671164" cy="4062651"/>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تحتوي لغة </a:t>
            </a:r>
            <a:r>
              <a:rPr lang="en-US" sz="2400" b="1"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علي العديد من المخططات والسبب في هذا التنوع يعود إلي أن المنظومة يحتمل أن ينظر إليها من زوايا مختلفة بحسب المشاركين فيها . تطوير البرمجيات يشترك فيه عدد من الأفراد , وكل واحد له دور مثلاً :</a:t>
            </a: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المحللون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المصممون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المبرمجون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القائمون بالإختبار </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مراقبو الجودة</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المستفيدون</a:t>
            </a:r>
            <a:endParaRPr lang="en-US" sz="2400" dirty="0">
              <a:latin typeface="Times New Roman" panose="02020603050405020304" pitchFamily="18" charset="0"/>
              <a:cs typeface="Times New Roman" panose="02020603050405020304" pitchFamily="18" charset="0"/>
            </a:endParaRPr>
          </a:p>
          <a:p>
            <a:pPr marL="1125419" indent="-468147" algn="just" rtl="1">
              <a:buClr>
                <a:srgbClr val="FF0000"/>
              </a:buClr>
              <a:buFont typeface="Wingdings" pitchFamily="2" charset="2"/>
              <a:buChar char="ü"/>
            </a:pPr>
            <a:r>
              <a:rPr lang="ar-SA" sz="2400" dirty="0">
                <a:latin typeface="Times New Roman" panose="02020603050405020304" pitchFamily="18" charset="0"/>
                <a:cs typeface="Times New Roman" panose="02020603050405020304" pitchFamily="18" charset="0"/>
              </a:rPr>
              <a:t>الكتاب التقنيون </a:t>
            </a:r>
            <a:endParaRPr lang="en-US" sz="2400" dirty="0">
              <a:latin typeface="Times New Roman" panose="02020603050405020304" pitchFamily="18" charset="0"/>
              <a:cs typeface="Times New Roman" panose="02020603050405020304" pitchFamily="18" charset="0"/>
            </a:endParaRPr>
          </a:p>
          <a:p>
            <a:pPr algn="just" rtl="1"/>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5</a:t>
            </a:fld>
            <a:endParaRPr lang="en-US"/>
          </a:p>
        </p:txBody>
      </p:sp>
    </p:spTree>
    <p:extLst>
      <p:ext uri="{BB962C8B-B14F-4D97-AF65-F5344CB8AC3E}">
        <p14:creationId xmlns:p14="http://schemas.microsoft.com/office/powerpoint/2010/main" val="2879087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56409" y="873934"/>
            <a:ext cx="7739744" cy="2954655"/>
          </a:xfrm>
          <a:prstGeom prst="rect">
            <a:avLst/>
          </a:prstGeom>
        </p:spPr>
        <p:txBody>
          <a:bodyPr wrap="square" lIns="0" tIns="0" rIns="0" bIns="0" anchor="ctr">
            <a:spAutoFit/>
          </a:bodyPr>
          <a:lstStyle/>
          <a:p>
            <a:pPr algn="just" rtl="1"/>
            <a:r>
              <a:rPr lang="ar-SA" sz="2400" dirty="0">
                <a:latin typeface="Times New Roman" panose="02020603050405020304" pitchFamily="18" charset="0"/>
                <a:cs typeface="Times New Roman" panose="02020603050405020304" pitchFamily="18" charset="0"/>
              </a:rPr>
              <a:t>	كل هؤلاء الأفراد يهتمون بجوانب مختلفة من المنظومة , وكل واحد منهم يحتاج إلي مستوي مختلف من التفاصيل . علي سبيل المثال , المبرمج يحتاج إلي أن يفهم التصميم الموضوع للمنظومة من أجل تحويله إلي تعليمات برمجية في مستواه الأدني . </a:t>
            </a:r>
          </a:p>
          <a:p>
            <a:pPr algn="just" rtl="1"/>
            <a:r>
              <a:rPr lang="ar-SA" sz="2400" dirty="0">
                <a:latin typeface="Times New Roman" panose="02020603050405020304" pitchFamily="18" charset="0"/>
                <a:cs typeface="Times New Roman" panose="02020603050405020304" pitchFamily="18" charset="0"/>
              </a:rPr>
              <a:t>	بالمقابل الكاتب التقني (الموثق) ينصب إهتمامه علي سلوك المنظومة ككل فيحتاج لفهم كيفية عمله . </a:t>
            </a:r>
          </a:p>
          <a:p>
            <a:pPr algn="just" rtl="1"/>
            <a:r>
              <a:rPr lang="ar-SA" sz="2400" dirty="0">
                <a:latin typeface="Times New Roman" panose="02020603050405020304" pitchFamily="18" charset="0"/>
                <a:cs typeface="Times New Roman" panose="02020603050405020304" pitchFamily="18" charset="0"/>
              </a:rPr>
              <a:t>	تحاول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أن تقدم لغة قوية التعبير بحيث يمكن للمشاركين الاستفادة ولو من مخطط واحد علي الأقل من مخططات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6</a:t>
            </a:fld>
            <a:endParaRPr lang="en-US"/>
          </a:p>
        </p:txBody>
      </p:sp>
    </p:spTree>
    <p:extLst>
      <p:ext uri="{BB962C8B-B14F-4D97-AF65-F5344CB8AC3E}">
        <p14:creationId xmlns:p14="http://schemas.microsoft.com/office/powerpoint/2010/main" val="1665517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1503445"/>
            <a:ext cx="7107192" cy="3200876"/>
          </a:xfrm>
          <a:prstGeom prst="rect">
            <a:avLst/>
          </a:prstGeom>
        </p:spPr>
        <p:txBody>
          <a:bodyPr wrap="square" lIns="0" tIns="0" rIns="0" bIns="0" anchor="ctr">
            <a:spAutoFit/>
          </a:bodyPr>
          <a:lstStyle/>
          <a:p>
            <a:pPr algn="just" rtl="1"/>
            <a:r>
              <a:rPr lang="ar-SA" sz="2800" b="1" dirty="0">
                <a:latin typeface="Times New Roman" panose="02020603050405020304" pitchFamily="18" charset="0"/>
                <a:cs typeface="Times New Roman" panose="02020603050405020304" pitchFamily="18" charset="0"/>
              </a:rPr>
              <a:t>أهداف لغة النمذجة الموحدة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تصميم البرمجيات بشكل إحترافي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توثيق التصميم قبل البدء بالبرمجة .</a:t>
            </a:r>
          </a:p>
          <a:p>
            <a:pPr marL="457200" indent="-457200" algn="just" rtl="1">
              <a:lnSpc>
                <a:spcPct val="150000"/>
              </a:lnSpc>
              <a:buFont typeface="+mj-lt"/>
              <a:buAutoNum type="arabicPeriod"/>
            </a:pPr>
            <a:r>
              <a:rPr lang="ar-SA" sz="2400" dirty="0" smtClean="0">
                <a:latin typeface="Times New Roman" panose="02020603050405020304" pitchFamily="18" charset="0"/>
                <a:cs typeface="Times New Roman" panose="02020603050405020304" pitchFamily="18" charset="0"/>
              </a:rPr>
              <a:t>سهول </a:t>
            </a:r>
            <a:r>
              <a:rPr lang="ar-SA" sz="2400" dirty="0">
                <a:latin typeface="Times New Roman" panose="02020603050405020304" pitchFamily="18" charset="0"/>
                <a:cs typeface="Times New Roman" panose="02020603050405020304" pitchFamily="18" charset="0"/>
              </a:rPr>
              <a:t>التعديل والصيانة وبكلفة منخفضة .</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مخططات </a:t>
            </a:r>
            <a:r>
              <a:rPr lang="en-US" sz="2400"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تساعد المطورين علي فهم النظام بسهولة وسرعة.</a:t>
            </a:r>
          </a:p>
          <a:p>
            <a:pPr marL="457200" indent="-457200" algn="just" rtl="1">
              <a:lnSpc>
                <a:spcPct val="150000"/>
              </a:lnSpc>
              <a:buFont typeface="+mj-lt"/>
              <a:buAutoNum type="arabicPeriod"/>
            </a:pPr>
            <a:r>
              <a:rPr lang="ar-SA" sz="2400" dirty="0">
                <a:latin typeface="Times New Roman" panose="02020603050405020304" pitchFamily="18" charset="0"/>
                <a:cs typeface="Times New Roman" panose="02020603050405020304" pitchFamily="18" charset="0"/>
              </a:rPr>
              <a:t>لغة تواصل بين المطورين والمصممين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7</a:t>
            </a:fld>
            <a:endParaRPr lang="en-US"/>
          </a:p>
        </p:txBody>
      </p:sp>
    </p:spTree>
    <p:extLst>
      <p:ext uri="{BB962C8B-B14F-4D97-AF65-F5344CB8AC3E}">
        <p14:creationId xmlns:p14="http://schemas.microsoft.com/office/powerpoint/2010/main" val="187846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587829" y="847061"/>
            <a:ext cx="7945483" cy="3693319"/>
          </a:xfrm>
          <a:prstGeom prst="rect">
            <a:avLst/>
          </a:prstGeom>
        </p:spPr>
        <p:txBody>
          <a:bodyPr wrap="square" lIns="0" tIns="0" rIns="0" bIns="0" anchor="ctr">
            <a:spAutoFit/>
          </a:bodyPr>
          <a:lstStyle/>
          <a:p>
            <a:pPr algn="r" rtl="1"/>
            <a:r>
              <a:rPr lang="ar-SA" sz="2400" b="1" u="sng" dirty="0">
                <a:latin typeface="Times New Roman" panose="02020603050405020304" pitchFamily="18" charset="0"/>
                <a:cs typeface="Times New Roman" panose="02020603050405020304" pitchFamily="18" charset="0"/>
              </a:rPr>
              <a:t>مخططات لغة النمذجة الموحدة :</a:t>
            </a:r>
            <a:endParaRPr lang="en-US" sz="2400" b="1" u="sng"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تحتوي لغة </a:t>
            </a:r>
            <a:r>
              <a:rPr lang="en-US" sz="2400" b="1" dirty="0">
                <a:latin typeface="Times New Roman" panose="02020603050405020304" pitchFamily="18" charset="0"/>
                <a:cs typeface="Times New Roman" panose="02020603050405020304" pitchFamily="18" charset="0"/>
              </a:rPr>
              <a:t>UML</a:t>
            </a:r>
            <a:r>
              <a:rPr lang="ar-SA" sz="2400" dirty="0">
                <a:latin typeface="Times New Roman" panose="02020603050405020304" pitchFamily="18" charset="0"/>
                <a:cs typeface="Times New Roman" panose="02020603050405020304" pitchFamily="18" charset="0"/>
              </a:rPr>
              <a:t> علي العديد من المخططات لكل منها وظيفته ودوره في عملية النمذجة وهي كما يلي :</a:t>
            </a:r>
            <a:endParaRPr lang="en-US" sz="2400" dirty="0">
              <a:latin typeface="Times New Roman" panose="02020603050405020304" pitchFamily="18" charset="0"/>
              <a:cs typeface="Times New Roman" panose="02020603050405020304" pitchFamily="18" charset="0"/>
            </a:endParaRPr>
          </a:p>
          <a:p>
            <a:pPr algn="r" rtl="1"/>
            <a:r>
              <a:rPr lang="ar-SA" sz="2400" b="1" dirty="0">
                <a:latin typeface="Times New Roman" panose="02020603050405020304" pitchFamily="18" charset="0"/>
                <a:cs typeface="Times New Roman" panose="02020603050405020304" pitchFamily="18" charset="0"/>
              </a:rPr>
              <a:t>1- مخطط حالات الإستخدام </a:t>
            </a:r>
            <a:r>
              <a:rPr lang="en-US" sz="2400" b="1" dirty="0">
                <a:latin typeface="Times New Roman" panose="02020603050405020304" pitchFamily="18" charset="0"/>
                <a:cs typeface="Times New Roman" panose="02020603050405020304" pitchFamily="18" charset="0"/>
              </a:rPr>
              <a:t>Use Case Diagram</a:t>
            </a:r>
            <a:r>
              <a:rPr lang="ar-SA"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rtl="1"/>
            <a:r>
              <a:rPr lang="ar-SA" sz="2400" dirty="0">
                <a:latin typeface="Times New Roman" panose="02020603050405020304" pitchFamily="18" charset="0"/>
                <a:cs typeface="Times New Roman" panose="02020603050405020304" pitchFamily="18" charset="0"/>
              </a:rPr>
              <a:t>	هي طريقة للتعبير عن متطلبات العميل بأسلوب بسيط يمكن أن يفهمه حتي غير التقنيين . حيث أنها تستخدم لوصف العمليات التي يقوم بها النظام أو البرنامج والتي ينتج عنها ناتج له قيمة للمستخدم أو الـ </a:t>
            </a:r>
            <a:r>
              <a:rPr lang="en-US" sz="2400" b="1" dirty="0">
                <a:solidFill>
                  <a:srgbClr val="FF0000"/>
                </a:solidFill>
                <a:latin typeface="Times New Roman" panose="02020603050405020304" pitchFamily="18" charset="0"/>
                <a:cs typeface="Times New Roman" panose="02020603050405020304" pitchFamily="18" charset="0"/>
              </a:rPr>
              <a:t>Actor</a:t>
            </a:r>
            <a:r>
              <a:rPr lang="ar-SA" sz="2400" dirty="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rPr>
              <a:t>.او هي وصف للنظام من وجهة نظر المستخدم</a:t>
            </a:r>
            <a:r>
              <a:rPr lang="ar-SA" sz="2400" dirty="0" smtClean="0">
                <a:latin typeface="Times New Roman" panose="02020603050405020304" pitchFamily="18" charset="0"/>
              </a:rPr>
              <a:t>.</a:t>
            </a:r>
            <a:r>
              <a:rPr lang="ar-SA" sz="2400" dirty="0" smtClean="0">
                <a:latin typeface="Times New Roman" panose="02020603050405020304" pitchFamily="18" charset="0"/>
                <a:cs typeface="Times New Roman" panose="02020603050405020304" pitchFamily="18" charset="0"/>
              </a:rPr>
              <a:t> </a:t>
            </a:r>
            <a:r>
              <a:rPr lang="ar-SA" sz="2400" dirty="0">
                <a:latin typeface="Times New Roman" panose="02020603050405020304" pitchFamily="18" charset="0"/>
                <a:cs typeface="Times New Roman" panose="02020603050405020304" pitchFamily="18" charset="0"/>
              </a:rPr>
              <a:t>ويجب أن تكون كل حالة إستخدام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dirty="0">
                <a:latin typeface="Times New Roman" panose="02020603050405020304" pitchFamily="18" charset="0"/>
                <a:cs typeface="Times New Roman" panose="02020603050405020304" pitchFamily="18" charset="0"/>
              </a:rPr>
              <a:t> عبارة عن عملية مكتملة وقائمة بذاتها ولا تعتمد علي أي عملية أخري </a:t>
            </a:r>
            <a:r>
              <a:rPr lang="ar-SA" sz="2400" dirty="0" smtClean="0">
                <a:latin typeface="Times New Roman" panose="02020603050405020304" pitchFamily="18" charset="0"/>
                <a:cs typeface="Times New Roman" panose="02020603050405020304" pitchFamily="18" charset="0"/>
              </a:rPr>
              <a:t>.</a:t>
            </a:r>
          </a:p>
          <a:p>
            <a:pPr algn="just" rtl="1"/>
            <a:r>
              <a:rPr lang="en-US" sz="2400" b="1" dirty="0">
                <a:latin typeface="Times New Roman" panose="02020603050405020304" pitchFamily="18" charset="0"/>
                <a:cs typeface="Times New Roman" panose="02020603050405020304" pitchFamily="18" charset="0"/>
              </a:rPr>
              <a:t>Use Case Diagram</a:t>
            </a:r>
            <a:r>
              <a:rPr lang="ar-SA" sz="2400" b="1" dirty="0">
                <a:latin typeface="Times New Roman" panose="02020603050405020304" pitchFamily="18" charset="0"/>
              </a:rPr>
              <a:t> </a:t>
            </a:r>
            <a:r>
              <a:rPr lang="ar-SA" sz="2400" b="1" dirty="0" smtClean="0">
                <a:latin typeface="Times New Roman" panose="02020603050405020304" pitchFamily="18" charset="0"/>
              </a:rPr>
              <a:t>:</a:t>
            </a:r>
            <a:r>
              <a:rPr lang="ar-SA" sz="2400" dirty="0" smtClean="0">
                <a:latin typeface="Times New Roman" panose="02020603050405020304" pitchFamily="18" charset="0"/>
                <a:cs typeface="Times New Roman" panose="02020603050405020304" pitchFamily="18" charset="0"/>
              </a:rPr>
              <a:t>كيف سيتفاعل نظامنا مع العالم الخارجي.</a:t>
            </a:r>
            <a:endParaRPr lang="en-US" sz="2400" dirty="0" smtClean="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9284FAF-E26A-4F73-9A81-FF34975CD4C6}" type="slidenum">
              <a:rPr lang="en-US" smtClean="0"/>
              <a:t>8</a:t>
            </a:fld>
            <a:endParaRPr lang="en-US"/>
          </a:p>
        </p:txBody>
      </p:sp>
    </p:spTree>
    <p:extLst>
      <p:ext uri="{BB962C8B-B14F-4D97-AF65-F5344CB8AC3E}">
        <p14:creationId xmlns:p14="http://schemas.microsoft.com/office/powerpoint/2010/main" val="3532041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364" y="533400"/>
            <a:ext cx="7974247" cy="4154984"/>
          </a:xfrm>
          <a:prstGeom prst="rect">
            <a:avLst/>
          </a:prstGeom>
          <a:noFill/>
        </p:spPr>
        <p:txBody>
          <a:bodyPr wrap="square" rtlCol="0">
            <a:spAutoFit/>
          </a:bodyPr>
          <a:lstStyle/>
          <a:p>
            <a:pPr algn="just" rtl="1"/>
            <a:r>
              <a:rPr lang="ar-SA" sz="2400" dirty="0" smtClean="0"/>
              <a:t>وصف لمجموعة من التفاعلات بين المستخدم والنظام ومن خلال بناء مجموعة من وقائع الاستخدام</a:t>
            </a:r>
            <a:r>
              <a:rPr lang="en-US" sz="2400" dirty="0" smtClean="0"/>
              <a:t>  </a:t>
            </a:r>
            <a:r>
              <a:rPr lang="en-US" sz="2400" b="1" dirty="0">
                <a:solidFill>
                  <a:srgbClr val="FF0000"/>
                </a:solidFill>
                <a:latin typeface="Times New Roman" panose="02020603050405020304" pitchFamily="18" charset="0"/>
                <a:cs typeface="Times New Roman" panose="02020603050405020304" pitchFamily="18" charset="0"/>
              </a:rPr>
              <a:t>Use Case</a:t>
            </a:r>
            <a:r>
              <a:rPr lang="ar-SA" sz="2400" dirty="0" smtClean="0"/>
              <a:t> يمكننا وصف كامل النظام الذي نخطط لانشائة بصورة واضحة وموجزة</a:t>
            </a:r>
          </a:p>
          <a:p>
            <a:pPr algn="just" rtl="1"/>
            <a:r>
              <a:rPr lang="ar-SA" sz="2400" dirty="0" smtClean="0"/>
              <a:t>عادة يتم وصف وقائع الاستخدام</a:t>
            </a:r>
            <a:r>
              <a:rPr lang="en-US" sz="2400" b="1" dirty="0">
                <a:solidFill>
                  <a:srgbClr val="FF0000"/>
                </a:solidFill>
                <a:latin typeface="Times New Roman" panose="02020603050405020304" pitchFamily="18" charset="0"/>
                <a:cs typeface="Times New Roman" panose="02020603050405020304" pitchFamily="18" charset="0"/>
              </a:rPr>
              <a:t> Use </a:t>
            </a:r>
            <a:r>
              <a:rPr lang="en-US" sz="2400" b="1" dirty="0" smtClean="0">
                <a:solidFill>
                  <a:srgbClr val="FF0000"/>
                </a:solidFill>
                <a:latin typeface="Times New Roman" panose="02020603050405020304" pitchFamily="18" charset="0"/>
                <a:cs typeface="Times New Roman" panose="02020603050405020304" pitchFamily="18" charset="0"/>
              </a:rPr>
              <a:t>Case </a:t>
            </a:r>
            <a:r>
              <a:rPr lang="ar-SA" sz="2400" dirty="0" smtClean="0"/>
              <a:t> باستعمال توليفات من (الفعل والاسم) علي سبيل المثال:</a:t>
            </a:r>
            <a:endParaRPr lang="en-US" sz="2400" dirty="0" smtClean="0"/>
          </a:p>
          <a:p>
            <a:pPr algn="just" rtl="1"/>
            <a:r>
              <a:rPr lang="ar-SA" sz="2400" dirty="0" smtClean="0"/>
              <a:t> (دفع الفواتير )</a:t>
            </a:r>
            <a:r>
              <a:rPr lang="en-US" sz="2400" dirty="0" smtClean="0"/>
              <a:t>/</a:t>
            </a:r>
            <a:r>
              <a:rPr lang="ar-SA" sz="2400" dirty="0" smtClean="0"/>
              <a:t>(تحديث المرتبات) </a:t>
            </a:r>
            <a:r>
              <a:rPr lang="en-US" sz="2400" dirty="0" smtClean="0"/>
              <a:t>/</a:t>
            </a:r>
            <a:r>
              <a:rPr lang="ar-SA" sz="2400" dirty="0" smtClean="0"/>
              <a:t>(انشاء حساب) </a:t>
            </a:r>
          </a:p>
          <a:p>
            <a:pPr algn="just" rtl="1"/>
            <a:r>
              <a:rPr lang="ar-SA" sz="2400" dirty="0" smtClean="0"/>
              <a:t>ال </a:t>
            </a:r>
            <a:r>
              <a:rPr lang="en-US" sz="2400" dirty="0" smtClean="0"/>
              <a:t>UML</a:t>
            </a:r>
            <a:r>
              <a:rPr lang="ar-SA" sz="2400" dirty="0" smtClean="0"/>
              <a:t> تقدم لنا ترميز بسيطا</a:t>
            </a:r>
            <a:r>
              <a:rPr lang="en-US" sz="2400" dirty="0" smtClean="0"/>
              <a:t> </a:t>
            </a:r>
            <a:r>
              <a:rPr lang="ar-SA" sz="2400" dirty="0" smtClean="0"/>
              <a:t>لتمثيل واقعة الاستخدام</a:t>
            </a:r>
            <a:r>
              <a:rPr lang="en-US" sz="2400" b="1" dirty="0">
                <a:solidFill>
                  <a:srgbClr val="FF0000"/>
                </a:solidFill>
                <a:latin typeface="Times New Roman" panose="02020603050405020304" pitchFamily="18" charset="0"/>
                <a:cs typeface="Times New Roman" panose="02020603050405020304" pitchFamily="18" charset="0"/>
              </a:rPr>
              <a:t> Use </a:t>
            </a:r>
            <a:r>
              <a:rPr lang="en-US" sz="2400" b="1" dirty="0" smtClean="0">
                <a:solidFill>
                  <a:srgbClr val="FF0000"/>
                </a:solidFill>
                <a:latin typeface="Times New Roman" panose="02020603050405020304" pitchFamily="18" charset="0"/>
                <a:cs typeface="Times New Roman" panose="02020603050405020304" pitchFamily="18" charset="0"/>
              </a:rPr>
              <a:t>Case </a:t>
            </a:r>
            <a:r>
              <a:rPr lang="ar-SA" sz="2400" dirty="0" smtClean="0"/>
              <a:t> كالتالي:</a:t>
            </a:r>
          </a:p>
          <a:p>
            <a:pPr algn="just" rtl="1"/>
            <a:endParaRPr lang="ar-SA" sz="2400" dirty="0"/>
          </a:p>
          <a:p>
            <a:pPr algn="just" rtl="1"/>
            <a:endParaRPr lang="ar-SA" sz="2400" dirty="0" smtClean="0"/>
          </a:p>
          <a:p>
            <a:pPr algn="just" rtl="1"/>
            <a:endParaRPr lang="ar-SA" sz="2400" dirty="0"/>
          </a:p>
          <a:p>
            <a:pPr algn="just" rtl="1"/>
            <a:r>
              <a:rPr lang="ar-SA" sz="2400" dirty="0" smtClean="0"/>
              <a:t>  </a:t>
            </a:r>
            <a:endParaRPr lang="en-US" sz="2400" dirty="0"/>
          </a:p>
        </p:txBody>
      </p:sp>
      <p:sp>
        <p:nvSpPr>
          <p:cNvPr id="3" name="Oval 2"/>
          <p:cNvSpPr/>
          <p:nvPr/>
        </p:nvSpPr>
        <p:spPr>
          <a:xfrm>
            <a:off x="3810000" y="3276600"/>
            <a:ext cx="2390503" cy="129322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TextBox 3"/>
          <p:cNvSpPr txBox="1"/>
          <p:nvPr/>
        </p:nvSpPr>
        <p:spPr>
          <a:xfrm>
            <a:off x="4055682" y="4702441"/>
            <a:ext cx="1899138" cy="461665"/>
          </a:xfrm>
          <a:prstGeom prst="rect">
            <a:avLst/>
          </a:prstGeom>
          <a:noFill/>
        </p:spPr>
        <p:txBody>
          <a:bodyPr wrap="square" rtlCol="0">
            <a:spAutoFit/>
          </a:bodyPr>
          <a:lstStyle/>
          <a:p>
            <a:pPr algn="ctr" rtl="1"/>
            <a:r>
              <a:rPr lang="ar-SA" sz="2400" b="1" dirty="0" smtClean="0"/>
              <a:t>سحب نقود</a:t>
            </a:r>
            <a:endParaRPr lang="en-US" sz="2400" b="1" dirty="0"/>
          </a:p>
        </p:txBody>
      </p:sp>
      <p:sp>
        <p:nvSpPr>
          <p:cNvPr id="5" name="TextBox 4"/>
          <p:cNvSpPr txBox="1"/>
          <p:nvPr/>
        </p:nvSpPr>
        <p:spPr>
          <a:xfrm>
            <a:off x="2836477" y="5678645"/>
            <a:ext cx="3562194" cy="461665"/>
          </a:xfrm>
          <a:prstGeom prst="rect">
            <a:avLst/>
          </a:prstGeom>
          <a:noFill/>
        </p:spPr>
        <p:txBody>
          <a:bodyPr wrap="none" rtlCol="0">
            <a:spAutoFit/>
          </a:bodyPr>
          <a:lstStyle/>
          <a:p>
            <a:pPr algn="ctr" rtl="1"/>
            <a:r>
              <a:rPr lang="ar-SA" sz="2400" b="1" dirty="0" smtClean="0"/>
              <a:t>ترميز لواقعة استخدام </a:t>
            </a:r>
            <a:r>
              <a:rPr lang="en-US" sz="2400" b="1" dirty="0">
                <a:solidFill>
                  <a:srgbClr val="FF0000"/>
                </a:solidFill>
                <a:latin typeface="Times New Roman" panose="02020603050405020304" pitchFamily="18" charset="0"/>
                <a:cs typeface="Times New Roman" panose="02020603050405020304" pitchFamily="18" charset="0"/>
              </a:rPr>
              <a:t>Use Case</a:t>
            </a:r>
            <a:endParaRPr lang="en-US" sz="2400" b="1" dirty="0"/>
          </a:p>
        </p:txBody>
      </p:sp>
      <p:sp>
        <p:nvSpPr>
          <p:cNvPr id="7" name="Slide Number Placeholder 6"/>
          <p:cNvSpPr>
            <a:spLocks noGrp="1"/>
          </p:cNvSpPr>
          <p:nvPr>
            <p:ph type="sldNum" sz="quarter" idx="12"/>
          </p:nvPr>
        </p:nvSpPr>
        <p:spPr/>
        <p:txBody>
          <a:bodyPr/>
          <a:lstStyle/>
          <a:p>
            <a:fld id="{C9284FAF-E26A-4F73-9A81-FF34975CD4C6}" type="slidenum">
              <a:rPr lang="en-US" smtClean="0"/>
              <a:t>9</a:t>
            </a:fld>
            <a:endParaRPr lang="en-US"/>
          </a:p>
        </p:txBody>
      </p:sp>
    </p:spTree>
    <p:extLst>
      <p:ext uri="{BB962C8B-B14F-4D97-AF65-F5344CB8AC3E}">
        <p14:creationId xmlns:p14="http://schemas.microsoft.com/office/powerpoint/2010/main" val="1864357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2770</TotalTime>
  <Words>1768</Words>
  <Application>Microsoft Office PowerPoint</Application>
  <PresentationFormat>On-screen Show (4:3)</PresentationFormat>
  <Paragraphs>287</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Oriel</vt:lpstr>
      <vt:lpstr>LEC2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LEC3</dc:title>
  <dc:creator>Heba</dc:creator>
  <cp:lastModifiedBy>Heba</cp:lastModifiedBy>
  <cp:revision>23</cp:revision>
  <dcterms:created xsi:type="dcterms:W3CDTF">2023-01-23T09:55:08Z</dcterms:created>
  <dcterms:modified xsi:type="dcterms:W3CDTF">2023-02-01T09:08:49Z</dcterms:modified>
</cp:coreProperties>
</file>