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6"/>
  </p:notesMasterIdLst>
  <p:handoutMasterIdLst>
    <p:handoutMasterId r:id="rId27"/>
  </p:handoutMasterIdLst>
  <p:sldIdLst>
    <p:sldId id="354" r:id="rId2"/>
    <p:sldId id="355" r:id="rId3"/>
    <p:sldId id="343" r:id="rId4"/>
    <p:sldId id="356" r:id="rId5"/>
    <p:sldId id="377" r:id="rId6"/>
    <p:sldId id="379" r:id="rId7"/>
    <p:sldId id="380" r:id="rId8"/>
    <p:sldId id="378" r:id="rId9"/>
    <p:sldId id="357" r:id="rId10"/>
    <p:sldId id="373" r:id="rId11"/>
    <p:sldId id="381" r:id="rId12"/>
    <p:sldId id="359" r:id="rId13"/>
    <p:sldId id="382" r:id="rId14"/>
    <p:sldId id="345" r:id="rId15"/>
    <p:sldId id="375" r:id="rId16"/>
    <p:sldId id="374" r:id="rId17"/>
    <p:sldId id="364" r:id="rId18"/>
    <p:sldId id="365" r:id="rId19"/>
    <p:sldId id="383" r:id="rId20"/>
    <p:sldId id="363" r:id="rId21"/>
    <p:sldId id="367" r:id="rId22"/>
    <p:sldId id="368" r:id="rId23"/>
    <p:sldId id="370" r:id="rId24"/>
    <p:sldId id="371" r:id="rId25"/>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002200"/>
    <a:srgbClr val="800000"/>
    <a:srgbClr val="003300"/>
    <a:srgbClr val="990000"/>
    <a:srgbClr val="FFCCCC"/>
    <a:srgbClr val="D5E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77" autoAdjust="0"/>
    <p:restoredTop sz="94660"/>
  </p:normalViewPr>
  <p:slideViewPr>
    <p:cSldViewPr>
      <p:cViewPr varScale="1">
        <p:scale>
          <a:sx n="70" d="100"/>
          <a:sy n="70" d="100"/>
        </p:scale>
        <p:origin x="-53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62467"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62468"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62469"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5A8C22E4-A6BC-4EBF-BC0F-161871905897}" type="slidenum">
              <a:rPr lang="en-US" altLang="en-US"/>
              <a:pPr/>
              <a:t>‹#›</a:t>
            </a:fld>
            <a:endParaRPr lang="en-US" altLang="en-US"/>
          </a:p>
        </p:txBody>
      </p:sp>
    </p:spTree>
    <p:extLst>
      <p:ext uri="{BB962C8B-B14F-4D97-AF65-F5344CB8AC3E}">
        <p14:creationId xmlns:p14="http://schemas.microsoft.com/office/powerpoint/2010/main" val="39984346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6553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655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554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6554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6554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CD78E1FB-7A43-4D04-A6F0-D169CFFFACA2}" type="slidenum">
              <a:rPr lang="en-US" altLang="en-US"/>
              <a:pPr/>
              <a:t>‹#›</a:t>
            </a:fld>
            <a:endParaRPr lang="en-US" altLang="en-US"/>
          </a:p>
        </p:txBody>
      </p:sp>
    </p:spTree>
    <p:extLst>
      <p:ext uri="{BB962C8B-B14F-4D97-AF65-F5344CB8AC3E}">
        <p14:creationId xmlns:p14="http://schemas.microsoft.com/office/powerpoint/2010/main" val="254875148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F81B02A2-18F3-4D79-8C35-8965FA08EA94}" type="slidenum">
              <a:rPr lang="en-CA" smtClean="0"/>
              <a:pPr/>
              <a:t>1</a:t>
            </a:fld>
            <a:endParaRPr lang="en-CA" smtClean="0"/>
          </a:p>
        </p:txBody>
      </p:sp>
      <p:sp>
        <p:nvSpPr>
          <p:cNvPr id="2457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4580" name="Rectangle 3"/>
          <p:cNvSpPr>
            <a:spLocks noGrp="1" noChangeArrowheads="1"/>
          </p:cNvSpPr>
          <p:nvPr>
            <p:ph type="body" idx="1"/>
          </p:nvPr>
        </p:nvSpPr>
        <p:spPr bwMode="auto">
          <a:noFill/>
        </p:spPr>
        <p:txBody>
          <a:bodyPr/>
          <a:lstStyle/>
          <a:p>
            <a:pPr eaLnBrk="1" hangingPunct="1"/>
            <a:endParaRPr lang="ar-EG" smtClean="0"/>
          </a:p>
        </p:txBody>
      </p:sp>
    </p:spTree>
    <p:extLst>
      <p:ext uri="{BB962C8B-B14F-4D97-AF65-F5344CB8AC3E}">
        <p14:creationId xmlns:p14="http://schemas.microsoft.com/office/powerpoint/2010/main" val="2609000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9C2CBC3C-C488-4FED-83B9-4761CE1AA522}" type="slidenum">
              <a:rPr lang="en-GB" smtClean="0"/>
              <a:pPr/>
              <a:t>2</a:t>
            </a:fld>
            <a:endParaRPr lang="en-GB" smtClean="0"/>
          </a:p>
        </p:txBody>
      </p:sp>
      <p:sp>
        <p:nvSpPr>
          <p:cNvPr id="25603" name="Rectangle 1026"/>
          <p:cNvSpPr>
            <a:spLocks noGrp="1" noRot="1" noChangeAspect="1" noChangeArrowheads="1" noTextEdit="1"/>
          </p:cNvSpPr>
          <p:nvPr>
            <p:ph type="sldImg"/>
          </p:nvPr>
        </p:nvSpPr>
        <p:spPr bwMode="auto">
          <a:noFill/>
          <a:ln>
            <a:solidFill>
              <a:srgbClr val="000000"/>
            </a:solidFill>
            <a:miter lim="800000"/>
            <a:headEnd/>
            <a:tailEnd/>
          </a:ln>
        </p:spPr>
      </p:sp>
      <p:sp>
        <p:nvSpPr>
          <p:cNvPr id="25604" name="Rectangle 1027"/>
          <p:cNvSpPr>
            <a:spLocks noGrp="1" noChangeArrowheads="1"/>
          </p:cNvSpPr>
          <p:nvPr>
            <p:ph type="body" idx="1"/>
          </p:nvPr>
        </p:nvSpPr>
        <p:spPr bwMode="auto">
          <a:noFill/>
        </p:spPr>
        <p:txBody>
          <a:bodyPr/>
          <a:lstStyle/>
          <a:p>
            <a:r>
              <a:rPr lang="en-GB" smtClean="0"/>
              <a:t>OWEN: Insert chapter number</a:t>
            </a:r>
          </a:p>
        </p:txBody>
      </p:sp>
    </p:spTree>
    <p:extLst>
      <p:ext uri="{BB962C8B-B14F-4D97-AF65-F5344CB8AC3E}">
        <p14:creationId xmlns:p14="http://schemas.microsoft.com/office/powerpoint/2010/main" val="22849732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F1F4B8B9-7A69-4212-8F69-A1F0893F011D}" type="slidenum">
              <a:rPr lang="en-US" altLang="en-US"/>
              <a:pPr/>
              <a:t>‹#›</a:t>
            </a:fld>
            <a:endParaRPr lang="en-US" altLang="en-US"/>
          </a:p>
        </p:txBody>
      </p:sp>
    </p:spTree>
    <p:extLst>
      <p:ext uri="{BB962C8B-B14F-4D97-AF65-F5344CB8AC3E}">
        <p14:creationId xmlns:p14="http://schemas.microsoft.com/office/powerpoint/2010/main" val="2956202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CAF761DE-C91B-4895-B90C-2BBCDA5D2139}" type="slidenum">
              <a:rPr lang="en-US" altLang="en-US"/>
              <a:pPr/>
              <a:t>‹#›</a:t>
            </a:fld>
            <a:endParaRPr lang="en-US" altLang="en-US"/>
          </a:p>
        </p:txBody>
      </p:sp>
    </p:spTree>
    <p:extLst>
      <p:ext uri="{BB962C8B-B14F-4D97-AF65-F5344CB8AC3E}">
        <p14:creationId xmlns:p14="http://schemas.microsoft.com/office/powerpoint/2010/main" val="557487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93AC3072-13E1-4979-8995-42008F672332}" type="slidenum">
              <a:rPr lang="en-US" altLang="en-US"/>
              <a:pPr/>
              <a:t>‹#›</a:t>
            </a:fld>
            <a:endParaRPr lang="en-US" altLang="en-US"/>
          </a:p>
        </p:txBody>
      </p:sp>
    </p:spTree>
    <p:extLst>
      <p:ext uri="{BB962C8B-B14F-4D97-AF65-F5344CB8AC3E}">
        <p14:creationId xmlns:p14="http://schemas.microsoft.com/office/powerpoint/2010/main" val="1113057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82519643-A59B-4AF3-9432-A43F9E6FE38C}" type="slidenum">
              <a:rPr lang="en-US" altLang="en-US"/>
              <a:pPr/>
              <a:t>‹#›</a:t>
            </a:fld>
            <a:endParaRPr lang="en-US" altLang="en-US"/>
          </a:p>
        </p:txBody>
      </p:sp>
    </p:spTree>
    <p:extLst>
      <p:ext uri="{BB962C8B-B14F-4D97-AF65-F5344CB8AC3E}">
        <p14:creationId xmlns:p14="http://schemas.microsoft.com/office/powerpoint/2010/main" val="3777862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FB85F81C-F5E6-40F7-987E-84BB63FE14EE}" type="slidenum">
              <a:rPr lang="en-US" altLang="en-US"/>
              <a:pPr/>
              <a:t>‹#›</a:t>
            </a:fld>
            <a:endParaRPr lang="en-US" altLang="en-US"/>
          </a:p>
        </p:txBody>
      </p:sp>
    </p:spTree>
    <p:extLst>
      <p:ext uri="{BB962C8B-B14F-4D97-AF65-F5344CB8AC3E}">
        <p14:creationId xmlns:p14="http://schemas.microsoft.com/office/powerpoint/2010/main" val="95950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1DE934CF-F011-44DA-AE1C-7AFA81013D31}" type="slidenum">
              <a:rPr lang="en-US" altLang="en-US"/>
              <a:pPr/>
              <a:t>‹#›</a:t>
            </a:fld>
            <a:endParaRPr lang="en-US" altLang="en-US"/>
          </a:p>
        </p:txBody>
      </p:sp>
    </p:spTree>
    <p:extLst>
      <p:ext uri="{BB962C8B-B14F-4D97-AF65-F5344CB8AC3E}">
        <p14:creationId xmlns:p14="http://schemas.microsoft.com/office/powerpoint/2010/main" val="1534442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98CD0661-33B1-4DC6-9E95-8713B965284C}" type="slidenum">
              <a:rPr lang="en-US" altLang="en-US"/>
              <a:pPr/>
              <a:t>‹#›</a:t>
            </a:fld>
            <a:endParaRPr lang="en-US" altLang="en-US"/>
          </a:p>
        </p:txBody>
      </p:sp>
    </p:spTree>
    <p:extLst>
      <p:ext uri="{BB962C8B-B14F-4D97-AF65-F5344CB8AC3E}">
        <p14:creationId xmlns:p14="http://schemas.microsoft.com/office/powerpoint/2010/main" val="1903592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D4208577-967F-43FC-8325-F44329A8A408}" type="slidenum">
              <a:rPr lang="en-US" altLang="en-US"/>
              <a:pPr/>
              <a:t>‹#›</a:t>
            </a:fld>
            <a:endParaRPr lang="en-US" altLang="en-US"/>
          </a:p>
        </p:txBody>
      </p:sp>
    </p:spTree>
    <p:extLst>
      <p:ext uri="{BB962C8B-B14F-4D97-AF65-F5344CB8AC3E}">
        <p14:creationId xmlns:p14="http://schemas.microsoft.com/office/powerpoint/2010/main" val="176561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848727F5-A306-44BF-BE7A-30BF4AF7AFF3}" type="slidenum">
              <a:rPr lang="en-US" altLang="en-US"/>
              <a:pPr/>
              <a:t>‹#›</a:t>
            </a:fld>
            <a:endParaRPr lang="en-US" altLang="en-US"/>
          </a:p>
        </p:txBody>
      </p:sp>
    </p:spTree>
    <p:extLst>
      <p:ext uri="{BB962C8B-B14F-4D97-AF65-F5344CB8AC3E}">
        <p14:creationId xmlns:p14="http://schemas.microsoft.com/office/powerpoint/2010/main" val="106104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F1E1E6EE-FB5C-4D80-97DE-3788EB1BBED9}" type="slidenum">
              <a:rPr lang="en-US" altLang="en-US"/>
              <a:pPr/>
              <a:t>‹#›</a:t>
            </a:fld>
            <a:endParaRPr lang="en-US" altLang="en-US"/>
          </a:p>
        </p:txBody>
      </p:sp>
    </p:spTree>
    <p:extLst>
      <p:ext uri="{BB962C8B-B14F-4D97-AF65-F5344CB8AC3E}">
        <p14:creationId xmlns:p14="http://schemas.microsoft.com/office/powerpoint/2010/main" val="3775113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F0D0F423-467F-438B-9CF0-C4A890E4D9FE}" type="slidenum">
              <a:rPr lang="en-US" altLang="en-US"/>
              <a:pPr/>
              <a:t>‹#›</a:t>
            </a:fld>
            <a:endParaRPr lang="en-US" altLang="en-US"/>
          </a:p>
        </p:txBody>
      </p:sp>
    </p:spTree>
    <p:extLst>
      <p:ext uri="{BB962C8B-B14F-4D97-AF65-F5344CB8AC3E}">
        <p14:creationId xmlns:p14="http://schemas.microsoft.com/office/powerpoint/2010/main" val="1456824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5C8D3E1F-BEC5-40F0-B2D4-3A5E2BA24679}"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www.stroustrup.co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almrsal.com/post/784138"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713874" y="1600200"/>
            <a:ext cx="7772400" cy="1371600"/>
          </a:xfrm>
        </p:spPr>
        <p:txBody>
          <a:bodyPr>
            <a:normAutofit/>
          </a:bodyPr>
          <a:lstStyle/>
          <a:p>
            <a:pPr algn="ctr" eaLnBrk="1" hangingPunct="1">
              <a:spcBef>
                <a:spcPts val="1200"/>
              </a:spcBef>
              <a:spcAft>
                <a:spcPts val="600"/>
              </a:spcAft>
            </a:pPr>
            <a:r>
              <a:rPr lang="en-US" sz="4400" b="1" dirty="0" smtClean="0">
                <a:solidFill>
                  <a:schemeClr val="accent2"/>
                </a:solidFill>
              </a:rPr>
              <a:t>Object Oriented Programming</a:t>
            </a:r>
            <a:r>
              <a:rPr lang="en-US" sz="4400" b="1" dirty="0" smtClean="0">
                <a:solidFill>
                  <a:schemeClr val="accent5">
                    <a:lumMod val="50000"/>
                  </a:schemeClr>
                </a:solidFill>
              </a:rPr>
              <a:t/>
            </a:r>
            <a:br>
              <a:rPr lang="en-US" sz="4400" b="1" dirty="0" smtClean="0">
                <a:solidFill>
                  <a:schemeClr val="accent5">
                    <a:lumMod val="50000"/>
                  </a:schemeClr>
                </a:solidFill>
              </a:rPr>
            </a:br>
            <a:r>
              <a:rPr lang="en-US" sz="3600" dirty="0" smtClean="0">
                <a:solidFill>
                  <a:schemeClr val="accent2"/>
                </a:solidFill>
              </a:rPr>
              <a:t>with C++</a:t>
            </a:r>
            <a:endParaRPr lang="en-CA" sz="3600" dirty="0" smtClean="0">
              <a:solidFill>
                <a:schemeClr val="accent2"/>
              </a:solidFill>
            </a:endParaRPr>
          </a:p>
        </p:txBody>
      </p:sp>
      <p:sp>
        <p:nvSpPr>
          <p:cNvPr id="3075" name="Rectangle 3"/>
          <p:cNvSpPr>
            <a:spLocks noGrp="1" noChangeArrowheads="1"/>
          </p:cNvSpPr>
          <p:nvPr>
            <p:ph type="subTitle" idx="1"/>
          </p:nvPr>
        </p:nvSpPr>
        <p:spPr>
          <a:xfrm>
            <a:off x="609600" y="3581400"/>
            <a:ext cx="7848600" cy="2438400"/>
          </a:xfrm>
        </p:spPr>
        <p:txBody>
          <a:bodyPr>
            <a:normAutofit/>
          </a:bodyPr>
          <a:lstStyle/>
          <a:p>
            <a:pPr algn="ctr" eaLnBrk="1" hangingPunct="1"/>
            <a:r>
              <a:rPr lang="en-US" sz="2800" b="1" dirty="0" smtClean="0">
                <a:solidFill>
                  <a:schemeClr val="tx1">
                    <a:lumMod val="95000"/>
                  </a:schemeClr>
                </a:solidFill>
              </a:rPr>
              <a:t>Instructor: </a:t>
            </a:r>
          </a:p>
          <a:p>
            <a:pPr algn="ctr" eaLnBrk="1" hangingPunct="1"/>
            <a:r>
              <a:rPr lang="en-US" sz="2800" b="1" dirty="0" smtClean="0">
                <a:solidFill>
                  <a:schemeClr val="tx1">
                    <a:lumMod val="95000"/>
                  </a:schemeClr>
                </a:solidFill>
              </a:rPr>
              <a:t>    Dr. </a:t>
            </a:r>
            <a:r>
              <a:rPr lang="en-US" sz="2800" b="1" dirty="0" err="1" smtClean="0">
                <a:solidFill>
                  <a:schemeClr val="tx1">
                    <a:lumMod val="95000"/>
                  </a:schemeClr>
                </a:solidFill>
              </a:rPr>
              <a:t>Hozeifa</a:t>
            </a:r>
            <a:r>
              <a:rPr lang="en-US" sz="2800" b="1" dirty="0" smtClean="0">
                <a:solidFill>
                  <a:schemeClr val="tx1">
                    <a:lumMod val="95000"/>
                  </a:schemeClr>
                </a:solidFill>
              </a:rPr>
              <a:t> Adam (hozeifa.adam@gmail.com)</a:t>
            </a:r>
            <a:br>
              <a:rPr lang="en-US" sz="2800" b="1" dirty="0" smtClean="0">
                <a:solidFill>
                  <a:schemeClr val="tx1">
                    <a:lumMod val="95000"/>
                  </a:schemeClr>
                </a:solidFill>
              </a:rPr>
            </a:br>
            <a:r>
              <a:rPr lang="en-US" sz="2800" b="1" dirty="0" smtClean="0">
                <a:solidFill>
                  <a:schemeClr val="tx1">
                    <a:lumMod val="95000"/>
                  </a:schemeClr>
                </a:solidFill>
              </a:rPr>
              <a:t>Department of Computer Science</a:t>
            </a:r>
          </a:p>
          <a:p>
            <a:pPr algn="ctr" eaLnBrk="1" hangingPunct="1"/>
            <a:r>
              <a:rPr lang="en-US" sz="2800" b="1" dirty="0" err="1" smtClean="0">
                <a:solidFill>
                  <a:schemeClr val="tx1">
                    <a:lumMod val="95000"/>
                  </a:schemeClr>
                </a:solidFill>
              </a:rPr>
              <a:t>Karary</a:t>
            </a:r>
            <a:r>
              <a:rPr lang="en-US" sz="2800" b="1" dirty="0" smtClean="0">
                <a:solidFill>
                  <a:schemeClr val="tx1">
                    <a:lumMod val="95000"/>
                  </a:schemeClr>
                </a:solidFill>
              </a:rPr>
              <a:t> University</a:t>
            </a:r>
          </a:p>
        </p:txBody>
      </p:sp>
    </p:spTree>
    <p:extLst>
      <p:ext uri="{BB962C8B-B14F-4D97-AF65-F5344CB8AC3E}">
        <p14:creationId xmlns:p14="http://schemas.microsoft.com/office/powerpoint/2010/main" val="1027102446"/>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repeatCount="indefinite" decel="50000" fill="hold" nodeType="withEffect">
                                  <p:stCondLst>
                                    <p:cond delay="2000"/>
                                  </p:stCondLst>
                                  <p:childTnLst>
                                    <p:set>
                                      <p:cBhvr>
                                        <p:cTn id="6" dur="1" fill="hold">
                                          <p:stCondLst>
                                            <p:cond delay="0"/>
                                          </p:stCondLst>
                                        </p:cTn>
                                        <p:tgtEl>
                                          <p:spTgt spid="3075">
                                            <p:txEl>
                                              <p:pRg st="0" end="0"/>
                                            </p:txEl>
                                          </p:spTgt>
                                        </p:tgtEl>
                                        <p:attrNameLst>
                                          <p:attrName>style.visibility</p:attrName>
                                        </p:attrNameLst>
                                      </p:cBhvr>
                                      <p:to>
                                        <p:strVal val="visible"/>
                                      </p:to>
                                    </p:set>
                                    <p:anim calcmode="lin" valueType="num">
                                      <p:cBhvr additive="base">
                                        <p:cTn id="7" dur="5000" fill="hold"/>
                                        <p:tgtEl>
                                          <p:spTgt spid="3075">
                                            <p:txEl>
                                              <p:pRg st="0" end="0"/>
                                            </p:txEl>
                                          </p:spTgt>
                                        </p:tgtEl>
                                        <p:attrNameLst>
                                          <p:attrName>ppt_x</p:attrName>
                                        </p:attrNameLst>
                                      </p:cBhvr>
                                      <p:tavLst>
                                        <p:tav tm="0">
                                          <p:val>
                                            <p:strVal val="#ppt_x"/>
                                          </p:val>
                                        </p:tav>
                                        <p:tav tm="100000">
                                          <p:val>
                                            <p:strVal val="#ppt_x"/>
                                          </p:val>
                                        </p:tav>
                                      </p:tavLst>
                                    </p:anim>
                                    <p:anim calcmode="lin" valueType="num">
                                      <p:cBhvr additive="base">
                                        <p:cTn id="8" dur="5000" fill="hold"/>
                                        <p:tgtEl>
                                          <p:spTgt spid="307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repeatCount="indefinite" decel="50000" fill="hold" nodeType="withEffect">
                                  <p:stCondLst>
                                    <p:cond delay="2000"/>
                                  </p:stCondLst>
                                  <p:childTnLst>
                                    <p:set>
                                      <p:cBhvr>
                                        <p:cTn id="10" dur="1" fill="hold">
                                          <p:stCondLst>
                                            <p:cond delay="0"/>
                                          </p:stCondLst>
                                        </p:cTn>
                                        <p:tgtEl>
                                          <p:spTgt spid="3075">
                                            <p:txEl>
                                              <p:pRg st="1" end="1"/>
                                            </p:txEl>
                                          </p:spTgt>
                                        </p:tgtEl>
                                        <p:attrNameLst>
                                          <p:attrName>style.visibility</p:attrName>
                                        </p:attrNameLst>
                                      </p:cBhvr>
                                      <p:to>
                                        <p:strVal val="visible"/>
                                      </p:to>
                                    </p:set>
                                    <p:anim calcmode="lin" valueType="num">
                                      <p:cBhvr additive="base">
                                        <p:cTn id="11" dur="5000" fill="hold"/>
                                        <p:tgtEl>
                                          <p:spTgt spid="3075">
                                            <p:txEl>
                                              <p:pRg st="1" end="1"/>
                                            </p:txEl>
                                          </p:spTgt>
                                        </p:tgtEl>
                                        <p:attrNameLst>
                                          <p:attrName>ppt_x</p:attrName>
                                        </p:attrNameLst>
                                      </p:cBhvr>
                                      <p:tavLst>
                                        <p:tav tm="0">
                                          <p:val>
                                            <p:strVal val="#ppt_x"/>
                                          </p:val>
                                        </p:tav>
                                        <p:tav tm="100000">
                                          <p:val>
                                            <p:strVal val="#ppt_x"/>
                                          </p:val>
                                        </p:tav>
                                      </p:tavLst>
                                    </p:anim>
                                    <p:anim calcmode="lin" valueType="num">
                                      <p:cBhvr additive="base">
                                        <p:cTn id="12" dur="5000" fill="hold"/>
                                        <p:tgtEl>
                                          <p:spTgt spid="307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repeatCount="indefinite" decel="50000" fill="hold" nodeType="withEffect">
                                  <p:stCondLst>
                                    <p:cond delay="2000"/>
                                  </p:stCondLst>
                                  <p:childTnLst>
                                    <p:set>
                                      <p:cBhvr>
                                        <p:cTn id="14" dur="1" fill="hold">
                                          <p:stCondLst>
                                            <p:cond delay="0"/>
                                          </p:stCondLst>
                                        </p:cTn>
                                        <p:tgtEl>
                                          <p:spTgt spid="3075">
                                            <p:txEl>
                                              <p:pRg st="2" end="2"/>
                                            </p:txEl>
                                          </p:spTgt>
                                        </p:tgtEl>
                                        <p:attrNameLst>
                                          <p:attrName>style.visibility</p:attrName>
                                        </p:attrNameLst>
                                      </p:cBhvr>
                                      <p:to>
                                        <p:strVal val="visible"/>
                                      </p:to>
                                    </p:set>
                                    <p:anim calcmode="lin" valueType="num">
                                      <p:cBhvr additive="base">
                                        <p:cTn id="15" dur="5000" fill="hold"/>
                                        <p:tgtEl>
                                          <p:spTgt spid="3075">
                                            <p:txEl>
                                              <p:pRg st="2" end="2"/>
                                            </p:txEl>
                                          </p:spTgt>
                                        </p:tgtEl>
                                        <p:attrNameLst>
                                          <p:attrName>ppt_x</p:attrName>
                                        </p:attrNameLst>
                                      </p:cBhvr>
                                      <p:tavLst>
                                        <p:tav tm="0">
                                          <p:val>
                                            <p:strVal val="#ppt_x"/>
                                          </p:val>
                                        </p:tav>
                                        <p:tav tm="100000">
                                          <p:val>
                                            <p:strVal val="#ppt_x"/>
                                          </p:val>
                                        </p:tav>
                                      </p:tavLst>
                                    </p:anim>
                                    <p:anim calcmode="lin" valueType="num">
                                      <p:cBhvr additive="base">
                                        <p:cTn id="16" dur="5000" fill="hold"/>
                                        <p:tgtEl>
                                          <p:spTgt spid="307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Rectangle 3"/>
          <p:cNvSpPr>
            <a:spLocks noGrp="1" noChangeArrowheads="1"/>
          </p:cNvSpPr>
          <p:nvPr>
            <p:ph type="body" idx="1"/>
          </p:nvPr>
        </p:nvSpPr>
        <p:spPr>
          <a:xfrm>
            <a:off x="304800" y="1066800"/>
            <a:ext cx="8534400" cy="5638800"/>
          </a:xfrm>
        </p:spPr>
        <p:txBody>
          <a:bodyPr/>
          <a:lstStyle/>
          <a:p>
            <a:pPr marL="0" indent="0" algn="r" rtl="1">
              <a:buSzPct val="125000"/>
              <a:buNone/>
            </a:pPr>
            <a:r>
              <a:rPr lang="ar-SA" altLang="en-US" sz="2400" b="1" u="sng" dirty="0">
                <a:solidFill>
                  <a:srgbClr val="000000"/>
                </a:solidFill>
                <a:latin typeface="Times New Roman" panose="02020603050405020304" pitchFamily="18" charset="0"/>
                <a:cs typeface="Times New Roman" panose="02020603050405020304" pitchFamily="18" charset="0"/>
              </a:rPr>
              <a:t>لغات البرمجة عالية المستوى </a:t>
            </a:r>
            <a:r>
              <a:rPr lang="en-US" altLang="en-US" sz="2400" b="1" u="sng" dirty="0">
                <a:solidFill>
                  <a:srgbClr val="000000"/>
                </a:solidFill>
                <a:latin typeface="Times New Roman" panose="02020603050405020304" pitchFamily="18" charset="0"/>
                <a:cs typeface="Times New Roman" panose="02020603050405020304" pitchFamily="18" charset="0"/>
              </a:rPr>
              <a:t>High Level Programming Languages</a:t>
            </a:r>
            <a:endParaRPr lang="ar-SA" altLang="en-US" sz="2400" b="1" dirty="0" smtClean="0">
              <a:latin typeface="Book Antiqua" panose="02040602050305030304" pitchFamily="18" charset="0"/>
            </a:endParaRPr>
          </a:p>
          <a:p>
            <a:pPr marL="231775" indent="-231775" algn="r" rtl="1">
              <a:buSzPct val="125000"/>
              <a:buFont typeface="Arial" panose="020B0604020202020204" pitchFamily="34" charset="0"/>
              <a:buChar char="•"/>
            </a:pPr>
            <a:r>
              <a:rPr lang="ar-SA" altLang="en-US" sz="2000" b="1" dirty="0" smtClean="0">
                <a:latin typeface="Book Antiqua" panose="02040602050305030304" pitchFamily="18" charset="0"/>
              </a:rPr>
              <a:t>البرمجة الهيكلية (</a:t>
            </a:r>
            <a:r>
              <a:rPr lang="en-US" altLang="en-US" sz="2000" b="1" dirty="0" smtClean="0">
                <a:latin typeface="Book Antiqua" panose="02040602050305030304" pitchFamily="18" charset="0"/>
              </a:rPr>
              <a:t>Structured programming</a:t>
            </a:r>
            <a:r>
              <a:rPr lang="ar-SA" altLang="en-US" sz="2000" b="1" dirty="0" smtClean="0">
                <a:latin typeface="Book Antiqua" panose="02040602050305030304" pitchFamily="18" charset="0"/>
              </a:rPr>
              <a:t>)</a:t>
            </a:r>
            <a:r>
              <a:rPr lang="en-US" altLang="en-US" sz="2000" b="1" dirty="0" smtClean="0">
                <a:latin typeface="Book Antiqua" panose="02040602050305030304" pitchFamily="18" charset="0"/>
              </a:rPr>
              <a:t>:</a:t>
            </a:r>
            <a:r>
              <a:rPr lang="ar-SA" altLang="en-US" sz="2000" b="1" dirty="0" smtClean="0">
                <a:latin typeface="Book Antiqua" panose="02040602050305030304" pitchFamily="18" charset="0"/>
              </a:rPr>
              <a:t> </a:t>
            </a:r>
            <a:r>
              <a:rPr lang="en-US" altLang="en-US" sz="2000" b="1" dirty="0" smtClean="0">
                <a:latin typeface="Book Antiqua" panose="02040602050305030304" pitchFamily="18" charset="0"/>
              </a:rPr>
              <a:t>1960's</a:t>
            </a:r>
          </a:p>
          <a:p>
            <a:pPr marL="625475" lvl="1" indent="-342900" algn="just" rtl="1">
              <a:buSzPct val="125000"/>
              <a:buFont typeface="Tahoma" panose="020B0604030504040204" pitchFamily="34" charset="0"/>
              <a:buChar char="‒"/>
            </a:pPr>
            <a:r>
              <a:rPr lang="ar-SA" altLang="en-US" sz="2000" dirty="0" smtClean="0">
                <a:solidFill>
                  <a:srgbClr val="000000"/>
                </a:solidFill>
                <a:latin typeface="Book Antiqua" panose="02040602050305030304" pitchFamily="18" charset="0"/>
              </a:rPr>
              <a:t>تحتوي </a:t>
            </a:r>
            <a:r>
              <a:rPr lang="ar-SA" altLang="en-US" sz="2000" dirty="0">
                <a:solidFill>
                  <a:srgbClr val="000000"/>
                </a:solidFill>
                <a:latin typeface="Book Antiqua" panose="02040602050305030304" pitchFamily="18" charset="0"/>
              </a:rPr>
              <a:t>لغات البرمجة الإجرائية الي ما يعرف بعبارات التفرع التي تؤدي الي تغير تسلسل سير البرنامج. تم تطوير هذا النمط بإستحداث ما يعرف بالبرمجة الإجرائية الهيكلية أو إختصاراً بالبرمجة </a:t>
            </a:r>
            <a:r>
              <a:rPr lang="ar-SA" altLang="en-US" sz="2000" dirty="0" smtClean="0">
                <a:solidFill>
                  <a:srgbClr val="000000"/>
                </a:solidFill>
                <a:latin typeface="Book Antiqua" panose="02040602050305030304" pitchFamily="18" charset="0"/>
              </a:rPr>
              <a:t>الهيكيلية (</a:t>
            </a:r>
            <a:r>
              <a:rPr lang="en-US" altLang="en-US" sz="2000" dirty="0">
                <a:solidFill>
                  <a:srgbClr val="000000"/>
                </a:solidFill>
                <a:latin typeface="Book Antiqua" panose="02040602050305030304" pitchFamily="18" charset="0"/>
              </a:rPr>
              <a:t>Structural Programming</a:t>
            </a:r>
            <a:r>
              <a:rPr lang="ar-SA" altLang="en-US" sz="2000" dirty="0" smtClean="0">
                <a:solidFill>
                  <a:srgbClr val="000000"/>
                </a:solidFill>
                <a:latin typeface="Book Antiqua" panose="02040602050305030304" pitchFamily="18" charset="0"/>
              </a:rPr>
              <a:t>).</a:t>
            </a:r>
          </a:p>
          <a:p>
            <a:pPr marL="625475" lvl="1" indent="-342900" algn="just" rtl="1">
              <a:buSzPct val="125000"/>
              <a:buFont typeface="Tahoma" panose="020B0604030504040204" pitchFamily="34" charset="0"/>
              <a:buChar char="‒"/>
            </a:pPr>
            <a:r>
              <a:rPr lang="ar-SA" altLang="en-US" sz="2000" dirty="0">
                <a:solidFill>
                  <a:srgbClr val="000000"/>
                </a:solidFill>
                <a:latin typeface="Book Antiqua" panose="02040602050305030304" pitchFamily="18" charset="0"/>
              </a:rPr>
              <a:t>في البرمجية الهيكيلية تقسم الشفرة البرمجية الي دوال فرعية كل دالة تؤدي غرض محدد. يؤدي إستدعاء الدالة الي تفرع </a:t>
            </a:r>
            <a:r>
              <a:rPr lang="ar-SA" altLang="en-US" sz="2000" dirty="0" smtClean="0">
                <a:solidFill>
                  <a:srgbClr val="000000"/>
                </a:solidFill>
                <a:latin typeface="Book Antiqua" panose="02040602050305030304" pitchFamily="18" charset="0"/>
              </a:rPr>
              <a:t>البرنامج.</a:t>
            </a:r>
          </a:p>
          <a:p>
            <a:pPr marL="625475" lvl="1" indent="-342900" algn="just" rtl="1">
              <a:buSzPct val="125000"/>
              <a:buFont typeface="Tahoma" panose="020B0604030504040204" pitchFamily="34" charset="0"/>
              <a:buChar char="‒"/>
            </a:pPr>
            <a:r>
              <a:rPr lang="ar-SA" altLang="en-US" sz="2000" dirty="0">
                <a:solidFill>
                  <a:srgbClr val="000000"/>
                </a:solidFill>
                <a:latin typeface="Book Antiqua" panose="02040602050305030304" pitchFamily="18" charset="0"/>
              </a:rPr>
              <a:t>بعد إنتهاء الدالة من عملها يرجع تنفيذ البرنامج الي النقطة التي أستدعيت منها </a:t>
            </a:r>
            <a:r>
              <a:rPr lang="ar-SA" altLang="en-US" sz="2000" dirty="0" smtClean="0">
                <a:solidFill>
                  <a:srgbClr val="000000"/>
                </a:solidFill>
                <a:latin typeface="Book Antiqua" panose="02040602050305030304" pitchFamily="18" charset="0"/>
              </a:rPr>
              <a:t>الدالة.</a:t>
            </a:r>
          </a:p>
          <a:p>
            <a:pPr marL="625475" lvl="1" indent="-342900" algn="just" rtl="1">
              <a:buSzPct val="125000"/>
              <a:buFont typeface="Tahoma" panose="020B0604030504040204" pitchFamily="34" charset="0"/>
              <a:buChar char="‒"/>
            </a:pPr>
            <a:r>
              <a:rPr lang="ar-SA" altLang="en-US" sz="2000" dirty="0" smtClean="0">
                <a:solidFill>
                  <a:srgbClr val="000000"/>
                </a:solidFill>
                <a:latin typeface="Book Antiqua" panose="02040602050305030304" pitchFamily="18" charset="0"/>
              </a:rPr>
              <a:t>تعتبر </a:t>
            </a:r>
            <a:r>
              <a:rPr lang="ar-SA" altLang="en-US" sz="2000" dirty="0">
                <a:solidFill>
                  <a:srgbClr val="000000"/>
                </a:solidFill>
                <a:latin typeface="Book Antiqua" panose="02040602050305030304" pitchFamily="18" charset="0"/>
              </a:rPr>
              <a:t>البرمجة الهيكلية مجموعة شاملة للبرمجة الإجرائية.</a:t>
            </a:r>
            <a:endParaRPr lang="ar-SA" altLang="en-US" sz="2000" dirty="0" smtClean="0">
              <a:solidFill>
                <a:srgbClr val="000000"/>
              </a:solidFill>
              <a:latin typeface="Book Antiqua" panose="02040602050305030304" pitchFamily="18" charset="0"/>
            </a:endParaRPr>
          </a:p>
          <a:p>
            <a:pPr marL="625475" lvl="1" indent="-342900" algn="just" rtl="1">
              <a:buSzPct val="125000"/>
              <a:buFont typeface="Tahoma" panose="020B0604030504040204" pitchFamily="34" charset="0"/>
              <a:buChar char="‒"/>
            </a:pPr>
            <a:r>
              <a:rPr lang="ar-SA" altLang="en-US" sz="2000" dirty="0">
                <a:solidFill>
                  <a:srgbClr val="000000"/>
                </a:solidFill>
                <a:latin typeface="Book Antiqua" panose="02040602050305030304" pitchFamily="18" charset="0"/>
              </a:rPr>
              <a:t>من أمثلة لغات البرمجة الهيكلية لغة </a:t>
            </a:r>
            <a:r>
              <a:rPr lang="ar-SA" altLang="en-US" sz="2000" dirty="0" smtClean="0">
                <a:solidFill>
                  <a:srgbClr val="000000"/>
                </a:solidFill>
                <a:latin typeface="Book Antiqua" panose="02040602050305030304" pitchFamily="18" charset="0"/>
              </a:rPr>
              <a:t>سي(</a:t>
            </a:r>
            <a:r>
              <a:rPr lang="en-US" altLang="en-US" sz="2000" dirty="0" smtClean="0">
                <a:solidFill>
                  <a:srgbClr val="000000"/>
                </a:solidFill>
                <a:latin typeface="Book Antiqua" panose="02040602050305030304" pitchFamily="18" charset="0"/>
              </a:rPr>
              <a:t>C</a:t>
            </a:r>
            <a:r>
              <a:rPr lang="ar-SA" altLang="en-US" sz="2000" dirty="0" smtClean="0">
                <a:solidFill>
                  <a:srgbClr val="000000"/>
                </a:solidFill>
                <a:latin typeface="Book Antiqua" panose="02040602050305030304" pitchFamily="18" charset="0"/>
              </a:rPr>
              <a:t>)</a:t>
            </a:r>
            <a:r>
              <a:rPr lang="en-US" altLang="en-US" sz="2000" dirty="0" smtClean="0">
                <a:solidFill>
                  <a:srgbClr val="000000"/>
                </a:solidFill>
                <a:latin typeface="Book Antiqua" panose="02040602050305030304" pitchFamily="18" charset="0"/>
              </a:rPr>
              <a:t>، </a:t>
            </a:r>
            <a:r>
              <a:rPr lang="ar-SA" altLang="en-US" sz="2000" dirty="0">
                <a:solidFill>
                  <a:srgbClr val="000000"/>
                </a:solidFill>
                <a:latin typeface="Book Antiqua" panose="02040602050305030304" pitchFamily="18" charset="0"/>
              </a:rPr>
              <a:t>لغة </a:t>
            </a:r>
            <a:r>
              <a:rPr lang="ar-SA" altLang="en-US" sz="2000" dirty="0" smtClean="0">
                <a:solidFill>
                  <a:srgbClr val="000000"/>
                </a:solidFill>
                <a:latin typeface="Book Antiqua" panose="02040602050305030304" pitchFamily="18" charset="0"/>
              </a:rPr>
              <a:t>باسكال (</a:t>
            </a:r>
            <a:r>
              <a:rPr lang="en-US" altLang="en-US" sz="2000" dirty="0">
                <a:solidFill>
                  <a:srgbClr val="000000"/>
                </a:solidFill>
                <a:latin typeface="Book Antiqua" panose="02040602050305030304" pitchFamily="18" charset="0"/>
              </a:rPr>
              <a:t>Pascal</a:t>
            </a:r>
            <a:r>
              <a:rPr lang="ar-SA" altLang="en-US" sz="2000" dirty="0" smtClean="0">
                <a:solidFill>
                  <a:srgbClr val="000000"/>
                </a:solidFill>
                <a:latin typeface="Book Antiqua" panose="02040602050305030304" pitchFamily="18" charset="0"/>
              </a:rPr>
              <a:t>)</a:t>
            </a:r>
          </a:p>
          <a:p>
            <a:pPr marL="625475" lvl="1" indent="-342900" algn="just" rtl="1">
              <a:buSzPct val="125000"/>
              <a:buFont typeface="Tahoma" panose="020B0604030504040204" pitchFamily="34" charset="0"/>
              <a:buChar char="‒"/>
            </a:pPr>
            <a:r>
              <a:rPr lang="ar-SA" altLang="en-US" sz="2000" dirty="0">
                <a:latin typeface="Book Antiqua" panose="02040602050305030304" pitchFamily="18" charset="0"/>
              </a:rPr>
              <a:t>ما هي عناصر البرمجة الهيكلية</a:t>
            </a:r>
            <a:r>
              <a:rPr lang="ar-SA" altLang="en-US" sz="2000" dirty="0" smtClean="0">
                <a:latin typeface="Book Antiqua" panose="02040602050305030304" pitchFamily="18" charset="0"/>
              </a:rPr>
              <a:t>؟</a:t>
            </a:r>
          </a:p>
          <a:p>
            <a:pPr marL="282575" lvl="1" indent="0" algn="ctr" rtl="1">
              <a:buSzPct val="125000"/>
              <a:buNone/>
            </a:pPr>
            <a:r>
              <a:rPr lang="en-US" altLang="en-US" sz="2000" dirty="0" smtClean="0">
                <a:latin typeface="Book Antiqua" panose="02040602050305030304" pitchFamily="18" charset="0"/>
              </a:rPr>
              <a:t>Block, Selection, Iteration, Nesting</a:t>
            </a:r>
            <a:r>
              <a:rPr lang="ar-SA" altLang="en-US" sz="2000" dirty="0" smtClean="0">
                <a:latin typeface="Book Antiqua" panose="02040602050305030304" pitchFamily="18" charset="0"/>
              </a:rPr>
              <a:t> </a:t>
            </a:r>
          </a:p>
          <a:p>
            <a:pPr marL="625475" lvl="1" indent="-342900" algn="just" rtl="1">
              <a:buSzPct val="125000"/>
              <a:buFont typeface="Tahoma" panose="020B0604030504040204" pitchFamily="34" charset="0"/>
              <a:buChar char="‒"/>
            </a:pPr>
            <a:r>
              <a:rPr lang="ar-SA" altLang="en-US" sz="2000" dirty="0" smtClean="0">
                <a:latin typeface="Book Antiqua" panose="02040602050305030304" pitchFamily="18" charset="0"/>
              </a:rPr>
              <a:t>الـ</a:t>
            </a:r>
            <a:r>
              <a:rPr lang="en-US" altLang="en-US" sz="2000" dirty="0" smtClean="0">
                <a:latin typeface="Book Antiqua" panose="02040602050305030304" pitchFamily="18" charset="0"/>
              </a:rPr>
              <a:t>Block</a:t>
            </a:r>
            <a:r>
              <a:rPr lang="ar-SA" altLang="en-US" sz="2000" dirty="0">
                <a:latin typeface="Book Antiqua" panose="02040602050305030304" pitchFamily="18" charset="0"/>
              </a:rPr>
              <a:t> هو عبارة عن مجموعة من الأوامر المتتالية </a:t>
            </a:r>
            <a:r>
              <a:rPr lang="ar-SA" altLang="en-US" sz="2000" dirty="0" smtClean="0">
                <a:latin typeface="Book Antiqua" panose="02040602050305030304" pitchFamily="18" charset="0"/>
              </a:rPr>
              <a:t>–</a:t>
            </a:r>
            <a:r>
              <a:rPr lang="en-US" altLang="en-US" sz="2000" dirty="0">
                <a:latin typeface="Book Antiqua" panose="02040602050305030304" pitchFamily="18" charset="0"/>
              </a:rPr>
              <a:t>–Sequential commands </a:t>
            </a:r>
            <a:r>
              <a:rPr lang="ar-SA" altLang="en-US" sz="2000" dirty="0" smtClean="0">
                <a:latin typeface="Book Antiqua" panose="02040602050305030304" pitchFamily="18" charset="0"/>
              </a:rPr>
              <a:t> التي </a:t>
            </a:r>
            <a:r>
              <a:rPr lang="ar-SA" altLang="en-US" sz="2000" dirty="0">
                <a:latin typeface="Book Antiqua" panose="02040602050305030304" pitchFamily="18" charset="0"/>
              </a:rPr>
              <a:t>يتم تنفيذها واحدة تلو الأخرى، من السطر الأول الى السطر الأخير</a:t>
            </a:r>
            <a:r>
              <a:rPr lang="ar-SA" altLang="en-US" sz="2000" dirty="0" smtClean="0">
                <a:latin typeface="Book Antiqua" panose="02040602050305030304" pitchFamily="18" charset="0"/>
              </a:rPr>
              <a:t>.</a:t>
            </a:r>
          </a:p>
          <a:p>
            <a:pPr marL="625475" lvl="1" indent="-342900" algn="just" rtl="1">
              <a:buSzPct val="125000"/>
              <a:buFont typeface="Tahoma" panose="020B0604030504040204" pitchFamily="34" charset="0"/>
              <a:buChar char="‒"/>
            </a:pPr>
            <a:r>
              <a:rPr lang="en-US" altLang="en-US" sz="2000" dirty="0">
                <a:latin typeface="Book Antiqua" panose="02040602050305030304" pitchFamily="18" charset="0"/>
              </a:rPr>
              <a:t>Selection، </a:t>
            </a:r>
            <a:r>
              <a:rPr lang="ar-SA" altLang="en-US" sz="2000" dirty="0">
                <a:latin typeface="Book Antiqua" panose="02040602050305030304" pitchFamily="18" charset="0"/>
              </a:rPr>
              <a:t>هي عملية التحكم في التدفق. او من وجهة نظر برمجية عملية، هي </a:t>
            </a:r>
            <a:r>
              <a:rPr lang="en-US" altLang="en-US" sz="2000" dirty="0">
                <a:latin typeface="Book Antiqua" panose="02040602050305030304" pitchFamily="18" charset="0"/>
              </a:rPr>
              <a:t>IF STATMENT، </a:t>
            </a:r>
            <a:r>
              <a:rPr lang="ar-SA" altLang="en-US" sz="2000" dirty="0">
                <a:latin typeface="Book Antiqua" panose="02040602050305030304" pitchFamily="18" charset="0"/>
              </a:rPr>
              <a:t>والتي يتم بناءاً عليها اختيار في اي اتجاه سيذهب الكود بتاعك عند ظهور حدث معين.</a:t>
            </a:r>
            <a:endParaRPr lang="ar-SA" altLang="en-US" sz="2000" dirty="0" smtClean="0">
              <a:latin typeface="Book Antiqua" panose="02040602050305030304" pitchFamily="18" charset="0"/>
            </a:endParaRPr>
          </a:p>
          <a:p>
            <a:pPr marL="625475" lvl="1" indent="-342900" algn="just" rtl="1">
              <a:buSzPct val="125000"/>
              <a:buFont typeface="Tahoma" panose="020B0604030504040204" pitchFamily="34" charset="0"/>
              <a:buChar char="‒"/>
            </a:pPr>
            <a:endParaRPr lang="ar-SA" altLang="en-US" sz="2000" dirty="0" smtClean="0">
              <a:latin typeface="Book Antiqua" panose="02040602050305030304" pitchFamily="18" charset="0"/>
            </a:endParaRPr>
          </a:p>
          <a:p>
            <a:pPr marL="231775" indent="-231775" algn="r" rtl="1">
              <a:buSzPct val="125000"/>
              <a:buFont typeface="Arial" panose="020B0604020202020204" pitchFamily="34" charset="0"/>
              <a:buChar char="•"/>
            </a:pPr>
            <a:endParaRPr lang="en-US" altLang="en-US" sz="2000" b="1" dirty="0" smtClean="0">
              <a:latin typeface="Book Antiqua" panose="02040602050305030304" pitchFamily="18" charset="0"/>
            </a:endParaRPr>
          </a:p>
          <a:p>
            <a:pPr marL="400050" lvl="1" indent="0">
              <a:buSzPct val="100000"/>
              <a:buNone/>
            </a:pPr>
            <a:r>
              <a:rPr lang="en-US" altLang="en-US" sz="1400" dirty="0" smtClean="0"/>
              <a:t>	</a:t>
            </a:r>
          </a:p>
        </p:txBody>
      </p:sp>
      <p:sp>
        <p:nvSpPr>
          <p:cNvPr id="5" name="Rectangle 2"/>
          <p:cNvSpPr>
            <a:spLocks noGrp="1" noChangeArrowheads="1"/>
          </p:cNvSpPr>
          <p:nvPr>
            <p:ph type="title"/>
          </p:nvPr>
        </p:nvSpPr>
        <p:spPr>
          <a:xfrm>
            <a:off x="685800" y="152400"/>
            <a:ext cx="7772400" cy="762000"/>
          </a:xfrm>
        </p:spPr>
        <p:txBody>
          <a:bodyPr/>
          <a:lstStyle/>
          <a:p>
            <a:r>
              <a:rPr lang="en-US" altLang="en-US" sz="3600" b="1" dirty="0">
                <a:cs typeface="Times New Roman" panose="02020603050405020304" pitchFamily="18" charset="0"/>
              </a:rPr>
              <a:t>Evolution of </a:t>
            </a:r>
            <a:r>
              <a:rPr lang="en-US" altLang="en-US" sz="3600" b="1" dirty="0" smtClean="0">
                <a:cs typeface="Times New Roman" panose="02020603050405020304" pitchFamily="18" charset="0"/>
              </a:rPr>
              <a:t>Programming Methods</a:t>
            </a:r>
            <a:r>
              <a:rPr lang="en-US" altLang="en-US" sz="3600" b="1" dirty="0" smtClean="0"/>
              <a:t> </a:t>
            </a:r>
            <a:endParaRPr lang="en-US" altLang="en-US" sz="3600" b="1" dirty="0"/>
          </a:p>
        </p:txBody>
      </p:sp>
    </p:spTree>
    <p:extLst>
      <p:ext uri="{BB962C8B-B14F-4D97-AF65-F5344CB8AC3E}">
        <p14:creationId xmlns:p14="http://schemas.microsoft.com/office/powerpoint/2010/main" val="33712767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Rectangle 3"/>
          <p:cNvSpPr>
            <a:spLocks noGrp="1" noChangeArrowheads="1"/>
          </p:cNvSpPr>
          <p:nvPr>
            <p:ph type="body" idx="1"/>
          </p:nvPr>
        </p:nvSpPr>
        <p:spPr>
          <a:xfrm>
            <a:off x="304800" y="1066800"/>
            <a:ext cx="8534400" cy="5638800"/>
          </a:xfrm>
        </p:spPr>
        <p:txBody>
          <a:bodyPr/>
          <a:lstStyle/>
          <a:p>
            <a:pPr marL="0" indent="0" algn="r" rtl="1">
              <a:buSzPct val="125000"/>
              <a:buNone/>
            </a:pPr>
            <a:r>
              <a:rPr lang="ar-SA" altLang="en-US" sz="2400" b="1" u="sng" dirty="0">
                <a:solidFill>
                  <a:srgbClr val="000000"/>
                </a:solidFill>
                <a:latin typeface="Times New Roman" panose="02020603050405020304" pitchFamily="18" charset="0"/>
                <a:cs typeface="Times New Roman" panose="02020603050405020304" pitchFamily="18" charset="0"/>
              </a:rPr>
              <a:t>لغات البرمجة عالية المستوى </a:t>
            </a:r>
            <a:r>
              <a:rPr lang="en-US" altLang="en-US" sz="2400" b="1" u="sng" dirty="0">
                <a:solidFill>
                  <a:srgbClr val="000000"/>
                </a:solidFill>
                <a:latin typeface="Times New Roman" panose="02020603050405020304" pitchFamily="18" charset="0"/>
                <a:cs typeface="Times New Roman" panose="02020603050405020304" pitchFamily="18" charset="0"/>
              </a:rPr>
              <a:t>High Level Programming Languages</a:t>
            </a:r>
            <a:endParaRPr lang="ar-SA" altLang="en-US" sz="2400" b="1" dirty="0" smtClean="0">
              <a:latin typeface="Book Antiqua" panose="02040602050305030304" pitchFamily="18" charset="0"/>
            </a:endParaRPr>
          </a:p>
          <a:p>
            <a:pPr marL="231775" indent="-231775" algn="r" rtl="1">
              <a:buSzPct val="125000"/>
              <a:buFont typeface="Arial" panose="020B0604020202020204" pitchFamily="34" charset="0"/>
              <a:buChar char="•"/>
            </a:pPr>
            <a:r>
              <a:rPr lang="ar-SA" altLang="en-US" sz="2000" b="1" dirty="0" smtClean="0">
                <a:latin typeface="Book Antiqua" panose="02040602050305030304" pitchFamily="18" charset="0"/>
              </a:rPr>
              <a:t>البرمجة الهيكلية (</a:t>
            </a:r>
            <a:r>
              <a:rPr lang="en-US" altLang="en-US" sz="2000" b="1" dirty="0" smtClean="0">
                <a:latin typeface="Book Antiqua" panose="02040602050305030304" pitchFamily="18" charset="0"/>
              </a:rPr>
              <a:t>Structured programming</a:t>
            </a:r>
            <a:r>
              <a:rPr lang="ar-SA" altLang="en-US" sz="2000" b="1" dirty="0" smtClean="0">
                <a:latin typeface="Book Antiqua" panose="02040602050305030304" pitchFamily="18" charset="0"/>
              </a:rPr>
              <a:t>)</a:t>
            </a:r>
            <a:r>
              <a:rPr lang="en-US" altLang="en-US" sz="2000" b="1" dirty="0" smtClean="0">
                <a:latin typeface="Book Antiqua" panose="02040602050305030304" pitchFamily="18" charset="0"/>
              </a:rPr>
              <a:t>:</a:t>
            </a:r>
            <a:r>
              <a:rPr lang="ar-SA" altLang="en-US" sz="2000" b="1" dirty="0" smtClean="0">
                <a:latin typeface="Book Antiqua" panose="02040602050305030304" pitchFamily="18" charset="0"/>
              </a:rPr>
              <a:t> </a:t>
            </a:r>
            <a:r>
              <a:rPr lang="en-US" altLang="en-US" sz="2000" b="1" dirty="0" smtClean="0">
                <a:latin typeface="Book Antiqua" panose="02040602050305030304" pitchFamily="18" charset="0"/>
              </a:rPr>
              <a:t>1960's</a:t>
            </a:r>
          </a:p>
          <a:p>
            <a:pPr marL="625475" lvl="1" indent="-342900" algn="just" rtl="1">
              <a:buSzPct val="125000"/>
              <a:buFont typeface="Tahoma" panose="020B0604030504040204" pitchFamily="34" charset="0"/>
              <a:buChar char="‒"/>
            </a:pPr>
            <a:r>
              <a:rPr lang="ar-SA" altLang="en-US" sz="2000" dirty="0" smtClean="0">
                <a:latin typeface="Times New Roman" panose="02020603050405020304" pitchFamily="18" charset="0"/>
                <a:cs typeface="Times New Roman" panose="02020603050405020304" pitchFamily="18" charset="0"/>
              </a:rPr>
              <a:t>الـ</a:t>
            </a:r>
            <a:r>
              <a:rPr lang="en-US" altLang="en-US" sz="2000" dirty="0" smtClean="0">
                <a:latin typeface="Times New Roman" panose="02020603050405020304" pitchFamily="18" charset="0"/>
                <a:cs typeface="Times New Roman" panose="02020603050405020304" pitchFamily="18" charset="0"/>
              </a:rPr>
              <a:t>Selection</a:t>
            </a:r>
            <a:r>
              <a:rPr lang="ar-SA" altLang="en-US" sz="2000" dirty="0" smtClean="0">
                <a:latin typeface="Times New Roman" panose="02020603050405020304" pitchFamily="18" charset="0"/>
                <a:cs typeface="Times New Roman" panose="02020603050405020304" pitchFamily="18" charset="0"/>
              </a:rPr>
              <a:t> هي </a:t>
            </a:r>
            <a:r>
              <a:rPr lang="ar-SA" altLang="en-US" sz="2000" dirty="0">
                <a:latin typeface="Times New Roman" panose="02020603050405020304" pitchFamily="18" charset="0"/>
                <a:cs typeface="Times New Roman" panose="02020603050405020304" pitchFamily="18" charset="0"/>
              </a:rPr>
              <a:t>عملية التحكم في التدفق. او من وجهة نظر برمجية عملية، هي </a:t>
            </a:r>
            <a:r>
              <a:rPr lang="en-US" altLang="en-US" sz="2000" dirty="0">
                <a:latin typeface="Times New Roman" panose="02020603050405020304" pitchFamily="18" charset="0"/>
                <a:cs typeface="Times New Roman" panose="02020603050405020304" pitchFamily="18" charset="0"/>
              </a:rPr>
              <a:t>IF STATMENT، </a:t>
            </a:r>
            <a:r>
              <a:rPr lang="ar-SA" altLang="en-US" sz="2000" dirty="0">
                <a:latin typeface="Times New Roman" panose="02020603050405020304" pitchFamily="18" charset="0"/>
                <a:cs typeface="Times New Roman" panose="02020603050405020304" pitchFamily="18" charset="0"/>
              </a:rPr>
              <a:t>والتي يتم بناءاً عليها اختيار في اي اتجاه سيذهب الكود بتاعك عند ظهور حدث معين</a:t>
            </a:r>
            <a:r>
              <a:rPr lang="ar-SA" altLang="en-US" sz="2000" dirty="0" smtClean="0">
                <a:latin typeface="Times New Roman" panose="02020603050405020304" pitchFamily="18" charset="0"/>
                <a:cs typeface="Times New Roman" panose="02020603050405020304" pitchFamily="18" charset="0"/>
              </a:rPr>
              <a:t>.</a:t>
            </a:r>
          </a:p>
          <a:p>
            <a:pPr marL="625475" lvl="1" indent="-342900" algn="just" rtl="1">
              <a:buSzPct val="125000"/>
              <a:buFont typeface="Tahoma" panose="020B0604030504040204" pitchFamily="34" charset="0"/>
              <a:buChar char="‒"/>
            </a:pPr>
            <a:r>
              <a:rPr lang="ar-SA" altLang="en-US" sz="2000" dirty="0" smtClean="0">
                <a:latin typeface="Times New Roman" panose="02020603050405020304" pitchFamily="18" charset="0"/>
                <a:cs typeface="Times New Roman" panose="02020603050405020304" pitchFamily="18" charset="0"/>
              </a:rPr>
              <a:t>الـ</a:t>
            </a:r>
            <a:r>
              <a:rPr lang="en-US" altLang="en-US" sz="2000" dirty="0" smtClean="0">
                <a:latin typeface="Times New Roman" panose="02020603050405020304" pitchFamily="18" charset="0"/>
                <a:cs typeface="Times New Roman" panose="02020603050405020304" pitchFamily="18" charset="0"/>
              </a:rPr>
              <a:t>Iteration</a:t>
            </a:r>
            <a:r>
              <a:rPr lang="ar-SA" altLang="en-US" sz="2000" dirty="0" smtClean="0">
                <a:latin typeface="Times New Roman" panose="02020603050405020304" pitchFamily="18" charset="0"/>
                <a:cs typeface="Times New Roman" panose="02020603050405020304" pitchFamily="18" charset="0"/>
              </a:rPr>
              <a:t> هي </a:t>
            </a:r>
            <a:r>
              <a:rPr lang="ar-SA" altLang="en-US" sz="2000" dirty="0">
                <a:latin typeface="Times New Roman" panose="02020603050405020304" pitchFamily="18" charset="0"/>
                <a:cs typeface="Times New Roman" panose="02020603050405020304" pitchFamily="18" charset="0"/>
              </a:rPr>
              <a:t>عملية التكرار، او </a:t>
            </a:r>
            <a:r>
              <a:rPr lang="en-US" altLang="en-US" sz="2000" dirty="0">
                <a:latin typeface="Times New Roman" panose="02020603050405020304" pitchFamily="18" charset="0"/>
                <a:cs typeface="Times New Roman" panose="02020603050405020304" pitchFamily="18" charset="0"/>
              </a:rPr>
              <a:t>Loop، </a:t>
            </a:r>
            <a:r>
              <a:rPr lang="ar-SA" altLang="en-US" sz="2000" dirty="0">
                <a:latin typeface="Times New Roman" panose="02020603050405020304" pitchFamily="18" charset="0"/>
                <a:cs typeface="Times New Roman" panose="02020603050405020304" pitchFamily="18" charset="0"/>
              </a:rPr>
              <a:t>وهي اللف حول مجموعة من العناصر لاختيار عنصر أو اكثر. عملية التكرار لها العديد من الأشكال في البرمجة الهيكلية، كال</a:t>
            </a:r>
            <a:r>
              <a:rPr lang="en-US" altLang="en-US" sz="2000" dirty="0">
                <a:latin typeface="Times New Roman" panose="02020603050405020304" pitchFamily="18" charset="0"/>
                <a:cs typeface="Times New Roman" panose="02020603050405020304" pitchFamily="18" charset="0"/>
              </a:rPr>
              <a:t>For Loop, While loop, While True loop </a:t>
            </a:r>
            <a:r>
              <a:rPr lang="ar-SA" altLang="en-US" sz="2000" dirty="0">
                <a:latin typeface="Times New Roman" panose="02020603050405020304" pitchFamily="18" charset="0"/>
                <a:cs typeface="Times New Roman" panose="02020603050405020304" pitchFamily="18" charset="0"/>
              </a:rPr>
              <a:t>وغيرهم. لكل منهم وظيفة معينة يتم اخيتارها بناءاً على المعطيات المقدمة</a:t>
            </a:r>
            <a:r>
              <a:rPr lang="ar-SA" altLang="en-US" sz="2000" dirty="0" smtClean="0">
                <a:latin typeface="Times New Roman" panose="02020603050405020304" pitchFamily="18" charset="0"/>
                <a:cs typeface="Times New Roman" panose="02020603050405020304" pitchFamily="18" charset="0"/>
              </a:rPr>
              <a:t>.</a:t>
            </a:r>
          </a:p>
          <a:p>
            <a:pPr marL="625475" lvl="1" indent="-342900" algn="just" rtl="1">
              <a:buSzPct val="125000"/>
              <a:buFont typeface="Tahoma" panose="020B0604030504040204" pitchFamily="34" charset="0"/>
              <a:buChar char="‒"/>
            </a:pPr>
            <a:r>
              <a:rPr lang="ar-SA" altLang="en-US" sz="2000" dirty="0" smtClean="0">
                <a:latin typeface="Times New Roman" panose="02020603050405020304" pitchFamily="18" charset="0"/>
                <a:cs typeface="Times New Roman" panose="02020603050405020304" pitchFamily="18" charset="0"/>
              </a:rPr>
              <a:t>الـ</a:t>
            </a:r>
            <a:r>
              <a:rPr lang="en-US" altLang="en-US" sz="2000" dirty="0" smtClean="0">
                <a:latin typeface="Times New Roman" panose="02020603050405020304" pitchFamily="18" charset="0"/>
                <a:cs typeface="Times New Roman" panose="02020603050405020304" pitchFamily="18" charset="0"/>
              </a:rPr>
              <a:t>Nesting</a:t>
            </a:r>
            <a:r>
              <a:rPr lang="ar-SA" altLang="en-US" sz="2000" dirty="0" smtClean="0">
                <a:latin typeface="Times New Roman" panose="02020603050405020304" pitchFamily="18" charset="0"/>
                <a:cs typeface="Times New Roman" panose="02020603050405020304" pitchFamily="18" charset="0"/>
              </a:rPr>
              <a:t> (تسمى بالعربية التداخل) وهي </a:t>
            </a:r>
            <a:r>
              <a:rPr lang="ar-SA" altLang="en-US" sz="2000" dirty="0">
                <a:latin typeface="Times New Roman" panose="02020603050405020304" pitchFamily="18" charset="0"/>
                <a:cs typeface="Times New Roman" panose="02020603050405020304" pitchFamily="18" charset="0"/>
              </a:rPr>
              <a:t>عبارة عن تداخل احد عمليات التحكم في التدفق – </a:t>
            </a:r>
            <a:r>
              <a:rPr lang="en-US" altLang="en-US" sz="2000" dirty="0">
                <a:latin typeface="Times New Roman" panose="02020603050405020304" pitchFamily="18" charset="0"/>
                <a:cs typeface="Times New Roman" panose="02020603050405020304" pitchFamily="18" charset="0"/>
              </a:rPr>
              <a:t>Flow Control- </a:t>
            </a:r>
            <a:r>
              <a:rPr lang="ar-SA" altLang="en-US" sz="2000" dirty="0">
                <a:latin typeface="Times New Roman" panose="02020603050405020304" pitchFamily="18" charset="0"/>
                <a:cs typeface="Times New Roman" panose="02020603050405020304" pitchFamily="18" charset="0"/>
              </a:rPr>
              <a:t>فمثلاً، اكثر من جملة </a:t>
            </a:r>
            <a:r>
              <a:rPr lang="en-US" altLang="en-US" sz="2000" dirty="0">
                <a:latin typeface="Times New Roman" panose="02020603050405020304" pitchFamily="18" charset="0"/>
                <a:cs typeface="Times New Roman" panose="02020603050405020304" pitchFamily="18" charset="0"/>
              </a:rPr>
              <a:t>If </a:t>
            </a:r>
            <a:r>
              <a:rPr lang="ar-SA" altLang="en-US" sz="2000" dirty="0">
                <a:latin typeface="Times New Roman" panose="02020603050405020304" pitchFamily="18" charset="0"/>
                <a:cs typeface="Times New Roman" panose="02020603050405020304" pitchFamily="18" charset="0"/>
              </a:rPr>
              <a:t>متداخلين في نفس البلوك تسمى بالتداخل. التداخل لها تأثير كبير على كفاءة الخوارزميات، يمكنك الاطلاع على كفاءة الخوارزميات بشكل عام من هنا.  ليست بالضرورة ان تكون جملة </a:t>
            </a:r>
            <a:r>
              <a:rPr lang="en-US" altLang="en-US" sz="2000" dirty="0">
                <a:latin typeface="Times New Roman" panose="02020603050405020304" pitchFamily="18" charset="0"/>
                <a:cs typeface="Times New Roman" panose="02020603050405020304" pitchFamily="18" charset="0"/>
              </a:rPr>
              <a:t>IF، </a:t>
            </a:r>
            <a:r>
              <a:rPr lang="ar-SA" altLang="en-US" sz="2000" dirty="0">
                <a:latin typeface="Times New Roman" panose="02020603050405020304" pitchFamily="18" charset="0"/>
                <a:cs typeface="Times New Roman" panose="02020603050405020304" pitchFamily="18" charset="0"/>
              </a:rPr>
              <a:t>ربما تكون دالة داخل دالة، او </a:t>
            </a:r>
            <a:r>
              <a:rPr lang="en-US" altLang="en-US" sz="2000" dirty="0">
                <a:latin typeface="Times New Roman" panose="02020603050405020304" pitchFamily="18" charset="0"/>
                <a:cs typeface="Times New Roman" panose="02020603050405020304" pitchFamily="18" charset="0"/>
              </a:rPr>
              <a:t>loop </a:t>
            </a:r>
            <a:r>
              <a:rPr lang="ar-SA" altLang="en-US" sz="2000" dirty="0">
                <a:latin typeface="Times New Roman" panose="02020603050405020304" pitchFamily="18" charset="0"/>
                <a:cs typeface="Times New Roman" panose="02020603050405020304" pitchFamily="18" charset="0"/>
              </a:rPr>
              <a:t>بداخل اخرى.</a:t>
            </a:r>
            <a:endParaRPr lang="ar-SA" altLang="en-US" sz="2000" dirty="0" smtClean="0">
              <a:latin typeface="Times New Roman" panose="02020603050405020304" pitchFamily="18" charset="0"/>
              <a:cs typeface="Times New Roman" panose="02020603050405020304" pitchFamily="18" charset="0"/>
            </a:endParaRPr>
          </a:p>
          <a:p>
            <a:pPr marL="625475" lvl="1" indent="-342900" algn="just" rtl="1">
              <a:buSzPct val="125000"/>
              <a:buFont typeface="Tahoma" panose="020B0604030504040204" pitchFamily="34" charset="0"/>
              <a:buChar char="‒"/>
            </a:pPr>
            <a:endParaRPr lang="ar-SA" altLang="en-US" sz="2000" dirty="0" smtClean="0">
              <a:latin typeface="Book Antiqua" panose="02040602050305030304" pitchFamily="18" charset="0"/>
            </a:endParaRPr>
          </a:p>
          <a:p>
            <a:pPr marL="231775" indent="-231775" algn="r" rtl="1">
              <a:buSzPct val="125000"/>
              <a:buFont typeface="Arial" panose="020B0604020202020204" pitchFamily="34" charset="0"/>
              <a:buChar char="•"/>
            </a:pPr>
            <a:endParaRPr lang="en-US" altLang="en-US" sz="2000" b="1" dirty="0" smtClean="0">
              <a:latin typeface="Book Antiqua" panose="02040602050305030304" pitchFamily="18" charset="0"/>
            </a:endParaRPr>
          </a:p>
          <a:p>
            <a:pPr marL="400050" lvl="1" indent="0">
              <a:buSzPct val="100000"/>
              <a:buNone/>
            </a:pPr>
            <a:r>
              <a:rPr lang="en-US" altLang="en-US" sz="1400" dirty="0" smtClean="0"/>
              <a:t>	</a:t>
            </a:r>
          </a:p>
        </p:txBody>
      </p:sp>
      <p:sp>
        <p:nvSpPr>
          <p:cNvPr id="5" name="Rectangle 2"/>
          <p:cNvSpPr>
            <a:spLocks noGrp="1" noChangeArrowheads="1"/>
          </p:cNvSpPr>
          <p:nvPr>
            <p:ph type="title"/>
          </p:nvPr>
        </p:nvSpPr>
        <p:spPr>
          <a:xfrm>
            <a:off x="685800" y="152400"/>
            <a:ext cx="7772400" cy="762000"/>
          </a:xfrm>
        </p:spPr>
        <p:txBody>
          <a:bodyPr/>
          <a:lstStyle/>
          <a:p>
            <a:r>
              <a:rPr lang="en-US" altLang="en-US" sz="3600" b="1" dirty="0">
                <a:cs typeface="Times New Roman" panose="02020603050405020304" pitchFamily="18" charset="0"/>
              </a:rPr>
              <a:t>Evolution of </a:t>
            </a:r>
            <a:r>
              <a:rPr lang="en-US" altLang="en-US" sz="3600" b="1" dirty="0" smtClean="0">
                <a:cs typeface="Times New Roman" panose="02020603050405020304" pitchFamily="18" charset="0"/>
              </a:rPr>
              <a:t>Programming Methods</a:t>
            </a:r>
            <a:r>
              <a:rPr lang="en-US" altLang="en-US" sz="3600" b="1" dirty="0" smtClean="0"/>
              <a:t> </a:t>
            </a:r>
            <a:endParaRPr lang="en-US" altLang="en-US" sz="3600" b="1" dirty="0"/>
          </a:p>
        </p:txBody>
      </p:sp>
    </p:spTree>
    <p:extLst>
      <p:ext uri="{BB962C8B-B14F-4D97-AF65-F5344CB8AC3E}">
        <p14:creationId xmlns:p14="http://schemas.microsoft.com/office/powerpoint/2010/main" val="20845394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Rectangle 3"/>
          <p:cNvSpPr>
            <a:spLocks noGrp="1" noChangeArrowheads="1"/>
          </p:cNvSpPr>
          <p:nvPr>
            <p:ph type="body" idx="1"/>
          </p:nvPr>
        </p:nvSpPr>
        <p:spPr>
          <a:xfrm>
            <a:off x="304800" y="914400"/>
            <a:ext cx="8534400" cy="5715000"/>
          </a:xfrm>
        </p:spPr>
        <p:txBody>
          <a:bodyPr/>
          <a:lstStyle/>
          <a:p>
            <a:pPr marL="0" indent="0" algn="r" rtl="1">
              <a:buSzPct val="125000"/>
              <a:buNone/>
            </a:pPr>
            <a:r>
              <a:rPr lang="ar-SA" altLang="en-US" sz="2400" b="1" u="sng" dirty="0">
                <a:solidFill>
                  <a:srgbClr val="000000"/>
                </a:solidFill>
                <a:latin typeface="Times New Roman" panose="02020603050405020304" pitchFamily="18" charset="0"/>
                <a:cs typeface="Times New Roman" panose="02020603050405020304" pitchFamily="18" charset="0"/>
              </a:rPr>
              <a:t>لغات البرمجة عالية المستوى </a:t>
            </a:r>
            <a:r>
              <a:rPr lang="en-US" altLang="en-US" sz="2400" b="1" u="sng" dirty="0">
                <a:solidFill>
                  <a:srgbClr val="000000"/>
                </a:solidFill>
                <a:latin typeface="Times New Roman" panose="02020603050405020304" pitchFamily="18" charset="0"/>
                <a:cs typeface="Times New Roman" panose="02020603050405020304" pitchFamily="18" charset="0"/>
              </a:rPr>
              <a:t>High Level Programming Languages</a:t>
            </a:r>
            <a:endParaRPr lang="ar-SA" altLang="en-US" sz="2400" b="1" dirty="0" smtClean="0">
              <a:latin typeface="Book Antiqua" panose="02040602050305030304" pitchFamily="18" charset="0"/>
            </a:endParaRPr>
          </a:p>
          <a:p>
            <a:pPr marL="231775" indent="-231775" algn="r" rtl="1">
              <a:buSzPct val="125000"/>
              <a:buFont typeface="Arial" panose="020B0604020202020204" pitchFamily="34" charset="0"/>
              <a:buChar char="•"/>
            </a:pPr>
            <a:r>
              <a:rPr lang="ar-SA" altLang="en-US" sz="2000" b="1" dirty="0" smtClean="0">
                <a:latin typeface="Book Antiqua" panose="02040602050305030304" pitchFamily="18" charset="0"/>
              </a:rPr>
              <a:t>البرمجة الكائنية (</a:t>
            </a:r>
            <a:r>
              <a:rPr lang="en-US" altLang="en-US" sz="2000" b="1" dirty="0" smtClean="0">
                <a:latin typeface="Book Antiqua" panose="02040602050305030304" pitchFamily="18" charset="0"/>
              </a:rPr>
              <a:t>Object Oriented Programming</a:t>
            </a:r>
            <a:r>
              <a:rPr lang="ar-SA" altLang="en-US" sz="2000" b="1" dirty="0" smtClean="0">
                <a:latin typeface="Book Antiqua" panose="02040602050305030304" pitchFamily="18" charset="0"/>
              </a:rPr>
              <a:t>) </a:t>
            </a:r>
            <a:r>
              <a:rPr lang="en-US" altLang="en-US" sz="2000" b="1" dirty="0" smtClean="0">
                <a:latin typeface="Book Antiqua" panose="02040602050305030304" pitchFamily="18" charset="0"/>
              </a:rPr>
              <a:t>1980's:</a:t>
            </a:r>
            <a:endParaRPr lang="ar-SA" altLang="en-US" sz="2000" b="1" dirty="0" smtClean="0">
              <a:latin typeface="Book Antiqua" panose="02040602050305030304" pitchFamily="18" charset="0"/>
            </a:endParaRPr>
          </a:p>
          <a:p>
            <a:pPr marL="685800" lvl="1" algn="r" rtl="1">
              <a:spcBef>
                <a:spcPts val="600"/>
              </a:spcBef>
              <a:buSzPct val="125000"/>
              <a:buFont typeface="Tahoma" panose="020B0604030504040204" pitchFamily="34" charset="0"/>
              <a:buChar char="‒"/>
            </a:pPr>
            <a:r>
              <a:rPr lang="ar-SA" altLang="en-US" sz="1800" dirty="0" smtClean="0">
                <a:latin typeface="Times New Roman" panose="02020603050405020304" pitchFamily="18" charset="0"/>
                <a:cs typeface="Times New Roman" panose="02020603050405020304" pitchFamily="18" charset="0"/>
              </a:rPr>
              <a:t>يعتبر هذا </a:t>
            </a:r>
            <a:r>
              <a:rPr lang="ar-SA" altLang="en-US" sz="1800" dirty="0">
                <a:latin typeface="Times New Roman" panose="02020603050405020304" pitchFamily="18" charset="0"/>
                <a:cs typeface="Times New Roman" panose="02020603050405020304" pitchFamily="18" charset="0"/>
              </a:rPr>
              <a:t>النوع من ا</a:t>
            </a:r>
            <a:r>
              <a:rPr lang="ar-SA" altLang="en-US" sz="1800" dirty="0" smtClean="0">
                <a:latin typeface="Times New Roman" panose="02020603050405020304" pitchFamily="18" charset="0"/>
                <a:cs typeface="Times New Roman" panose="02020603050405020304" pitchFamily="18" charset="0"/>
              </a:rPr>
              <a:t>لبرمجة </a:t>
            </a:r>
            <a:r>
              <a:rPr lang="ar-SA" altLang="en-US" sz="1800" dirty="0">
                <a:latin typeface="Times New Roman" panose="02020603050405020304" pitchFamily="18" charset="0"/>
                <a:cs typeface="Times New Roman" panose="02020603050405020304" pitchFamily="18" charset="0"/>
              </a:rPr>
              <a:t>يعتبر تطوير للبرمجة </a:t>
            </a:r>
            <a:r>
              <a:rPr lang="ar-SA" altLang="en-US" sz="1800" dirty="0" smtClean="0">
                <a:latin typeface="Times New Roman" panose="02020603050405020304" pitchFamily="18" charset="0"/>
                <a:cs typeface="Times New Roman" panose="02020603050405020304" pitchFamily="18" charset="0"/>
              </a:rPr>
              <a:t>الهيكلية.</a:t>
            </a:r>
            <a:endParaRPr lang="en-US" altLang="en-US" sz="1800" dirty="0" smtClean="0">
              <a:latin typeface="Times New Roman" panose="02020603050405020304" pitchFamily="18" charset="0"/>
              <a:cs typeface="Times New Roman" panose="02020603050405020304" pitchFamily="18" charset="0"/>
            </a:endParaRPr>
          </a:p>
          <a:p>
            <a:pPr marL="685800" lvl="1" algn="r" rtl="1">
              <a:spcBef>
                <a:spcPts val="600"/>
              </a:spcBef>
              <a:buSzPct val="125000"/>
              <a:buFont typeface="Tahoma" panose="020B0604030504040204" pitchFamily="34" charset="0"/>
              <a:buChar char="‒"/>
            </a:pPr>
            <a:r>
              <a:rPr lang="ar-SA" altLang="en-US" sz="1800" dirty="0" smtClean="0">
                <a:latin typeface="Times New Roman" panose="02020603050405020304" pitchFamily="18" charset="0"/>
                <a:cs typeface="Times New Roman" panose="02020603050405020304" pitchFamily="18" charset="0"/>
              </a:rPr>
              <a:t>تختصر البرمجة </a:t>
            </a:r>
            <a:r>
              <a:rPr lang="ar-SA" altLang="en-US" sz="1800" dirty="0">
                <a:latin typeface="Times New Roman" panose="02020603050405020304" pitchFamily="18" charset="0"/>
                <a:cs typeface="Times New Roman" panose="02020603050405020304" pitchFamily="18" charset="0"/>
              </a:rPr>
              <a:t>الكائنية </a:t>
            </a:r>
            <a:r>
              <a:rPr lang="ar-SA" altLang="en-US" sz="1800" dirty="0" smtClean="0">
                <a:latin typeface="Times New Roman" panose="02020603050405020304" pitchFamily="18" charset="0"/>
                <a:cs typeface="Times New Roman" panose="02020603050405020304" pitchFamily="18" charset="0"/>
              </a:rPr>
              <a:t>(</a:t>
            </a:r>
            <a:r>
              <a:rPr lang="en-US" altLang="en-US" sz="1800" dirty="0">
                <a:latin typeface="Times New Roman" panose="02020603050405020304" pitchFamily="18" charset="0"/>
                <a:cs typeface="Times New Roman" panose="02020603050405020304" pitchFamily="18" charset="0"/>
              </a:rPr>
              <a:t>Object Oriented Programming</a:t>
            </a:r>
            <a:r>
              <a:rPr lang="ar-SA" altLang="en-US" sz="1800" dirty="0" smtClean="0">
                <a:latin typeface="Times New Roman" panose="02020603050405020304" pitchFamily="18" charset="0"/>
                <a:cs typeface="Times New Roman" panose="02020603050405020304" pitchFamily="18" charset="0"/>
              </a:rPr>
              <a:t>)</a:t>
            </a:r>
            <a:r>
              <a:rPr lang="en-US" altLang="en-US" sz="1800" dirty="0" smtClean="0">
                <a:latin typeface="Times New Roman" panose="02020603050405020304" pitchFamily="18" charset="0"/>
                <a:cs typeface="Times New Roman" panose="02020603050405020304" pitchFamily="18" charset="0"/>
              </a:rPr>
              <a:t> </a:t>
            </a:r>
            <a:r>
              <a:rPr lang="ar-SA" altLang="en-US" sz="1800" dirty="0" smtClean="0">
                <a:latin typeface="Times New Roman" panose="02020603050405020304" pitchFamily="18" charset="0"/>
                <a:cs typeface="Times New Roman" panose="02020603050405020304" pitchFamily="18" charset="0"/>
              </a:rPr>
              <a:t>بالكلمة </a:t>
            </a:r>
            <a:r>
              <a:rPr lang="en-US" altLang="en-US" sz="1800" dirty="0">
                <a:latin typeface="Times New Roman" panose="02020603050405020304" pitchFamily="18" charset="0"/>
                <a:cs typeface="Times New Roman" panose="02020603050405020304" pitchFamily="18" charset="0"/>
              </a:rPr>
              <a:t>OOP</a:t>
            </a:r>
            <a:endParaRPr lang="ar-SA" altLang="en-US" sz="1800" dirty="0">
              <a:latin typeface="Times New Roman" panose="02020603050405020304" pitchFamily="18" charset="0"/>
              <a:cs typeface="Times New Roman" panose="02020603050405020304" pitchFamily="18" charset="0"/>
            </a:endParaRPr>
          </a:p>
          <a:p>
            <a:pPr marL="685800" lvl="1" algn="just" rtl="1">
              <a:spcBef>
                <a:spcPts val="600"/>
              </a:spcBef>
              <a:buSzPct val="125000"/>
              <a:buFont typeface="Tahoma" panose="020B0604030504040204" pitchFamily="34" charset="0"/>
              <a:buChar char="‒"/>
            </a:pPr>
            <a:r>
              <a:rPr lang="ar-SA" altLang="en-US" sz="1800" dirty="0" smtClean="0">
                <a:latin typeface="Times New Roman" panose="02020603050405020304" pitchFamily="18" charset="0"/>
                <a:cs typeface="Times New Roman" panose="02020603050405020304" pitchFamily="18" charset="0"/>
              </a:rPr>
              <a:t>وهي </a:t>
            </a:r>
            <a:r>
              <a:rPr lang="ar-SA" altLang="en-US" sz="1800" dirty="0">
                <a:latin typeface="Times New Roman" panose="02020603050405020304" pitchFamily="18" charset="0"/>
                <a:cs typeface="Times New Roman" panose="02020603050405020304" pitchFamily="18" charset="0"/>
              </a:rPr>
              <a:t>عبارة عن نمط برمجة متقدمة، وفيه يقسم البرنامج إلى وحدات تسمى </a:t>
            </a:r>
            <a:r>
              <a:rPr lang="ar-SA" altLang="en-US" sz="1800" dirty="0" smtClean="0">
                <a:latin typeface="Times New Roman" panose="02020603050405020304" pitchFamily="18" charset="0"/>
                <a:cs typeface="Times New Roman" panose="02020603050405020304" pitchFamily="18" charset="0"/>
              </a:rPr>
              <a:t>الكائنات (</a:t>
            </a:r>
            <a:r>
              <a:rPr lang="en-US" altLang="en-US" sz="1800" dirty="0">
                <a:latin typeface="Times New Roman" panose="02020603050405020304" pitchFamily="18" charset="0"/>
                <a:cs typeface="Times New Roman" panose="02020603050405020304" pitchFamily="18" charset="0"/>
              </a:rPr>
              <a:t>Objects</a:t>
            </a:r>
            <a:r>
              <a:rPr lang="ar-SA" altLang="en-US" sz="1800" dirty="0" smtClean="0">
                <a:latin typeface="Times New Roman" panose="02020603050405020304" pitchFamily="18" charset="0"/>
                <a:cs typeface="Times New Roman" panose="02020603050405020304" pitchFamily="18" charset="0"/>
              </a:rPr>
              <a:t>) حيث أن كل </a:t>
            </a:r>
            <a:r>
              <a:rPr lang="ar-SA" altLang="en-US" sz="1800" dirty="0">
                <a:latin typeface="Times New Roman" panose="02020603050405020304" pitchFamily="18" charset="0"/>
                <a:cs typeface="Times New Roman" panose="02020603050405020304" pitchFamily="18" charset="0"/>
              </a:rPr>
              <a:t>كائن </a:t>
            </a:r>
            <a:r>
              <a:rPr lang="ar-SA" altLang="en-US" sz="1800" dirty="0" smtClean="0">
                <a:latin typeface="Times New Roman" panose="02020603050405020304" pitchFamily="18" charset="0"/>
                <a:cs typeface="Times New Roman" panose="02020603050405020304" pitchFamily="18" charset="0"/>
              </a:rPr>
              <a:t>هو عبارة </a:t>
            </a:r>
            <a:r>
              <a:rPr lang="ar-SA" altLang="en-US" sz="1800" dirty="0">
                <a:latin typeface="Times New Roman" panose="02020603050405020304" pitchFamily="18" charset="0"/>
                <a:cs typeface="Times New Roman" panose="02020603050405020304" pitchFamily="18" charset="0"/>
              </a:rPr>
              <a:t>عن حزمة من البيانات والمتغيرات والثوابت والدوال ووحدات التنظيم وواجهات </a:t>
            </a:r>
            <a:r>
              <a:rPr lang="ar-SA" altLang="en-US" sz="1800" dirty="0" smtClean="0">
                <a:latin typeface="Times New Roman" panose="02020603050405020304" pitchFamily="18" charset="0"/>
                <a:cs typeface="Times New Roman" panose="02020603050405020304" pitchFamily="18" charset="0"/>
              </a:rPr>
              <a:t>الاستخدام.</a:t>
            </a:r>
          </a:p>
          <a:p>
            <a:pPr marL="685800" lvl="1" algn="just" rtl="1">
              <a:spcBef>
                <a:spcPts val="600"/>
              </a:spcBef>
              <a:buSzPct val="125000"/>
              <a:buFont typeface="Tahoma" panose="020B0604030504040204" pitchFamily="34" charset="0"/>
              <a:buChar char="‒"/>
            </a:pPr>
            <a:r>
              <a:rPr lang="ar-SA" altLang="en-US" sz="1800" dirty="0">
                <a:latin typeface="Times New Roman" panose="02020603050405020304" pitchFamily="18" charset="0"/>
                <a:cs typeface="Times New Roman" panose="02020603050405020304" pitchFamily="18" charset="0"/>
              </a:rPr>
              <a:t>ويتم بناء البرنامج بواسطة استخدام الكائنات وربطها مع بعضها البعض وواجهة البرنامج الخارجية باستخدام هيكلية البرنامج وواجهات الاستخدام الخاصة بكل </a:t>
            </a:r>
            <a:r>
              <a:rPr lang="ar-SA" altLang="en-US" sz="1800" dirty="0" smtClean="0">
                <a:latin typeface="Times New Roman" panose="02020603050405020304" pitchFamily="18" charset="0"/>
                <a:cs typeface="Times New Roman" panose="02020603050405020304" pitchFamily="18" charset="0"/>
              </a:rPr>
              <a:t>كائن.</a:t>
            </a:r>
          </a:p>
          <a:p>
            <a:pPr marL="685800" lvl="1" algn="just" rtl="1">
              <a:spcBef>
                <a:spcPts val="600"/>
              </a:spcBef>
              <a:buSzPct val="125000"/>
              <a:buFont typeface="Tahoma" panose="020B0604030504040204" pitchFamily="34" charset="0"/>
              <a:buChar char="‒"/>
            </a:pPr>
            <a:r>
              <a:rPr lang="ar-SA" altLang="en-US" sz="1800" dirty="0" smtClean="0">
                <a:latin typeface="Times New Roman" panose="02020603050405020304" pitchFamily="18" charset="0"/>
                <a:cs typeface="Times New Roman" panose="02020603050405020304" pitchFamily="18" charset="0"/>
              </a:rPr>
              <a:t>كل </a:t>
            </a:r>
            <a:r>
              <a:rPr lang="ar-SA" altLang="en-US" sz="1800" dirty="0">
                <a:latin typeface="Times New Roman" panose="02020603050405020304" pitchFamily="18" charset="0"/>
                <a:cs typeface="Times New Roman" panose="02020603050405020304" pitchFamily="18" charset="0"/>
              </a:rPr>
              <a:t>ما نراه في حياتنا اليومية من بشر وفواكه وحيوانات ووو هو كائن </a:t>
            </a:r>
            <a:r>
              <a:rPr lang="ar-SA" altLang="en-US" sz="1800" dirty="0" smtClean="0">
                <a:latin typeface="Times New Roman" panose="02020603050405020304" pitchFamily="18" charset="0"/>
                <a:cs typeface="Times New Roman" panose="02020603050405020304" pitchFamily="18" charset="0"/>
              </a:rPr>
              <a:t>(</a:t>
            </a:r>
            <a:r>
              <a:rPr lang="en-US" altLang="en-US" sz="1800" dirty="0" smtClean="0">
                <a:latin typeface="Times New Roman" panose="02020603050405020304" pitchFamily="18" charset="0"/>
                <a:cs typeface="Times New Roman" panose="02020603050405020304" pitchFamily="18" charset="0"/>
              </a:rPr>
              <a:t>Object</a:t>
            </a:r>
            <a:r>
              <a:rPr lang="ar-SA" altLang="en-US" sz="1800" dirty="0" smtClean="0">
                <a:latin typeface="Times New Roman" panose="02020603050405020304" pitchFamily="18" charset="0"/>
                <a:cs typeface="Times New Roman" panose="02020603050405020304" pitchFamily="18" charset="0"/>
              </a:rPr>
              <a:t>)، فلو </a:t>
            </a:r>
            <a:r>
              <a:rPr lang="ar-SA" altLang="en-US" sz="1800" dirty="0">
                <a:latin typeface="Times New Roman" panose="02020603050405020304" pitchFamily="18" charset="0"/>
                <a:cs typeface="Times New Roman" panose="02020603050405020304" pitchFamily="18" charset="0"/>
              </a:rPr>
              <a:t>نظرنا </a:t>
            </a:r>
            <a:r>
              <a:rPr lang="ar-SA" altLang="en-US" sz="1800" dirty="0" smtClean="0">
                <a:latin typeface="Times New Roman" panose="02020603050405020304" pitchFamily="18" charset="0"/>
                <a:cs typeface="Times New Roman" panose="02020603050405020304" pitchFamily="18" charset="0"/>
              </a:rPr>
              <a:t>مثلاً لفئة </a:t>
            </a:r>
            <a:r>
              <a:rPr lang="ar-SA" altLang="en-US" sz="1800" dirty="0">
                <a:latin typeface="Times New Roman" panose="02020603050405020304" pitchFamily="18" charset="0"/>
                <a:cs typeface="Times New Roman" panose="02020603050405020304" pitchFamily="18" charset="0"/>
              </a:rPr>
              <a:t>الحيوانات </a:t>
            </a:r>
            <a:r>
              <a:rPr lang="ar-SA" altLang="en-US" sz="1800" dirty="0" smtClean="0">
                <a:latin typeface="Times New Roman" panose="02020603050405020304" pitchFamily="18" charset="0"/>
                <a:cs typeface="Times New Roman" panose="02020603050405020304" pitchFamily="18" charset="0"/>
              </a:rPr>
              <a:t>مثلاً </a:t>
            </a:r>
            <a:r>
              <a:rPr lang="ar-SA" altLang="en-US" sz="1800" dirty="0">
                <a:latin typeface="Times New Roman" panose="02020603050405020304" pitchFamily="18" charset="0"/>
                <a:cs typeface="Times New Roman" panose="02020603050405020304" pitchFamily="18" charset="0"/>
              </a:rPr>
              <a:t>فالأسد والنمر والغزال والأرنب كلٌ منهم يمثل كائناً مستقلا </a:t>
            </a:r>
            <a:r>
              <a:rPr lang="ar-SA" altLang="en-US" sz="1800" dirty="0" smtClean="0">
                <a:latin typeface="Times New Roman" panose="02020603050405020304" pitchFamily="18" charset="0"/>
                <a:cs typeface="Times New Roman" panose="02020603050405020304" pitchFamily="18" charset="0"/>
              </a:rPr>
              <a:t>بذاته، </a:t>
            </a:r>
            <a:r>
              <a:rPr lang="ar-SA" altLang="en-US" sz="1800" dirty="0">
                <a:latin typeface="Times New Roman" panose="02020603050405020304" pitchFamily="18" charset="0"/>
                <a:cs typeface="Times New Roman" panose="02020603050405020304" pitchFamily="18" charset="0"/>
              </a:rPr>
              <a:t>و له خصائص تميزه عن </a:t>
            </a:r>
            <a:r>
              <a:rPr lang="ar-SA" altLang="en-US" sz="1800" dirty="0" smtClean="0">
                <a:latin typeface="Times New Roman" panose="02020603050405020304" pitchFamily="18" charset="0"/>
                <a:cs typeface="Times New Roman" panose="02020603050405020304" pitchFamily="18" charset="0"/>
              </a:rPr>
              <a:t>الآخر، ويقوم </a:t>
            </a:r>
            <a:r>
              <a:rPr lang="ar-SA" altLang="en-US" sz="1800" dirty="0">
                <a:latin typeface="Times New Roman" panose="02020603050405020304" pitchFamily="18" charset="0"/>
                <a:cs typeface="Times New Roman" panose="02020603050405020304" pitchFamily="18" charset="0"/>
              </a:rPr>
              <a:t>بسلوكيات </a:t>
            </a:r>
            <a:r>
              <a:rPr lang="ar-SA" altLang="en-US" sz="1800" dirty="0" smtClean="0">
                <a:latin typeface="Times New Roman" panose="02020603050405020304" pitchFamily="18" charset="0"/>
                <a:cs typeface="Times New Roman" panose="02020603050405020304" pitchFamily="18" charset="0"/>
              </a:rPr>
              <a:t>ووظائف.</a:t>
            </a:r>
          </a:p>
          <a:p>
            <a:pPr marL="685800" lvl="1" algn="just" rtl="1">
              <a:spcBef>
                <a:spcPts val="600"/>
              </a:spcBef>
              <a:buSzPct val="125000"/>
              <a:buFont typeface="Tahoma" panose="020B0604030504040204" pitchFamily="34" charset="0"/>
              <a:buChar char="‒"/>
            </a:pPr>
            <a:r>
              <a:rPr lang="ar-SA" altLang="en-US" sz="1800" dirty="0" smtClean="0">
                <a:latin typeface="Times New Roman" panose="02020603050405020304" pitchFamily="18" charset="0"/>
                <a:cs typeface="Times New Roman" panose="02020603050405020304" pitchFamily="18" charset="0"/>
              </a:rPr>
              <a:t>إذن </a:t>
            </a:r>
            <a:r>
              <a:rPr lang="ar-SA" altLang="en-US" sz="1800" dirty="0">
                <a:latin typeface="Times New Roman" panose="02020603050405020304" pitchFamily="18" charset="0"/>
                <a:cs typeface="Times New Roman" panose="02020603050405020304" pitchFamily="18" charset="0"/>
              </a:rPr>
              <a:t>لكل كائن خصائص يتميّز بها و سلوكيات يقوم بها ومن هذه السلوكيات تنتج أحداث، وبهذه الثلاث عوامل يتميز كل كائن عما سواه:</a:t>
            </a:r>
          </a:p>
          <a:p>
            <a:pPr marL="1262063" lvl="1" indent="-347663" algn="just" rtl="1">
              <a:spcBef>
                <a:spcPts val="600"/>
              </a:spcBef>
              <a:buSzPct val="100000"/>
              <a:buFont typeface="+mj-lt"/>
              <a:buAutoNum type="arabicParenR"/>
            </a:pPr>
            <a:r>
              <a:rPr lang="ar-SA" altLang="en-US" sz="1800" dirty="0" smtClean="0">
                <a:latin typeface="Times New Roman" panose="02020603050405020304" pitchFamily="18" charset="0"/>
                <a:cs typeface="Times New Roman" panose="02020603050405020304" pitchFamily="18" charset="0"/>
              </a:rPr>
              <a:t>خصائص (</a:t>
            </a:r>
            <a:r>
              <a:rPr lang="en-US" altLang="en-US" sz="1800" dirty="0" smtClean="0">
                <a:latin typeface="Times New Roman" panose="02020603050405020304" pitchFamily="18" charset="0"/>
                <a:cs typeface="Times New Roman" panose="02020603050405020304" pitchFamily="18" charset="0"/>
              </a:rPr>
              <a:t>Properties</a:t>
            </a:r>
            <a:r>
              <a:rPr lang="ar-SA" altLang="en-US" sz="1800" dirty="0" smtClean="0">
                <a:latin typeface="Times New Roman" panose="02020603050405020304" pitchFamily="18" charset="0"/>
                <a:cs typeface="Times New Roman" panose="02020603050405020304" pitchFamily="18" charset="0"/>
              </a:rPr>
              <a:t>) </a:t>
            </a:r>
            <a:r>
              <a:rPr lang="en-US" altLang="en-US" sz="1800" dirty="0" smtClean="0">
                <a:latin typeface="Times New Roman" panose="02020603050405020304" pitchFamily="18" charset="0"/>
                <a:cs typeface="Times New Roman" panose="02020603050405020304" pitchFamily="18" charset="0"/>
              </a:rPr>
              <a:t>:</a:t>
            </a:r>
            <a:r>
              <a:rPr lang="ar-SA" altLang="en-US" sz="1800" dirty="0" smtClean="0">
                <a:latin typeface="Times New Roman" panose="02020603050405020304" pitchFamily="18" charset="0"/>
                <a:cs typeface="Times New Roman" panose="02020603050405020304" pitchFamily="18" charset="0"/>
              </a:rPr>
              <a:t> وهي </a:t>
            </a:r>
            <a:r>
              <a:rPr lang="ar-SA" altLang="en-US" sz="1800" dirty="0">
                <a:latin typeface="Times New Roman" panose="02020603050405020304" pitchFamily="18" charset="0"/>
                <a:cs typeface="Times New Roman" panose="02020603050405020304" pitchFamily="18" charset="0"/>
              </a:rPr>
              <a:t>ما نسميه في البرمجة </a:t>
            </a:r>
            <a:r>
              <a:rPr lang="en-US" altLang="en-US" sz="1800" dirty="0" smtClean="0">
                <a:latin typeface="Times New Roman" panose="02020603050405020304" pitchFamily="18" charset="0"/>
                <a:cs typeface="Times New Roman" panose="02020603050405020304" pitchFamily="18" charset="0"/>
              </a:rPr>
              <a:t>Data.</a:t>
            </a:r>
            <a:endParaRPr lang="ar-SA" altLang="en-US" sz="1800" dirty="0" smtClean="0">
              <a:latin typeface="Times New Roman" panose="02020603050405020304" pitchFamily="18" charset="0"/>
              <a:cs typeface="Times New Roman" panose="02020603050405020304" pitchFamily="18" charset="0"/>
            </a:endParaRPr>
          </a:p>
          <a:p>
            <a:pPr marL="1262063" lvl="1" indent="-347663" algn="just" rtl="1">
              <a:spcBef>
                <a:spcPts val="600"/>
              </a:spcBef>
              <a:buSzPct val="100000"/>
              <a:buFont typeface="+mj-lt"/>
              <a:buAutoNum type="arabicParenR"/>
            </a:pPr>
            <a:r>
              <a:rPr lang="ar-SA" altLang="en-US" sz="1800" dirty="0" smtClean="0">
                <a:latin typeface="Times New Roman" panose="02020603050405020304" pitchFamily="18" charset="0"/>
                <a:cs typeface="Times New Roman" panose="02020603050405020304" pitchFamily="18" charset="0"/>
              </a:rPr>
              <a:t>سلوكيات (</a:t>
            </a:r>
            <a:r>
              <a:rPr lang="en-US" altLang="en-US" sz="1800" dirty="0" smtClean="0">
                <a:latin typeface="Times New Roman" panose="02020603050405020304" pitchFamily="18" charset="0"/>
                <a:cs typeface="Times New Roman" panose="02020603050405020304" pitchFamily="18" charset="0"/>
              </a:rPr>
              <a:t>Behavior</a:t>
            </a:r>
            <a:r>
              <a:rPr lang="ar-SA" altLang="en-US" sz="1800" dirty="0" smtClean="0">
                <a:latin typeface="Times New Roman" panose="02020603050405020304" pitchFamily="18" charset="0"/>
                <a:cs typeface="Times New Roman" panose="02020603050405020304" pitchFamily="18" charset="0"/>
              </a:rPr>
              <a:t>) أو </a:t>
            </a:r>
            <a:r>
              <a:rPr lang="ar-SA" altLang="en-US" sz="1800" dirty="0">
                <a:latin typeface="Times New Roman" panose="02020603050405020304" pitchFamily="18" charset="0"/>
                <a:cs typeface="Times New Roman" panose="02020603050405020304" pitchFamily="18" charset="0"/>
              </a:rPr>
              <a:t>وظائف يقوم بها: وهي ما نسميه بلغة البرمجة </a:t>
            </a:r>
            <a:r>
              <a:rPr lang="en-US" altLang="en-US" sz="1800" dirty="0">
                <a:latin typeface="Times New Roman" panose="02020603050405020304" pitchFamily="18" charset="0"/>
                <a:cs typeface="Times New Roman" panose="02020603050405020304" pitchFamily="18" charset="0"/>
              </a:rPr>
              <a:t>Methods or </a:t>
            </a:r>
            <a:r>
              <a:rPr lang="en-US" altLang="en-US" sz="1800" dirty="0" smtClean="0">
                <a:latin typeface="Times New Roman" panose="02020603050405020304" pitchFamily="18" charset="0"/>
                <a:cs typeface="Times New Roman" panose="02020603050405020304" pitchFamily="18" charset="0"/>
              </a:rPr>
              <a:t>Functions</a:t>
            </a:r>
            <a:endParaRPr lang="ar-SA" altLang="en-US" sz="1800" dirty="0" smtClean="0">
              <a:latin typeface="Times New Roman" panose="02020603050405020304" pitchFamily="18" charset="0"/>
              <a:cs typeface="Times New Roman" panose="02020603050405020304" pitchFamily="18" charset="0"/>
            </a:endParaRPr>
          </a:p>
        </p:txBody>
      </p:sp>
      <p:sp>
        <p:nvSpPr>
          <p:cNvPr id="6" name="Rectangle 2"/>
          <p:cNvSpPr>
            <a:spLocks noGrp="1" noChangeArrowheads="1"/>
          </p:cNvSpPr>
          <p:nvPr>
            <p:ph type="title"/>
          </p:nvPr>
        </p:nvSpPr>
        <p:spPr>
          <a:xfrm>
            <a:off x="685800" y="152400"/>
            <a:ext cx="7772400" cy="762000"/>
          </a:xfrm>
        </p:spPr>
        <p:txBody>
          <a:bodyPr/>
          <a:lstStyle/>
          <a:p>
            <a:r>
              <a:rPr lang="en-US" altLang="en-US" sz="3600" b="1" dirty="0">
                <a:cs typeface="Times New Roman" panose="02020603050405020304" pitchFamily="18" charset="0"/>
              </a:rPr>
              <a:t>Evolution of </a:t>
            </a:r>
            <a:r>
              <a:rPr lang="en-US" altLang="en-US" sz="3600" b="1" dirty="0" smtClean="0">
                <a:cs typeface="Times New Roman" panose="02020603050405020304" pitchFamily="18" charset="0"/>
              </a:rPr>
              <a:t>Programming Methods</a:t>
            </a:r>
            <a:r>
              <a:rPr lang="en-US" altLang="en-US" sz="3600" b="1" dirty="0" smtClean="0"/>
              <a:t> </a:t>
            </a:r>
            <a:endParaRPr lang="en-US" altLang="en-US" sz="3600" b="1" dirty="0"/>
          </a:p>
        </p:txBody>
      </p:sp>
    </p:spTree>
    <p:extLst>
      <p:ext uri="{BB962C8B-B14F-4D97-AF65-F5344CB8AC3E}">
        <p14:creationId xmlns:p14="http://schemas.microsoft.com/office/powerpoint/2010/main" val="4028346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Rectangle 3"/>
          <p:cNvSpPr>
            <a:spLocks noGrp="1" noChangeArrowheads="1"/>
          </p:cNvSpPr>
          <p:nvPr>
            <p:ph type="body" idx="1"/>
          </p:nvPr>
        </p:nvSpPr>
        <p:spPr>
          <a:xfrm>
            <a:off x="304800" y="914400"/>
            <a:ext cx="8534400" cy="5791200"/>
          </a:xfrm>
        </p:spPr>
        <p:txBody>
          <a:bodyPr/>
          <a:lstStyle/>
          <a:p>
            <a:pPr marL="0" indent="0" algn="r" rtl="1">
              <a:buSzPct val="125000"/>
              <a:buNone/>
            </a:pPr>
            <a:r>
              <a:rPr lang="ar-SA" altLang="en-US" sz="2400" b="1" u="sng" dirty="0">
                <a:solidFill>
                  <a:srgbClr val="000000"/>
                </a:solidFill>
                <a:latin typeface="Times New Roman" panose="02020603050405020304" pitchFamily="18" charset="0"/>
                <a:cs typeface="Times New Roman" panose="02020603050405020304" pitchFamily="18" charset="0"/>
              </a:rPr>
              <a:t>لغات البرمجة عالية المستوى </a:t>
            </a:r>
            <a:r>
              <a:rPr lang="en-US" altLang="en-US" sz="2400" b="1" u="sng" dirty="0">
                <a:solidFill>
                  <a:srgbClr val="000000"/>
                </a:solidFill>
                <a:latin typeface="Times New Roman" panose="02020603050405020304" pitchFamily="18" charset="0"/>
                <a:cs typeface="Times New Roman" panose="02020603050405020304" pitchFamily="18" charset="0"/>
              </a:rPr>
              <a:t>High Level Programming Languages</a:t>
            </a:r>
            <a:endParaRPr lang="ar-SA" altLang="en-US" sz="2400" b="1" dirty="0" smtClean="0">
              <a:latin typeface="Book Antiqua" panose="02040602050305030304" pitchFamily="18" charset="0"/>
            </a:endParaRPr>
          </a:p>
          <a:p>
            <a:pPr marL="231775" indent="-231775" algn="r" rtl="1">
              <a:buSzPct val="125000"/>
              <a:buFont typeface="Arial" panose="020B0604020202020204" pitchFamily="34" charset="0"/>
              <a:buChar char="•"/>
            </a:pPr>
            <a:r>
              <a:rPr lang="ar-SA" altLang="en-US" sz="2000" b="1" dirty="0" smtClean="0">
                <a:latin typeface="Book Antiqua" panose="02040602050305030304" pitchFamily="18" charset="0"/>
              </a:rPr>
              <a:t>البرمجة الكائنية (</a:t>
            </a:r>
            <a:r>
              <a:rPr lang="en-US" altLang="en-US" sz="2000" b="1" dirty="0" smtClean="0">
                <a:latin typeface="Book Antiqua" panose="02040602050305030304" pitchFamily="18" charset="0"/>
              </a:rPr>
              <a:t>Object Oriented Programming</a:t>
            </a:r>
            <a:r>
              <a:rPr lang="ar-SA" altLang="en-US" sz="2000" b="1" dirty="0" smtClean="0">
                <a:latin typeface="Book Antiqua" panose="02040602050305030304" pitchFamily="18" charset="0"/>
              </a:rPr>
              <a:t>) </a:t>
            </a:r>
            <a:r>
              <a:rPr lang="en-US" altLang="en-US" sz="2000" b="1" dirty="0" smtClean="0">
                <a:latin typeface="Book Antiqua" panose="02040602050305030304" pitchFamily="18" charset="0"/>
              </a:rPr>
              <a:t>1980's:</a:t>
            </a:r>
            <a:endParaRPr lang="ar-SA" altLang="en-US" sz="2000" b="1" dirty="0" smtClean="0">
              <a:latin typeface="Book Antiqua" panose="02040602050305030304" pitchFamily="18" charset="0"/>
            </a:endParaRPr>
          </a:p>
          <a:p>
            <a:pPr marL="685800" lvl="1" algn="just" rtl="1">
              <a:buSzPct val="125000"/>
              <a:buFont typeface="Tahoma" panose="020B0604030504040204" pitchFamily="34" charset="0"/>
              <a:buChar char="‒"/>
            </a:pPr>
            <a:r>
              <a:rPr lang="ar-SA" altLang="en-US" sz="1600" dirty="0">
                <a:latin typeface="Book Antiqua" panose="02040602050305030304" pitchFamily="18" charset="0"/>
              </a:rPr>
              <a:t>لتقريب المفهوم اكثر فالحقيقة ان كل شئ حولنا يمكن تجريده إلى كائن برمجى </a:t>
            </a:r>
            <a:r>
              <a:rPr lang="ar-SA" altLang="en-US" sz="1600" dirty="0" smtClean="0">
                <a:latin typeface="Book Antiqua" panose="02040602050305030304" pitchFamily="18" charset="0"/>
              </a:rPr>
              <a:t>(</a:t>
            </a:r>
            <a:r>
              <a:rPr lang="en-US" altLang="en-US" sz="1600" dirty="0">
                <a:latin typeface="Book Antiqua" panose="02040602050305030304" pitchFamily="18" charset="0"/>
              </a:rPr>
              <a:t>Object</a:t>
            </a:r>
            <a:r>
              <a:rPr lang="ar-SA" altLang="en-US" sz="1600" dirty="0" smtClean="0">
                <a:latin typeface="Book Antiqua" panose="02040602050305030304" pitchFamily="18" charset="0"/>
              </a:rPr>
              <a:t>) مثلًا </a:t>
            </a:r>
            <a:r>
              <a:rPr lang="ar-SA" altLang="en-US" sz="1600" dirty="0">
                <a:latin typeface="Book Antiqua" panose="02040602050305030304" pitchFamily="18" charset="0"/>
              </a:rPr>
              <a:t>السيارة لها مجموعة الخصائص (تتحرك إلى الامام والخلف واليمين واليسار وتفرمل و تبطئ و تسرع و الخ ) ولها مجموعة من المتغيرات (تستخدم فى وصف السيارة مثل نوع و لون و سرعة السيارة القصوى و الخ </a:t>
            </a:r>
            <a:r>
              <a:rPr lang="ar-SA" altLang="en-US" sz="1600" dirty="0" smtClean="0">
                <a:latin typeface="Book Antiqua" panose="02040602050305030304" pitchFamily="18" charset="0"/>
              </a:rPr>
              <a:t>).</a:t>
            </a:r>
          </a:p>
          <a:p>
            <a:pPr marL="685800" lvl="1" algn="just" rtl="1">
              <a:buSzPct val="125000"/>
              <a:buFont typeface="Tahoma" panose="020B0604030504040204" pitchFamily="34" charset="0"/>
              <a:buChar char="‒"/>
            </a:pPr>
            <a:r>
              <a:rPr lang="ar-SA" altLang="en-US" sz="1600" dirty="0">
                <a:latin typeface="Book Antiqua" panose="02040602050305030304" pitchFamily="18" charset="0"/>
              </a:rPr>
              <a:t>فمصنع السيارات الذى ينشئ هذه السيارات بهذه الخصائص والمتغيرات لا بد انه يمتلك نموذج اولى لهذه السيارات وهذا النموذج يسمى </a:t>
            </a:r>
            <a:r>
              <a:rPr lang="en-US" altLang="en-US" sz="1600" dirty="0">
                <a:latin typeface="Book Antiqua" panose="02040602050305030304" pitchFamily="18" charset="0"/>
              </a:rPr>
              <a:t>Class </a:t>
            </a:r>
            <a:r>
              <a:rPr lang="ar-SA" altLang="en-US" sz="1600" dirty="0" smtClean="0">
                <a:latin typeface="Book Antiqua" panose="02040602050305030304" pitchFamily="18" charset="0"/>
              </a:rPr>
              <a:t> وهو </a:t>
            </a:r>
            <a:r>
              <a:rPr lang="ar-SA" altLang="en-US" sz="1600" dirty="0">
                <a:latin typeface="Book Antiqua" panose="02040602050305030304" pitchFamily="18" charset="0"/>
              </a:rPr>
              <a:t>الخصائص المشتركة بين </a:t>
            </a:r>
            <a:r>
              <a:rPr lang="ar-SA" altLang="en-US" sz="1600" dirty="0" smtClean="0">
                <a:latin typeface="Book Antiqua" panose="02040602050305030304" pitchFamily="18" charset="0"/>
              </a:rPr>
              <a:t>الكائنات، فما </a:t>
            </a:r>
            <a:r>
              <a:rPr lang="ar-SA" altLang="en-US" sz="1600" dirty="0">
                <a:latin typeface="Book Antiqua" panose="02040602050305030304" pitchFamily="18" charset="0"/>
              </a:rPr>
              <a:t>يميز صنف السيارات ان لها ( محرك و 4 عجلات و غيرها ) وقد يختلف كل كائن عن الاخر فى خصائص اخرى مثل السرعة واللون وغيرها .</a:t>
            </a:r>
            <a:endParaRPr lang="ar-SA" altLang="en-US" sz="1600" dirty="0" smtClean="0">
              <a:latin typeface="Book Antiqua" panose="02040602050305030304" pitchFamily="18" charset="0"/>
            </a:endParaRPr>
          </a:p>
        </p:txBody>
      </p:sp>
      <p:sp>
        <p:nvSpPr>
          <p:cNvPr id="6" name="Rectangle 2"/>
          <p:cNvSpPr>
            <a:spLocks noGrp="1" noChangeArrowheads="1"/>
          </p:cNvSpPr>
          <p:nvPr>
            <p:ph type="title"/>
          </p:nvPr>
        </p:nvSpPr>
        <p:spPr>
          <a:xfrm>
            <a:off x="685800" y="152400"/>
            <a:ext cx="7772400" cy="762000"/>
          </a:xfrm>
        </p:spPr>
        <p:txBody>
          <a:bodyPr/>
          <a:lstStyle/>
          <a:p>
            <a:r>
              <a:rPr lang="en-US" altLang="en-US" sz="3600" b="1" dirty="0">
                <a:cs typeface="Times New Roman" panose="02020603050405020304" pitchFamily="18" charset="0"/>
              </a:rPr>
              <a:t>Evolution of </a:t>
            </a:r>
            <a:r>
              <a:rPr lang="en-US" altLang="en-US" sz="3600" b="1" dirty="0" smtClean="0">
                <a:cs typeface="Times New Roman" panose="02020603050405020304" pitchFamily="18" charset="0"/>
              </a:rPr>
              <a:t>Programming Methods</a:t>
            </a:r>
            <a:r>
              <a:rPr lang="en-US" altLang="en-US" sz="3600" b="1" dirty="0" smtClean="0"/>
              <a:t> </a:t>
            </a:r>
            <a:endParaRPr lang="en-US" altLang="en-US" sz="3600"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3657600"/>
            <a:ext cx="6477000" cy="2514600"/>
          </a:xfrm>
          <a:prstGeom prst="rect">
            <a:avLst/>
          </a:prstGeom>
        </p:spPr>
      </p:pic>
    </p:spTree>
    <p:extLst>
      <p:ext uri="{BB962C8B-B14F-4D97-AF65-F5344CB8AC3E}">
        <p14:creationId xmlns:p14="http://schemas.microsoft.com/office/powerpoint/2010/main" val="4043105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685800" y="228601"/>
            <a:ext cx="7772400" cy="609599"/>
          </a:xfrm>
        </p:spPr>
        <p:txBody>
          <a:bodyPr/>
          <a:lstStyle/>
          <a:p>
            <a:r>
              <a:rPr lang="en-US" altLang="en-US" sz="3200" b="1" dirty="0"/>
              <a:t>Tour of C++: The Basics</a:t>
            </a:r>
            <a:endParaRPr lang="th-TH" altLang="en-US" sz="3200" b="1" dirty="0"/>
          </a:p>
        </p:txBody>
      </p:sp>
      <p:sp>
        <p:nvSpPr>
          <p:cNvPr id="101379" name="Rectangle 3"/>
          <p:cNvSpPr>
            <a:spLocks noGrp="1" noChangeArrowheads="1"/>
          </p:cNvSpPr>
          <p:nvPr>
            <p:ph type="body" idx="1"/>
          </p:nvPr>
        </p:nvSpPr>
        <p:spPr>
          <a:xfrm>
            <a:off x="228600" y="838200"/>
            <a:ext cx="8686800" cy="5791200"/>
          </a:xfrm>
        </p:spPr>
        <p:txBody>
          <a:bodyPr/>
          <a:lstStyle/>
          <a:p>
            <a:pPr marL="231775" indent="-231775" algn="r" rtl="1">
              <a:spcBef>
                <a:spcPts val="600"/>
              </a:spcBef>
              <a:spcAft>
                <a:spcPts val="0"/>
              </a:spcAft>
            </a:pPr>
            <a:r>
              <a:rPr lang="ar-SA" altLang="en-US" sz="2000" dirty="0">
                <a:latin typeface="Times New Roman" panose="02020603050405020304" pitchFamily="18" charset="0"/>
                <a:cs typeface="Times New Roman" panose="02020603050405020304" pitchFamily="18" charset="0"/>
              </a:rPr>
              <a:t>ب</a:t>
            </a:r>
            <a:r>
              <a:rPr lang="ar-SA" altLang="en-US" sz="2000" dirty="0" smtClean="0">
                <a:latin typeface="Times New Roman" panose="02020603050405020304" pitchFamily="18" charset="0"/>
                <a:cs typeface="Times New Roman" panose="02020603050405020304" pitchFamily="18" charset="0"/>
              </a:rPr>
              <a:t>دأ </a:t>
            </a:r>
            <a:r>
              <a:rPr lang="ar-SA" altLang="en-US" sz="2000" b="1" dirty="0">
                <a:solidFill>
                  <a:srgbClr val="0070C0"/>
                </a:solidFill>
                <a:latin typeface="Times New Roman" panose="02020603050405020304" pitchFamily="18" charset="0"/>
                <a:cs typeface="Times New Roman" panose="02020603050405020304" pitchFamily="18" charset="0"/>
              </a:rPr>
              <a:t>بيارن ستروستروب</a:t>
            </a:r>
            <a:r>
              <a:rPr lang="ar-SA" altLang="en-US" sz="2000" dirty="0">
                <a:latin typeface="Times New Roman" panose="02020603050405020304" pitchFamily="18" charset="0"/>
                <a:cs typeface="Times New Roman" panose="02020603050405020304" pitchFamily="18" charset="0"/>
              </a:rPr>
              <a:t> العمل على مشروعه </a:t>
            </a:r>
            <a:r>
              <a:rPr lang="ar-SA" altLang="en-US" sz="2000" b="1" dirty="0">
                <a:latin typeface="Times New Roman" panose="02020603050405020304" pitchFamily="18" charset="0"/>
                <a:cs typeface="Times New Roman" panose="02020603050405020304" pitchFamily="18" charset="0"/>
              </a:rPr>
              <a:t>سي مع </a:t>
            </a:r>
            <a:r>
              <a:rPr lang="ar-SA" altLang="en-US" sz="2000" b="1" dirty="0" smtClean="0">
                <a:latin typeface="Times New Roman" panose="02020603050405020304" pitchFamily="18" charset="0"/>
                <a:cs typeface="Times New Roman" panose="02020603050405020304" pitchFamily="18" charset="0"/>
              </a:rPr>
              <a:t>الأصناف </a:t>
            </a:r>
            <a:r>
              <a:rPr lang="ar-SA" altLang="en-US" sz="2000" dirty="0" smtClean="0">
                <a:latin typeface="Times New Roman" panose="02020603050405020304" pitchFamily="18" charset="0"/>
                <a:cs typeface="Times New Roman" panose="02020603050405020304" pitchFamily="18" charset="0"/>
              </a:rPr>
              <a:t>(</a:t>
            </a:r>
            <a:r>
              <a:rPr lang="en-US" altLang="en-US" sz="2000" b="1" dirty="0">
                <a:solidFill>
                  <a:srgbClr val="000000"/>
                </a:solidFill>
                <a:latin typeface="Times New Roman" panose="02020603050405020304" pitchFamily="18" charset="0"/>
                <a:cs typeface="Times New Roman" panose="02020603050405020304" pitchFamily="18" charset="0"/>
              </a:rPr>
              <a:t>C with Classes</a:t>
            </a:r>
            <a:r>
              <a:rPr lang="ar-SA" altLang="en-US" sz="2000" dirty="0" smtClean="0">
                <a:latin typeface="Times New Roman" panose="02020603050405020304" pitchFamily="18" charset="0"/>
                <a:cs typeface="Times New Roman" panose="02020603050405020304" pitchFamily="18" charset="0"/>
              </a:rPr>
              <a:t>) في عام </a:t>
            </a:r>
            <a:r>
              <a:rPr lang="ar-SA" altLang="en-US" sz="2000" b="1" dirty="0" smtClean="0">
                <a:latin typeface="Times New Roman" panose="02020603050405020304" pitchFamily="18" charset="0"/>
                <a:cs typeface="Times New Roman" panose="02020603050405020304" pitchFamily="18" charset="0"/>
              </a:rPr>
              <a:t>1979</a:t>
            </a:r>
            <a:endParaRPr lang="ar-SA" altLang="en-US" sz="2000" dirty="0" smtClean="0">
              <a:latin typeface="Times New Roman" panose="02020603050405020304" pitchFamily="18" charset="0"/>
              <a:cs typeface="Times New Roman" panose="02020603050405020304" pitchFamily="18" charset="0"/>
            </a:endParaRPr>
          </a:p>
          <a:p>
            <a:pPr marL="631825" lvl="1" indent="-231775" algn="just" rtl="1">
              <a:spcBef>
                <a:spcPts val="600"/>
              </a:spcBef>
              <a:spcAft>
                <a:spcPts val="0"/>
              </a:spcAft>
            </a:pPr>
            <a:r>
              <a:rPr lang="ar-SA" altLang="en-US" sz="1600" dirty="0" smtClean="0">
                <a:latin typeface="Times New Roman" panose="02020603050405020304" pitchFamily="18" charset="0"/>
                <a:cs typeface="Times New Roman" panose="02020603050405020304" pitchFamily="18" charset="0"/>
              </a:rPr>
              <a:t>وقد </a:t>
            </a:r>
            <a:r>
              <a:rPr lang="ar-SA" altLang="en-US" sz="1600" dirty="0">
                <a:latin typeface="Times New Roman" panose="02020603050405020304" pitchFamily="18" charset="0"/>
                <a:cs typeface="Times New Roman" panose="02020603050405020304" pitchFamily="18" charset="0"/>
              </a:rPr>
              <a:t>استلهم فكرة هذا المشروع أثناء عمله على </a:t>
            </a:r>
            <a:r>
              <a:rPr lang="ar-SA" altLang="en-US" sz="1600" b="1" dirty="0">
                <a:latin typeface="Times New Roman" panose="02020603050405020304" pitchFamily="18" charset="0"/>
                <a:cs typeface="Times New Roman" panose="02020603050405020304" pitchFamily="18" charset="0"/>
              </a:rPr>
              <a:t>أطروحة الدكتوراه</a:t>
            </a:r>
            <a:r>
              <a:rPr lang="ar-SA" altLang="en-US" sz="1600" dirty="0">
                <a:latin typeface="Times New Roman" panose="02020603050405020304" pitchFamily="18" charset="0"/>
                <a:cs typeface="Times New Roman" panose="02020603050405020304" pitchFamily="18" charset="0"/>
              </a:rPr>
              <a:t> حيث قضى وقتاً طويلاً بالبرمجة. لقد اكتشف ستروستروب أن العديد من ميزات لغة </a:t>
            </a:r>
            <a:r>
              <a:rPr lang="ar-SA" altLang="en-US" sz="1600" b="1" dirty="0">
                <a:solidFill>
                  <a:srgbClr val="0070C0"/>
                </a:solidFill>
                <a:latin typeface="Times New Roman" panose="02020603050405020304" pitchFamily="18" charset="0"/>
                <a:cs typeface="Times New Roman" panose="02020603050405020304" pitchFamily="18" charset="0"/>
              </a:rPr>
              <a:t>سيمولا</a:t>
            </a:r>
            <a:r>
              <a:rPr lang="ar-SA" altLang="en-US" sz="1600" dirty="0">
                <a:latin typeface="Times New Roman" panose="02020603050405020304" pitchFamily="18" charset="0"/>
                <a:cs typeface="Times New Roman" panose="02020603050405020304" pitchFamily="18" charset="0"/>
              </a:rPr>
              <a:t> ملائمة في الحقيقة لتطوير برمجيات ضخمة إلا أن بطء أداء التطبيقات المكتوبة بهذه اللغة كان يحول دون استخدامها بشكل عملي، وفي الوقت نفسه كانت </a:t>
            </a:r>
            <a:r>
              <a:rPr lang="ar-SA" altLang="en-US" sz="1600" b="1" dirty="0">
                <a:solidFill>
                  <a:srgbClr val="0070C0"/>
                </a:solidFill>
                <a:latin typeface="Times New Roman" panose="02020603050405020304" pitchFamily="18" charset="0"/>
                <a:cs typeface="Times New Roman" panose="02020603050405020304" pitchFamily="18" charset="0"/>
              </a:rPr>
              <a:t>لغة البرمجة الأساسية </a:t>
            </a:r>
            <a:r>
              <a:rPr lang="ar-SA" altLang="en-US" sz="1600" dirty="0" smtClean="0">
                <a:latin typeface="Times New Roman" panose="02020603050405020304" pitchFamily="18" charset="0"/>
                <a:cs typeface="Times New Roman" panose="02020603050405020304" pitchFamily="18" charset="0"/>
              </a:rPr>
              <a:t>(</a:t>
            </a:r>
            <a:r>
              <a:rPr lang="en-US" altLang="en-US" sz="1600" b="1" dirty="0" smtClean="0">
                <a:latin typeface="Times New Roman" panose="02020603050405020304" pitchFamily="18" charset="0"/>
                <a:cs typeface="Times New Roman" panose="02020603050405020304" pitchFamily="18" charset="0"/>
              </a:rPr>
              <a:t>C Programming Language</a:t>
            </a:r>
            <a:r>
              <a:rPr lang="ar-SA" altLang="en-US" sz="1600" dirty="0" smtClean="0">
                <a:latin typeface="Times New Roman" panose="02020603050405020304" pitchFamily="18" charset="0"/>
                <a:cs typeface="Times New Roman" panose="02020603050405020304" pitchFamily="18" charset="0"/>
              </a:rPr>
              <a:t>)المختلطة </a:t>
            </a:r>
            <a:r>
              <a:rPr lang="ar-SA" altLang="en-US" sz="1600" dirty="0">
                <a:latin typeface="Times New Roman" panose="02020603050405020304" pitchFamily="18" charset="0"/>
                <a:cs typeface="Times New Roman" panose="02020603050405020304" pitchFamily="18" charset="0"/>
              </a:rPr>
              <a:t>تتمتع بأداء جيد إلا أنها منخفضة المستوى، وبالتالي يصعب استخدامها في تطوير برمجيات ضخمة</a:t>
            </a:r>
            <a:r>
              <a:rPr lang="ar-SA" altLang="en-US" sz="1600" dirty="0" smtClean="0">
                <a:latin typeface="Times New Roman" panose="02020603050405020304" pitchFamily="18" charset="0"/>
                <a:cs typeface="Times New Roman" panose="02020603050405020304" pitchFamily="18" charset="0"/>
              </a:rPr>
              <a:t>.</a:t>
            </a:r>
            <a:endParaRPr lang="en-US" altLang="en-US" sz="1600" dirty="0" smtClean="0">
              <a:latin typeface="Times New Roman" panose="02020603050405020304" pitchFamily="18" charset="0"/>
              <a:cs typeface="Times New Roman" panose="02020603050405020304" pitchFamily="18" charset="0"/>
            </a:endParaRPr>
          </a:p>
          <a:p>
            <a:pPr marL="631825" lvl="1" indent="-231775" algn="just" rtl="1">
              <a:spcBef>
                <a:spcPts val="600"/>
              </a:spcBef>
              <a:spcAft>
                <a:spcPts val="0"/>
              </a:spcAft>
            </a:pPr>
            <a:r>
              <a:rPr lang="ar-SA" altLang="en-US" sz="1600" dirty="0" smtClean="0">
                <a:latin typeface="Times New Roman" panose="02020603050405020304" pitchFamily="18" charset="0"/>
                <a:cs typeface="Times New Roman" panose="02020603050405020304" pitchFamily="18" charset="0"/>
              </a:rPr>
              <a:t>قاد </a:t>
            </a:r>
            <a:r>
              <a:rPr lang="ar-SA" altLang="en-US" sz="1600" dirty="0">
                <a:latin typeface="Times New Roman" panose="02020603050405020304" pitchFamily="18" charset="0"/>
                <a:cs typeface="Times New Roman" panose="02020603050405020304" pitchFamily="18" charset="0"/>
              </a:rPr>
              <a:t>هذا الاكتشاف ستروستروب إلى فكرة تطوير </a:t>
            </a:r>
            <a:r>
              <a:rPr lang="ar-SA" altLang="en-US" sz="1600" b="1" dirty="0">
                <a:latin typeface="Times New Roman" panose="02020603050405020304" pitchFamily="18" charset="0"/>
                <a:cs typeface="Times New Roman" panose="02020603050405020304" pitchFamily="18" charset="0"/>
              </a:rPr>
              <a:t>لغة برمجة جديدة</a:t>
            </a:r>
            <a:r>
              <a:rPr lang="ar-SA" altLang="en-US" sz="1600" dirty="0">
                <a:latin typeface="Times New Roman" panose="02020603050405020304" pitchFamily="18" charset="0"/>
                <a:cs typeface="Times New Roman" panose="02020603050405020304" pitchFamily="18" charset="0"/>
              </a:rPr>
              <a:t> تجمع المزايا الحسنة من هاتين اللغتين</a:t>
            </a:r>
            <a:r>
              <a:rPr lang="ar-SA" altLang="en-US" sz="1600" dirty="0" smtClean="0">
                <a:latin typeface="Times New Roman" panose="02020603050405020304" pitchFamily="18" charset="0"/>
                <a:cs typeface="Times New Roman" panose="02020603050405020304" pitchFamily="18" charset="0"/>
              </a:rPr>
              <a:t>.</a:t>
            </a:r>
            <a:endParaRPr lang="ar-SA" altLang="en-US" sz="1800" dirty="0">
              <a:latin typeface="Times New Roman" panose="02020603050405020304" pitchFamily="18" charset="0"/>
              <a:cs typeface="Times New Roman" panose="02020603050405020304" pitchFamily="18" charset="0"/>
            </a:endParaRPr>
          </a:p>
          <a:p>
            <a:pPr marL="0" indent="0" algn="r" rtl="1">
              <a:spcBef>
                <a:spcPts val="600"/>
              </a:spcBef>
              <a:spcAft>
                <a:spcPts val="0"/>
              </a:spcAft>
              <a:buNone/>
            </a:pPr>
            <a:endParaRPr lang="ar-SA" altLang="en-US" sz="1800" dirty="0" smtClean="0">
              <a:latin typeface="Times New Roman" panose="02020603050405020304" pitchFamily="18" charset="0"/>
              <a:cs typeface="Times New Roman" panose="02020603050405020304" pitchFamily="18" charset="0"/>
            </a:endParaRPr>
          </a:p>
          <a:p>
            <a:pPr marL="0" indent="0" algn="r" rtl="1">
              <a:spcBef>
                <a:spcPts val="600"/>
              </a:spcBef>
              <a:spcAft>
                <a:spcPts val="0"/>
              </a:spcAft>
              <a:buNone/>
            </a:pPr>
            <a:endParaRPr lang="ar-SA" altLang="en-US" sz="1800" dirty="0">
              <a:latin typeface="Times New Roman" panose="02020603050405020304" pitchFamily="18" charset="0"/>
              <a:cs typeface="Times New Roman" panose="02020603050405020304" pitchFamily="18" charset="0"/>
            </a:endParaRPr>
          </a:p>
          <a:p>
            <a:pPr marL="0" indent="0" algn="r" rtl="1">
              <a:spcBef>
                <a:spcPts val="600"/>
              </a:spcBef>
              <a:spcAft>
                <a:spcPts val="0"/>
              </a:spcAft>
              <a:buNone/>
            </a:pPr>
            <a:endParaRPr lang="ar-SA" altLang="en-US" sz="1800" dirty="0" smtClean="0">
              <a:latin typeface="Times New Roman" panose="02020603050405020304" pitchFamily="18" charset="0"/>
              <a:cs typeface="Times New Roman" panose="02020603050405020304" pitchFamily="18" charset="0"/>
            </a:endParaRPr>
          </a:p>
          <a:p>
            <a:pPr marL="0" indent="0" algn="r" rtl="1">
              <a:spcBef>
                <a:spcPts val="600"/>
              </a:spcBef>
              <a:spcAft>
                <a:spcPts val="0"/>
              </a:spcAft>
              <a:buNone/>
            </a:pPr>
            <a:endParaRPr lang="ar-SA" altLang="en-US" sz="1800" dirty="0">
              <a:latin typeface="Times New Roman" panose="02020603050405020304" pitchFamily="18" charset="0"/>
              <a:cs typeface="Times New Roman" panose="02020603050405020304" pitchFamily="18" charset="0"/>
            </a:endParaRPr>
          </a:p>
          <a:p>
            <a:pPr marL="0" indent="0" algn="r" rtl="1">
              <a:spcBef>
                <a:spcPts val="600"/>
              </a:spcBef>
              <a:spcAft>
                <a:spcPts val="0"/>
              </a:spcAft>
              <a:buNone/>
            </a:pPr>
            <a:endParaRPr lang="ar-SA" altLang="en-US" sz="1800" dirty="0" smtClean="0">
              <a:latin typeface="Times New Roman" panose="02020603050405020304" pitchFamily="18" charset="0"/>
              <a:cs typeface="Times New Roman" panose="02020603050405020304" pitchFamily="18" charset="0"/>
            </a:endParaRPr>
          </a:p>
          <a:p>
            <a:pPr marL="0" indent="0" algn="r" rtl="1">
              <a:spcBef>
                <a:spcPts val="600"/>
              </a:spcBef>
              <a:spcAft>
                <a:spcPts val="0"/>
              </a:spcAft>
              <a:buNone/>
            </a:pPr>
            <a:endParaRPr lang="ar-SA" altLang="en-US" sz="1800" dirty="0" smtClean="0">
              <a:latin typeface="Times New Roman" panose="02020603050405020304" pitchFamily="18" charset="0"/>
              <a:cs typeface="Times New Roman" panose="02020603050405020304" pitchFamily="18" charset="0"/>
            </a:endParaRPr>
          </a:p>
          <a:p>
            <a:pPr marL="231775" indent="-231775" algn="r" rtl="1">
              <a:spcBef>
                <a:spcPts val="1200"/>
              </a:spcBef>
              <a:spcAft>
                <a:spcPts val="0"/>
              </a:spcAft>
            </a:pPr>
            <a:r>
              <a:rPr lang="ar-SA" altLang="en-US" sz="1800" dirty="0" smtClean="0">
                <a:latin typeface="Times New Roman" panose="02020603050405020304" pitchFamily="18" charset="0"/>
                <a:cs typeface="Times New Roman" panose="02020603050405020304" pitchFamily="18" charset="0"/>
              </a:rPr>
              <a:t>أثناء </a:t>
            </a:r>
            <a:r>
              <a:rPr lang="ar-SA" altLang="en-US" sz="1800" dirty="0">
                <a:latin typeface="Times New Roman" panose="02020603050405020304" pitchFamily="18" charset="0"/>
                <a:cs typeface="Times New Roman" panose="02020603050405020304" pitchFamily="18" charset="0"/>
              </a:rPr>
              <a:t>مرحلة التطوير تم تسمية </a:t>
            </a:r>
            <a:r>
              <a:rPr lang="en-US" altLang="en-US" sz="1800" dirty="0" smtClean="0">
                <a:latin typeface="Times New Roman" panose="02020603050405020304" pitchFamily="18" charset="0"/>
                <a:cs typeface="Times New Roman" panose="02020603050405020304" pitchFamily="18" charset="0"/>
              </a:rPr>
              <a:t>C++</a:t>
            </a:r>
            <a:r>
              <a:rPr lang="ar-SA" altLang="en-US" sz="1800" dirty="0" smtClean="0">
                <a:latin typeface="Times New Roman" panose="02020603050405020304" pitchFamily="18" charset="0"/>
                <a:cs typeface="Times New Roman" panose="02020603050405020304" pitchFamily="18" charset="0"/>
              </a:rPr>
              <a:t> </a:t>
            </a:r>
            <a:r>
              <a:rPr lang="ar-SA" altLang="en-US" sz="1800" dirty="0">
                <a:latin typeface="Times New Roman" panose="02020603050405020304" pitchFamily="18" charset="0"/>
                <a:cs typeface="Times New Roman" panose="02020603050405020304" pitchFamily="18" charset="0"/>
              </a:rPr>
              <a:t>بصفة غير رسمية بِـ«</a:t>
            </a:r>
            <a:r>
              <a:rPr lang="ar-SA" altLang="en-US" sz="1800" b="1" dirty="0">
                <a:latin typeface="Times New Roman" panose="02020603050405020304" pitchFamily="18" charset="0"/>
                <a:cs typeface="Times New Roman" panose="02020603050405020304" pitchFamily="18" charset="0"/>
              </a:rPr>
              <a:t>سي الجديدة</a:t>
            </a:r>
            <a:r>
              <a:rPr lang="ar-SA" altLang="en-US" sz="1800" dirty="0">
                <a:latin typeface="Times New Roman" panose="02020603050405020304" pitchFamily="18" charset="0"/>
                <a:cs typeface="Times New Roman" panose="02020603050405020304" pitchFamily="18" charset="0"/>
              </a:rPr>
              <a:t>» </a:t>
            </a:r>
            <a:r>
              <a:rPr lang="ar-SA" altLang="en-US" sz="1800" dirty="0" smtClean="0">
                <a:latin typeface="Times New Roman" panose="02020603050405020304" pitchFamily="18" charset="0"/>
                <a:cs typeface="Times New Roman" panose="02020603050405020304" pitchFamily="18" charset="0"/>
              </a:rPr>
              <a:t>(</a:t>
            </a:r>
            <a:r>
              <a:rPr lang="en-US" altLang="en-US" sz="1800" dirty="0" smtClean="0">
                <a:latin typeface="Times New Roman" panose="02020603050405020304" pitchFamily="18" charset="0"/>
                <a:cs typeface="Times New Roman" panose="02020603050405020304" pitchFamily="18" charset="0"/>
              </a:rPr>
              <a:t>new C</a:t>
            </a:r>
            <a:r>
              <a:rPr lang="ar-SA" altLang="en-US" sz="1800" dirty="0" smtClean="0">
                <a:latin typeface="Times New Roman" panose="02020603050405020304" pitchFamily="18" charset="0"/>
                <a:cs typeface="Times New Roman" panose="02020603050405020304" pitchFamily="18" charset="0"/>
              </a:rPr>
              <a:t> </a:t>
            </a:r>
            <a:r>
              <a:rPr lang="en-US" altLang="en-US" sz="1800" dirty="0" smtClean="0">
                <a:latin typeface="Times New Roman" panose="02020603050405020304" pitchFamily="18" charset="0"/>
                <a:cs typeface="Times New Roman" panose="02020603050405020304" pitchFamily="18" charset="0"/>
              </a:rPr>
              <a:t> </a:t>
            </a:r>
            <a:r>
              <a:rPr lang="ar-SA" altLang="en-US" sz="1800" dirty="0" smtClean="0">
                <a:latin typeface="Times New Roman" panose="02020603050405020304" pitchFamily="18" charset="0"/>
                <a:cs typeface="Times New Roman" panose="02020603050405020304" pitchFamily="18" charset="0"/>
              </a:rPr>
              <a:t>بالإنجليزية)</a:t>
            </a:r>
            <a:r>
              <a:rPr lang="en-US" altLang="en-US" sz="1800" dirty="0" smtClean="0">
                <a:latin typeface="Times New Roman" panose="02020603050405020304" pitchFamily="18" charset="0"/>
                <a:cs typeface="Times New Roman" panose="02020603050405020304" pitchFamily="18" charset="0"/>
              </a:rPr>
              <a:t> ‏</a:t>
            </a:r>
            <a:r>
              <a:rPr lang="en-US" altLang="en-US" sz="1800" dirty="0">
                <a:latin typeface="Times New Roman" panose="02020603050405020304" pitchFamily="18" charset="0"/>
                <a:cs typeface="Times New Roman" panose="02020603050405020304" pitchFamily="18" charset="0"/>
              </a:rPr>
              <a:t>، </a:t>
            </a:r>
            <a:r>
              <a:rPr lang="ar-SA" altLang="en-US" sz="1800" dirty="0">
                <a:latin typeface="Times New Roman" panose="02020603050405020304" pitchFamily="18" charset="0"/>
                <a:cs typeface="Times New Roman" panose="02020603050405020304" pitchFamily="18" charset="0"/>
              </a:rPr>
              <a:t>ثم تغيَّر الاسم إلى «</a:t>
            </a:r>
            <a:r>
              <a:rPr lang="ar-SA" altLang="en-US" sz="1800" b="1" dirty="0">
                <a:latin typeface="Times New Roman" panose="02020603050405020304" pitchFamily="18" charset="0"/>
                <a:cs typeface="Times New Roman" panose="02020603050405020304" pitchFamily="18" charset="0"/>
              </a:rPr>
              <a:t>سي مع الأصناف</a:t>
            </a:r>
            <a:r>
              <a:rPr lang="ar-SA" altLang="en-US" sz="1800" dirty="0" smtClean="0">
                <a:latin typeface="Times New Roman" panose="02020603050405020304" pitchFamily="18" charset="0"/>
                <a:cs typeface="Times New Roman" panose="02020603050405020304" pitchFamily="18" charset="0"/>
              </a:rPr>
              <a:t>» </a:t>
            </a:r>
            <a:r>
              <a:rPr lang="ar-SA" altLang="en-US" sz="1800" dirty="0" smtClean="0">
                <a:solidFill>
                  <a:srgbClr val="000000"/>
                </a:solidFill>
                <a:latin typeface="Times New Roman" panose="02020603050405020304" pitchFamily="18" charset="0"/>
                <a:cs typeface="Times New Roman" panose="02020603050405020304" pitchFamily="18" charset="0"/>
              </a:rPr>
              <a:t>(</a:t>
            </a:r>
            <a:r>
              <a:rPr lang="en-US" altLang="en-US" sz="1800" b="1" dirty="0">
                <a:solidFill>
                  <a:srgbClr val="000000"/>
                </a:solidFill>
                <a:latin typeface="Times New Roman" panose="02020603050405020304" pitchFamily="18" charset="0"/>
                <a:cs typeface="Times New Roman" panose="02020603050405020304" pitchFamily="18" charset="0"/>
              </a:rPr>
              <a:t>C with classes</a:t>
            </a:r>
            <a:r>
              <a:rPr lang="ar-SA" altLang="en-US" sz="1800" b="1" dirty="0" smtClean="0">
                <a:solidFill>
                  <a:srgbClr val="000000"/>
                </a:solidFill>
                <a:latin typeface="Times New Roman" panose="02020603050405020304" pitchFamily="18" charset="0"/>
                <a:cs typeface="Times New Roman" panose="02020603050405020304" pitchFamily="18" charset="0"/>
              </a:rPr>
              <a:t> </a:t>
            </a:r>
            <a:r>
              <a:rPr lang="en-US" altLang="en-US" sz="1800" b="1" dirty="0" smtClean="0">
                <a:solidFill>
                  <a:srgbClr val="000000"/>
                </a:solidFill>
                <a:latin typeface="Times New Roman" panose="02020603050405020304" pitchFamily="18" charset="0"/>
                <a:cs typeface="Times New Roman" panose="02020603050405020304" pitchFamily="18" charset="0"/>
              </a:rPr>
              <a:t> </a:t>
            </a:r>
            <a:r>
              <a:rPr lang="ar-SA" altLang="en-US" sz="1800" dirty="0">
                <a:solidFill>
                  <a:srgbClr val="000000"/>
                </a:solidFill>
                <a:latin typeface="Times New Roman" panose="02020603050405020304" pitchFamily="18" charset="0"/>
                <a:cs typeface="Times New Roman" panose="02020603050405020304" pitchFamily="18" charset="0"/>
              </a:rPr>
              <a:t>بالإنجليزية</a:t>
            </a:r>
            <a:r>
              <a:rPr lang="ar-SA" altLang="en-US" sz="1800" dirty="0" smtClean="0">
                <a:solidFill>
                  <a:srgbClr val="000000"/>
                </a:solidFill>
                <a:latin typeface="Times New Roman" panose="02020603050405020304" pitchFamily="18" charset="0"/>
                <a:cs typeface="Times New Roman" panose="02020603050405020304" pitchFamily="18" charset="0"/>
              </a:rPr>
              <a:t>)</a:t>
            </a:r>
            <a:r>
              <a:rPr lang="ar-SA" altLang="en-US" sz="1800" dirty="0">
                <a:latin typeface="Times New Roman" panose="02020603050405020304" pitchFamily="18" charset="0"/>
                <a:cs typeface="Times New Roman" panose="02020603050405020304" pitchFamily="18" charset="0"/>
              </a:rPr>
              <a:t>.</a:t>
            </a:r>
            <a:endParaRPr lang="en-US" altLang="en-US" sz="1800" dirty="0" smtClean="0">
              <a:latin typeface="Times New Roman" panose="02020603050405020304" pitchFamily="18" charset="0"/>
              <a:cs typeface="Times New Roman" panose="02020603050405020304" pitchFamily="18" charset="0"/>
            </a:endParaRPr>
          </a:p>
          <a:p>
            <a:pPr marL="231775" indent="-231775" algn="r" rtl="1">
              <a:spcBef>
                <a:spcPts val="600"/>
              </a:spcBef>
              <a:spcAft>
                <a:spcPts val="0"/>
              </a:spcAft>
            </a:pPr>
            <a:r>
              <a:rPr lang="ar-SA" altLang="en-US" sz="1800" dirty="0">
                <a:latin typeface="Times New Roman" panose="02020603050405020304" pitchFamily="18" charset="0"/>
                <a:cs typeface="Times New Roman" panose="02020603050405020304" pitchFamily="18" charset="0"/>
              </a:rPr>
              <a:t>تم تغيير اسم اللغة من «سي مع الأصناف» إلى </a:t>
            </a:r>
            <a:r>
              <a:rPr lang="en-US" altLang="en-US" sz="1800" dirty="0">
                <a:latin typeface="Times New Roman" panose="02020603050405020304" pitchFamily="18" charset="0"/>
                <a:cs typeface="Times New Roman" panose="02020603050405020304" pitchFamily="18" charset="0"/>
              </a:rPr>
              <a:t> C++</a:t>
            </a:r>
            <a:r>
              <a:rPr lang="ar-SA" altLang="en-US" sz="1800" dirty="0">
                <a:latin typeface="Times New Roman" panose="02020603050405020304" pitchFamily="18" charset="0"/>
                <a:cs typeface="Times New Roman" panose="02020603050405020304" pitchFamily="18" charset="0"/>
              </a:rPr>
              <a:t>(حيث أن </a:t>
            </a:r>
            <a:r>
              <a:rPr lang="ar-SA" altLang="en-US" sz="1800" b="1" dirty="0">
                <a:latin typeface="Times New Roman" panose="02020603050405020304" pitchFamily="18" charset="0"/>
                <a:cs typeface="Times New Roman" panose="02020603050405020304" pitchFamily="18" charset="0"/>
              </a:rPr>
              <a:t>++</a:t>
            </a:r>
            <a:r>
              <a:rPr lang="ar-SA" altLang="en-US" sz="1800" dirty="0">
                <a:latin typeface="Times New Roman" panose="02020603050405020304" pitchFamily="18" charset="0"/>
                <a:cs typeface="Times New Roman" panose="02020603050405020304" pitchFamily="18" charset="0"/>
              </a:rPr>
              <a:t> هو </a:t>
            </a:r>
            <a:r>
              <a:rPr lang="ar-SA" altLang="en-US" sz="1800" b="1" dirty="0">
                <a:latin typeface="Times New Roman" panose="02020603050405020304" pitchFamily="18" charset="0"/>
                <a:cs typeface="Times New Roman" panose="02020603050405020304" pitchFamily="18" charset="0"/>
              </a:rPr>
              <a:t>معامل الزيادة بلغة سي</a:t>
            </a:r>
            <a:r>
              <a:rPr lang="ar-SA" altLang="en-US" sz="1800" dirty="0">
                <a:latin typeface="Times New Roman" panose="02020603050405020304" pitchFamily="18" charset="0"/>
                <a:cs typeface="Times New Roman" panose="02020603050405020304" pitchFamily="18" charset="0"/>
              </a:rPr>
              <a:t>)، وقد تم إضافة مجموعة من الميزات متل </a:t>
            </a:r>
            <a:r>
              <a:rPr lang="ar-SA" altLang="en-US" sz="1800" b="1" dirty="0">
                <a:latin typeface="Times New Roman" panose="02020603050405020304" pitchFamily="18" charset="0"/>
                <a:cs typeface="Times New Roman" panose="02020603050405020304" pitchFamily="18" charset="0"/>
              </a:rPr>
              <a:t>التوابع الظاهرية</a:t>
            </a:r>
            <a:r>
              <a:rPr lang="ar-SA" altLang="en-US" sz="1800" dirty="0">
                <a:latin typeface="Times New Roman" panose="02020603050405020304" pitchFamily="18" charset="0"/>
                <a:cs typeface="Times New Roman" panose="02020603050405020304" pitchFamily="18" charset="0"/>
              </a:rPr>
              <a:t>، </a:t>
            </a:r>
            <a:r>
              <a:rPr lang="ar-SA" altLang="en-US" sz="1800" b="1" dirty="0">
                <a:latin typeface="Times New Roman" panose="02020603050405020304" pitchFamily="18" charset="0"/>
                <a:cs typeface="Times New Roman" panose="02020603050405020304" pitchFamily="18" charset="0"/>
              </a:rPr>
              <a:t>التحميل الزائد</a:t>
            </a:r>
            <a:r>
              <a:rPr lang="ar-SA" altLang="en-US" sz="1800" dirty="0">
                <a:latin typeface="Times New Roman" panose="02020603050405020304" pitchFamily="18" charset="0"/>
                <a:cs typeface="Times New Roman" panose="02020603050405020304" pitchFamily="18" charset="0"/>
              </a:rPr>
              <a:t> للمعاملات والتوابع.</a:t>
            </a:r>
            <a:endParaRPr lang="ar-SA" altLang="en-US" sz="1800" dirty="0" smtClean="0">
              <a:latin typeface="Times New Roman" panose="02020603050405020304" pitchFamily="18" charset="0"/>
              <a:cs typeface="Times New Roman" panose="02020603050405020304" pitchFamily="18" charset="0"/>
            </a:endParaRPr>
          </a:p>
          <a:p>
            <a:pPr marL="231775" indent="-231775" algn="r" rtl="1">
              <a:spcBef>
                <a:spcPts val="600"/>
              </a:spcBef>
              <a:spcAft>
                <a:spcPts val="0"/>
              </a:spcAft>
            </a:pPr>
            <a:r>
              <a:rPr lang="ar-SA" altLang="en-US" sz="1800" dirty="0" smtClean="0">
                <a:latin typeface="Times New Roman" panose="02020603050405020304" pitchFamily="18" charset="0"/>
                <a:cs typeface="Times New Roman" panose="02020603050405020304" pitchFamily="18" charset="0"/>
              </a:rPr>
              <a:t>يعود </a:t>
            </a:r>
            <a:r>
              <a:rPr lang="ar-SA" altLang="en-US" sz="1800" dirty="0">
                <a:latin typeface="Times New Roman" panose="02020603050405020304" pitchFamily="18" charset="0"/>
                <a:cs typeface="Times New Roman" panose="02020603050405020304" pitchFamily="18" charset="0"/>
              </a:rPr>
              <a:t>الفضل في التسمية النهائية </a:t>
            </a:r>
            <a:r>
              <a:rPr lang="en-US" altLang="en-US" sz="1800" dirty="0" smtClean="0">
                <a:latin typeface="Times New Roman" panose="02020603050405020304" pitchFamily="18" charset="0"/>
                <a:cs typeface="Times New Roman" panose="02020603050405020304" pitchFamily="18" charset="0"/>
              </a:rPr>
              <a:t>C++</a:t>
            </a:r>
            <a:r>
              <a:rPr lang="ar-SA" altLang="en-US" sz="1800" dirty="0" smtClean="0">
                <a:latin typeface="Times New Roman" panose="02020603050405020304" pitchFamily="18" charset="0"/>
                <a:cs typeface="Times New Roman" panose="02020603050405020304" pitchFamily="18" charset="0"/>
              </a:rPr>
              <a:t> </a:t>
            </a:r>
            <a:r>
              <a:rPr lang="ar-SA" altLang="en-US" sz="1800" dirty="0">
                <a:latin typeface="Times New Roman" panose="02020603050405020304" pitchFamily="18" charset="0"/>
                <a:cs typeface="Times New Roman" panose="02020603050405020304" pitchFamily="18" charset="0"/>
              </a:rPr>
              <a:t>إلى </a:t>
            </a:r>
            <a:r>
              <a:rPr lang="ar-SA" altLang="en-US" sz="1800" b="1" dirty="0">
                <a:latin typeface="Times New Roman" panose="02020603050405020304" pitchFamily="18" charset="0"/>
                <a:cs typeface="Times New Roman" panose="02020603050405020304" pitchFamily="18" charset="0"/>
              </a:rPr>
              <a:t>ريك ماسيتي</a:t>
            </a:r>
            <a:r>
              <a:rPr lang="ar-SA" altLang="en-US" sz="1800" dirty="0">
                <a:latin typeface="Times New Roman" panose="02020603050405020304" pitchFamily="18" charset="0"/>
                <a:cs typeface="Times New Roman" panose="02020603050405020304" pitchFamily="18" charset="0"/>
              </a:rPr>
              <a:t> (أواسط عام 1983)، وقد استخدم هذه التسمية لأول مرة في كانون الأول عام </a:t>
            </a:r>
            <a:r>
              <a:rPr lang="ar-SA" altLang="en-US" sz="1800" b="1" dirty="0">
                <a:latin typeface="Times New Roman" panose="02020603050405020304" pitchFamily="18" charset="0"/>
                <a:cs typeface="Times New Roman" panose="02020603050405020304" pitchFamily="18" charset="0"/>
              </a:rPr>
              <a:t>1983</a:t>
            </a:r>
            <a:r>
              <a:rPr lang="ar-SA" altLang="en-US" sz="1800" dirty="0" smtClean="0">
                <a:latin typeface="Times New Roman" panose="02020603050405020304" pitchFamily="18" charset="0"/>
                <a:cs typeface="Times New Roman" panose="02020603050405020304" pitchFamily="18" charset="0"/>
              </a:rPr>
              <a:t>. </a:t>
            </a:r>
            <a:endParaRPr lang="th-TH" altLang="en-US" sz="1800" dirty="0">
              <a:solidFill>
                <a:srgbClr val="FF0000"/>
              </a:solidFill>
              <a:latin typeface="Times New Roman" panose="02020603050405020304" pitchFamily="18" charset="0"/>
            </a:endParaRPr>
          </a:p>
        </p:txBody>
      </p:sp>
      <p:pic>
        <p:nvPicPr>
          <p:cNvPr id="5" name="Picture 2">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2667000"/>
            <a:ext cx="4267200" cy="20359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066800"/>
            <a:ext cx="9296400" cy="5410200"/>
          </a:xfrm>
        </p:spPr>
        <p:txBody>
          <a:bodyPr rtlCol="0">
            <a:normAutofit fontScale="77500" lnSpcReduction="20000"/>
          </a:bodyPr>
          <a:lstStyle/>
          <a:p>
            <a:pPr algn="r" rtl="1" eaLnBrk="1" fontAlgn="auto" hangingPunct="1">
              <a:spcAft>
                <a:spcPts val="0"/>
              </a:spcAft>
              <a:buFont typeface="Arial" pitchFamily="34" charset="0"/>
              <a:buNone/>
              <a:defRPr/>
            </a:pPr>
            <a:r>
              <a:rPr lang="en-US" b="1" dirty="0" smtClean="0">
                <a:solidFill>
                  <a:srgbClr val="0070C0"/>
                </a:solidFill>
              </a:rPr>
              <a:t>  </a:t>
            </a:r>
            <a:r>
              <a:rPr lang="ar-SA" b="1" dirty="0" smtClean="0">
                <a:solidFill>
                  <a:srgbClr val="0070C0"/>
                </a:solidFill>
              </a:rPr>
              <a:t>الهيكلة </a:t>
            </a:r>
            <a:r>
              <a:rPr lang="ar-SA" b="1" dirty="0">
                <a:solidFill>
                  <a:srgbClr val="0070C0"/>
                </a:solidFill>
              </a:rPr>
              <a:t>العامة </a:t>
            </a:r>
            <a:r>
              <a:rPr lang="ar-SA" b="1" dirty="0" smtClean="0">
                <a:solidFill>
                  <a:srgbClr val="0070C0"/>
                </a:solidFill>
              </a:rPr>
              <a:t>للـ</a:t>
            </a:r>
            <a:r>
              <a:rPr lang="en-US" b="1" dirty="0" smtClean="0">
                <a:solidFill>
                  <a:srgbClr val="0070C0"/>
                </a:solidFill>
              </a:rPr>
              <a:t>C++ Program</a:t>
            </a:r>
          </a:p>
          <a:p>
            <a:pPr eaLnBrk="1" fontAlgn="auto" hangingPunct="1">
              <a:spcAft>
                <a:spcPts val="0"/>
              </a:spcAft>
              <a:buFont typeface="Arial" pitchFamily="34" charset="0"/>
              <a:buNone/>
              <a:defRPr/>
            </a:pPr>
            <a:r>
              <a:rPr lang="en-US" b="1" dirty="0" smtClean="0"/>
              <a:t>  #include &lt;library_name.h&gt;            </a:t>
            </a:r>
            <a:r>
              <a:rPr lang="ar-SA" b="1" dirty="0" smtClean="0"/>
              <a:t>    </a:t>
            </a:r>
            <a:r>
              <a:rPr lang="en-US" b="1" dirty="0" smtClean="0"/>
              <a:t>Header Files</a:t>
            </a:r>
            <a:r>
              <a:rPr lang="ar-SA" b="1" dirty="0" smtClean="0"/>
              <a:t> </a:t>
            </a:r>
            <a:r>
              <a:rPr lang="en-US" b="1" dirty="0" smtClean="0"/>
              <a:t> </a:t>
            </a:r>
            <a:r>
              <a:rPr lang="ar-SA" b="1" dirty="0" smtClean="0"/>
              <a:t>استيراد المكتبات</a:t>
            </a:r>
          </a:p>
          <a:p>
            <a:pPr eaLnBrk="1" fontAlgn="auto" hangingPunct="1">
              <a:spcAft>
                <a:spcPts val="0"/>
              </a:spcAft>
              <a:buFont typeface="Arial" pitchFamily="34" charset="0"/>
              <a:buNone/>
              <a:defRPr/>
            </a:pPr>
            <a:endParaRPr lang="en-US" b="1" dirty="0" smtClean="0"/>
          </a:p>
          <a:p>
            <a:pPr eaLnBrk="1" fontAlgn="auto" hangingPunct="1">
              <a:spcAft>
                <a:spcPts val="0"/>
              </a:spcAft>
              <a:buFont typeface="Arial" pitchFamily="34" charset="0"/>
              <a:buNone/>
              <a:defRPr/>
            </a:pPr>
            <a:r>
              <a:rPr lang="en-US" b="1" dirty="0" smtClean="0"/>
              <a:t> Public  Declaration </a:t>
            </a:r>
            <a:r>
              <a:rPr lang="ar-SA" b="1" dirty="0" smtClean="0"/>
              <a:t>  منطقة التصاريح العامة                                     </a:t>
            </a:r>
            <a:endParaRPr lang="en-US" b="1" dirty="0" smtClean="0"/>
          </a:p>
          <a:p>
            <a:pPr eaLnBrk="1" fontAlgn="auto" hangingPunct="1">
              <a:spcAft>
                <a:spcPts val="0"/>
              </a:spcAft>
              <a:buFont typeface="Arial" charset="0"/>
              <a:buNone/>
              <a:defRPr/>
            </a:pPr>
            <a:r>
              <a:rPr lang="en-US" b="1" dirty="0" smtClean="0"/>
              <a:t>Subprograms</a:t>
            </a:r>
            <a:r>
              <a:rPr lang="ar-SA" b="1" dirty="0" smtClean="0"/>
              <a:t>      الدوال الفرعية                                               </a:t>
            </a:r>
            <a:endParaRPr lang="en-US" b="1" dirty="0" smtClean="0"/>
          </a:p>
          <a:p>
            <a:pPr eaLnBrk="1" fontAlgn="auto" hangingPunct="1">
              <a:spcAft>
                <a:spcPts val="0"/>
              </a:spcAft>
              <a:buFont typeface="Arial" pitchFamily="34" charset="0"/>
              <a:buNone/>
              <a:defRPr/>
            </a:pPr>
            <a:r>
              <a:rPr lang="en-US" b="1" dirty="0" smtClean="0"/>
              <a:t> &lt;Data Type&gt; main () </a:t>
            </a:r>
            <a:r>
              <a:rPr lang="ar-SA" b="1" dirty="0" smtClean="0"/>
              <a:t>         الدالة الرئيسية                                                 </a:t>
            </a:r>
            <a:endParaRPr lang="en-US" b="1" dirty="0" smtClean="0"/>
          </a:p>
          <a:p>
            <a:pPr eaLnBrk="1" fontAlgn="auto" hangingPunct="1">
              <a:spcAft>
                <a:spcPts val="0"/>
              </a:spcAft>
              <a:buFont typeface="Arial" pitchFamily="34" charset="0"/>
              <a:buNone/>
              <a:defRPr/>
            </a:pPr>
            <a:r>
              <a:rPr lang="en-US" b="1" dirty="0" smtClean="0"/>
              <a:t>  { </a:t>
            </a:r>
            <a:r>
              <a:rPr lang="ar-SA" b="1" dirty="0" smtClean="0"/>
              <a:t>بداية الدالة الرئيسية                                                           </a:t>
            </a:r>
            <a:endParaRPr lang="en-US" b="1" dirty="0" smtClean="0"/>
          </a:p>
          <a:p>
            <a:pPr eaLnBrk="1" fontAlgn="auto" hangingPunct="1">
              <a:spcAft>
                <a:spcPts val="0"/>
              </a:spcAft>
              <a:buFont typeface="Arial" pitchFamily="34" charset="0"/>
              <a:buNone/>
              <a:defRPr/>
            </a:pPr>
            <a:r>
              <a:rPr lang="en-US" b="1" dirty="0" smtClean="0"/>
              <a:t>   Private Declaration                                            </a:t>
            </a:r>
            <a:r>
              <a:rPr lang="ar-SA" b="1" dirty="0" smtClean="0"/>
              <a:t>  منطقة التصاريح الخاصة</a:t>
            </a:r>
            <a:r>
              <a:rPr lang="en-US" b="1" dirty="0" smtClean="0"/>
              <a:t>                                        </a:t>
            </a:r>
          </a:p>
          <a:p>
            <a:pPr eaLnBrk="1" fontAlgn="auto" hangingPunct="1">
              <a:spcAft>
                <a:spcPts val="0"/>
              </a:spcAft>
              <a:buFont typeface="Arial" pitchFamily="34" charset="0"/>
              <a:buNone/>
              <a:defRPr/>
            </a:pPr>
            <a:r>
              <a:rPr lang="en-US" b="1" dirty="0" smtClean="0"/>
              <a:t>   Statements;                                             Program Body </a:t>
            </a:r>
          </a:p>
          <a:p>
            <a:pPr eaLnBrk="1" fontAlgn="auto" hangingPunct="1">
              <a:spcAft>
                <a:spcPts val="0"/>
              </a:spcAft>
              <a:buFont typeface="Arial" pitchFamily="34" charset="0"/>
              <a:buNone/>
              <a:defRPr/>
            </a:pPr>
            <a:r>
              <a:rPr lang="en-US" b="1" dirty="0" smtClean="0"/>
              <a:t>  Statements; </a:t>
            </a:r>
            <a:r>
              <a:rPr lang="ar-SA" b="1" dirty="0" smtClean="0"/>
              <a:t>جمل برمجية                                                     </a:t>
            </a:r>
            <a:endParaRPr lang="en-US" b="1" dirty="0" smtClean="0"/>
          </a:p>
          <a:p>
            <a:pPr eaLnBrk="1" fontAlgn="auto" hangingPunct="1">
              <a:spcAft>
                <a:spcPts val="0"/>
              </a:spcAft>
              <a:buFont typeface="Arial" pitchFamily="34" charset="0"/>
              <a:buNone/>
              <a:defRPr/>
            </a:pPr>
            <a:r>
              <a:rPr lang="en-US" b="1" dirty="0" smtClean="0"/>
              <a:t>  Statements;</a:t>
            </a:r>
          </a:p>
          <a:p>
            <a:pPr eaLnBrk="1" fontAlgn="auto" hangingPunct="1">
              <a:spcAft>
                <a:spcPts val="0"/>
              </a:spcAft>
              <a:buFont typeface="Arial" pitchFamily="34" charset="0"/>
              <a:buNone/>
              <a:defRPr/>
            </a:pPr>
            <a:r>
              <a:rPr lang="en-US" b="1" dirty="0" smtClean="0"/>
              <a:t>  return  &lt;value&gt;; </a:t>
            </a:r>
            <a:r>
              <a:rPr lang="ar-SA" b="1" dirty="0" smtClean="0"/>
              <a:t>)</a:t>
            </a:r>
            <a:r>
              <a:rPr lang="en-US" b="1" dirty="0" smtClean="0"/>
              <a:t>option)</a:t>
            </a:r>
            <a:r>
              <a:rPr lang="ar-SA" b="1" dirty="0" smtClean="0"/>
              <a:t>القيمة الراجعة                                  </a:t>
            </a:r>
            <a:endParaRPr lang="en-US" b="1" dirty="0" smtClean="0"/>
          </a:p>
          <a:p>
            <a:pPr eaLnBrk="1" fontAlgn="auto" hangingPunct="1">
              <a:spcAft>
                <a:spcPts val="0"/>
              </a:spcAft>
              <a:buFont typeface="Arial" pitchFamily="34" charset="0"/>
              <a:buNone/>
              <a:defRPr/>
            </a:pPr>
            <a:r>
              <a:rPr lang="en-US" b="1" dirty="0" smtClean="0"/>
              <a:t>} </a:t>
            </a:r>
            <a:r>
              <a:rPr lang="ar-SA" b="1" dirty="0" smtClean="0"/>
              <a:t>نهاية الدالة الرئيسية           </a:t>
            </a:r>
            <a:r>
              <a:rPr lang="ar-SA" dirty="0" smtClean="0"/>
              <a:t>                                                         </a:t>
            </a:r>
            <a:endParaRPr lang="en-US" dirty="0"/>
          </a:p>
        </p:txBody>
      </p:sp>
      <p:grpSp>
        <p:nvGrpSpPr>
          <p:cNvPr id="30" name="Group 29"/>
          <p:cNvGrpSpPr/>
          <p:nvPr/>
        </p:nvGrpSpPr>
        <p:grpSpPr>
          <a:xfrm>
            <a:off x="-785813" y="0"/>
            <a:ext cx="10310813" cy="6145213"/>
            <a:chOff x="-785813" y="0"/>
            <a:chExt cx="10310813" cy="6145213"/>
          </a:xfrm>
        </p:grpSpPr>
        <p:grpSp>
          <p:nvGrpSpPr>
            <p:cNvPr id="2" name="Group 34"/>
            <p:cNvGrpSpPr>
              <a:grpSpLocks/>
            </p:cNvGrpSpPr>
            <p:nvPr/>
          </p:nvGrpSpPr>
          <p:grpSpPr bwMode="auto">
            <a:xfrm>
              <a:off x="3929063" y="1428750"/>
              <a:ext cx="757237" cy="304800"/>
              <a:chOff x="3929058" y="1428736"/>
              <a:chExt cx="757238" cy="304800"/>
            </a:xfrm>
          </p:grpSpPr>
          <p:sp>
            <p:nvSpPr>
              <p:cNvPr id="6" name="Right Brace 5"/>
              <p:cNvSpPr/>
              <p:nvPr/>
            </p:nvSpPr>
            <p:spPr bwMode="auto">
              <a:xfrm>
                <a:off x="3929058" y="1428736"/>
                <a:ext cx="76200" cy="304800"/>
              </a:xfrm>
              <a:prstGeom prst="rightBrace">
                <a:avLst/>
              </a:prstGeom>
            </p:spPr>
            <p:style>
              <a:lnRef idx="1">
                <a:schemeClr val="accent1"/>
              </a:lnRef>
              <a:fillRef idx="0">
                <a:schemeClr val="accent1"/>
              </a:fillRef>
              <a:effectRef idx="0">
                <a:schemeClr val="accent1"/>
              </a:effectRef>
              <a:fontRef idx="minor">
                <a:schemeClr val="tx1"/>
              </a:fontRef>
            </p:style>
            <p:txBody>
              <a:bodyPr anchor="ctr"/>
              <a:lstStyle/>
              <a:p>
                <a:pPr algn="ctr" rtl="1" fontAlgn="auto">
                  <a:spcBef>
                    <a:spcPts val="0"/>
                  </a:spcBef>
                  <a:spcAft>
                    <a:spcPts val="0"/>
                  </a:spcAft>
                  <a:defRPr/>
                </a:pPr>
                <a:endParaRPr lang="en-US" dirty="0"/>
              </a:p>
            </p:txBody>
          </p:sp>
          <p:cxnSp>
            <p:nvCxnSpPr>
              <p:cNvPr id="9" name="Straight Arrow Connector 8"/>
              <p:cNvCxnSpPr/>
              <p:nvPr/>
            </p:nvCxnSpPr>
            <p:spPr bwMode="auto">
              <a:xfrm rot="10800000" flipH="1" flipV="1">
                <a:off x="4000495" y="1571611"/>
                <a:ext cx="685801"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8" name="Group 35"/>
            <p:cNvGrpSpPr>
              <a:grpSpLocks/>
            </p:cNvGrpSpPr>
            <p:nvPr/>
          </p:nvGrpSpPr>
          <p:grpSpPr bwMode="auto">
            <a:xfrm>
              <a:off x="4186238" y="2124075"/>
              <a:ext cx="1752600" cy="304800"/>
              <a:chOff x="4186214" y="2124060"/>
              <a:chExt cx="1752600" cy="304800"/>
            </a:xfrm>
          </p:grpSpPr>
          <p:sp>
            <p:nvSpPr>
              <p:cNvPr id="5" name="Right Brace 4"/>
              <p:cNvSpPr/>
              <p:nvPr/>
            </p:nvSpPr>
            <p:spPr bwMode="auto">
              <a:xfrm>
                <a:off x="4186214" y="2124060"/>
                <a:ext cx="76200" cy="304800"/>
              </a:xfrm>
              <a:prstGeom prst="rightBrace">
                <a:avLst/>
              </a:prstGeom>
            </p:spPr>
            <p:style>
              <a:lnRef idx="1">
                <a:schemeClr val="accent1"/>
              </a:lnRef>
              <a:fillRef idx="0">
                <a:schemeClr val="accent1"/>
              </a:fillRef>
              <a:effectRef idx="0">
                <a:schemeClr val="accent1"/>
              </a:effectRef>
              <a:fontRef idx="minor">
                <a:schemeClr val="tx1"/>
              </a:fontRef>
            </p:style>
            <p:txBody>
              <a:bodyPr anchor="ctr"/>
              <a:lstStyle/>
              <a:p>
                <a:pPr algn="ctr" rtl="1" fontAlgn="auto">
                  <a:spcBef>
                    <a:spcPts val="0"/>
                  </a:spcBef>
                  <a:spcAft>
                    <a:spcPts val="0"/>
                  </a:spcAft>
                  <a:defRPr/>
                </a:pPr>
                <a:endParaRPr lang="en-US" dirty="0"/>
              </a:p>
            </p:txBody>
          </p:sp>
          <p:cxnSp>
            <p:nvCxnSpPr>
              <p:cNvPr id="11" name="Straight Arrow Connector 10"/>
              <p:cNvCxnSpPr>
                <a:stCxn id="5" idx="1"/>
              </p:cNvCxnSpPr>
              <p:nvPr/>
            </p:nvCxnSpPr>
            <p:spPr bwMode="auto">
              <a:xfrm rot="10800000" flipH="1">
                <a:off x="4262414" y="2276460"/>
                <a:ext cx="1676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0" name="Group 42"/>
            <p:cNvGrpSpPr>
              <a:grpSpLocks/>
            </p:cNvGrpSpPr>
            <p:nvPr/>
          </p:nvGrpSpPr>
          <p:grpSpPr bwMode="auto">
            <a:xfrm>
              <a:off x="4110038" y="2962275"/>
              <a:ext cx="914400" cy="3048000"/>
              <a:chOff x="4110014" y="2962260"/>
              <a:chExt cx="914400" cy="3048000"/>
            </a:xfrm>
          </p:grpSpPr>
          <p:sp>
            <p:nvSpPr>
              <p:cNvPr id="4" name="Right Brace 3"/>
              <p:cNvSpPr/>
              <p:nvPr/>
            </p:nvSpPr>
            <p:spPr bwMode="auto">
              <a:xfrm>
                <a:off x="4110014" y="2962260"/>
                <a:ext cx="381000" cy="3048000"/>
              </a:xfrm>
              <a:prstGeom prst="rightBrace">
                <a:avLst/>
              </a:prstGeom>
            </p:spPr>
            <p:style>
              <a:lnRef idx="1">
                <a:schemeClr val="accent1"/>
              </a:lnRef>
              <a:fillRef idx="0">
                <a:schemeClr val="accent1"/>
              </a:fillRef>
              <a:effectRef idx="0">
                <a:schemeClr val="accent1"/>
              </a:effectRef>
              <a:fontRef idx="minor">
                <a:schemeClr val="tx1"/>
              </a:fontRef>
            </p:style>
            <p:txBody>
              <a:bodyPr anchor="ctr"/>
              <a:lstStyle/>
              <a:p>
                <a:pPr algn="ctr" rtl="1" fontAlgn="auto">
                  <a:spcBef>
                    <a:spcPts val="0"/>
                  </a:spcBef>
                  <a:spcAft>
                    <a:spcPts val="0"/>
                  </a:spcAft>
                  <a:defRPr/>
                </a:pPr>
                <a:endParaRPr lang="en-US" dirty="0"/>
              </a:p>
            </p:txBody>
          </p:sp>
          <p:cxnSp>
            <p:nvCxnSpPr>
              <p:cNvPr id="13" name="Straight Arrow Connector 12"/>
              <p:cNvCxnSpPr>
                <a:stCxn id="4" idx="1"/>
              </p:cNvCxnSpPr>
              <p:nvPr/>
            </p:nvCxnSpPr>
            <p:spPr bwMode="auto">
              <a:xfrm rot="10800000" flipH="1">
                <a:off x="4491014" y="448626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17" name="Straight Arrow Connector 16"/>
            <p:cNvCxnSpPr/>
            <p:nvPr/>
          </p:nvCxnSpPr>
          <p:spPr bwMode="auto">
            <a:xfrm>
              <a:off x="1747838" y="3724275"/>
              <a:ext cx="3810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bwMode="auto">
            <a:xfrm>
              <a:off x="4110038" y="4105275"/>
              <a:ext cx="1828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12" name="Group 40"/>
            <p:cNvGrpSpPr>
              <a:grpSpLocks/>
            </p:cNvGrpSpPr>
            <p:nvPr/>
          </p:nvGrpSpPr>
          <p:grpSpPr bwMode="auto">
            <a:xfrm>
              <a:off x="3043238" y="4486275"/>
              <a:ext cx="3429000" cy="1066800"/>
              <a:chOff x="3043214" y="4486260"/>
              <a:chExt cx="3429000" cy="1066800"/>
            </a:xfrm>
          </p:grpSpPr>
          <p:sp>
            <p:nvSpPr>
              <p:cNvPr id="7" name="Right Brace 6"/>
              <p:cNvSpPr/>
              <p:nvPr/>
            </p:nvSpPr>
            <p:spPr bwMode="auto">
              <a:xfrm>
                <a:off x="3043214" y="4486260"/>
                <a:ext cx="76200" cy="1066800"/>
              </a:xfrm>
              <a:prstGeom prst="rightBrace">
                <a:avLst/>
              </a:prstGeom>
            </p:spPr>
            <p:style>
              <a:lnRef idx="1">
                <a:schemeClr val="accent1"/>
              </a:lnRef>
              <a:fillRef idx="0">
                <a:schemeClr val="accent1"/>
              </a:fillRef>
              <a:effectRef idx="0">
                <a:schemeClr val="accent1"/>
              </a:effectRef>
              <a:fontRef idx="minor">
                <a:schemeClr val="tx1"/>
              </a:fontRef>
            </p:style>
            <p:txBody>
              <a:bodyPr anchor="ctr"/>
              <a:lstStyle/>
              <a:p>
                <a:pPr algn="ctr" rtl="1" fontAlgn="auto">
                  <a:spcBef>
                    <a:spcPts val="0"/>
                  </a:spcBef>
                  <a:spcAft>
                    <a:spcPts val="0"/>
                  </a:spcAft>
                  <a:defRPr/>
                </a:pPr>
                <a:endParaRPr lang="en-US" dirty="0"/>
              </a:p>
            </p:txBody>
          </p:sp>
          <p:cxnSp>
            <p:nvCxnSpPr>
              <p:cNvPr id="22" name="Straight Arrow Connector 21"/>
              <p:cNvCxnSpPr>
                <a:stCxn id="7" idx="1"/>
              </p:cNvCxnSpPr>
              <p:nvPr/>
            </p:nvCxnSpPr>
            <p:spPr bwMode="auto">
              <a:xfrm rot="10800000" flipH="1" flipV="1">
                <a:off x="3119414" y="5019660"/>
                <a:ext cx="3352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25" name="Straight Arrow Connector 24"/>
            <p:cNvCxnSpPr/>
            <p:nvPr/>
          </p:nvCxnSpPr>
          <p:spPr bwMode="auto">
            <a:xfrm>
              <a:off x="1214438" y="6143625"/>
              <a:ext cx="5105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14" name="Group 36"/>
            <p:cNvGrpSpPr>
              <a:grpSpLocks/>
            </p:cNvGrpSpPr>
            <p:nvPr/>
          </p:nvGrpSpPr>
          <p:grpSpPr bwMode="auto">
            <a:xfrm>
              <a:off x="2714625" y="2571750"/>
              <a:ext cx="3071813" cy="285750"/>
              <a:chOff x="2714612" y="2571744"/>
              <a:chExt cx="3071834" cy="285752"/>
            </a:xfrm>
          </p:grpSpPr>
          <p:sp>
            <p:nvSpPr>
              <p:cNvPr id="19" name="Right Brace 18"/>
              <p:cNvSpPr/>
              <p:nvPr/>
            </p:nvSpPr>
            <p:spPr>
              <a:xfrm>
                <a:off x="2714612" y="2571744"/>
                <a:ext cx="142876" cy="285752"/>
              </a:xfrm>
              <a:prstGeom prst="righ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cxnSp>
            <p:nvCxnSpPr>
              <p:cNvPr id="23" name="Straight Arrow Connector 22"/>
              <p:cNvCxnSpPr>
                <a:stCxn id="19" idx="1"/>
              </p:cNvCxnSpPr>
              <p:nvPr/>
            </p:nvCxnSpPr>
            <p:spPr>
              <a:xfrm rot="10800000" flipH="1">
                <a:off x="2857488" y="2714620"/>
                <a:ext cx="292895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6" name="Group 41"/>
            <p:cNvGrpSpPr>
              <a:grpSpLocks/>
            </p:cNvGrpSpPr>
            <p:nvPr/>
          </p:nvGrpSpPr>
          <p:grpSpPr bwMode="auto">
            <a:xfrm>
              <a:off x="3571875" y="5500688"/>
              <a:ext cx="2786063" cy="285750"/>
              <a:chOff x="3571868" y="5500702"/>
              <a:chExt cx="2786082" cy="285752"/>
            </a:xfrm>
          </p:grpSpPr>
          <p:sp>
            <p:nvSpPr>
              <p:cNvPr id="26" name="Right Brace 25"/>
              <p:cNvSpPr/>
              <p:nvPr/>
            </p:nvSpPr>
            <p:spPr>
              <a:xfrm>
                <a:off x="3571868" y="5500702"/>
                <a:ext cx="71438" cy="285752"/>
              </a:xfrm>
              <a:prstGeom prst="righ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cxnSp>
            <p:nvCxnSpPr>
              <p:cNvPr id="28" name="Straight Arrow Connector 27"/>
              <p:cNvCxnSpPr>
                <a:stCxn id="26" idx="1"/>
              </p:cNvCxnSpPr>
              <p:nvPr/>
            </p:nvCxnSpPr>
            <p:spPr>
              <a:xfrm rot="10800000" flipH="1">
                <a:off x="3643306" y="5643578"/>
                <a:ext cx="2714644"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8" name="Group 44"/>
            <p:cNvGrpSpPr>
              <a:grpSpLocks/>
            </p:cNvGrpSpPr>
            <p:nvPr/>
          </p:nvGrpSpPr>
          <p:grpSpPr bwMode="auto">
            <a:xfrm>
              <a:off x="-785813" y="0"/>
              <a:ext cx="1143001" cy="1571625"/>
              <a:chOff x="-785850" y="0"/>
              <a:chExt cx="1143001" cy="1571608"/>
            </a:xfrm>
          </p:grpSpPr>
          <p:sp>
            <p:nvSpPr>
              <p:cNvPr id="29" name="Oval 28"/>
              <p:cNvSpPr/>
              <p:nvPr/>
            </p:nvSpPr>
            <p:spPr>
              <a:xfrm>
                <a:off x="-785850" y="0"/>
                <a:ext cx="1143001" cy="1066789"/>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ar-SA" dirty="0"/>
                  <a:t>موجه للمترجم</a:t>
                </a:r>
                <a:endParaRPr lang="en-US" dirty="0"/>
              </a:p>
            </p:txBody>
          </p:sp>
          <p:cxnSp>
            <p:nvCxnSpPr>
              <p:cNvPr id="31" name="Straight Connector 30"/>
              <p:cNvCxnSpPr>
                <a:stCxn id="29" idx="5"/>
              </p:cNvCxnSpPr>
              <p:nvPr/>
            </p:nvCxnSpPr>
            <p:spPr>
              <a:xfrm>
                <a:off x="189762" y="910562"/>
                <a:ext cx="167389" cy="661046"/>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1" name="Group 43"/>
            <p:cNvGrpSpPr>
              <a:grpSpLocks/>
            </p:cNvGrpSpPr>
            <p:nvPr/>
          </p:nvGrpSpPr>
          <p:grpSpPr bwMode="auto">
            <a:xfrm>
              <a:off x="1214438" y="1643063"/>
              <a:ext cx="8310562" cy="3609975"/>
              <a:chOff x="1214414" y="1643050"/>
              <a:chExt cx="8310610" cy="3609980"/>
            </a:xfrm>
          </p:grpSpPr>
          <p:sp>
            <p:nvSpPr>
              <p:cNvPr id="32" name="Rounded Rectangle 31"/>
              <p:cNvSpPr/>
              <p:nvPr/>
            </p:nvSpPr>
            <p:spPr>
              <a:xfrm>
                <a:off x="8001015" y="2357426"/>
                <a:ext cx="1524009" cy="2895604"/>
              </a:xfrm>
              <a:prstGeom prst="round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ar-SA" b="1" dirty="0">
                    <a:effectLst>
                      <a:outerShdw blurRad="38100" dist="38100" dir="2700000" algn="tl">
                        <a:srgbClr val="000000">
                          <a:alpha val="43137"/>
                        </a:srgbClr>
                      </a:outerShdw>
                    </a:effectLst>
                  </a:rPr>
                  <a:t>يطلب من المترجم اضافة ملف آخر الى البرنامج قبل البدء في الترجمة</a:t>
                </a:r>
                <a:endParaRPr lang="en-US" b="1" dirty="0">
                  <a:effectLst>
                    <a:outerShdw blurRad="38100" dist="38100" dir="2700000" algn="tl">
                      <a:srgbClr val="000000">
                        <a:alpha val="43137"/>
                      </a:srgbClr>
                    </a:outerShdw>
                  </a:effectLst>
                </a:endParaRPr>
              </a:p>
            </p:txBody>
          </p:sp>
          <p:cxnSp>
            <p:nvCxnSpPr>
              <p:cNvPr id="34" name="Straight Connector 33"/>
              <p:cNvCxnSpPr>
                <a:endCxn id="32" idx="1"/>
              </p:cNvCxnSpPr>
              <p:nvPr/>
            </p:nvCxnSpPr>
            <p:spPr>
              <a:xfrm>
                <a:off x="1214414" y="1643050"/>
                <a:ext cx="6786601" cy="2162178"/>
              </a:xfrm>
              <a:prstGeom prst="line">
                <a:avLst/>
              </a:prstGeom>
            </p:spPr>
            <p:style>
              <a:lnRef idx="1">
                <a:schemeClr val="accent6"/>
              </a:lnRef>
              <a:fillRef idx="0">
                <a:schemeClr val="accent6"/>
              </a:fillRef>
              <a:effectRef idx="0">
                <a:schemeClr val="accent6"/>
              </a:effectRef>
              <a:fontRef idx="minor">
                <a:schemeClr val="tx1"/>
              </a:fontRef>
            </p:style>
          </p:cxnSp>
        </p:grpSp>
        <p:grpSp>
          <p:nvGrpSpPr>
            <p:cNvPr id="24" name="Group 39"/>
            <p:cNvGrpSpPr>
              <a:grpSpLocks/>
            </p:cNvGrpSpPr>
            <p:nvPr/>
          </p:nvGrpSpPr>
          <p:grpSpPr bwMode="auto">
            <a:xfrm>
              <a:off x="2928938" y="2928938"/>
              <a:ext cx="3771900" cy="285750"/>
              <a:chOff x="2928926" y="2928934"/>
              <a:chExt cx="3771888" cy="285752"/>
            </a:xfrm>
          </p:grpSpPr>
          <p:cxnSp>
            <p:nvCxnSpPr>
              <p:cNvPr id="15" name="Straight Arrow Connector 14"/>
              <p:cNvCxnSpPr>
                <a:stCxn id="38" idx="1"/>
              </p:cNvCxnSpPr>
              <p:nvPr/>
            </p:nvCxnSpPr>
            <p:spPr bwMode="auto">
              <a:xfrm rot="10800000" flipH="1">
                <a:off x="3000363" y="3071810"/>
                <a:ext cx="3700451"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Right Brace 37"/>
              <p:cNvSpPr/>
              <p:nvPr/>
            </p:nvSpPr>
            <p:spPr>
              <a:xfrm>
                <a:off x="2928926" y="2928934"/>
                <a:ext cx="71437" cy="285752"/>
              </a:xfrm>
              <a:prstGeom prst="righ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grpSp>
      </p:grpSp>
      <p:sp>
        <p:nvSpPr>
          <p:cNvPr id="35" name="Rectangle 2"/>
          <p:cNvSpPr>
            <a:spLocks noGrp="1" noChangeArrowheads="1"/>
          </p:cNvSpPr>
          <p:nvPr>
            <p:ph type="title"/>
          </p:nvPr>
        </p:nvSpPr>
        <p:spPr>
          <a:xfrm>
            <a:off x="685800" y="228601"/>
            <a:ext cx="7772400" cy="609599"/>
          </a:xfrm>
        </p:spPr>
        <p:txBody>
          <a:bodyPr/>
          <a:lstStyle/>
          <a:p>
            <a:r>
              <a:rPr lang="en-US" altLang="en-US" sz="3200" b="1" dirty="0"/>
              <a:t>Tour of C++: The Basics</a:t>
            </a:r>
            <a:endParaRPr lang="th-TH" altLang="en-US" sz="3200" b="1" dirty="0"/>
          </a:p>
        </p:txBody>
      </p:sp>
    </p:spTree>
    <p:extLst>
      <p:ext uri="{BB962C8B-B14F-4D97-AF65-F5344CB8AC3E}">
        <p14:creationId xmlns:p14="http://schemas.microsoft.com/office/powerpoint/2010/main" val="3700608989"/>
      </p:ext>
    </p:extLst>
  </p:cSld>
  <p:clrMapOvr>
    <a:masterClrMapping/>
  </p:clrMapOvr>
  <p:transition spd="med">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2000"/>
                                        <p:tgtEl>
                                          <p:spTgt spid="3">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2000"/>
                                        <p:tgtEl>
                                          <p:spTgt spid="3">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2000"/>
                                        <p:tgtEl>
                                          <p:spTgt spid="3">
                                            <p:txEl>
                                              <p:pRg st="8" end="8"/>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2000"/>
                                        <p:tgtEl>
                                          <p:spTgt spid="3">
                                            <p:txEl>
                                              <p:pRg st="9" end="9"/>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2000"/>
                                        <p:tgtEl>
                                          <p:spTgt spid="3">
                                            <p:txEl>
                                              <p:pRg st="10" end="1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Effect transition="in" filter="fade">
                                      <p:cBhvr>
                                        <p:cTn id="57" dur="2000"/>
                                        <p:tgtEl>
                                          <p:spTgt spid="3">
                                            <p:txEl>
                                              <p:pRg st="11" end="11"/>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2" end="12"/>
                                            </p:txEl>
                                          </p:spTgt>
                                        </p:tgtEl>
                                        <p:attrNameLst>
                                          <p:attrName>style.visibility</p:attrName>
                                        </p:attrNameLst>
                                      </p:cBhvr>
                                      <p:to>
                                        <p:strVal val="visible"/>
                                      </p:to>
                                    </p:set>
                                    <p:animEffect transition="in" filter="fade">
                                      <p:cBhvr>
                                        <p:cTn id="62" dur="20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body" idx="1"/>
          </p:nvPr>
        </p:nvSpPr>
        <p:spPr>
          <a:xfrm>
            <a:off x="331788" y="844550"/>
            <a:ext cx="8610600" cy="4419600"/>
          </a:xfrm>
        </p:spPr>
        <p:txBody>
          <a:bodyPr/>
          <a:lstStyle/>
          <a:p>
            <a:pPr marL="0" indent="0">
              <a:lnSpc>
                <a:spcPct val="90000"/>
              </a:lnSpc>
              <a:spcBef>
                <a:spcPts val="0"/>
              </a:spcBef>
              <a:spcAft>
                <a:spcPts val="600"/>
              </a:spcAft>
              <a:buNone/>
            </a:pPr>
            <a:r>
              <a:rPr lang="en-US" altLang="en-US" sz="2400" b="1" dirty="0">
                <a:solidFill>
                  <a:srgbClr val="0070C0"/>
                </a:solidFill>
              </a:rPr>
              <a:t>Types, Variables, and </a:t>
            </a:r>
            <a:r>
              <a:rPr lang="en-US" altLang="en-US" sz="2400" b="1" dirty="0" smtClean="0">
                <a:solidFill>
                  <a:srgbClr val="0070C0"/>
                </a:solidFill>
              </a:rPr>
              <a:t>Arithmetic:</a:t>
            </a:r>
            <a:endParaRPr lang="en-US" altLang="en-US" sz="2400" b="1" dirty="0" smtClean="0"/>
          </a:p>
          <a:p>
            <a:pPr marL="228600" lvl="1" indent="-174625" algn="just" rtl="1">
              <a:lnSpc>
                <a:spcPct val="90000"/>
              </a:lnSpc>
              <a:spcBef>
                <a:spcPts val="600"/>
              </a:spcBef>
              <a:spcAft>
                <a:spcPts val="0"/>
              </a:spcAft>
              <a:buFont typeface="Times New Roman" panose="02020603050405020304" pitchFamily="18" charset="0"/>
              <a:buChar char="●"/>
            </a:pPr>
            <a:r>
              <a:rPr lang="ar-SA" altLang="en-US" sz="1600" dirty="0" smtClean="0"/>
              <a:t>المتغيرات (</a:t>
            </a:r>
            <a:r>
              <a:rPr lang="en-US" altLang="en-US" sz="1600" dirty="0" smtClean="0"/>
              <a:t>Variable</a:t>
            </a:r>
            <a:r>
              <a:rPr lang="ar-SA" altLang="en-US" sz="1600" dirty="0" smtClean="0"/>
              <a:t>) هي عبارة عن أماكن قي ذاكرة الحاسوب يتم حجزها وتسميتها بأسماء رمزية.</a:t>
            </a:r>
          </a:p>
          <a:p>
            <a:pPr marL="228600" lvl="1" indent="-174625" algn="just" rtl="1">
              <a:lnSpc>
                <a:spcPct val="90000"/>
              </a:lnSpc>
              <a:spcBef>
                <a:spcPts val="600"/>
              </a:spcBef>
              <a:spcAft>
                <a:spcPts val="0"/>
              </a:spcAft>
              <a:buFont typeface="Times New Roman" panose="02020603050405020304" pitchFamily="18" charset="0"/>
              <a:buChar char="●"/>
            </a:pPr>
            <a:r>
              <a:rPr lang="ar-SA" altLang="en-US" sz="1600" dirty="0" smtClean="0"/>
              <a:t>تستخدم المتغيرات لحفظ البيانات حيث يمكن تغيير محتوى المتغيرات من قيمة الى أخرى في أثناء تنفيذ البرامج.</a:t>
            </a:r>
          </a:p>
          <a:p>
            <a:pPr marL="228600" lvl="1" indent="-174625" algn="just" rtl="1">
              <a:lnSpc>
                <a:spcPct val="90000"/>
              </a:lnSpc>
              <a:spcBef>
                <a:spcPts val="600"/>
              </a:spcBef>
              <a:spcAft>
                <a:spcPts val="0"/>
              </a:spcAft>
              <a:buFont typeface="Times New Roman" panose="02020603050405020304" pitchFamily="18" charset="0"/>
              <a:buChar char="●"/>
            </a:pPr>
            <a:r>
              <a:rPr lang="ar-SA" altLang="en-US" sz="1600" dirty="0" smtClean="0"/>
              <a:t> ويتم التعامل مع هذه البيانات </a:t>
            </a:r>
            <a:r>
              <a:rPr lang="ar-SA" altLang="en-US" sz="1600" dirty="0"/>
              <a:t>لهذه ع</a:t>
            </a:r>
            <a:r>
              <a:rPr lang="ar-SA" altLang="en-US" sz="1600" dirty="0" smtClean="0"/>
              <a:t>ن </a:t>
            </a:r>
            <a:r>
              <a:rPr lang="ar-SA" altLang="en-US" sz="1600" dirty="0"/>
              <a:t>طريق هذه </a:t>
            </a:r>
            <a:r>
              <a:rPr lang="ar-SA" altLang="en-US" sz="1600" dirty="0" smtClean="0"/>
              <a:t>أسماء المتغيرات. </a:t>
            </a:r>
          </a:p>
          <a:p>
            <a:pPr marL="228600" lvl="1" indent="-174625" algn="just" rtl="1">
              <a:lnSpc>
                <a:spcPct val="90000"/>
              </a:lnSpc>
              <a:spcBef>
                <a:spcPts val="600"/>
              </a:spcBef>
              <a:spcAft>
                <a:spcPts val="0"/>
              </a:spcAft>
              <a:buFont typeface="Times New Roman" panose="02020603050405020304" pitchFamily="18" charset="0"/>
              <a:buChar char="●"/>
            </a:pPr>
            <a:r>
              <a:rPr lang="ar-SA" altLang="en-US" sz="1600" dirty="0" smtClean="0"/>
              <a:t>لقبل إستخدام أي </a:t>
            </a:r>
            <a:r>
              <a:rPr lang="ar-SA" altLang="en-US" sz="1600" dirty="0"/>
              <a:t>متغير داخل برنامج </a:t>
            </a:r>
            <a:r>
              <a:rPr lang="en-US" altLang="en-US" sz="1600" dirty="0" smtClean="0"/>
              <a:t>C++</a:t>
            </a:r>
            <a:r>
              <a:rPr lang="ar-SA" altLang="en-US" sz="1600" dirty="0" smtClean="0"/>
              <a:t> لابد </a:t>
            </a:r>
            <a:r>
              <a:rPr lang="ar-SA" altLang="en-US" sz="1600" dirty="0"/>
              <a:t>من </a:t>
            </a:r>
            <a:r>
              <a:rPr lang="ar-SA" altLang="en-US" sz="1600" dirty="0" smtClean="0"/>
              <a:t>الإعلان </a:t>
            </a:r>
            <a:r>
              <a:rPr lang="ar-SA" altLang="en-US" sz="1600" dirty="0"/>
              <a:t>عنه </a:t>
            </a:r>
            <a:r>
              <a:rPr lang="ar-SA" altLang="en-US" sz="1600" dirty="0" smtClean="0"/>
              <a:t>وتعريفه، ويتم ذلك على ضوء تنفيذ عبارة تعريفية (</a:t>
            </a:r>
            <a:r>
              <a:rPr lang="en-US" altLang="en-US" sz="1600" dirty="0" smtClean="0"/>
              <a:t>Declaration statement</a:t>
            </a:r>
            <a:r>
              <a:rPr lang="ar-SA" altLang="en-US" sz="1600" dirty="0" smtClean="0"/>
              <a:t>).</a:t>
            </a:r>
          </a:p>
          <a:p>
            <a:pPr marL="228600" lvl="1" indent="-174625" algn="just" rtl="1">
              <a:lnSpc>
                <a:spcPct val="90000"/>
              </a:lnSpc>
              <a:spcBef>
                <a:spcPts val="600"/>
              </a:spcBef>
              <a:spcAft>
                <a:spcPts val="0"/>
              </a:spcAft>
              <a:buFont typeface="Times New Roman" panose="02020603050405020304" pitchFamily="18" charset="0"/>
              <a:buChar char="●"/>
            </a:pPr>
            <a:r>
              <a:rPr lang="ar-SA" altLang="en-US" sz="1600" dirty="0" smtClean="0"/>
              <a:t>فيما يلي مثال لـ</a:t>
            </a:r>
            <a:r>
              <a:rPr lang="en-US" altLang="en-US" sz="1600" dirty="0" smtClean="0"/>
              <a:t>Declaration statement</a:t>
            </a:r>
            <a:r>
              <a:rPr lang="ar-SA" altLang="en-US" sz="1600" dirty="0" smtClean="0"/>
              <a:t>:</a:t>
            </a:r>
          </a:p>
          <a:p>
            <a:pPr marL="53975" lvl="1" indent="0" algn="ctr" rtl="1">
              <a:lnSpc>
                <a:spcPct val="90000"/>
              </a:lnSpc>
              <a:spcBef>
                <a:spcPts val="600"/>
              </a:spcBef>
              <a:spcAft>
                <a:spcPts val="600"/>
              </a:spcAft>
              <a:buNone/>
            </a:pPr>
            <a:r>
              <a:rPr lang="en-US" sz="2400" b="1" dirty="0">
                <a:solidFill>
                  <a:srgbClr val="2D2DB9"/>
                </a:solidFill>
                <a:latin typeface="Calibri" panose="020F0502020204030204" pitchFamily="34" charset="0"/>
                <a:cs typeface="Calibri" panose="020F0502020204030204" pitchFamily="34" charset="0"/>
              </a:rPr>
              <a:t>int inch;</a:t>
            </a:r>
            <a:endParaRPr lang="ar-SA" altLang="en-US" sz="2400" dirty="0" smtClean="0"/>
          </a:p>
          <a:p>
            <a:pPr marL="228600" lvl="1" indent="-174625" algn="just" rtl="1">
              <a:lnSpc>
                <a:spcPct val="90000"/>
              </a:lnSpc>
              <a:spcBef>
                <a:spcPts val="600"/>
              </a:spcBef>
              <a:spcAft>
                <a:spcPts val="0"/>
              </a:spcAft>
              <a:buFont typeface="Times New Roman" panose="02020603050405020304" pitchFamily="18" charset="0"/>
              <a:buChar char="●"/>
            </a:pPr>
            <a:r>
              <a:rPr lang="ar-SA" altLang="en-US" sz="1600" dirty="0" smtClean="0"/>
              <a:t>تحدد الـ</a:t>
            </a:r>
            <a:r>
              <a:rPr lang="en-US" altLang="en-US" sz="1600" dirty="0" smtClean="0"/>
              <a:t>Declaration statement</a:t>
            </a:r>
            <a:r>
              <a:rPr lang="ar-SA" altLang="en-US" sz="1600" dirty="0"/>
              <a:t> نوع </a:t>
            </a:r>
            <a:r>
              <a:rPr lang="ar-SA" altLang="en-US" sz="1600" dirty="0" smtClean="0"/>
              <a:t>البيانات التي ستخزن في المتغير </a:t>
            </a:r>
            <a:r>
              <a:rPr lang="ar-SA" altLang="en-US" sz="1600" dirty="0"/>
              <a:t>المراد الاعلان </a:t>
            </a:r>
            <a:r>
              <a:rPr lang="ar-SA" altLang="en-US" sz="1600" dirty="0" smtClean="0"/>
              <a:t>عنه، كذلك إضافة أنها تحدد إسم ذلك المتغير.</a:t>
            </a:r>
          </a:p>
          <a:p>
            <a:pPr marL="228600" lvl="1" indent="-174625" algn="just" rtl="1">
              <a:lnSpc>
                <a:spcPct val="90000"/>
              </a:lnSpc>
              <a:spcBef>
                <a:spcPts val="600"/>
              </a:spcBef>
              <a:spcAft>
                <a:spcPts val="0"/>
              </a:spcAft>
              <a:buFont typeface="Times New Roman" panose="02020603050405020304" pitchFamily="18" charset="0"/>
              <a:buChar char="●"/>
            </a:pPr>
            <a:r>
              <a:rPr lang="ar-SA" altLang="en-US" sz="1600" dirty="0" smtClean="0"/>
              <a:t>فيما يلي أنواع البيانات الأساسية (</a:t>
            </a:r>
            <a:r>
              <a:rPr lang="en-US" altLang="en-US" sz="1600" dirty="0" smtClean="0"/>
              <a:t>Data types</a:t>
            </a:r>
            <a:r>
              <a:rPr lang="ar-SA" altLang="en-US" sz="1600" dirty="0" smtClean="0"/>
              <a:t>) المستخدمة في لغة الـ</a:t>
            </a:r>
            <a:r>
              <a:rPr lang="en-US" altLang="en-US" sz="1600" dirty="0" smtClean="0"/>
              <a:t>C++</a:t>
            </a:r>
            <a:r>
              <a:rPr lang="ar-SA" altLang="en-US" sz="1600" dirty="0" smtClean="0"/>
              <a:t>:</a:t>
            </a:r>
          </a:p>
          <a:p>
            <a:pPr marL="53975" lvl="1" indent="0" algn="ctr">
              <a:lnSpc>
                <a:spcPct val="90000"/>
              </a:lnSpc>
              <a:spcBef>
                <a:spcPts val="600"/>
              </a:spcBef>
              <a:spcAft>
                <a:spcPts val="600"/>
              </a:spcAft>
              <a:buNone/>
            </a:pPr>
            <a:r>
              <a:rPr lang="en-US" altLang="en-US" sz="1600" dirty="0">
                <a:solidFill>
                  <a:srgbClr val="000000"/>
                </a:solidFill>
              </a:rPr>
              <a:t>bool, char, int, </a:t>
            </a:r>
            <a:r>
              <a:rPr lang="en-US" altLang="en-US" sz="1600" dirty="0" smtClean="0">
                <a:solidFill>
                  <a:srgbClr val="000000"/>
                </a:solidFill>
              </a:rPr>
              <a:t>double</a:t>
            </a:r>
            <a:endParaRPr lang="en-US" altLang="en-US" sz="1600" dirty="0" smtClean="0"/>
          </a:p>
          <a:p>
            <a:pPr marL="228600" lvl="1" indent="-174625" algn="just" rtl="1">
              <a:lnSpc>
                <a:spcPct val="90000"/>
              </a:lnSpc>
              <a:spcBef>
                <a:spcPts val="600"/>
              </a:spcBef>
              <a:spcAft>
                <a:spcPts val="0"/>
              </a:spcAft>
              <a:buFont typeface="Times New Roman" panose="02020603050405020304" pitchFamily="18" charset="0"/>
              <a:buChar char="●"/>
            </a:pPr>
            <a:r>
              <a:rPr lang="en-US" altLang="en-US" sz="1600" dirty="0"/>
              <a:t> </a:t>
            </a:r>
            <a:r>
              <a:rPr lang="ar-SA" altLang="en-US" sz="1600" dirty="0" smtClean="0"/>
              <a:t>هنالك سعة محددة (</a:t>
            </a:r>
            <a:r>
              <a:rPr lang="en-US" altLang="en-US" sz="1600" dirty="0" smtClean="0"/>
              <a:t>Fixed size</a:t>
            </a:r>
            <a:r>
              <a:rPr lang="ar-SA" altLang="en-US" sz="1600" dirty="0" smtClean="0"/>
              <a:t>) بذاكرة الحاسوب لكل نوع من أنواع البانات هذه، كما أن هنالك مدى محدد لكل من تلك الأنواع</a:t>
            </a:r>
          </a:p>
        </p:txBody>
      </p:sp>
      <p:sp>
        <p:nvSpPr>
          <p:cNvPr id="8" name="Rectangle 2"/>
          <p:cNvSpPr>
            <a:spLocks noGrp="1" noChangeArrowheads="1"/>
          </p:cNvSpPr>
          <p:nvPr>
            <p:ph type="title"/>
          </p:nvPr>
        </p:nvSpPr>
        <p:spPr>
          <a:xfrm>
            <a:off x="685800" y="228601"/>
            <a:ext cx="7772400" cy="609599"/>
          </a:xfrm>
        </p:spPr>
        <p:txBody>
          <a:bodyPr/>
          <a:lstStyle/>
          <a:p>
            <a:r>
              <a:rPr lang="en-US" altLang="en-US" sz="3200" b="1" dirty="0"/>
              <a:t>Tour of C++: The Basics</a:t>
            </a:r>
            <a:endParaRPr lang="th-TH" altLang="en-US" sz="3200" b="1" dirty="0"/>
          </a:p>
        </p:txBody>
      </p:sp>
      <p:pic>
        <p:nvPicPr>
          <p:cNvPr id="5" name="Picture 4"/>
          <p:cNvPicPr>
            <a:picLocks noChangeAspect="1"/>
          </p:cNvPicPr>
          <p:nvPr/>
        </p:nvPicPr>
        <p:blipFill>
          <a:blip r:embed="rId2"/>
          <a:stretch>
            <a:fillRect/>
          </a:stretch>
        </p:blipFill>
        <p:spPr>
          <a:xfrm>
            <a:off x="2438400" y="5340350"/>
            <a:ext cx="4343400" cy="1441450"/>
          </a:xfrm>
          <a:prstGeom prst="rect">
            <a:avLst/>
          </a:prstGeom>
        </p:spPr>
      </p:pic>
    </p:spTree>
    <p:extLst>
      <p:ext uri="{BB962C8B-B14F-4D97-AF65-F5344CB8AC3E}">
        <p14:creationId xmlns:p14="http://schemas.microsoft.com/office/powerpoint/2010/main" val="11390717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body" idx="1"/>
          </p:nvPr>
        </p:nvSpPr>
        <p:spPr>
          <a:xfrm>
            <a:off x="331788" y="844550"/>
            <a:ext cx="8610600" cy="5708650"/>
          </a:xfrm>
        </p:spPr>
        <p:txBody>
          <a:bodyPr/>
          <a:lstStyle/>
          <a:p>
            <a:pPr marL="0" indent="0">
              <a:lnSpc>
                <a:spcPct val="90000"/>
              </a:lnSpc>
              <a:buNone/>
            </a:pPr>
            <a:r>
              <a:rPr lang="en-US" altLang="en-US" sz="2800" b="1" dirty="0" smtClean="0">
                <a:solidFill>
                  <a:srgbClr val="0070C0"/>
                </a:solidFill>
              </a:rPr>
              <a:t>Comments:</a:t>
            </a:r>
            <a:endParaRPr lang="en-US" altLang="en-US" sz="2800" b="1" dirty="0" smtClean="0"/>
          </a:p>
          <a:p>
            <a:pPr marL="282575" lvl="1" indent="-282575" algn="r" rtl="1">
              <a:lnSpc>
                <a:spcPct val="75000"/>
              </a:lnSpc>
              <a:buFont typeface="Times New Roman" panose="02020603050405020304" pitchFamily="18" charset="0"/>
              <a:buChar char="●"/>
            </a:pPr>
            <a:r>
              <a:rPr lang="ar-SA" altLang="en-US" sz="1800" dirty="0" smtClean="0">
                <a:solidFill>
                  <a:srgbClr val="000000"/>
                </a:solidFill>
                <a:latin typeface="Courier New" panose="02070309020205020404" pitchFamily="49" charset="0"/>
              </a:rPr>
              <a:t>التعليق (</a:t>
            </a:r>
            <a:r>
              <a:rPr lang="en-US" altLang="en-US" sz="1800" dirty="0" smtClean="0">
                <a:solidFill>
                  <a:srgbClr val="000000"/>
                </a:solidFill>
                <a:latin typeface="Courier New" panose="02070309020205020404" pitchFamily="49" charset="0"/>
              </a:rPr>
              <a:t>Comment</a:t>
            </a:r>
            <a:r>
              <a:rPr lang="ar-SA" altLang="en-US" sz="1800" dirty="0" smtClean="0">
                <a:solidFill>
                  <a:srgbClr val="000000"/>
                </a:solidFill>
                <a:latin typeface="Courier New" panose="02070309020205020404" pitchFamily="49" charset="0"/>
              </a:rPr>
              <a:t>) هي عبارة عن إيضاحات لا يقرؤها المترجم (</a:t>
            </a:r>
            <a:r>
              <a:rPr lang="en-US" altLang="en-US" sz="1800" dirty="0" smtClean="0">
                <a:solidFill>
                  <a:srgbClr val="000000"/>
                </a:solidFill>
                <a:latin typeface="Courier New" panose="02070309020205020404" pitchFamily="49" charset="0"/>
              </a:rPr>
              <a:t>Compiler</a:t>
            </a:r>
            <a:r>
              <a:rPr lang="ar-SA" altLang="en-US" sz="1800" dirty="0" smtClean="0">
                <a:solidFill>
                  <a:srgbClr val="000000"/>
                </a:solidFill>
                <a:latin typeface="Courier New" panose="02070309020205020404" pitchFamily="49" charset="0"/>
              </a:rPr>
              <a:t>) وليس لها أي تأثير في تنفيذ البرنامج وتوضع في أي مكان بالبرنامج</a:t>
            </a:r>
          </a:p>
          <a:p>
            <a:pPr marL="282575" lvl="1" indent="-282575" algn="r" rtl="1">
              <a:lnSpc>
                <a:spcPct val="75000"/>
              </a:lnSpc>
              <a:buFont typeface="Times New Roman" panose="02020603050405020304" pitchFamily="18" charset="0"/>
              <a:buChar char="●"/>
            </a:pPr>
            <a:r>
              <a:rPr lang="ar-SA" altLang="en-US" sz="1800" dirty="0" smtClean="0">
                <a:solidFill>
                  <a:srgbClr val="000000"/>
                </a:solidFill>
                <a:latin typeface="Courier New" panose="02070309020205020404" pitchFamily="49" charset="0"/>
              </a:rPr>
              <a:t>هنالك نوعين من التعليقات</a:t>
            </a:r>
          </a:p>
          <a:p>
            <a:pPr marL="742950" lvl="2" indent="-342900" algn="r" rtl="1">
              <a:lnSpc>
                <a:spcPct val="75000"/>
              </a:lnSpc>
              <a:buFont typeface="+mj-lt"/>
              <a:buAutoNum type="arabicPeriod"/>
            </a:pPr>
            <a:r>
              <a:rPr lang="ar-SA" altLang="en-US" sz="1600" dirty="0" smtClean="0">
                <a:solidFill>
                  <a:srgbClr val="000000"/>
                </a:solidFill>
                <a:latin typeface="Courier New" panose="02070309020205020404" pitchFamily="49" charset="0"/>
              </a:rPr>
              <a:t>التعليق بالرمزين // ، ويسمى التعليق بالسطر الواحد</a:t>
            </a:r>
          </a:p>
          <a:p>
            <a:pPr marL="742950" lvl="2" indent="-342900" algn="r" rtl="1">
              <a:lnSpc>
                <a:spcPct val="75000"/>
              </a:lnSpc>
              <a:buFont typeface="+mj-lt"/>
              <a:buAutoNum type="arabicPeriod"/>
            </a:pPr>
            <a:r>
              <a:rPr lang="ar-SA" altLang="en-US" sz="1600" dirty="0" smtClean="0">
                <a:solidFill>
                  <a:srgbClr val="000000"/>
                </a:solidFill>
                <a:latin typeface="Courier New" panose="02070309020205020404" pitchFamily="49" charset="0"/>
              </a:rPr>
              <a:t>التعليق الذي يبدأ بالرمزين */ وينتهي بالرمزين /*، يسمى التعليق بالأسطر العديدة</a:t>
            </a:r>
            <a:endParaRPr lang="en-US" altLang="en-US" sz="1600" dirty="0" smtClean="0">
              <a:solidFill>
                <a:srgbClr val="000000"/>
              </a:solidFill>
              <a:latin typeface="Courier New" panose="02070309020205020404" pitchFamily="49" charset="0"/>
            </a:endParaRPr>
          </a:p>
          <a:p>
            <a:pPr marL="0" lvl="0" indent="0">
              <a:buNone/>
            </a:pPr>
            <a:r>
              <a:rPr lang="en-US" altLang="en-US" sz="2800" b="1" dirty="0" err="1" smtClean="0">
                <a:solidFill>
                  <a:srgbClr val="0070C0"/>
                </a:solidFill>
              </a:rPr>
              <a:t>const</a:t>
            </a:r>
            <a:r>
              <a:rPr lang="en-US" altLang="en-US" sz="2800" b="1" dirty="0" smtClean="0">
                <a:solidFill>
                  <a:srgbClr val="0070C0"/>
                </a:solidFill>
              </a:rPr>
              <a:t>:</a:t>
            </a:r>
            <a:endParaRPr lang="en-US" altLang="en-US" sz="2800" dirty="0" smtClean="0">
              <a:solidFill>
                <a:srgbClr val="000000"/>
              </a:solidFill>
            </a:endParaRPr>
          </a:p>
          <a:p>
            <a:pPr lvl="1"/>
            <a:r>
              <a:rPr lang="en-US" altLang="en-US" sz="2400" dirty="0" smtClean="0">
                <a:solidFill>
                  <a:srgbClr val="000000"/>
                </a:solidFill>
                <a:cs typeface="Times New Roman" panose="02020603050405020304" pitchFamily="18" charset="0"/>
              </a:rPr>
              <a:t>In </a:t>
            </a:r>
            <a:r>
              <a:rPr lang="en-US" altLang="en-US" sz="2400" dirty="0">
                <a:solidFill>
                  <a:srgbClr val="000000"/>
                </a:solidFill>
                <a:cs typeface="Times New Roman" panose="02020603050405020304" pitchFamily="18" charset="0"/>
              </a:rPr>
              <a:t>C, #define statement</a:t>
            </a:r>
          </a:p>
          <a:p>
            <a:pPr lvl="2"/>
            <a:r>
              <a:rPr lang="en-US" altLang="en-US" sz="2000" dirty="0">
                <a:solidFill>
                  <a:srgbClr val="000000"/>
                </a:solidFill>
                <a:cs typeface="Times New Roman" panose="02020603050405020304" pitchFamily="18" charset="0"/>
              </a:rPr>
              <a:t>Preprocessor - No type checking.  </a:t>
            </a:r>
          </a:p>
          <a:p>
            <a:pPr lvl="2"/>
            <a:r>
              <a:rPr lang="en-US" altLang="en-US" sz="2000" dirty="0">
                <a:solidFill>
                  <a:srgbClr val="000000"/>
                </a:solidFill>
                <a:cs typeface="Times New Roman" panose="02020603050405020304" pitchFamily="18" charset="0"/>
              </a:rPr>
              <a:t>#define n 5</a:t>
            </a:r>
          </a:p>
          <a:p>
            <a:pPr lvl="1"/>
            <a:r>
              <a:rPr lang="en-US" altLang="en-US" sz="2400" dirty="0">
                <a:solidFill>
                  <a:srgbClr val="000000"/>
                </a:solidFill>
                <a:cs typeface="Times New Roman" panose="02020603050405020304" pitchFamily="18" charset="0"/>
              </a:rPr>
              <a:t>In C++, the const specifier</a:t>
            </a:r>
          </a:p>
          <a:p>
            <a:pPr lvl="2"/>
            <a:r>
              <a:rPr lang="en-US" altLang="en-US" sz="2000" dirty="0">
                <a:solidFill>
                  <a:srgbClr val="000000"/>
                </a:solidFill>
                <a:cs typeface="Times New Roman" panose="02020603050405020304" pitchFamily="18" charset="0"/>
              </a:rPr>
              <a:t>Compiler - Type checking is applied </a:t>
            </a:r>
          </a:p>
          <a:p>
            <a:pPr lvl="2"/>
            <a:r>
              <a:rPr lang="en-US" altLang="en-US" sz="2000" dirty="0">
                <a:solidFill>
                  <a:srgbClr val="000000"/>
                </a:solidFill>
                <a:cs typeface="Times New Roman" panose="02020603050405020304" pitchFamily="18" charset="0"/>
              </a:rPr>
              <a:t>const int n = 5; // declare and initialize</a:t>
            </a:r>
          </a:p>
          <a:p>
            <a:pPr>
              <a:lnSpc>
                <a:spcPct val="90000"/>
              </a:lnSpc>
              <a:buFont typeface="Arial" panose="020B0604020202020204" pitchFamily="34" charset="0"/>
              <a:buChar char="•"/>
            </a:pPr>
            <a:endParaRPr lang="en-US" altLang="en-US" sz="2800" b="1" dirty="0"/>
          </a:p>
        </p:txBody>
      </p:sp>
      <p:sp>
        <p:nvSpPr>
          <p:cNvPr id="8" name="Rectangle 2"/>
          <p:cNvSpPr>
            <a:spLocks noGrp="1" noChangeArrowheads="1"/>
          </p:cNvSpPr>
          <p:nvPr>
            <p:ph type="title"/>
          </p:nvPr>
        </p:nvSpPr>
        <p:spPr>
          <a:xfrm>
            <a:off x="685800" y="228601"/>
            <a:ext cx="7772400" cy="609599"/>
          </a:xfrm>
        </p:spPr>
        <p:txBody>
          <a:bodyPr/>
          <a:lstStyle/>
          <a:p>
            <a:r>
              <a:rPr lang="en-US" altLang="en-US" sz="3200" b="1" dirty="0"/>
              <a:t>Tour of C++: The Basics</a:t>
            </a:r>
            <a:endParaRPr lang="th-TH" altLang="en-US" sz="3200" b="1" dirty="0"/>
          </a:p>
        </p:txBody>
      </p:sp>
    </p:spTree>
    <p:extLst>
      <p:ext uri="{BB962C8B-B14F-4D97-AF65-F5344CB8AC3E}">
        <p14:creationId xmlns:p14="http://schemas.microsoft.com/office/powerpoint/2010/main" val="12542488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body" idx="1"/>
          </p:nvPr>
        </p:nvSpPr>
        <p:spPr>
          <a:xfrm>
            <a:off x="331788" y="844550"/>
            <a:ext cx="8610600" cy="5784850"/>
          </a:xfrm>
        </p:spPr>
        <p:txBody>
          <a:bodyPr/>
          <a:lstStyle/>
          <a:p>
            <a:pPr marL="0" indent="0">
              <a:lnSpc>
                <a:spcPct val="90000"/>
              </a:lnSpc>
              <a:buNone/>
            </a:pPr>
            <a:r>
              <a:rPr lang="en-US" altLang="en-US" sz="2800" b="1" dirty="0">
                <a:solidFill>
                  <a:srgbClr val="0070C0"/>
                </a:solidFill>
              </a:rPr>
              <a:t>Basic </a:t>
            </a:r>
            <a:r>
              <a:rPr lang="en-US" altLang="en-US" sz="2800" b="1" dirty="0" smtClean="0">
                <a:solidFill>
                  <a:srgbClr val="0070C0"/>
                </a:solidFill>
              </a:rPr>
              <a:t>Input/Output:</a:t>
            </a:r>
            <a:endParaRPr lang="en-US" altLang="en-US" sz="2800" b="1" dirty="0">
              <a:solidFill>
                <a:srgbClr val="0070C0"/>
              </a:solidFill>
            </a:endParaRPr>
          </a:p>
          <a:p>
            <a:pPr algn="just" rtl="1">
              <a:lnSpc>
                <a:spcPct val="90000"/>
              </a:lnSpc>
              <a:buSzPct val="145000"/>
            </a:pPr>
            <a:r>
              <a:rPr lang="ar-SA" altLang="en-US" sz="1600" dirty="0" smtClean="0">
                <a:latin typeface="Times New Roman" panose="02020603050405020304" pitchFamily="18" charset="0"/>
                <a:cs typeface="Times New Roman" panose="02020603050405020304" pitchFamily="18" charset="0"/>
              </a:rPr>
              <a:t>تستخدم </a:t>
            </a:r>
            <a:r>
              <a:rPr lang="ar-SA" altLang="en-US" sz="1600" dirty="0">
                <a:latin typeface="Times New Roman" panose="02020603050405020304" pitchFamily="18" charset="0"/>
                <a:cs typeface="Times New Roman" panose="02020603050405020304" pitchFamily="18" charset="0"/>
              </a:rPr>
              <a:t>لغة </a:t>
            </a:r>
            <a:r>
              <a:rPr lang="en-US" altLang="en-US" sz="1600" dirty="0" smtClean="0">
                <a:latin typeface="Times New Roman" panose="02020603050405020304" pitchFamily="18" charset="0"/>
                <a:cs typeface="Times New Roman" panose="02020603050405020304" pitchFamily="18" charset="0"/>
              </a:rPr>
              <a:t>C++</a:t>
            </a:r>
            <a:r>
              <a:rPr lang="ar-SA" altLang="en-US" sz="1600" dirty="0" smtClean="0">
                <a:latin typeface="Times New Roman" panose="02020603050405020304" pitchFamily="18" charset="0"/>
                <a:cs typeface="Times New Roman" panose="02020603050405020304" pitchFamily="18" charset="0"/>
              </a:rPr>
              <a:t> مفهوم القنوات (</a:t>
            </a:r>
            <a:r>
              <a:rPr lang="en-US" altLang="en-US" sz="1600" dirty="0" smtClean="0">
                <a:latin typeface="Times New Roman" panose="02020603050405020304" pitchFamily="18" charset="0"/>
                <a:cs typeface="Times New Roman" panose="02020603050405020304" pitchFamily="18" charset="0"/>
              </a:rPr>
              <a:t>Streams</a:t>
            </a:r>
            <a:r>
              <a:rPr lang="ar-SA" altLang="en-US" sz="1600" dirty="0" smtClean="0">
                <a:latin typeface="Times New Roman" panose="02020603050405020304" pitchFamily="18" charset="0"/>
                <a:cs typeface="Times New Roman" panose="02020603050405020304" pitchFamily="18" charset="0"/>
              </a:rPr>
              <a:t>) لأداء عمليات </a:t>
            </a:r>
            <a:r>
              <a:rPr lang="ar-SA" altLang="en-US" sz="1600" dirty="0">
                <a:latin typeface="Times New Roman" panose="02020603050405020304" pitchFamily="18" charset="0"/>
                <a:cs typeface="Times New Roman" panose="02020603050405020304" pitchFamily="18" charset="0"/>
              </a:rPr>
              <a:t>الادخال </a:t>
            </a:r>
            <a:r>
              <a:rPr lang="ar-SA" altLang="en-US" sz="1600" dirty="0" smtClean="0">
                <a:latin typeface="Times New Roman" panose="02020603050405020304" pitchFamily="18" charset="0"/>
                <a:cs typeface="Times New Roman" panose="02020603050405020304" pitchFamily="18" charset="0"/>
              </a:rPr>
              <a:t>والاخراج.</a:t>
            </a:r>
            <a:endParaRPr lang="ar-SA" altLang="en-US" sz="1600" dirty="0">
              <a:latin typeface="Times New Roman" panose="02020603050405020304" pitchFamily="18" charset="0"/>
              <a:cs typeface="Times New Roman" panose="02020603050405020304" pitchFamily="18" charset="0"/>
            </a:endParaRPr>
          </a:p>
          <a:p>
            <a:pPr algn="just" rtl="1">
              <a:lnSpc>
                <a:spcPct val="90000"/>
              </a:lnSpc>
              <a:buSzPct val="145000"/>
            </a:pPr>
            <a:r>
              <a:rPr lang="ar-SA" altLang="en-US" sz="1600" dirty="0" smtClean="0">
                <a:latin typeface="Times New Roman" panose="02020603050405020304" pitchFamily="18" charset="0"/>
                <a:cs typeface="Times New Roman" panose="02020603050405020304" pitchFamily="18" charset="0"/>
              </a:rPr>
              <a:t>الـ</a:t>
            </a:r>
            <a:r>
              <a:rPr lang="en-US" altLang="en-US" sz="1600" dirty="0" smtClean="0">
                <a:latin typeface="Times New Roman" panose="02020603050405020304" pitchFamily="18" charset="0"/>
                <a:cs typeface="Times New Roman" panose="02020603050405020304" pitchFamily="18" charset="0"/>
              </a:rPr>
              <a:t>Stream</a:t>
            </a:r>
            <a:r>
              <a:rPr lang="ar-SA" altLang="en-US" sz="1600" dirty="0" smtClean="0">
                <a:latin typeface="Times New Roman" panose="02020603050405020304" pitchFamily="18" charset="0"/>
                <a:cs typeface="Times New Roman" panose="02020603050405020304" pitchFamily="18" charset="0"/>
              </a:rPr>
              <a:t> هو عبارة عن كائن (</a:t>
            </a:r>
            <a:r>
              <a:rPr lang="en-US" altLang="en-US" sz="1600" dirty="0" smtClean="0">
                <a:latin typeface="Times New Roman" panose="02020603050405020304" pitchFamily="18" charset="0"/>
                <a:cs typeface="Times New Roman" panose="02020603050405020304" pitchFamily="18" charset="0"/>
              </a:rPr>
              <a:t>Object</a:t>
            </a:r>
            <a:r>
              <a:rPr lang="ar-SA" altLang="en-US" sz="1600" dirty="0" smtClean="0">
                <a:latin typeface="Times New Roman" panose="02020603050405020304" pitchFamily="18" charset="0"/>
                <a:cs typeface="Times New Roman" panose="02020603050405020304" pitchFamily="18" charset="0"/>
              </a:rPr>
              <a:t>) توجد في أحد اطرافه جهاز ادخال أو اخراج (مثل الـ</a:t>
            </a:r>
            <a:r>
              <a:rPr lang="en-US" altLang="en-US" sz="1600" dirty="0" smtClean="0">
                <a:latin typeface="Times New Roman" panose="02020603050405020304" pitchFamily="18" charset="0"/>
                <a:cs typeface="Times New Roman" panose="02020603050405020304" pitchFamily="18" charset="0"/>
              </a:rPr>
              <a:t>Keyboard</a:t>
            </a:r>
            <a:r>
              <a:rPr lang="ar-SA" altLang="en-US" sz="1600" dirty="0" smtClean="0">
                <a:latin typeface="Times New Roman" panose="02020603050405020304" pitchFamily="18" charset="0"/>
                <a:cs typeface="Times New Roman" panose="02020603050405020304" pitchFamily="18" charset="0"/>
              </a:rPr>
              <a:t> والـ</a:t>
            </a:r>
            <a:r>
              <a:rPr lang="en-US" altLang="en-US" sz="1600" dirty="0" smtClean="0">
                <a:latin typeface="Times New Roman" panose="02020603050405020304" pitchFamily="18" charset="0"/>
                <a:cs typeface="Times New Roman" panose="02020603050405020304" pitchFamily="18" charset="0"/>
              </a:rPr>
              <a:t>Screen</a:t>
            </a:r>
            <a:r>
              <a:rPr lang="ar-SA" altLang="en-US" sz="1600" dirty="0" smtClean="0">
                <a:latin typeface="Times New Roman" panose="02020603050405020304" pitchFamily="18" charset="0"/>
                <a:cs typeface="Times New Roman" panose="02020603050405020304" pitchFamily="18" charset="0"/>
              </a:rPr>
              <a:t>).</a:t>
            </a:r>
            <a:endParaRPr lang="en-US" altLang="en-US" sz="1600" dirty="0" smtClean="0">
              <a:latin typeface="Times New Roman" panose="02020603050405020304" pitchFamily="18" charset="0"/>
              <a:cs typeface="Times New Roman" panose="02020603050405020304" pitchFamily="18" charset="0"/>
            </a:endParaRPr>
          </a:p>
          <a:p>
            <a:pPr marL="0" indent="0" rtl="1">
              <a:spcBef>
                <a:spcPts val="1800"/>
              </a:spcBef>
              <a:buSzPct val="145000"/>
              <a:buNone/>
            </a:pPr>
            <a:r>
              <a:rPr lang="en-US" altLang="en-US" sz="2400" b="1" dirty="0">
                <a:solidFill>
                  <a:srgbClr val="000000"/>
                </a:solidFill>
              </a:rPr>
              <a:t>Standard output stream (cout):</a:t>
            </a:r>
            <a:endParaRPr lang="en-US" altLang="en-US" sz="2400" b="1" dirty="0" smtClean="0">
              <a:latin typeface="Times New Roman" panose="02020603050405020304" pitchFamily="18" charset="0"/>
              <a:cs typeface="Times New Roman" panose="02020603050405020304" pitchFamily="18" charset="0"/>
            </a:endParaRPr>
          </a:p>
          <a:p>
            <a:pPr algn="just" rtl="1">
              <a:lnSpc>
                <a:spcPct val="90000"/>
              </a:lnSpc>
              <a:buSzPct val="145000"/>
            </a:pPr>
            <a:r>
              <a:rPr lang="en-US" altLang="en-US" sz="1600" dirty="0">
                <a:latin typeface="Times New Roman" panose="02020603050405020304" pitchFamily="18" charset="0"/>
                <a:cs typeface="Times New Roman" panose="02020603050405020304" pitchFamily="18" charset="0"/>
              </a:rPr>
              <a:t> </a:t>
            </a:r>
            <a:r>
              <a:rPr lang="ar-SA" altLang="en-US" sz="1600" dirty="0" smtClean="0">
                <a:latin typeface="Times New Roman" panose="02020603050405020304" pitchFamily="18" charset="0"/>
                <a:cs typeface="Times New Roman" panose="02020603050405020304" pitchFamily="18" charset="0"/>
              </a:rPr>
              <a:t>الـ</a:t>
            </a:r>
            <a:r>
              <a:rPr lang="en-US" altLang="en-US" sz="1600" dirty="0" err="1" smtClean="0">
                <a:latin typeface="Times New Roman" panose="02020603050405020304" pitchFamily="18" charset="0"/>
                <a:cs typeface="Times New Roman" panose="02020603050405020304" pitchFamily="18" charset="0"/>
              </a:rPr>
              <a:t>cout</a:t>
            </a:r>
            <a:r>
              <a:rPr lang="ar-SA" altLang="en-US" sz="1600" dirty="0" smtClean="0">
                <a:latin typeface="Times New Roman" panose="02020603050405020304" pitchFamily="18" charset="0"/>
                <a:cs typeface="Times New Roman" panose="02020603050405020304" pitchFamily="18" charset="0"/>
              </a:rPr>
              <a:t> هي عبارة عن الـ</a:t>
            </a:r>
            <a:r>
              <a:rPr lang="en-US" altLang="en-US" sz="1600" dirty="0" smtClean="0">
                <a:latin typeface="Times New Roman" panose="02020603050405020304" pitchFamily="18" charset="0"/>
                <a:cs typeface="Times New Roman" panose="02020603050405020304" pitchFamily="18" charset="0"/>
              </a:rPr>
              <a:t>Stream</a:t>
            </a:r>
            <a:r>
              <a:rPr lang="ar-SA" altLang="en-US" sz="1600" dirty="0" smtClean="0">
                <a:latin typeface="Times New Roman" panose="02020603050405020304" pitchFamily="18" charset="0"/>
                <a:cs typeface="Times New Roman" panose="02020603050405020304" pitchFamily="18" charset="0"/>
              </a:rPr>
              <a:t> التي تستخدم لتوصيل الـ</a:t>
            </a:r>
            <a:r>
              <a:rPr lang="en-US" altLang="en-US" sz="1600" dirty="0" smtClean="0">
                <a:latin typeface="Times New Roman" panose="02020603050405020304" pitchFamily="18" charset="0"/>
                <a:cs typeface="Times New Roman" panose="02020603050405020304" pitchFamily="18" charset="0"/>
              </a:rPr>
              <a:t>screen</a:t>
            </a:r>
            <a:endParaRPr lang="ar-SA" altLang="en-US" sz="1600" dirty="0" smtClean="0">
              <a:latin typeface="Times New Roman" panose="02020603050405020304" pitchFamily="18" charset="0"/>
              <a:cs typeface="Times New Roman" panose="02020603050405020304" pitchFamily="18" charset="0"/>
            </a:endParaRPr>
          </a:p>
          <a:p>
            <a:pPr algn="r" rtl="1">
              <a:lnSpc>
                <a:spcPct val="90000"/>
              </a:lnSpc>
              <a:buSzPct val="145000"/>
            </a:pPr>
            <a:r>
              <a:rPr lang="ar-SA" sz="1600" dirty="0"/>
              <a:t>وهي </a:t>
            </a:r>
            <a:r>
              <a:rPr lang="ar-SA" sz="1600" dirty="0" smtClean="0"/>
              <a:t>تستخدم في الأوامر التي تقوم بعرض النواتج أمام </a:t>
            </a:r>
            <a:r>
              <a:rPr lang="ar-SA" sz="1600" dirty="0"/>
              <a:t>المستخدم في </a:t>
            </a:r>
            <a:r>
              <a:rPr lang="ar-SA" sz="1600" dirty="0" smtClean="0"/>
              <a:t>شاشة التنفيذ </a:t>
            </a:r>
          </a:p>
          <a:p>
            <a:pPr algn="r" rtl="1">
              <a:lnSpc>
                <a:spcPct val="90000"/>
              </a:lnSpc>
              <a:buSzPct val="145000"/>
            </a:pPr>
            <a:r>
              <a:rPr lang="ar-SA" sz="1600" dirty="0"/>
              <a:t>فيمايلي أمثلة لبعض عبارات الـ</a:t>
            </a:r>
            <a:r>
              <a:rPr lang="en-US" sz="1600" dirty="0"/>
              <a:t>C++ </a:t>
            </a:r>
            <a:r>
              <a:rPr lang="ar-SA" sz="1600" dirty="0"/>
              <a:t>التي قوم بإنجاز عمليات الإخرج</a:t>
            </a:r>
          </a:p>
          <a:p>
            <a:pPr marL="0" indent="0" algn="r" rtl="1">
              <a:lnSpc>
                <a:spcPct val="90000"/>
              </a:lnSpc>
              <a:buSzPct val="145000"/>
              <a:buNone/>
            </a:pPr>
            <a:endParaRPr lang="ar-SA" sz="1600" dirty="0" smtClean="0"/>
          </a:p>
          <a:p>
            <a:pPr marL="0" indent="0" algn="r" rtl="1">
              <a:lnSpc>
                <a:spcPct val="90000"/>
              </a:lnSpc>
              <a:buSzPct val="145000"/>
              <a:buNone/>
            </a:pPr>
            <a:endParaRPr lang="ar-SA" altLang="en-US" sz="1600" dirty="0">
              <a:latin typeface="Times New Roman" panose="02020603050405020304" pitchFamily="18" charset="0"/>
              <a:cs typeface="Times New Roman" panose="02020603050405020304" pitchFamily="18" charset="0"/>
            </a:endParaRPr>
          </a:p>
          <a:p>
            <a:pPr marL="0" indent="0" algn="r" rtl="1">
              <a:lnSpc>
                <a:spcPct val="90000"/>
              </a:lnSpc>
              <a:buSzPct val="145000"/>
              <a:buNone/>
            </a:pPr>
            <a:endParaRPr lang="ar-SA" altLang="en-US" sz="1600" dirty="0" smtClean="0">
              <a:latin typeface="Times New Roman" panose="02020603050405020304" pitchFamily="18" charset="0"/>
              <a:cs typeface="Times New Roman" panose="02020603050405020304" pitchFamily="18" charset="0"/>
            </a:endParaRPr>
          </a:p>
          <a:p>
            <a:pPr marL="0" indent="0" algn="r" rtl="1">
              <a:lnSpc>
                <a:spcPct val="90000"/>
              </a:lnSpc>
              <a:buSzPct val="145000"/>
              <a:buNone/>
            </a:pPr>
            <a:endParaRPr lang="ar-SA" altLang="en-US" sz="1600" dirty="0">
              <a:latin typeface="Times New Roman" panose="02020603050405020304" pitchFamily="18" charset="0"/>
              <a:cs typeface="Times New Roman" panose="02020603050405020304" pitchFamily="18" charset="0"/>
            </a:endParaRPr>
          </a:p>
          <a:p>
            <a:pPr marL="0" indent="0" algn="r" rtl="1">
              <a:lnSpc>
                <a:spcPct val="90000"/>
              </a:lnSpc>
              <a:buSzPct val="145000"/>
              <a:buNone/>
            </a:pPr>
            <a:endParaRPr lang="ar-SA" altLang="en-US" sz="1600" dirty="0" smtClean="0">
              <a:latin typeface="Times New Roman" panose="02020603050405020304" pitchFamily="18" charset="0"/>
              <a:cs typeface="Times New Roman" panose="02020603050405020304" pitchFamily="18" charset="0"/>
            </a:endParaRPr>
          </a:p>
          <a:p>
            <a:pPr marL="0" indent="0" algn="r" rtl="1">
              <a:lnSpc>
                <a:spcPct val="90000"/>
              </a:lnSpc>
              <a:buSzPct val="145000"/>
              <a:buNone/>
            </a:pPr>
            <a:endParaRPr lang="ar-SA" altLang="en-US" sz="1600" dirty="0" smtClean="0">
              <a:latin typeface="Times New Roman" panose="02020603050405020304" pitchFamily="18" charset="0"/>
              <a:cs typeface="Times New Roman" panose="02020603050405020304" pitchFamily="18" charset="0"/>
            </a:endParaRPr>
          </a:p>
          <a:p>
            <a:pPr algn="just" rtl="1">
              <a:lnSpc>
                <a:spcPct val="90000"/>
              </a:lnSpc>
              <a:buSzPct val="145000"/>
            </a:pPr>
            <a:r>
              <a:rPr lang="ar-SA" altLang="en-US" sz="1600" dirty="0" smtClean="0">
                <a:latin typeface="Times New Roman" panose="02020603050405020304" pitchFamily="18" charset="0"/>
                <a:cs typeface="Times New Roman" panose="02020603050405020304" pitchFamily="18" charset="0"/>
              </a:rPr>
              <a:t>الرمز </a:t>
            </a:r>
            <a:r>
              <a:rPr lang="en-US" altLang="en-US" sz="1600" dirty="0" smtClean="0">
                <a:latin typeface="Times New Roman" panose="02020603050405020304" pitchFamily="18" charset="0"/>
                <a:cs typeface="Times New Roman" panose="02020603050405020304" pitchFamily="18" charset="0"/>
              </a:rPr>
              <a:t>&lt;&lt;</a:t>
            </a:r>
            <a:r>
              <a:rPr lang="ar-SA" altLang="en-US" sz="1600" dirty="0" smtClean="0">
                <a:latin typeface="Times New Roman" panose="02020603050405020304" pitchFamily="18" charset="0"/>
                <a:cs typeface="Times New Roman" panose="02020603050405020304" pitchFamily="18" charset="0"/>
              </a:rPr>
              <a:t> (الذي يشتمل على أسهم مزدوجة متجهة </a:t>
            </a:r>
            <a:r>
              <a:rPr lang="ar-SA" altLang="en-US" sz="1600" dirty="0">
                <a:latin typeface="Times New Roman" panose="02020603050405020304" pitchFamily="18" charset="0"/>
                <a:cs typeface="Times New Roman" panose="02020603050405020304" pitchFamily="18" charset="0"/>
              </a:rPr>
              <a:t>لليمين) </a:t>
            </a:r>
            <a:r>
              <a:rPr lang="ar-SA" altLang="en-US" sz="1600" dirty="0" smtClean="0">
                <a:latin typeface="Times New Roman" panose="02020603050405020304" pitchFamily="18" charset="0"/>
                <a:cs typeface="Times New Roman" panose="02020603050405020304" pitchFamily="18" charset="0"/>
              </a:rPr>
              <a:t>هو عبارة عن معامل (</a:t>
            </a:r>
            <a:r>
              <a:rPr lang="en-US" altLang="en-US" sz="1600" dirty="0" smtClean="0">
                <a:latin typeface="Times New Roman" panose="02020603050405020304" pitchFamily="18" charset="0"/>
                <a:cs typeface="Times New Roman" panose="02020603050405020304" pitchFamily="18" charset="0"/>
              </a:rPr>
              <a:t>Operator</a:t>
            </a:r>
            <a:r>
              <a:rPr lang="ar-SA" altLang="en-US" sz="1600" dirty="0" smtClean="0">
                <a:latin typeface="Times New Roman" panose="02020603050405020304" pitchFamily="18" charset="0"/>
                <a:cs typeface="Times New Roman" panose="02020603050405020304" pitchFamily="18" charset="0"/>
              </a:rPr>
              <a:t>) يعمل على أخذ النتائج التي تليه في النص وإدخالها في الـ</a:t>
            </a:r>
            <a:r>
              <a:rPr lang="en-US" altLang="en-US" sz="1600" dirty="0" smtClean="0">
                <a:latin typeface="Times New Roman" panose="02020603050405020304" pitchFamily="18" charset="0"/>
                <a:cs typeface="Times New Roman" panose="02020603050405020304" pitchFamily="18" charset="0"/>
              </a:rPr>
              <a:t>Stream</a:t>
            </a:r>
            <a:endParaRPr lang="ar-SA" altLang="en-US" sz="1600" dirty="0">
              <a:latin typeface="Times New Roman" panose="02020603050405020304" pitchFamily="18" charset="0"/>
              <a:cs typeface="Times New Roman" panose="02020603050405020304" pitchFamily="18" charset="0"/>
            </a:endParaRPr>
          </a:p>
        </p:txBody>
      </p:sp>
      <p:sp>
        <p:nvSpPr>
          <p:cNvPr id="8" name="Rectangle 2"/>
          <p:cNvSpPr>
            <a:spLocks noGrp="1" noChangeArrowheads="1"/>
          </p:cNvSpPr>
          <p:nvPr>
            <p:ph type="title"/>
          </p:nvPr>
        </p:nvSpPr>
        <p:spPr>
          <a:xfrm>
            <a:off x="685800" y="228601"/>
            <a:ext cx="7772400" cy="609599"/>
          </a:xfrm>
        </p:spPr>
        <p:txBody>
          <a:bodyPr/>
          <a:lstStyle/>
          <a:p>
            <a:r>
              <a:rPr lang="en-US" altLang="en-US" sz="3200" b="1" dirty="0"/>
              <a:t>Tour of C++: The Basics</a:t>
            </a:r>
            <a:endParaRPr lang="th-TH" altLang="en-US" sz="3200" b="1" dirty="0"/>
          </a:p>
        </p:txBody>
      </p:sp>
      <p:sp>
        <p:nvSpPr>
          <p:cNvPr id="2" name="Rectangle 1"/>
          <p:cNvSpPr/>
          <p:nvPr/>
        </p:nvSpPr>
        <p:spPr bwMode="auto">
          <a:xfrm>
            <a:off x="1676400" y="3505200"/>
            <a:ext cx="6553200" cy="914400"/>
          </a:xfrm>
          <a:prstGeom prst="rect">
            <a:avLst/>
          </a:prstGeom>
          <a:solidFill>
            <a:schemeClr val="accent5">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en-US" altLang="en-US" sz="1600" dirty="0">
                <a:latin typeface="Arial" panose="020B0604020202020204" pitchFamily="34" charset="0"/>
                <a:cs typeface="Arial" panose="020B0604020202020204" pitchFamily="34" charset="0"/>
              </a:rPr>
              <a:t>cout &lt;&lt; "Output sentence"; </a:t>
            </a:r>
            <a:r>
              <a:rPr lang="en-US" altLang="en-US" sz="1600" dirty="0" smtClean="0">
                <a:latin typeface="Arial" panose="020B0604020202020204" pitchFamily="34" charset="0"/>
                <a:cs typeface="Arial" panose="020B0604020202020204" pitchFamily="34" charset="0"/>
              </a:rPr>
              <a:t>       </a:t>
            </a:r>
            <a:r>
              <a:rPr lang="en-US" altLang="en-US" sz="1600" i="1" dirty="0" smtClean="0">
                <a:solidFill>
                  <a:srgbClr val="00B050"/>
                </a:solidFill>
                <a:latin typeface="Arial" panose="020B0604020202020204" pitchFamily="34" charset="0"/>
                <a:cs typeface="Arial" panose="020B0604020202020204" pitchFamily="34" charset="0"/>
              </a:rPr>
              <a:t>// </a:t>
            </a:r>
            <a:r>
              <a:rPr lang="en-US" altLang="en-US" sz="1600" i="1" dirty="0">
                <a:solidFill>
                  <a:srgbClr val="00B050"/>
                </a:solidFill>
                <a:latin typeface="Arial" panose="020B0604020202020204" pitchFamily="34" charset="0"/>
                <a:cs typeface="Arial" panose="020B0604020202020204" pitchFamily="34" charset="0"/>
              </a:rPr>
              <a:t>prints Output sentence on </a:t>
            </a:r>
            <a:r>
              <a:rPr lang="en-US" altLang="en-US" sz="1600" i="1" dirty="0" smtClean="0">
                <a:solidFill>
                  <a:srgbClr val="00B050"/>
                </a:solidFill>
                <a:latin typeface="Arial" panose="020B0604020202020204" pitchFamily="34" charset="0"/>
                <a:cs typeface="Arial" panose="020B0604020202020204" pitchFamily="34" charset="0"/>
              </a:rPr>
              <a:t>screen</a:t>
            </a:r>
          </a:p>
          <a:p>
            <a:r>
              <a:rPr lang="en-US" sz="1600" dirty="0">
                <a:latin typeface="Arial" panose="020B0604020202020204" pitchFamily="34" charset="0"/>
                <a:cs typeface="Arial" panose="020B0604020202020204" pitchFamily="34" charset="0"/>
              </a:rPr>
              <a:t>cout &lt;&lt; 120; </a:t>
            </a:r>
            <a:r>
              <a:rPr lang="en-US" sz="1600" dirty="0" smtClean="0">
                <a:latin typeface="Arial" panose="020B0604020202020204" pitchFamily="34" charset="0"/>
                <a:cs typeface="Arial" panose="020B0604020202020204" pitchFamily="34" charset="0"/>
              </a:rPr>
              <a:t>                              </a:t>
            </a:r>
            <a:r>
              <a:rPr lang="en-US" sz="1600" i="1" dirty="0" smtClean="0">
                <a:solidFill>
                  <a:srgbClr val="00B050"/>
                </a:solidFill>
                <a:latin typeface="Arial" panose="020B0604020202020204" pitchFamily="34" charset="0"/>
                <a:cs typeface="Arial" panose="020B0604020202020204" pitchFamily="34" charset="0"/>
              </a:rPr>
              <a:t>// </a:t>
            </a:r>
            <a:r>
              <a:rPr lang="en-US" sz="1600" i="1" dirty="0">
                <a:solidFill>
                  <a:srgbClr val="00B050"/>
                </a:solidFill>
                <a:latin typeface="Arial" panose="020B0604020202020204" pitchFamily="34" charset="0"/>
                <a:cs typeface="Arial" panose="020B0604020202020204" pitchFamily="34" charset="0"/>
              </a:rPr>
              <a:t>prints number 120 on </a:t>
            </a:r>
            <a:r>
              <a:rPr lang="en-US" sz="1600" i="1" dirty="0" smtClean="0">
                <a:solidFill>
                  <a:srgbClr val="00B050"/>
                </a:solidFill>
                <a:latin typeface="Arial" panose="020B0604020202020204" pitchFamily="34" charset="0"/>
                <a:cs typeface="Arial" panose="020B0604020202020204" pitchFamily="34" charset="0"/>
              </a:rPr>
              <a:t>screen</a:t>
            </a:r>
          </a:p>
          <a:p>
            <a:r>
              <a:rPr lang="en-US" sz="1600" dirty="0">
                <a:latin typeface="Arial" panose="020B0604020202020204" pitchFamily="34" charset="0"/>
                <a:cs typeface="Arial" panose="020B0604020202020204" pitchFamily="34" charset="0"/>
              </a:rPr>
              <a:t>cout &lt;&lt; x; </a:t>
            </a:r>
            <a:r>
              <a:rPr lang="en-US" sz="1600" dirty="0" smtClean="0">
                <a:latin typeface="Arial" panose="020B0604020202020204" pitchFamily="34" charset="0"/>
                <a:cs typeface="Arial" panose="020B0604020202020204" pitchFamily="34" charset="0"/>
              </a:rPr>
              <a:t>                                  </a:t>
            </a:r>
            <a:r>
              <a:rPr lang="en-US" sz="1600" i="1" dirty="0" smtClean="0">
                <a:solidFill>
                  <a:srgbClr val="00B050"/>
                </a:solidFill>
                <a:latin typeface="Arial" panose="020B0604020202020204" pitchFamily="34" charset="0"/>
                <a:cs typeface="Arial" panose="020B0604020202020204" pitchFamily="34" charset="0"/>
              </a:rPr>
              <a:t>// </a:t>
            </a:r>
            <a:r>
              <a:rPr lang="en-US" sz="1600" i="1" dirty="0">
                <a:solidFill>
                  <a:srgbClr val="00B050"/>
                </a:solidFill>
                <a:latin typeface="Arial" panose="020B0604020202020204" pitchFamily="34" charset="0"/>
                <a:cs typeface="Arial" panose="020B0604020202020204" pitchFamily="34" charset="0"/>
              </a:rPr>
              <a:t>prints the value of x on screen </a:t>
            </a:r>
            <a:endParaRPr lang="en-US" sz="1600" i="1" dirty="0" smtClean="0">
              <a:solidFill>
                <a:srgbClr val="00B050"/>
              </a:solidFill>
              <a:latin typeface="Arial" panose="020B0604020202020204" pitchFamily="34" charset="0"/>
              <a:cs typeface="Arial" panose="020B0604020202020204" pitchFamily="34" charset="0"/>
            </a:endParaRPr>
          </a:p>
          <a:p>
            <a:r>
              <a:rPr lang="en-US" sz="1600" dirty="0" smtClean="0"/>
              <a:t> </a:t>
            </a:r>
            <a:endParaRPr kumimoji="0" lang="en-US" sz="16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23509964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body" idx="1"/>
          </p:nvPr>
        </p:nvSpPr>
        <p:spPr>
          <a:xfrm>
            <a:off x="331788" y="844550"/>
            <a:ext cx="8610600" cy="5784850"/>
          </a:xfrm>
        </p:spPr>
        <p:txBody>
          <a:bodyPr/>
          <a:lstStyle/>
          <a:p>
            <a:pPr marL="0" indent="0">
              <a:lnSpc>
                <a:spcPct val="90000"/>
              </a:lnSpc>
              <a:buNone/>
            </a:pPr>
            <a:r>
              <a:rPr lang="en-US" altLang="en-US" sz="2800" b="1" dirty="0">
                <a:solidFill>
                  <a:srgbClr val="0070C0"/>
                </a:solidFill>
              </a:rPr>
              <a:t>Basic </a:t>
            </a:r>
            <a:r>
              <a:rPr lang="en-US" altLang="en-US" sz="2800" b="1" dirty="0" smtClean="0">
                <a:solidFill>
                  <a:srgbClr val="0070C0"/>
                </a:solidFill>
              </a:rPr>
              <a:t>Input/Output:</a:t>
            </a:r>
            <a:endParaRPr lang="en-US" altLang="en-US" sz="2800" b="1" dirty="0">
              <a:solidFill>
                <a:srgbClr val="0070C0"/>
              </a:solidFill>
            </a:endParaRPr>
          </a:p>
          <a:p>
            <a:pPr marL="0" indent="0" rtl="1">
              <a:spcBef>
                <a:spcPts val="1800"/>
              </a:spcBef>
              <a:buSzPct val="145000"/>
              <a:buNone/>
            </a:pPr>
            <a:r>
              <a:rPr lang="en-US" altLang="en-US" sz="2400" b="1" dirty="0" smtClean="0">
                <a:solidFill>
                  <a:srgbClr val="000000"/>
                </a:solidFill>
              </a:rPr>
              <a:t>Standard input </a:t>
            </a:r>
            <a:r>
              <a:rPr lang="en-US" altLang="en-US" sz="2400" b="1" dirty="0">
                <a:solidFill>
                  <a:srgbClr val="000000"/>
                </a:solidFill>
              </a:rPr>
              <a:t>stream (</a:t>
            </a:r>
            <a:r>
              <a:rPr lang="en-US" altLang="en-US" sz="2400" b="1" dirty="0" smtClean="0">
                <a:solidFill>
                  <a:srgbClr val="000000"/>
                </a:solidFill>
              </a:rPr>
              <a:t>cin):</a:t>
            </a:r>
            <a:endParaRPr lang="en-US" altLang="en-US" sz="2400" b="1" dirty="0" smtClean="0">
              <a:latin typeface="Times New Roman" panose="02020603050405020304" pitchFamily="18" charset="0"/>
              <a:cs typeface="Times New Roman" panose="02020603050405020304" pitchFamily="18" charset="0"/>
            </a:endParaRPr>
          </a:p>
          <a:p>
            <a:pPr algn="just" rtl="1">
              <a:lnSpc>
                <a:spcPct val="90000"/>
              </a:lnSpc>
              <a:buSzPct val="145000"/>
            </a:pPr>
            <a:r>
              <a:rPr lang="en-US" altLang="en-US" sz="1600" dirty="0">
                <a:latin typeface="Times New Roman" panose="02020603050405020304" pitchFamily="18" charset="0"/>
                <a:cs typeface="Times New Roman" panose="02020603050405020304" pitchFamily="18" charset="0"/>
              </a:rPr>
              <a:t> </a:t>
            </a:r>
            <a:r>
              <a:rPr lang="ar-SA" altLang="en-US" sz="1600" dirty="0" smtClean="0">
                <a:latin typeface="Times New Roman" panose="02020603050405020304" pitchFamily="18" charset="0"/>
                <a:cs typeface="Times New Roman" panose="02020603050405020304" pitchFamily="18" charset="0"/>
              </a:rPr>
              <a:t>الـ</a:t>
            </a:r>
            <a:r>
              <a:rPr lang="en-US" altLang="en-US" sz="1600" dirty="0" smtClean="0">
                <a:latin typeface="Times New Roman" panose="02020603050405020304" pitchFamily="18" charset="0"/>
                <a:cs typeface="Times New Roman" panose="02020603050405020304" pitchFamily="18" charset="0"/>
              </a:rPr>
              <a:t>cin</a:t>
            </a:r>
            <a:r>
              <a:rPr lang="ar-SA" altLang="en-US" sz="1600" dirty="0" smtClean="0">
                <a:latin typeface="Times New Roman" panose="02020603050405020304" pitchFamily="18" charset="0"/>
                <a:cs typeface="Times New Roman" panose="02020603050405020304" pitchFamily="18" charset="0"/>
              </a:rPr>
              <a:t> هي عبارة عن الـ</a:t>
            </a:r>
            <a:r>
              <a:rPr lang="en-US" altLang="en-US" sz="1600" dirty="0" smtClean="0">
                <a:latin typeface="Times New Roman" panose="02020603050405020304" pitchFamily="18" charset="0"/>
                <a:cs typeface="Times New Roman" panose="02020603050405020304" pitchFamily="18" charset="0"/>
              </a:rPr>
              <a:t>Stream</a:t>
            </a:r>
            <a:r>
              <a:rPr lang="ar-SA" altLang="en-US" sz="1600" dirty="0" smtClean="0">
                <a:latin typeface="Times New Roman" panose="02020603050405020304" pitchFamily="18" charset="0"/>
                <a:cs typeface="Times New Roman" panose="02020603050405020304" pitchFamily="18" charset="0"/>
              </a:rPr>
              <a:t> التي تستخدم لتوصيل لوحة المفاتيح (</a:t>
            </a:r>
            <a:r>
              <a:rPr lang="en-US" altLang="en-US" sz="1600" dirty="0" smtClean="0">
                <a:latin typeface="Times New Roman" panose="02020603050405020304" pitchFamily="18" charset="0"/>
                <a:cs typeface="Times New Roman" panose="02020603050405020304" pitchFamily="18" charset="0"/>
              </a:rPr>
              <a:t>Keyboard</a:t>
            </a:r>
            <a:r>
              <a:rPr lang="ar-SA" altLang="en-US" sz="1600" dirty="0" smtClean="0">
                <a:latin typeface="Times New Roman" panose="02020603050405020304" pitchFamily="18" charset="0"/>
                <a:cs typeface="Times New Roman" panose="02020603050405020304" pitchFamily="18" charset="0"/>
              </a:rPr>
              <a:t>)</a:t>
            </a:r>
          </a:p>
          <a:p>
            <a:pPr algn="r" rtl="1">
              <a:lnSpc>
                <a:spcPct val="90000"/>
              </a:lnSpc>
              <a:buSzPct val="145000"/>
            </a:pPr>
            <a:r>
              <a:rPr lang="ar-SA" sz="1600" dirty="0" smtClean="0"/>
              <a:t>وهي تستخدم في الأوامر التي تقوم بإدخال القيم الى المتغيرات (</a:t>
            </a:r>
            <a:r>
              <a:rPr lang="en-US" sz="1600" dirty="0" smtClean="0"/>
              <a:t>Variables</a:t>
            </a:r>
            <a:r>
              <a:rPr lang="ar-SA" sz="1600" dirty="0" smtClean="0"/>
              <a:t>) </a:t>
            </a:r>
          </a:p>
          <a:p>
            <a:pPr algn="r" rtl="1">
              <a:lnSpc>
                <a:spcPct val="90000"/>
              </a:lnSpc>
              <a:buSzPct val="145000"/>
            </a:pPr>
            <a:r>
              <a:rPr lang="ar-SA" sz="1600" dirty="0" smtClean="0"/>
              <a:t>فيمايلي </a:t>
            </a:r>
            <a:r>
              <a:rPr lang="ar-SA" sz="1600" dirty="0"/>
              <a:t>أمثلة لبعض عبارات الـ</a:t>
            </a:r>
            <a:r>
              <a:rPr lang="en-US" sz="1600" dirty="0"/>
              <a:t>C++ </a:t>
            </a:r>
            <a:r>
              <a:rPr lang="ar-SA" sz="1600" dirty="0"/>
              <a:t>التي قوم بإنجاز </a:t>
            </a:r>
            <a:r>
              <a:rPr lang="ar-SA" sz="1600" dirty="0" smtClean="0"/>
              <a:t>عمليات الإدخال</a:t>
            </a:r>
            <a:endParaRPr lang="ar-SA" sz="1600" dirty="0"/>
          </a:p>
          <a:p>
            <a:pPr marL="0" indent="0" algn="r" rtl="1">
              <a:lnSpc>
                <a:spcPct val="90000"/>
              </a:lnSpc>
              <a:buSzPct val="145000"/>
              <a:buNone/>
            </a:pPr>
            <a:endParaRPr lang="ar-SA" sz="1600" dirty="0" smtClean="0"/>
          </a:p>
          <a:p>
            <a:pPr marL="0" indent="0" algn="r" rtl="1">
              <a:lnSpc>
                <a:spcPct val="90000"/>
              </a:lnSpc>
              <a:buSzPct val="145000"/>
              <a:buNone/>
            </a:pPr>
            <a:endParaRPr lang="ar-SA" altLang="en-US" sz="1600" dirty="0">
              <a:latin typeface="Times New Roman" panose="02020603050405020304" pitchFamily="18" charset="0"/>
              <a:cs typeface="Times New Roman" panose="02020603050405020304" pitchFamily="18" charset="0"/>
            </a:endParaRPr>
          </a:p>
          <a:p>
            <a:pPr marL="0" indent="0" algn="r" rtl="1">
              <a:lnSpc>
                <a:spcPct val="90000"/>
              </a:lnSpc>
              <a:buSzPct val="145000"/>
              <a:buNone/>
            </a:pPr>
            <a:endParaRPr lang="ar-SA" altLang="en-US" sz="1600" dirty="0" smtClean="0">
              <a:latin typeface="Times New Roman" panose="02020603050405020304" pitchFamily="18" charset="0"/>
              <a:cs typeface="Times New Roman" panose="02020603050405020304" pitchFamily="18" charset="0"/>
            </a:endParaRPr>
          </a:p>
          <a:p>
            <a:pPr marL="0" indent="0" algn="r" rtl="1">
              <a:lnSpc>
                <a:spcPct val="90000"/>
              </a:lnSpc>
              <a:buSzPct val="145000"/>
              <a:buNone/>
            </a:pPr>
            <a:endParaRPr lang="ar-SA" altLang="en-US" sz="1600" dirty="0">
              <a:latin typeface="Times New Roman" panose="02020603050405020304" pitchFamily="18" charset="0"/>
              <a:cs typeface="Times New Roman" panose="02020603050405020304" pitchFamily="18" charset="0"/>
            </a:endParaRPr>
          </a:p>
          <a:p>
            <a:pPr marL="0" indent="0" algn="r" rtl="1">
              <a:lnSpc>
                <a:spcPct val="90000"/>
              </a:lnSpc>
              <a:buSzPct val="145000"/>
              <a:buNone/>
            </a:pPr>
            <a:endParaRPr lang="ar-SA" altLang="en-US" sz="1600" dirty="0" smtClean="0">
              <a:latin typeface="Times New Roman" panose="02020603050405020304" pitchFamily="18" charset="0"/>
              <a:cs typeface="Times New Roman" panose="02020603050405020304" pitchFamily="18" charset="0"/>
            </a:endParaRPr>
          </a:p>
          <a:p>
            <a:pPr marL="0" indent="0" algn="r" rtl="1">
              <a:lnSpc>
                <a:spcPct val="90000"/>
              </a:lnSpc>
              <a:buSzPct val="145000"/>
              <a:buNone/>
            </a:pPr>
            <a:endParaRPr lang="ar-SA" altLang="en-US" sz="1600" dirty="0" smtClean="0">
              <a:latin typeface="Times New Roman" panose="02020603050405020304" pitchFamily="18" charset="0"/>
              <a:cs typeface="Times New Roman" panose="02020603050405020304" pitchFamily="18" charset="0"/>
            </a:endParaRPr>
          </a:p>
          <a:p>
            <a:pPr algn="just" rtl="1">
              <a:lnSpc>
                <a:spcPct val="90000"/>
              </a:lnSpc>
              <a:buSzPct val="145000"/>
            </a:pPr>
            <a:r>
              <a:rPr lang="ar-SA" altLang="en-US" sz="1600" dirty="0" smtClean="0">
                <a:latin typeface="Times New Roman" panose="02020603050405020304" pitchFamily="18" charset="0"/>
                <a:cs typeface="Times New Roman" panose="02020603050405020304" pitchFamily="18" charset="0"/>
              </a:rPr>
              <a:t>الرمز</a:t>
            </a:r>
            <a:r>
              <a:rPr lang="en-US" altLang="en-US" sz="1600" dirty="0" smtClean="0">
                <a:latin typeface="Times New Roman" panose="02020603050405020304" pitchFamily="18" charset="0"/>
                <a:cs typeface="Times New Roman" panose="02020603050405020304" pitchFamily="18" charset="0"/>
              </a:rPr>
              <a:t>&gt;&gt;</a:t>
            </a:r>
            <a:r>
              <a:rPr lang="ar-SA" altLang="en-US" sz="1600" dirty="0" smtClean="0">
                <a:latin typeface="Times New Roman" panose="02020603050405020304" pitchFamily="18" charset="0"/>
                <a:cs typeface="Times New Roman" panose="02020603050405020304" pitchFamily="18" charset="0"/>
              </a:rPr>
              <a:t> (الذي يشتمل على أسهم مزدوجة متجهة لليسار) هو عبارة عن معامل (</a:t>
            </a:r>
            <a:r>
              <a:rPr lang="en-US" altLang="en-US" sz="1600" dirty="0" smtClean="0">
                <a:latin typeface="Times New Roman" panose="02020603050405020304" pitchFamily="18" charset="0"/>
                <a:cs typeface="Times New Roman" panose="02020603050405020304" pitchFamily="18" charset="0"/>
              </a:rPr>
              <a:t>Operator</a:t>
            </a:r>
            <a:r>
              <a:rPr lang="ar-SA" altLang="en-US" sz="1600" dirty="0" smtClean="0">
                <a:latin typeface="Times New Roman" panose="02020603050405020304" pitchFamily="18" charset="0"/>
                <a:cs typeface="Times New Roman" panose="02020603050405020304" pitchFamily="18" charset="0"/>
              </a:rPr>
              <a:t>) يقوم بإستخلاص القيم </a:t>
            </a:r>
            <a:r>
              <a:rPr lang="ar-SA" altLang="en-US" sz="1600" dirty="0">
                <a:latin typeface="Times New Roman" panose="02020603050405020304" pitchFamily="18" charset="0"/>
                <a:cs typeface="Times New Roman" panose="02020603050405020304" pitchFamily="18" charset="0"/>
              </a:rPr>
              <a:t>من الـ</a:t>
            </a:r>
            <a:r>
              <a:rPr lang="en-US" altLang="en-US" sz="1600" dirty="0">
                <a:latin typeface="Times New Roman" panose="02020603050405020304" pitchFamily="18" charset="0"/>
                <a:cs typeface="Times New Roman" panose="02020603050405020304" pitchFamily="18" charset="0"/>
              </a:rPr>
              <a:t>Stream</a:t>
            </a:r>
            <a:r>
              <a:rPr lang="ar-SA" altLang="en-US" sz="1600" dirty="0" smtClean="0">
                <a:latin typeface="Times New Roman" panose="02020603050405020304" pitchFamily="18" charset="0"/>
                <a:cs typeface="Times New Roman" panose="02020603050405020304" pitchFamily="18" charset="0"/>
              </a:rPr>
              <a:t> وإدخالها في المتغيرات</a:t>
            </a:r>
            <a:endParaRPr lang="ar-SA" altLang="en-US" sz="1600" dirty="0">
              <a:latin typeface="Times New Roman" panose="02020603050405020304" pitchFamily="18" charset="0"/>
              <a:cs typeface="Times New Roman" panose="02020603050405020304" pitchFamily="18" charset="0"/>
            </a:endParaRPr>
          </a:p>
        </p:txBody>
      </p:sp>
      <p:sp>
        <p:nvSpPr>
          <p:cNvPr id="8" name="Rectangle 2"/>
          <p:cNvSpPr>
            <a:spLocks noGrp="1" noChangeArrowheads="1"/>
          </p:cNvSpPr>
          <p:nvPr>
            <p:ph type="title"/>
          </p:nvPr>
        </p:nvSpPr>
        <p:spPr>
          <a:xfrm>
            <a:off x="685800" y="228601"/>
            <a:ext cx="7772400" cy="609599"/>
          </a:xfrm>
        </p:spPr>
        <p:txBody>
          <a:bodyPr/>
          <a:lstStyle/>
          <a:p>
            <a:r>
              <a:rPr lang="en-US" altLang="en-US" sz="3200" b="1" dirty="0"/>
              <a:t>Tour of C++: The Basics</a:t>
            </a:r>
            <a:endParaRPr lang="th-TH" altLang="en-US" sz="3200" b="1" dirty="0"/>
          </a:p>
        </p:txBody>
      </p:sp>
      <p:sp>
        <p:nvSpPr>
          <p:cNvPr id="5" name="Rectangle 4"/>
          <p:cNvSpPr/>
          <p:nvPr/>
        </p:nvSpPr>
        <p:spPr bwMode="auto">
          <a:xfrm>
            <a:off x="3810000" y="3009900"/>
            <a:ext cx="1524000" cy="952500"/>
          </a:xfrm>
          <a:prstGeom prst="rect">
            <a:avLst/>
          </a:prstGeom>
          <a:solidFill>
            <a:schemeClr val="accent5">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spcBef>
                <a:spcPts val="600"/>
              </a:spcBef>
              <a:spcAft>
                <a:spcPts val="600"/>
              </a:spcAft>
            </a:pPr>
            <a:r>
              <a:rPr lang="en-US" altLang="en-US" sz="2000" dirty="0">
                <a:latin typeface="Arial" panose="020B0604020202020204" pitchFamily="34" charset="0"/>
                <a:cs typeface="Arial" panose="020B0604020202020204" pitchFamily="34" charset="0"/>
              </a:rPr>
              <a:t>i</a:t>
            </a:r>
            <a:r>
              <a:rPr lang="en-US" altLang="en-US" sz="2000" dirty="0" smtClean="0">
                <a:latin typeface="Arial" panose="020B0604020202020204" pitchFamily="34" charset="0"/>
                <a:cs typeface="Arial" panose="020B0604020202020204" pitchFamily="34" charset="0"/>
              </a:rPr>
              <a:t>nt age;</a:t>
            </a:r>
            <a:endParaRPr lang="en-US" sz="2000" i="1" dirty="0" smtClean="0">
              <a:solidFill>
                <a:srgbClr val="00B050"/>
              </a:solidFill>
              <a:latin typeface="Arial" panose="020B0604020202020204" pitchFamily="34" charset="0"/>
              <a:cs typeface="Arial" panose="020B0604020202020204" pitchFamily="34" charset="0"/>
            </a:endParaRPr>
          </a:p>
          <a:p>
            <a:pPr>
              <a:spcBef>
                <a:spcPts val="600"/>
              </a:spcBef>
              <a:spcAft>
                <a:spcPts val="600"/>
              </a:spcAft>
            </a:pPr>
            <a:r>
              <a:rPr lang="en-US" sz="2000" dirty="0" smtClean="0">
                <a:latin typeface="Arial" panose="020B0604020202020204" pitchFamily="34" charset="0"/>
                <a:cs typeface="Arial" panose="020B0604020202020204" pitchFamily="34" charset="0"/>
              </a:rPr>
              <a:t>cin &gt;&gt; </a:t>
            </a:r>
            <a:r>
              <a:rPr lang="en-US" sz="2000" dirty="0">
                <a:latin typeface="Arial" panose="020B0604020202020204" pitchFamily="34" charset="0"/>
                <a:cs typeface="Arial" panose="020B0604020202020204" pitchFamily="34" charset="0"/>
              </a:rPr>
              <a:t>x; </a:t>
            </a:r>
            <a:r>
              <a:rPr lang="en-US" sz="2000" dirty="0" smtClean="0">
                <a:latin typeface="Arial" panose="020B0604020202020204" pitchFamily="34" charset="0"/>
                <a:cs typeface="Arial" panose="020B0604020202020204" pitchFamily="34" charset="0"/>
              </a:rPr>
              <a:t> </a:t>
            </a:r>
            <a:r>
              <a:rPr lang="en-US" sz="2000" i="1" dirty="0" smtClean="0">
                <a:solidFill>
                  <a:srgbClr val="00B050"/>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921431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 name="Text Box 10"/>
          <p:cNvSpPr txBox="1">
            <a:spLocks noChangeArrowheads="1"/>
          </p:cNvSpPr>
          <p:nvPr/>
        </p:nvSpPr>
        <p:spPr bwMode="auto">
          <a:xfrm>
            <a:off x="1219200" y="1365250"/>
            <a:ext cx="7391400" cy="1200150"/>
          </a:xfrm>
          <a:prstGeom prst="rect">
            <a:avLst/>
          </a:prstGeom>
          <a:noFill/>
          <a:ln w="9525">
            <a:noFill/>
            <a:miter lim="800000"/>
            <a:headEnd/>
            <a:tailEnd/>
          </a:ln>
          <a:effectLst/>
        </p:spPr>
        <p:txBody>
          <a:bodyPr>
            <a:spAutoFit/>
          </a:bodyPr>
          <a:lstStyle/>
          <a:p>
            <a:pPr algn="ctr">
              <a:spcBef>
                <a:spcPct val="50000"/>
              </a:spcBef>
              <a:defRPr/>
            </a:pPr>
            <a:r>
              <a:rPr lang="en-GB" sz="7200" dirty="0" smtClean="0">
                <a:solidFill>
                  <a:schemeClr val="accent5">
                    <a:lumMod val="50000"/>
                  </a:schemeClr>
                </a:solidFill>
                <a:effectLst>
                  <a:outerShdw blurRad="38100" dist="38100" dir="2700000" algn="tl">
                    <a:srgbClr val="000000"/>
                  </a:outerShdw>
                </a:effectLst>
              </a:rPr>
              <a:t>Section </a:t>
            </a:r>
            <a:r>
              <a:rPr lang="en-GB" sz="7200" dirty="0">
                <a:solidFill>
                  <a:schemeClr val="accent5">
                    <a:lumMod val="50000"/>
                  </a:schemeClr>
                </a:solidFill>
                <a:effectLst>
                  <a:outerShdw blurRad="38100" dist="38100" dir="2700000" algn="tl">
                    <a:srgbClr val="000000"/>
                  </a:outerShdw>
                </a:effectLst>
              </a:rPr>
              <a:t>1</a:t>
            </a:r>
          </a:p>
        </p:txBody>
      </p:sp>
      <p:sp>
        <p:nvSpPr>
          <p:cNvPr id="4" name="Subtitle 3"/>
          <p:cNvSpPr>
            <a:spLocks noGrp="1"/>
          </p:cNvSpPr>
          <p:nvPr>
            <p:ph type="subTitle" idx="1"/>
          </p:nvPr>
        </p:nvSpPr>
        <p:spPr>
          <a:xfrm>
            <a:off x="1371600" y="3068638"/>
            <a:ext cx="6400800" cy="1350962"/>
          </a:xfrm>
        </p:spPr>
        <p:txBody>
          <a:bodyPr>
            <a:normAutofit/>
          </a:bodyPr>
          <a:lstStyle/>
          <a:p>
            <a:pPr algn="ctr">
              <a:defRPr/>
            </a:pPr>
            <a:r>
              <a:rPr lang="en-GB" sz="4800" u="sng" dirty="0" smtClean="0">
                <a:effectLst>
                  <a:outerShdw blurRad="38100" dist="38100" dir="2700000" algn="tl">
                    <a:srgbClr val="000000"/>
                  </a:outerShdw>
                </a:effectLst>
              </a:rPr>
              <a:t>Introduction to C++</a:t>
            </a:r>
          </a:p>
          <a:p>
            <a:pPr>
              <a:defRPr/>
            </a:pPr>
            <a:endParaRPr lang="ar-EG" sz="4800" dirty="0"/>
          </a:p>
        </p:txBody>
      </p:sp>
    </p:spTree>
    <p:extLst>
      <p:ext uri="{BB962C8B-B14F-4D97-AF65-F5344CB8AC3E}">
        <p14:creationId xmlns:p14="http://schemas.microsoft.com/office/powerpoint/2010/main" val="9660650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p:cNvSpPr>
            <a:spLocks noGrp="1" noChangeArrowheads="1"/>
          </p:cNvSpPr>
          <p:nvPr>
            <p:ph type="body" idx="1"/>
          </p:nvPr>
        </p:nvSpPr>
        <p:spPr>
          <a:xfrm>
            <a:off x="331788" y="844550"/>
            <a:ext cx="8583612" cy="5708650"/>
          </a:xfrm>
        </p:spPr>
        <p:txBody>
          <a:bodyPr/>
          <a:lstStyle/>
          <a:p>
            <a:pPr marL="0" indent="0">
              <a:buNone/>
            </a:pPr>
            <a:r>
              <a:rPr lang="en-US" altLang="en-US" sz="2800" b="1" dirty="0">
                <a:solidFill>
                  <a:srgbClr val="0070C0"/>
                </a:solidFill>
              </a:rPr>
              <a:t>Selection statements: </a:t>
            </a:r>
            <a:r>
              <a:rPr lang="en-US" altLang="en-US" sz="2800" b="1" dirty="0"/>
              <a:t>if </a:t>
            </a:r>
            <a:r>
              <a:rPr lang="en-US" altLang="en-US" sz="2800" dirty="0"/>
              <a:t>and</a:t>
            </a:r>
            <a:r>
              <a:rPr lang="en-US" altLang="en-US" sz="2800" b="1" dirty="0"/>
              <a:t> else</a:t>
            </a:r>
            <a:endParaRPr lang="en-US" altLang="en-US" sz="2800" b="1" dirty="0" smtClean="0"/>
          </a:p>
          <a:p>
            <a:pPr algn="just"/>
            <a:r>
              <a:rPr lang="en-US" altLang="en-US" sz="2000" dirty="0"/>
              <a:t>The </a:t>
            </a:r>
            <a:r>
              <a:rPr lang="en-US" altLang="en-US" sz="2000" b="1" dirty="0">
                <a:solidFill>
                  <a:srgbClr val="FF0000"/>
                </a:solidFill>
              </a:rPr>
              <a:t>if</a:t>
            </a:r>
            <a:r>
              <a:rPr lang="en-US" altLang="en-US" sz="2000" b="1" dirty="0"/>
              <a:t> </a:t>
            </a:r>
            <a:r>
              <a:rPr lang="en-US" altLang="en-US" sz="2000" dirty="0"/>
              <a:t>keyword</a:t>
            </a:r>
            <a:r>
              <a:rPr lang="en-US" altLang="en-US" sz="2000" b="1" dirty="0"/>
              <a:t> </a:t>
            </a:r>
            <a:r>
              <a:rPr lang="en-US" altLang="en-US" sz="2000" dirty="0"/>
              <a:t>is used to execute a statement or block, if, and only if, a condition is fulfilled. </a:t>
            </a:r>
            <a:endParaRPr lang="en-US" altLang="en-US" sz="2000" dirty="0" smtClean="0"/>
          </a:p>
          <a:p>
            <a:r>
              <a:rPr lang="en-US" altLang="en-US" sz="2000" b="1" dirty="0">
                <a:cs typeface="Times New Roman" panose="02020603050405020304" pitchFamily="18" charset="0"/>
              </a:rPr>
              <a:t>Its syntax is</a:t>
            </a:r>
            <a:r>
              <a:rPr lang="en-US" altLang="en-US" sz="2000" dirty="0" smtClean="0">
                <a:cs typeface="Times New Roman" panose="02020603050405020304" pitchFamily="18" charset="0"/>
              </a:rPr>
              <a:t>:</a:t>
            </a:r>
          </a:p>
          <a:p>
            <a:pPr marL="0" indent="0" algn="ctr">
              <a:buNone/>
            </a:pPr>
            <a:r>
              <a:rPr lang="en-US" altLang="en-US" sz="2000" b="1" dirty="0">
                <a:latin typeface="Arial" panose="020B0604020202020204" pitchFamily="34" charset="0"/>
                <a:cs typeface="Arial" panose="020B0604020202020204" pitchFamily="34" charset="0"/>
              </a:rPr>
              <a:t>if </a:t>
            </a:r>
            <a:r>
              <a:rPr lang="en-US" altLang="en-US" sz="2000" dirty="0">
                <a:latin typeface="Arial" panose="020B0604020202020204" pitchFamily="34" charset="0"/>
                <a:cs typeface="Arial" panose="020B0604020202020204" pitchFamily="34" charset="0"/>
              </a:rPr>
              <a:t>(condition)</a:t>
            </a:r>
            <a:r>
              <a:rPr lang="en-US" altLang="en-US" sz="2000" b="1" dirty="0">
                <a:latin typeface="Arial" panose="020B0604020202020204" pitchFamily="34" charset="0"/>
                <a:cs typeface="Arial" panose="020B0604020202020204" pitchFamily="34" charset="0"/>
              </a:rPr>
              <a:t> statement</a:t>
            </a:r>
            <a:endParaRPr lang="en-US" altLang="en-US" sz="2000" b="1" dirty="0" smtClean="0">
              <a:latin typeface="Arial" panose="020B0604020202020204" pitchFamily="34" charset="0"/>
              <a:cs typeface="Arial" panose="020B0604020202020204" pitchFamily="34" charset="0"/>
            </a:endParaRPr>
          </a:p>
          <a:p>
            <a:r>
              <a:rPr lang="en-US" altLang="en-US" sz="2000" dirty="0">
                <a:cs typeface="Times New Roman" panose="02020603050405020304" pitchFamily="18" charset="0"/>
              </a:rPr>
              <a:t> </a:t>
            </a:r>
            <a:r>
              <a:rPr lang="en-US" altLang="en-US" sz="2000" b="1" dirty="0" smtClean="0">
                <a:cs typeface="Times New Roman" panose="02020603050405020304" pitchFamily="18" charset="0"/>
              </a:rPr>
              <a:t>Examples</a:t>
            </a:r>
            <a:r>
              <a:rPr lang="en-US" altLang="en-US" sz="2000" dirty="0" smtClean="0">
                <a:cs typeface="Times New Roman" panose="02020603050405020304" pitchFamily="18" charset="0"/>
              </a:rPr>
              <a:t>:</a:t>
            </a:r>
          </a:p>
          <a:p>
            <a:pPr marL="0" indent="0">
              <a:buNone/>
            </a:pPr>
            <a:endParaRPr lang="en-US" altLang="en-US" sz="2000" dirty="0">
              <a:cs typeface="Times New Roman" panose="02020603050405020304" pitchFamily="18" charset="0"/>
            </a:endParaRPr>
          </a:p>
        </p:txBody>
      </p:sp>
      <p:sp>
        <p:nvSpPr>
          <p:cNvPr id="6" name="Rectangle 2"/>
          <p:cNvSpPr>
            <a:spLocks noGrp="1" noChangeArrowheads="1"/>
          </p:cNvSpPr>
          <p:nvPr>
            <p:ph type="title"/>
          </p:nvPr>
        </p:nvSpPr>
        <p:spPr>
          <a:xfrm>
            <a:off x="685800" y="228601"/>
            <a:ext cx="7772400" cy="609599"/>
          </a:xfrm>
        </p:spPr>
        <p:txBody>
          <a:bodyPr/>
          <a:lstStyle/>
          <a:p>
            <a:r>
              <a:rPr lang="en-US" altLang="en-US" sz="3200" b="1" dirty="0"/>
              <a:t>Tour of C++: The Basics</a:t>
            </a:r>
            <a:endParaRPr lang="th-TH" altLang="en-US" sz="3200" b="1" dirty="0"/>
          </a:p>
        </p:txBody>
      </p:sp>
      <p:sp>
        <p:nvSpPr>
          <p:cNvPr id="7" name="Rectangle 6"/>
          <p:cNvSpPr/>
          <p:nvPr/>
        </p:nvSpPr>
        <p:spPr bwMode="auto">
          <a:xfrm>
            <a:off x="3200400" y="3581400"/>
            <a:ext cx="2590800" cy="533400"/>
          </a:xfrm>
          <a:prstGeom prst="rect">
            <a:avLst/>
          </a:prstGeom>
          <a:solidFill>
            <a:schemeClr val="accent5">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en-US" altLang="en-US" sz="1200" dirty="0">
                <a:latin typeface="Arial" panose="020B0604020202020204" pitchFamily="34" charset="0"/>
                <a:cs typeface="Arial" panose="020B0604020202020204" pitchFamily="34" charset="0"/>
              </a:rPr>
              <a:t>if (x == 100)</a:t>
            </a:r>
          </a:p>
          <a:p>
            <a:r>
              <a:rPr lang="en-US" altLang="en-US" sz="1200" dirty="0">
                <a:latin typeface="Arial" panose="020B0604020202020204" pitchFamily="34" charset="0"/>
                <a:cs typeface="Arial" panose="020B0604020202020204" pitchFamily="34" charset="0"/>
              </a:rPr>
              <a:t>  cout &lt;&lt; "x is 100";</a:t>
            </a:r>
            <a:r>
              <a:rPr lang="en-US" sz="1200" dirty="0" smtClean="0"/>
              <a:t> </a:t>
            </a:r>
            <a:endParaRPr kumimoji="0" lang="en-US" sz="1200" b="0" i="0" u="none" strike="noStrike" cap="none" normalizeH="0" baseline="0" dirty="0" smtClean="0">
              <a:ln>
                <a:noFill/>
              </a:ln>
              <a:solidFill>
                <a:schemeClr val="tx1"/>
              </a:solidFill>
              <a:effectLst/>
            </a:endParaRPr>
          </a:p>
        </p:txBody>
      </p:sp>
      <p:sp>
        <p:nvSpPr>
          <p:cNvPr id="8" name="Rectangle 7"/>
          <p:cNvSpPr/>
          <p:nvPr/>
        </p:nvSpPr>
        <p:spPr bwMode="auto">
          <a:xfrm>
            <a:off x="3200400" y="4446814"/>
            <a:ext cx="2590800" cy="1039586"/>
          </a:xfrm>
          <a:prstGeom prst="rect">
            <a:avLst/>
          </a:prstGeom>
          <a:solidFill>
            <a:schemeClr val="accent5">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en-US" altLang="en-US" sz="1200" dirty="0">
                <a:latin typeface="Arial" panose="020B0604020202020204" pitchFamily="34" charset="0"/>
                <a:cs typeface="Arial" panose="020B0604020202020204" pitchFamily="34" charset="0"/>
              </a:rPr>
              <a:t>if (x == 100)</a:t>
            </a:r>
          </a:p>
          <a:p>
            <a:r>
              <a:rPr lang="en-US" altLang="en-US" sz="1200" dirty="0">
                <a:latin typeface="Arial" panose="020B0604020202020204" pitchFamily="34" charset="0"/>
                <a:cs typeface="Arial" panose="020B0604020202020204" pitchFamily="34" charset="0"/>
              </a:rPr>
              <a:t>{</a:t>
            </a:r>
          </a:p>
          <a:p>
            <a:r>
              <a:rPr lang="en-US" altLang="en-US" sz="1200" dirty="0">
                <a:latin typeface="Arial" panose="020B0604020202020204" pitchFamily="34" charset="0"/>
                <a:cs typeface="Arial" panose="020B0604020202020204" pitchFamily="34" charset="0"/>
              </a:rPr>
              <a:t>   cout &lt;&lt; "x is ";</a:t>
            </a:r>
          </a:p>
          <a:p>
            <a:r>
              <a:rPr lang="en-US" altLang="en-US" sz="1200" dirty="0">
                <a:latin typeface="Arial" panose="020B0604020202020204" pitchFamily="34" charset="0"/>
                <a:cs typeface="Arial" panose="020B0604020202020204" pitchFamily="34" charset="0"/>
              </a:rPr>
              <a:t>   cout &lt;&lt; x;</a:t>
            </a:r>
          </a:p>
          <a:p>
            <a:r>
              <a:rPr lang="en-US" altLang="en-US" sz="1200" dirty="0">
                <a:latin typeface="Arial" panose="020B0604020202020204" pitchFamily="34" charset="0"/>
                <a:cs typeface="Arial" panose="020B0604020202020204" pitchFamily="34" charset="0"/>
              </a:rPr>
              <a:t>}</a:t>
            </a:r>
            <a:endParaRPr kumimoji="0" lang="en-US" sz="1200" b="0" i="0" u="none" strike="noStrike" cap="none" normalizeH="0" baseline="0" dirty="0" smtClean="0">
              <a:ln>
                <a:noFill/>
              </a:ln>
              <a:solidFill>
                <a:schemeClr val="tx1"/>
              </a:solidFill>
              <a:effectLst/>
            </a:endParaRPr>
          </a:p>
        </p:txBody>
      </p:sp>
      <p:sp>
        <p:nvSpPr>
          <p:cNvPr id="9" name="Rectangle 8"/>
          <p:cNvSpPr/>
          <p:nvPr/>
        </p:nvSpPr>
        <p:spPr bwMode="auto">
          <a:xfrm>
            <a:off x="3189514" y="5679621"/>
            <a:ext cx="2590800" cy="879929"/>
          </a:xfrm>
          <a:prstGeom prst="rect">
            <a:avLst/>
          </a:prstGeom>
          <a:solidFill>
            <a:schemeClr val="accent5">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en-US" altLang="en-US" sz="1200" dirty="0">
                <a:latin typeface="Arial" panose="020B0604020202020204" pitchFamily="34" charset="0"/>
                <a:cs typeface="Arial" panose="020B0604020202020204" pitchFamily="34" charset="0"/>
              </a:rPr>
              <a:t>if (x == 100)</a:t>
            </a:r>
          </a:p>
          <a:p>
            <a:r>
              <a:rPr lang="en-US" altLang="en-US" sz="1200" dirty="0">
                <a:latin typeface="Arial" panose="020B0604020202020204" pitchFamily="34" charset="0"/>
                <a:cs typeface="Arial" panose="020B0604020202020204" pitchFamily="34" charset="0"/>
              </a:rPr>
              <a:t>  cout &lt;&lt; "x is 100";</a:t>
            </a:r>
          </a:p>
          <a:p>
            <a:r>
              <a:rPr lang="en-US" altLang="en-US" sz="1200" dirty="0">
                <a:latin typeface="Arial" panose="020B0604020202020204" pitchFamily="34" charset="0"/>
                <a:cs typeface="Arial" panose="020B0604020202020204" pitchFamily="34" charset="0"/>
              </a:rPr>
              <a:t>else</a:t>
            </a:r>
          </a:p>
          <a:p>
            <a:r>
              <a:rPr lang="en-US" altLang="en-US" sz="1200" dirty="0">
                <a:latin typeface="Arial" panose="020B0604020202020204" pitchFamily="34" charset="0"/>
                <a:cs typeface="Arial" panose="020B0604020202020204" pitchFamily="34" charset="0"/>
              </a:rPr>
              <a:t>  cout &lt;&lt; "x is not 100";</a:t>
            </a:r>
            <a:endParaRPr kumimoji="0" lang="en-US" sz="12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24002317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p:cNvSpPr>
            <a:spLocks noGrp="1" noChangeArrowheads="1"/>
          </p:cNvSpPr>
          <p:nvPr>
            <p:ph type="body" idx="1"/>
          </p:nvPr>
        </p:nvSpPr>
        <p:spPr>
          <a:xfrm>
            <a:off x="331788" y="762000"/>
            <a:ext cx="8583612" cy="6019800"/>
          </a:xfrm>
        </p:spPr>
        <p:txBody>
          <a:bodyPr/>
          <a:lstStyle/>
          <a:p>
            <a:pPr marL="0" indent="0">
              <a:buNone/>
            </a:pPr>
            <a:r>
              <a:rPr lang="en-US" altLang="en-US" sz="2800" b="1" dirty="0">
                <a:solidFill>
                  <a:srgbClr val="0070C0"/>
                </a:solidFill>
              </a:rPr>
              <a:t>Iteration </a:t>
            </a:r>
            <a:r>
              <a:rPr lang="en-US" altLang="en-US" sz="2800" b="1" dirty="0" smtClean="0">
                <a:solidFill>
                  <a:srgbClr val="0070C0"/>
                </a:solidFill>
              </a:rPr>
              <a:t>statements: </a:t>
            </a:r>
            <a:r>
              <a:rPr lang="en-US" altLang="en-US" sz="2800" b="1" dirty="0" smtClean="0"/>
              <a:t>loops</a:t>
            </a:r>
          </a:p>
          <a:p>
            <a:pPr>
              <a:spcBef>
                <a:spcPts val="0"/>
              </a:spcBef>
            </a:pPr>
            <a:r>
              <a:rPr lang="en-US" altLang="en-US" sz="2000" b="1" dirty="0"/>
              <a:t>Loops</a:t>
            </a:r>
            <a:r>
              <a:rPr lang="en-US" altLang="en-US" sz="2000" dirty="0"/>
              <a:t> </a:t>
            </a:r>
            <a:r>
              <a:rPr lang="en-US" altLang="en-US" sz="2000" i="1" u="sng" dirty="0"/>
              <a:t>repeat</a:t>
            </a:r>
            <a:r>
              <a:rPr lang="en-US" altLang="en-US" sz="2000" dirty="0"/>
              <a:t> a </a:t>
            </a:r>
            <a:r>
              <a:rPr lang="en-US" altLang="en-US" sz="2000" b="1" dirty="0"/>
              <a:t>statement</a:t>
            </a:r>
            <a:r>
              <a:rPr lang="en-US" altLang="en-US" sz="2000" dirty="0"/>
              <a:t> a certain </a:t>
            </a:r>
            <a:r>
              <a:rPr lang="en-US" altLang="en-US" sz="2000" b="1" dirty="0"/>
              <a:t>number of times</a:t>
            </a:r>
            <a:r>
              <a:rPr lang="en-US" altLang="en-US" sz="2000" dirty="0"/>
              <a:t>, or while a </a:t>
            </a:r>
            <a:r>
              <a:rPr lang="en-US" altLang="en-US" sz="2000" b="1" dirty="0"/>
              <a:t>condition is fulfilled</a:t>
            </a:r>
            <a:r>
              <a:rPr lang="en-US" altLang="en-US" sz="2000" dirty="0" smtClean="0"/>
              <a:t>.</a:t>
            </a:r>
          </a:p>
          <a:p>
            <a:pPr>
              <a:spcBef>
                <a:spcPts val="0"/>
              </a:spcBef>
            </a:pPr>
            <a:r>
              <a:rPr lang="en-US" altLang="en-US" sz="2000" dirty="0"/>
              <a:t>They are introduced by the </a:t>
            </a:r>
            <a:r>
              <a:rPr lang="en-US" altLang="en-US" sz="2000" dirty="0" smtClean="0"/>
              <a:t>keywords: </a:t>
            </a:r>
            <a:r>
              <a:rPr lang="en-US" altLang="en-US" sz="2000" b="1" dirty="0">
                <a:solidFill>
                  <a:srgbClr val="FF0000"/>
                </a:solidFill>
              </a:rPr>
              <a:t>while</a:t>
            </a:r>
            <a:r>
              <a:rPr lang="en-US" altLang="en-US" sz="2000" dirty="0"/>
              <a:t>, </a:t>
            </a:r>
            <a:r>
              <a:rPr lang="en-US" altLang="en-US" sz="2000" b="1" dirty="0">
                <a:solidFill>
                  <a:srgbClr val="FF0000"/>
                </a:solidFill>
              </a:rPr>
              <a:t>do</a:t>
            </a:r>
            <a:r>
              <a:rPr lang="en-US" altLang="en-US" sz="2000" dirty="0"/>
              <a:t>, and </a:t>
            </a:r>
            <a:r>
              <a:rPr lang="en-US" altLang="en-US" sz="2000" b="1" dirty="0" smtClean="0">
                <a:solidFill>
                  <a:srgbClr val="FF0000"/>
                </a:solidFill>
              </a:rPr>
              <a:t>for</a:t>
            </a:r>
            <a:endParaRPr lang="en-US" altLang="en-US" sz="2000" dirty="0"/>
          </a:p>
          <a:p>
            <a:pPr>
              <a:spcBef>
                <a:spcPts val="0"/>
              </a:spcBef>
            </a:pPr>
            <a:r>
              <a:rPr lang="en-US" altLang="en-US" sz="2000" b="1" dirty="0"/>
              <a:t>while </a:t>
            </a:r>
            <a:r>
              <a:rPr lang="en-US" altLang="en-US" sz="2000" b="1" dirty="0" smtClean="0"/>
              <a:t>loop:</a:t>
            </a:r>
          </a:p>
          <a:p>
            <a:pPr lvl="1">
              <a:spcBef>
                <a:spcPts val="0"/>
              </a:spcBef>
            </a:pPr>
            <a:r>
              <a:rPr lang="en-US" altLang="en-US" sz="1600" dirty="0"/>
              <a:t>The simplest kind of loop is the while-loop</a:t>
            </a:r>
            <a:r>
              <a:rPr lang="en-US" altLang="en-US" sz="1600" dirty="0" smtClean="0"/>
              <a:t>.</a:t>
            </a:r>
          </a:p>
          <a:p>
            <a:pPr lvl="1">
              <a:spcBef>
                <a:spcPts val="0"/>
              </a:spcBef>
            </a:pPr>
            <a:r>
              <a:rPr lang="en-US" altLang="en-US" sz="1600" dirty="0"/>
              <a:t>Its syntax is</a:t>
            </a:r>
            <a:r>
              <a:rPr lang="en-US" altLang="en-US" sz="1600" dirty="0" smtClean="0"/>
              <a:t>:</a:t>
            </a:r>
          </a:p>
          <a:p>
            <a:pPr marL="457200" lvl="1" indent="0" algn="ctr">
              <a:spcBef>
                <a:spcPts val="0"/>
              </a:spcBef>
              <a:buNone/>
            </a:pPr>
            <a:r>
              <a:rPr lang="en-US" altLang="en-US" sz="2000" b="1" dirty="0">
                <a:solidFill>
                  <a:srgbClr val="000000"/>
                </a:solidFill>
                <a:latin typeface="Arial" panose="020B0604020202020204" pitchFamily="34" charset="0"/>
                <a:cs typeface="Arial" panose="020B0604020202020204" pitchFamily="34" charset="0"/>
              </a:rPr>
              <a:t>while (expression) statement</a:t>
            </a:r>
            <a:endParaRPr lang="en-US" altLang="en-US" sz="1600" dirty="0" smtClean="0"/>
          </a:p>
          <a:p>
            <a:pPr lvl="1">
              <a:spcBef>
                <a:spcPts val="0"/>
              </a:spcBef>
            </a:pPr>
            <a:r>
              <a:rPr lang="en-US" altLang="en-US" sz="1600" dirty="0" smtClean="0"/>
              <a:t>The </a:t>
            </a:r>
            <a:r>
              <a:rPr lang="en-US" altLang="en-US" sz="1600" dirty="0"/>
              <a:t>while-loop simply repeats statement while expression is true</a:t>
            </a:r>
            <a:r>
              <a:rPr lang="en-US" altLang="en-US" sz="1600" dirty="0" smtClean="0"/>
              <a:t>.</a:t>
            </a:r>
          </a:p>
          <a:p>
            <a:pPr lvl="1">
              <a:spcBef>
                <a:spcPts val="0"/>
              </a:spcBef>
            </a:pPr>
            <a:r>
              <a:rPr lang="en-US" altLang="en-US" sz="1600" b="1" dirty="0" smtClean="0"/>
              <a:t>Example</a:t>
            </a:r>
            <a:r>
              <a:rPr lang="en-US" altLang="en-US" sz="1600" dirty="0" smtClean="0"/>
              <a:t>:</a:t>
            </a:r>
            <a:endParaRPr lang="en-US" altLang="en-US" sz="1600" dirty="0"/>
          </a:p>
        </p:txBody>
      </p:sp>
      <p:sp>
        <p:nvSpPr>
          <p:cNvPr id="6" name="Rectangle 2"/>
          <p:cNvSpPr>
            <a:spLocks noGrp="1" noChangeArrowheads="1"/>
          </p:cNvSpPr>
          <p:nvPr>
            <p:ph type="title"/>
          </p:nvPr>
        </p:nvSpPr>
        <p:spPr>
          <a:xfrm>
            <a:off x="685800" y="228601"/>
            <a:ext cx="7772400" cy="609599"/>
          </a:xfrm>
        </p:spPr>
        <p:txBody>
          <a:bodyPr/>
          <a:lstStyle/>
          <a:p>
            <a:r>
              <a:rPr lang="en-US" altLang="en-US" sz="3200" b="1" dirty="0"/>
              <a:t>Tour of C++: The Basics</a:t>
            </a:r>
            <a:endParaRPr lang="th-TH" altLang="en-US" sz="3200" b="1" dirty="0"/>
          </a:p>
        </p:txBody>
      </p:sp>
      <p:sp>
        <p:nvSpPr>
          <p:cNvPr id="10" name="Rectangle 9"/>
          <p:cNvSpPr/>
          <p:nvPr/>
        </p:nvSpPr>
        <p:spPr bwMode="auto">
          <a:xfrm>
            <a:off x="3189514" y="3962400"/>
            <a:ext cx="2982686" cy="2819400"/>
          </a:xfrm>
          <a:prstGeom prst="rect">
            <a:avLst/>
          </a:prstGeom>
          <a:solidFill>
            <a:schemeClr val="accent5">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en-US" altLang="en-US" sz="1200" dirty="0">
                <a:latin typeface="Arial" panose="020B0604020202020204" pitchFamily="34" charset="0"/>
                <a:cs typeface="Arial" panose="020B0604020202020204" pitchFamily="34" charset="0"/>
              </a:rPr>
              <a:t>// custom countdown using while</a:t>
            </a:r>
          </a:p>
          <a:p>
            <a:r>
              <a:rPr lang="en-US" altLang="en-US" sz="1200" dirty="0">
                <a:latin typeface="Arial" panose="020B0604020202020204" pitchFamily="34" charset="0"/>
                <a:cs typeface="Arial" panose="020B0604020202020204" pitchFamily="34" charset="0"/>
              </a:rPr>
              <a:t>#include &lt;</a:t>
            </a:r>
            <a:r>
              <a:rPr lang="en-US" altLang="en-US" sz="1200" dirty="0" err="1">
                <a:latin typeface="Arial" panose="020B0604020202020204" pitchFamily="34" charset="0"/>
                <a:cs typeface="Arial" panose="020B0604020202020204" pitchFamily="34" charset="0"/>
              </a:rPr>
              <a:t>iostream</a:t>
            </a:r>
            <a:r>
              <a:rPr lang="en-US" altLang="en-US" sz="1200" dirty="0">
                <a:latin typeface="Arial" panose="020B0604020202020204" pitchFamily="34" charset="0"/>
                <a:cs typeface="Arial" panose="020B0604020202020204" pitchFamily="34" charset="0"/>
              </a:rPr>
              <a:t>&gt;</a:t>
            </a:r>
          </a:p>
          <a:p>
            <a:r>
              <a:rPr lang="en-US" altLang="en-US" sz="1200" dirty="0">
                <a:latin typeface="Arial" panose="020B0604020202020204" pitchFamily="34" charset="0"/>
                <a:cs typeface="Arial" panose="020B0604020202020204" pitchFamily="34" charset="0"/>
              </a:rPr>
              <a:t>using namespace </a:t>
            </a:r>
            <a:r>
              <a:rPr lang="en-US" altLang="en-US" sz="1200" dirty="0" err="1">
                <a:latin typeface="Arial" panose="020B0604020202020204" pitchFamily="34" charset="0"/>
                <a:cs typeface="Arial" panose="020B0604020202020204" pitchFamily="34" charset="0"/>
              </a:rPr>
              <a:t>std</a:t>
            </a:r>
            <a:r>
              <a:rPr lang="en-US" altLang="en-US" sz="1200" dirty="0">
                <a:latin typeface="Arial" panose="020B0604020202020204" pitchFamily="34" charset="0"/>
                <a:cs typeface="Arial" panose="020B0604020202020204" pitchFamily="34" charset="0"/>
              </a:rPr>
              <a:t>;</a:t>
            </a:r>
          </a:p>
          <a:p>
            <a:endParaRPr lang="en-US" altLang="en-US" sz="1200" dirty="0">
              <a:latin typeface="Arial" panose="020B0604020202020204" pitchFamily="34" charset="0"/>
              <a:cs typeface="Arial" panose="020B0604020202020204" pitchFamily="34" charset="0"/>
            </a:endParaRPr>
          </a:p>
          <a:p>
            <a:r>
              <a:rPr lang="en-US" altLang="en-US" sz="1200" dirty="0">
                <a:latin typeface="Arial" panose="020B0604020202020204" pitchFamily="34" charset="0"/>
                <a:cs typeface="Arial" panose="020B0604020202020204" pitchFamily="34" charset="0"/>
              </a:rPr>
              <a:t>int main ()</a:t>
            </a:r>
          </a:p>
          <a:p>
            <a:r>
              <a:rPr lang="en-US" altLang="en-US" sz="1200" dirty="0">
                <a:latin typeface="Arial" panose="020B0604020202020204" pitchFamily="34" charset="0"/>
                <a:cs typeface="Arial" panose="020B0604020202020204" pitchFamily="34" charset="0"/>
              </a:rPr>
              <a:t>{</a:t>
            </a:r>
          </a:p>
          <a:p>
            <a:r>
              <a:rPr lang="en-US" altLang="en-US" sz="1200" dirty="0">
                <a:latin typeface="Arial" panose="020B0604020202020204" pitchFamily="34" charset="0"/>
                <a:cs typeface="Arial" panose="020B0604020202020204" pitchFamily="34" charset="0"/>
              </a:rPr>
              <a:t>  int n = 10;</a:t>
            </a:r>
          </a:p>
          <a:p>
            <a:endParaRPr lang="en-US" altLang="en-US" sz="1200" dirty="0">
              <a:latin typeface="Arial" panose="020B0604020202020204" pitchFamily="34" charset="0"/>
              <a:cs typeface="Arial" panose="020B0604020202020204" pitchFamily="34" charset="0"/>
            </a:endParaRPr>
          </a:p>
          <a:p>
            <a:r>
              <a:rPr lang="en-US" altLang="en-US" sz="1200" dirty="0">
                <a:latin typeface="Arial" panose="020B0604020202020204" pitchFamily="34" charset="0"/>
                <a:cs typeface="Arial" panose="020B0604020202020204" pitchFamily="34" charset="0"/>
              </a:rPr>
              <a:t>  while (n&gt;0) {</a:t>
            </a:r>
          </a:p>
          <a:p>
            <a:r>
              <a:rPr lang="en-US" altLang="en-US" sz="1200" dirty="0">
                <a:latin typeface="Arial" panose="020B0604020202020204" pitchFamily="34" charset="0"/>
                <a:cs typeface="Arial" panose="020B0604020202020204" pitchFamily="34" charset="0"/>
              </a:rPr>
              <a:t>    cout &lt;&lt; n &lt;&lt; ", ";</a:t>
            </a:r>
          </a:p>
          <a:p>
            <a:r>
              <a:rPr lang="en-US" altLang="en-US" sz="1200" dirty="0">
                <a:latin typeface="Arial" panose="020B0604020202020204" pitchFamily="34" charset="0"/>
                <a:cs typeface="Arial" panose="020B0604020202020204" pitchFamily="34" charset="0"/>
              </a:rPr>
              <a:t>    --n;</a:t>
            </a:r>
          </a:p>
          <a:p>
            <a:r>
              <a:rPr lang="en-US" altLang="en-US" sz="1200" dirty="0">
                <a:latin typeface="Arial" panose="020B0604020202020204" pitchFamily="34" charset="0"/>
                <a:cs typeface="Arial" panose="020B0604020202020204" pitchFamily="34" charset="0"/>
              </a:rPr>
              <a:t>  }</a:t>
            </a:r>
          </a:p>
          <a:p>
            <a:endParaRPr lang="en-US" altLang="en-US" sz="1200" dirty="0">
              <a:latin typeface="Arial" panose="020B0604020202020204" pitchFamily="34" charset="0"/>
              <a:cs typeface="Arial" panose="020B0604020202020204" pitchFamily="34" charset="0"/>
            </a:endParaRPr>
          </a:p>
          <a:p>
            <a:r>
              <a:rPr lang="en-US" altLang="en-US" sz="1200" dirty="0">
                <a:latin typeface="Arial" panose="020B0604020202020204" pitchFamily="34" charset="0"/>
                <a:cs typeface="Arial" panose="020B0604020202020204" pitchFamily="34" charset="0"/>
              </a:rPr>
              <a:t>  cout &lt;&lt; "liftoff!\n";</a:t>
            </a:r>
          </a:p>
          <a:p>
            <a:r>
              <a:rPr lang="en-US" altLang="en-US" sz="1200" dirty="0">
                <a:latin typeface="Arial" panose="020B0604020202020204" pitchFamily="34" charset="0"/>
                <a:cs typeface="Arial" panose="020B0604020202020204" pitchFamily="34" charset="0"/>
              </a:rPr>
              <a:t>}</a:t>
            </a:r>
            <a:endParaRPr kumimoji="0" lang="en-US" sz="12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5863755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p:cNvSpPr>
            <a:spLocks noGrp="1" noChangeArrowheads="1"/>
          </p:cNvSpPr>
          <p:nvPr>
            <p:ph type="body" idx="1"/>
          </p:nvPr>
        </p:nvSpPr>
        <p:spPr>
          <a:xfrm>
            <a:off x="331788" y="762000"/>
            <a:ext cx="8583612" cy="6019800"/>
          </a:xfrm>
        </p:spPr>
        <p:txBody>
          <a:bodyPr/>
          <a:lstStyle/>
          <a:p>
            <a:pPr marL="0" indent="0">
              <a:buNone/>
            </a:pPr>
            <a:r>
              <a:rPr lang="en-US" altLang="en-US" sz="2800" b="1" dirty="0">
                <a:solidFill>
                  <a:srgbClr val="0070C0"/>
                </a:solidFill>
              </a:rPr>
              <a:t>Iteration statements (loops</a:t>
            </a:r>
            <a:r>
              <a:rPr lang="en-US" altLang="en-US" sz="2800" b="1" dirty="0" smtClean="0">
                <a:solidFill>
                  <a:srgbClr val="0070C0"/>
                </a:solidFill>
              </a:rPr>
              <a:t>):</a:t>
            </a:r>
            <a:endParaRPr lang="en-US" altLang="en-US" sz="2800" b="1" dirty="0" smtClean="0"/>
          </a:p>
          <a:p>
            <a:pPr>
              <a:spcBef>
                <a:spcPts val="0"/>
              </a:spcBef>
            </a:pPr>
            <a:r>
              <a:rPr lang="en-US" altLang="en-US" sz="2000" b="1" dirty="0" smtClean="0"/>
              <a:t>The do-while loop:</a:t>
            </a:r>
          </a:p>
          <a:p>
            <a:pPr lvl="1">
              <a:spcBef>
                <a:spcPts val="0"/>
              </a:spcBef>
            </a:pPr>
            <a:r>
              <a:rPr lang="en-US" altLang="en-US" sz="1600" dirty="0"/>
              <a:t>A very similar loop is the do-while loop, whose syntax is</a:t>
            </a:r>
            <a:r>
              <a:rPr lang="en-US" altLang="en-US" sz="1600" dirty="0" smtClean="0"/>
              <a:t>:</a:t>
            </a:r>
          </a:p>
          <a:p>
            <a:pPr marL="457200" lvl="1" indent="0" algn="ctr">
              <a:spcBef>
                <a:spcPts val="600"/>
              </a:spcBef>
              <a:spcAft>
                <a:spcPts val="600"/>
              </a:spcAft>
              <a:buNone/>
            </a:pPr>
            <a:r>
              <a:rPr lang="en-US" altLang="en-US" sz="2000" b="1" dirty="0">
                <a:solidFill>
                  <a:srgbClr val="000000"/>
                </a:solidFill>
                <a:latin typeface="Arial" panose="020B0604020202020204" pitchFamily="34" charset="0"/>
                <a:cs typeface="Arial" panose="020B0604020202020204" pitchFamily="34" charset="0"/>
              </a:rPr>
              <a:t>do </a:t>
            </a:r>
            <a:r>
              <a:rPr lang="en-US" altLang="en-US" sz="2000" dirty="0">
                <a:solidFill>
                  <a:srgbClr val="000000"/>
                </a:solidFill>
                <a:latin typeface="Arial" panose="020B0604020202020204" pitchFamily="34" charset="0"/>
                <a:cs typeface="Arial" panose="020B0604020202020204" pitchFamily="34" charset="0"/>
              </a:rPr>
              <a:t>statement</a:t>
            </a:r>
            <a:r>
              <a:rPr lang="en-US" altLang="en-US" sz="2000" b="1" dirty="0">
                <a:solidFill>
                  <a:srgbClr val="000000"/>
                </a:solidFill>
                <a:latin typeface="Arial" panose="020B0604020202020204" pitchFamily="34" charset="0"/>
                <a:cs typeface="Arial" panose="020B0604020202020204" pitchFamily="34" charset="0"/>
              </a:rPr>
              <a:t> while </a:t>
            </a:r>
            <a:r>
              <a:rPr lang="en-US" altLang="en-US" sz="2000" dirty="0">
                <a:solidFill>
                  <a:srgbClr val="000000"/>
                </a:solidFill>
                <a:latin typeface="Arial" panose="020B0604020202020204" pitchFamily="34" charset="0"/>
                <a:cs typeface="Arial" panose="020B0604020202020204" pitchFamily="34" charset="0"/>
              </a:rPr>
              <a:t>(condition)</a:t>
            </a:r>
            <a:r>
              <a:rPr lang="en-US" altLang="en-US" sz="2000" b="1" dirty="0">
                <a:solidFill>
                  <a:srgbClr val="000000"/>
                </a:solidFill>
                <a:latin typeface="Arial" panose="020B0604020202020204" pitchFamily="34" charset="0"/>
                <a:cs typeface="Arial" panose="020B0604020202020204" pitchFamily="34" charset="0"/>
              </a:rPr>
              <a:t>;</a:t>
            </a:r>
            <a:endParaRPr lang="en-US" altLang="en-US" sz="1600" dirty="0" smtClean="0"/>
          </a:p>
          <a:p>
            <a:pPr lvl="1">
              <a:spcBef>
                <a:spcPts val="0"/>
              </a:spcBef>
            </a:pPr>
            <a:r>
              <a:rPr lang="en-US" altLang="en-US" sz="1600" dirty="0"/>
              <a:t>It behaves like a while-loop, except that condition is evaluated after the execution of statement instead of before.</a:t>
            </a:r>
            <a:endParaRPr lang="en-US" altLang="en-US" sz="1600" dirty="0" smtClean="0"/>
          </a:p>
          <a:p>
            <a:pPr lvl="1">
              <a:spcBef>
                <a:spcPts val="0"/>
              </a:spcBef>
            </a:pPr>
            <a:r>
              <a:rPr lang="en-US" altLang="en-US" sz="1600" b="1" dirty="0" smtClean="0"/>
              <a:t>Example</a:t>
            </a:r>
            <a:r>
              <a:rPr lang="en-US" altLang="en-US" sz="1600" dirty="0" smtClean="0"/>
              <a:t>:</a:t>
            </a:r>
            <a:endParaRPr lang="en-US" altLang="en-US" sz="1600" dirty="0"/>
          </a:p>
        </p:txBody>
      </p:sp>
      <p:sp>
        <p:nvSpPr>
          <p:cNvPr id="6" name="Rectangle 2"/>
          <p:cNvSpPr>
            <a:spLocks noGrp="1" noChangeArrowheads="1"/>
          </p:cNvSpPr>
          <p:nvPr>
            <p:ph type="title"/>
          </p:nvPr>
        </p:nvSpPr>
        <p:spPr>
          <a:xfrm>
            <a:off x="685800" y="228601"/>
            <a:ext cx="7772400" cy="609599"/>
          </a:xfrm>
        </p:spPr>
        <p:txBody>
          <a:bodyPr/>
          <a:lstStyle/>
          <a:p>
            <a:r>
              <a:rPr lang="en-US" altLang="en-US" sz="3200" b="1" dirty="0"/>
              <a:t>Tour of C++: The Basics</a:t>
            </a:r>
            <a:endParaRPr lang="th-TH" altLang="en-US" sz="3200" b="1" dirty="0"/>
          </a:p>
        </p:txBody>
      </p:sp>
      <p:sp>
        <p:nvSpPr>
          <p:cNvPr id="10" name="Rectangle 9"/>
          <p:cNvSpPr/>
          <p:nvPr/>
        </p:nvSpPr>
        <p:spPr bwMode="auto">
          <a:xfrm>
            <a:off x="3132251" y="3505200"/>
            <a:ext cx="2982686" cy="2819400"/>
          </a:xfrm>
          <a:prstGeom prst="rect">
            <a:avLst/>
          </a:prstGeom>
          <a:solidFill>
            <a:schemeClr val="accent5">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en-US" altLang="en-US" sz="1200" dirty="0">
                <a:latin typeface="Arial" panose="020B0604020202020204" pitchFamily="34" charset="0"/>
                <a:cs typeface="Arial" panose="020B0604020202020204" pitchFamily="34" charset="0"/>
              </a:rPr>
              <a:t>// echo machine</a:t>
            </a:r>
          </a:p>
          <a:p>
            <a:r>
              <a:rPr lang="en-US" altLang="en-US" sz="1200" dirty="0">
                <a:latin typeface="Arial" panose="020B0604020202020204" pitchFamily="34" charset="0"/>
                <a:cs typeface="Arial" panose="020B0604020202020204" pitchFamily="34" charset="0"/>
              </a:rPr>
              <a:t>#include &lt;</a:t>
            </a:r>
            <a:r>
              <a:rPr lang="en-US" altLang="en-US" sz="1200" dirty="0" err="1">
                <a:latin typeface="Arial" panose="020B0604020202020204" pitchFamily="34" charset="0"/>
                <a:cs typeface="Arial" panose="020B0604020202020204" pitchFamily="34" charset="0"/>
              </a:rPr>
              <a:t>iostream</a:t>
            </a:r>
            <a:r>
              <a:rPr lang="en-US" altLang="en-US" sz="1200" dirty="0">
                <a:latin typeface="Arial" panose="020B0604020202020204" pitchFamily="34" charset="0"/>
                <a:cs typeface="Arial" panose="020B0604020202020204" pitchFamily="34" charset="0"/>
              </a:rPr>
              <a:t>&gt;</a:t>
            </a:r>
          </a:p>
          <a:p>
            <a:r>
              <a:rPr lang="en-US" altLang="en-US" sz="1200" dirty="0">
                <a:latin typeface="Arial" panose="020B0604020202020204" pitchFamily="34" charset="0"/>
                <a:cs typeface="Arial" panose="020B0604020202020204" pitchFamily="34" charset="0"/>
              </a:rPr>
              <a:t>#include &lt;string&gt;</a:t>
            </a:r>
          </a:p>
          <a:p>
            <a:r>
              <a:rPr lang="en-US" altLang="en-US" sz="1200" dirty="0">
                <a:latin typeface="Arial" panose="020B0604020202020204" pitchFamily="34" charset="0"/>
                <a:cs typeface="Arial" panose="020B0604020202020204" pitchFamily="34" charset="0"/>
              </a:rPr>
              <a:t>using namespace </a:t>
            </a:r>
            <a:r>
              <a:rPr lang="en-US" altLang="en-US" sz="1200" dirty="0" err="1">
                <a:latin typeface="Arial" panose="020B0604020202020204" pitchFamily="34" charset="0"/>
                <a:cs typeface="Arial" panose="020B0604020202020204" pitchFamily="34" charset="0"/>
              </a:rPr>
              <a:t>std</a:t>
            </a:r>
            <a:r>
              <a:rPr lang="en-US" altLang="en-US" sz="1200" dirty="0">
                <a:latin typeface="Arial" panose="020B0604020202020204" pitchFamily="34" charset="0"/>
                <a:cs typeface="Arial" panose="020B0604020202020204" pitchFamily="34" charset="0"/>
              </a:rPr>
              <a:t>;</a:t>
            </a:r>
          </a:p>
          <a:p>
            <a:endParaRPr lang="en-US" altLang="en-US" sz="1200" dirty="0">
              <a:latin typeface="Arial" panose="020B0604020202020204" pitchFamily="34" charset="0"/>
              <a:cs typeface="Arial" panose="020B0604020202020204" pitchFamily="34" charset="0"/>
            </a:endParaRPr>
          </a:p>
          <a:p>
            <a:r>
              <a:rPr lang="en-US" altLang="en-US" sz="1200" dirty="0">
                <a:latin typeface="Arial" panose="020B0604020202020204" pitchFamily="34" charset="0"/>
                <a:cs typeface="Arial" panose="020B0604020202020204" pitchFamily="34" charset="0"/>
              </a:rPr>
              <a:t>int main ()</a:t>
            </a:r>
          </a:p>
          <a:p>
            <a:r>
              <a:rPr lang="en-US" altLang="en-US" sz="1200" dirty="0">
                <a:latin typeface="Arial" panose="020B0604020202020204" pitchFamily="34" charset="0"/>
                <a:cs typeface="Arial" panose="020B0604020202020204" pitchFamily="34" charset="0"/>
              </a:rPr>
              <a:t>{</a:t>
            </a:r>
          </a:p>
          <a:p>
            <a:r>
              <a:rPr lang="en-US" altLang="en-US" sz="1200" dirty="0">
                <a:latin typeface="Arial" panose="020B0604020202020204" pitchFamily="34" charset="0"/>
                <a:cs typeface="Arial" panose="020B0604020202020204" pitchFamily="34" charset="0"/>
              </a:rPr>
              <a:t>  string </a:t>
            </a:r>
            <a:r>
              <a:rPr lang="en-US" altLang="en-US" sz="1200" dirty="0" err="1">
                <a:latin typeface="Arial" panose="020B0604020202020204" pitchFamily="34" charset="0"/>
                <a:cs typeface="Arial" panose="020B0604020202020204" pitchFamily="34" charset="0"/>
              </a:rPr>
              <a:t>str</a:t>
            </a:r>
            <a:r>
              <a:rPr lang="en-US" altLang="en-US" sz="1200" dirty="0">
                <a:latin typeface="Arial" panose="020B0604020202020204" pitchFamily="34" charset="0"/>
                <a:cs typeface="Arial" panose="020B0604020202020204" pitchFamily="34" charset="0"/>
              </a:rPr>
              <a:t>;</a:t>
            </a:r>
          </a:p>
          <a:p>
            <a:r>
              <a:rPr lang="en-US" altLang="en-US" sz="1200" dirty="0">
                <a:latin typeface="Arial" panose="020B0604020202020204" pitchFamily="34" charset="0"/>
                <a:cs typeface="Arial" panose="020B0604020202020204" pitchFamily="34" charset="0"/>
              </a:rPr>
              <a:t>  do {</a:t>
            </a:r>
          </a:p>
          <a:p>
            <a:r>
              <a:rPr lang="en-US" altLang="en-US" sz="1200" dirty="0">
                <a:latin typeface="Arial" panose="020B0604020202020204" pitchFamily="34" charset="0"/>
                <a:cs typeface="Arial" panose="020B0604020202020204" pitchFamily="34" charset="0"/>
              </a:rPr>
              <a:t>    cout &lt;&lt; "Enter text: ";</a:t>
            </a:r>
          </a:p>
          <a:p>
            <a:r>
              <a:rPr lang="en-US" altLang="en-US" sz="1200" dirty="0">
                <a:latin typeface="Arial" panose="020B0604020202020204" pitchFamily="34" charset="0"/>
                <a:cs typeface="Arial" panose="020B0604020202020204" pitchFamily="34" charset="0"/>
              </a:rPr>
              <a:t>    </a:t>
            </a:r>
            <a:r>
              <a:rPr lang="en-US" altLang="en-US" sz="1200" dirty="0" err="1">
                <a:latin typeface="Arial" panose="020B0604020202020204" pitchFamily="34" charset="0"/>
                <a:cs typeface="Arial" panose="020B0604020202020204" pitchFamily="34" charset="0"/>
              </a:rPr>
              <a:t>getline</a:t>
            </a:r>
            <a:r>
              <a:rPr lang="en-US" altLang="en-US" sz="1200" dirty="0">
                <a:latin typeface="Arial" panose="020B0604020202020204" pitchFamily="34" charset="0"/>
                <a:cs typeface="Arial" panose="020B0604020202020204" pitchFamily="34" charset="0"/>
              </a:rPr>
              <a:t> (</a:t>
            </a:r>
            <a:r>
              <a:rPr lang="en-US" altLang="en-US" sz="1200" dirty="0" err="1">
                <a:latin typeface="Arial" panose="020B0604020202020204" pitchFamily="34" charset="0"/>
                <a:cs typeface="Arial" panose="020B0604020202020204" pitchFamily="34" charset="0"/>
              </a:rPr>
              <a:t>cin,str</a:t>
            </a:r>
            <a:r>
              <a:rPr lang="en-US" altLang="en-US" sz="1200" dirty="0">
                <a:latin typeface="Arial" panose="020B0604020202020204" pitchFamily="34" charset="0"/>
                <a:cs typeface="Arial" panose="020B0604020202020204" pitchFamily="34" charset="0"/>
              </a:rPr>
              <a:t>);</a:t>
            </a:r>
          </a:p>
          <a:p>
            <a:r>
              <a:rPr lang="en-US" altLang="en-US" sz="1200" dirty="0">
                <a:latin typeface="Arial" panose="020B0604020202020204" pitchFamily="34" charset="0"/>
                <a:cs typeface="Arial" panose="020B0604020202020204" pitchFamily="34" charset="0"/>
              </a:rPr>
              <a:t>    cout &lt;&lt; "You entered: " &lt;&lt; </a:t>
            </a:r>
            <a:r>
              <a:rPr lang="en-US" altLang="en-US" sz="1200" dirty="0" err="1">
                <a:latin typeface="Arial" panose="020B0604020202020204" pitchFamily="34" charset="0"/>
                <a:cs typeface="Arial" panose="020B0604020202020204" pitchFamily="34" charset="0"/>
              </a:rPr>
              <a:t>str</a:t>
            </a:r>
            <a:r>
              <a:rPr lang="en-US" altLang="en-US" sz="1200" dirty="0">
                <a:latin typeface="Arial" panose="020B0604020202020204" pitchFamily="34" charset="0"/>
                <a:cs typeface="Arial" panose="020B0604020202020204" pitchFamily="34" charset="0"/>
              </a:rPr>
              <a:t> &lt;&lt; '\n';</a:t>
            </a:r>
          </a:p>
          <a:p>
            <a:r>
              <a:rPr lang="en-US" altLang="en-US" sz="1200" dirty="0">
                <a:latin typeface="Arial" panose="020B0604020202020204" pitchFamily="34" charset="0"/>
                <a:cs typeface="Arial" panose="020B0604020202020204" pitchFamily="34" charset="0"/>
              </a:rPr>
              <a:t>  } while (</a:t>
            </a:r>
            <a:r>
              <a:rPr lang="en-US" altLang="en-US" sz="1200" dirty="0" err="1">
                <a:latin typeface="Arial" panose="020B0604020202020204" pitchFamily="34" charset="0"/>
                <a:cs typeface="Arial" panose="020B0604020202020204" pitchFamily="34" charset="0"/>
              </a:rPr>
              <a:t>str</a:t>
            </a:r>
            <a:r>
              <a:rPr lang="en-US" altLang="en-US" sz="1200" dirty="0">
                <a:latin typeface="Arial" panose="020B0604020202020204" pitchFamily="34" charset="0"/>
                <a:cs typeface="Arial" panose="020B0604020202020204" pitchFamily="34" charset="0"/>
              </a:rPr>
              <a:t> != "goodbye");</a:t>
            </a:r>
          </a:p>
          <a:p>
            <a:r>
              <a:rPr lang="en-US" altLang="en-US" sz="1200" dirty="0">
                <a:latin typeface="Arial" panose="020B0604020202020204" pitchFamily="34" charset="0"/>
                <a:cs typeface="Arial" panose="020B0604020202020204" pitchFamily="34" charset="0"/>
              </a:rPr>
              <a:t>}</a:t>
            </a:r>
            <a:endParaRPr kumimoji="0" lang="en-US" sz="12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7648844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p:cNvSpPr>
            <a:spLocks noGrp="1" noChangeArrowheads="1"/>
          </p:cNvSpPr>
          <p:nvPr>
            <p:ph type="body" idx="1"/>
          </p:nvPr>
        </p:nvSpPr>
        <p:spPr>
          <a:xfrm>
            <a:off x="331788" y="762000"/>
            <a:ext cx="8583612" cy="6019800"/>
          </a:xfrm>
        </p:spPr>
        <p:txBody>
          <a:bodyPr/>
          <a:lstStyle/>
          <a:p>
            <a:pPr marL="0" indent="0">
              <a:buNone/>
            </a:pPr>
            <a:r>
              <a:rPr lang="en-US" altLang="en-US" sz="2800" b="1" dirty="0">
                <a:solidFill>
                  <a:srgbClr val="0070C0"/>
                </a:solidFill>
              </a:rPr>
              <a:t>Iteration statements (loops</a:t>
            </a:r>
            <a:r>
              <a:rPr lang="en-US" altLang="en-US" sz="2800" b="1" dirty="0" smtClean="0">
                <a:solidFill>
                  <a:srgbClr val="0070C0"/>
                </a:solidFill>
              </a:rPr>
              <a:t>):</a:t>
            </a:r>
            <a:endParaRPr lang="en-US" altLang="en-US" sz="2800" b="1" dirty="0" smtClean="0"/>
          </a:p>
          <a:p>
            <a:pPr>
              <a:spcBef>
                <a:spcPts val="0"/>
              </a:spcBef>
            </a:pPr>
            <a:r>
              <a:rPr lang="en-US" altLang="en-US" sz="2000" b="1" dirty="0"/>
              <a:t>The for </a:t>
            </a:r>
            <a:r>
              <a:rPr lang="en-US" altLang="en-US" sz="2000" b="1" dirty="0" smtClean="0"/>
              <a:t>loop:</a:t>
            </a:r>
          </a:p>
          <a:p>
            <a:pPr lvl="1">
              <a:spcBef>
                <a:spcPts val="0"/>
              </a:spcBef>
            </a:pPr>
            <a:r>
              <a:rPr lang="en-US" altLang="en-US" sz="2000" dirty="0"/>
              <a:t>The for loop is designed to iterate a number of times</a:t>
            </a:r>
            <a:r>
              <a:rPr lang="en-US" altLang="en-US" sz="2000" dirty="0" smtClean="0"/>
              <a:t>.</a:t>
            </a:r>
          </a:p>
          <a:p>
            <a:pPr lvl="1">
              <a:spcBef>
                <a:spcPts val="0"/>
              </a:spcBef>
            </a:pPr>
            <a:r>
              <a:rPr lang="en-US" altLang="en-US" sz="2000" dirty="0"/>
              <a:t>Its syntax is:</a:t>
            </a:r>
            <a:endParaRPr lang="en-US" altLang="en-US" sz="2000" dirty="0" smtClean="0"/>
          </a:p>
          <a:p>
            <a:pPr marL="457200" lvl="1" indent="0" algn="ctr">
              <a:spcBef>
                <a:spcPts val="600"/>
              </a:spcBef>
              <a:spcAft>
                <a:spcPts val="600"/>
              </a:spcAft>
              <a:buNone/>
            </a:pPr>
            <a:r>
              <a:rPr lang="en-US" altLang="en-US" sz="2000" b="1" dirty="0">
                <a:solidFill>
                  <a:srgbClr val="000000"/>
                </a:solidFill>
                <a:latin typeface="Arial" panose="020B0604020202020204" pitchFamily="34" charset="0"/>
                <a:cs typeface="Arial" panose="020B0604020202020204" pitchFamily="34" charset="0"/>
              </a:rPr>
              <a:t>for (initialization; condition; increase) statement;</a:t>
            </a:r>
            <a:endParaRPr lang="en-US" altLang="en-US" sz="1600" dirty="0" smtClean="0"/>
          </a:p>
          <a:p>
            <a:pPr lvl="1">
              <a:spcBef>
                <a:spcPts val="0"/>
              </a:spcBef>
            </a:pPr>
            <a:r>
              <a:rPr lang="en-US" altLang="en-US" sz="2000" dirty="0"/>
              <a:t>It works in the following way</a:t>
            </a:r>
            <a:r>
              <a:rPr lang="en-US" altLang="en-US" sz="2000" dirty="0" smtClean="0"/>
              <a:t>:</a:t>
            </a:r>
            <a:endParaRPr lang="en-US" altLang="en-US" sz="1600" dirty="0"/>
          </a:p>
          <a:p>
            <a:pPr lvl="2" indent="-285750">
              <a:spcBef>
                <a:spcPts val="600"/>
              </a:spcBef>
              <a:buFont typeface="+mj-lt"/>
              <a:buAutoNum type="arabicPeriod"/>
            </a:pPr>
            <a:r>
              <a:rPr lang="en-US" altLang="en-US" sz="1600" dirty="0" smtClean="0"/>
              <a:t>initialization </a:t>
            </a:r>
            <a:r>
              <a:rPr lang="en-US" altLang="en-US" sz="1600" dirty="0"/>
              <a:t>is executed. Generally, this declares a counter variable, and sets it to some initial value. This is executed a single time, at the beginning of the loop.</a:t>
            </a:r>
          </a:p>
          <a:p>
            <a:pPr lvl="2" indent="-285750">
              <a:spcBef>
                <a:spcPts val="600"/>
              </a:spcBef>
              <a:buFont typeface="+mj-lt"/>
              <a:buAutoNum type="arabicPeriod"/>
            </a:pPr>
            <a:r>
              <a:rPr lang="en-US" altLang="en-US" sz="1600" dirty="0" smtClean="0"/>
              <a:t>condition </a:t>
            </a:r>
            <a:r>
              <a:rPr lang="en-US" altLang="en-US" sz="1600" dirty="0"/>
              <a:t>is checked. If it is true, the loop continues; otherwise, the loop ends, and statement is skipped, going directly to step 5.</a:t>
            </a:r>
          </a:p>
          <a:p>
            <a:pPr lvl="2" indent="-285750">
              <a:spcBef>
                <a:spcPts val="600"/>
              </a:spcBef>
              <a:buFont typeface="+mj-lt"/>
              <a:buAutoNum type="arabicPeriod"/>
            </a:pPr>
            <a:r>
              <a:rPr lang="en-US" altLang="en-US" sz="1600" dirty="0" smtClean="0"/>
              <a:t>statement </a:t>
            </a:r>
            <a:r>
              <a:rPr lang="en-US" altLang="en-US" sz="1600" dirty="0"/>
              <a:t>is executed. As usual, it can be either a single statement or a block enclosed in curly braces { }.</a:t>
            </a:r>
          </a:p>
          <a:p>
            <a:pPr lvl="2" indent="-285750">
              <a:spcBef>
                <a:spcPts val="600"/>
              </a:spcBef>
              <a:buFont typeface="+mj-lt"/>
              <a:buAutoNum type="arabicPeriod"/>
            </a:pPr>
            <a:r>
              <a:rPr lang="en-US" altLang="en-US" sz="1600" dirty="0" smtClean="0"/>
              <a:t>increase </a:t>
            </a:r>
            <a:r>
              <a:rPr lang="en-US" altLang="en-US" sz="1600" dirty="0"/>
              <a:t>is executed, and the loop gets back to step 2.</a:t>
            </a:r>
          </a:p>
          <a:p>
            <a:pPr lvl="2" indent="-285750">
              <a:spcBef>
                <a:spcPts val="600"/>
              </a:spcBef>
              <a:buFont typeface="+mj-lt"/>
              <a:buAutoNum type="arabicPeriod"/>
            </a:pPr>
            <a:r>
              <a:rPr lang="en-US" altLang="en-US" sz="1600" dirty="0" smtClean="0"/>
              <a:t>the </a:t>
            </a:r>
            <a:r>
              <a:rPr lang="en-US" altLang="en-US" sz="1600" dirty="0"/>
              <a:t>loop ends: execution continues by the next statement after it.</a:t>
            </a:r>
          </a:p>
          <a:p>
            <a:pPr marL="800100" lvl="1" indent="-342900">
              <a:spcBef>
                <a:spcPts val="0"/>
              </a:spcBef>
              <a:buFont typeface="+mj-lt"/>
              <a:buAutoNum type="arabicPeriod"/>
            </a:pPr>
            <a:endParaRPr lang="en-US" altLang="en-US" sz="1600" dirty="0" smtClean="0"/>
          </a:p>
        </p:txBody>
      </p:sp>
      <p:sp>
        <p:nvSpPr>
          <p:cNvPr id="6" name="Rectangle 2"/>
          <p:cNvSpPr>
            <a:spLocks noGrp="1" noChangeArrowheads="1"/>
          </p:cNvSpPr>
          <p:nvPr>
            <p:ph type="title"/>
          </p:nvPr>
        </p:nvSpPr>
        <p:spPr>
          <a:xfrm>
            <a:off x="685800" y="228601"/>
            <a:ext cx="7772400" cy="609599"/>
          </a:xfrm>
        </p:spPr>
        <p:txBody>
          <a:bodyPr/>
          <a:lstStyle/>
          <a:p>
            <a:r>
              <a:rPr lang="en-US" altLang="en-US" sz="3200" b="1" dirty="0"/>
              <a:t>Tour of C++: The Basics</a:t>
            </a:r>
            <a:endParaRPr lang="th-TH" altLang="en-US" sz="3200" b="1" dirty="0"/>
          </a:p>
        </p:txBody>
      </p:sp>
    </p:spTree>
    <p:extLst>
      <p:ext uri="{BB962C8B-B14F-4D97-AF65-F5344CB8AC3E}">
        <p14:creationId xmlns:p14="http://schemas.microsoft.com/office/powerpoint/2010/main" val="25006384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p:cNvSpPr>
            <a:spLocks noGrp="1" noChangeArrowheads="1"/>
          </p:cNvSpPr>
          <p:nvPr>
            <p:ph type="body" idx="1"/>
          </p:nvPr>
        </p:nvSpPr>
        <p:spPr>
          <a:xfrm>
            <a:off x="331788" y="762000"/>
            <a:ext cx="8583612" cy="6019800"/>
          </a:xfrm>
        </p:spPr>
        <p:txBody>
          <a:bodyPr/>
          <a:lstStyle/>
          <a:p>
            <a:pPr marL="0" indent="0">
              <a:buNone/>
            </a:pPr>
            <a:r>
              <a:rPr lang="en-US" altLang="en-US" sz="2800" b="1" dirty="0">
                <a:solidFill>
                  <a:srgbClr val="0070C0"/>
                </a:solidFill>
              </a:rPr>
              <a:t>Iteration statements (loops</a:t>
            </a:r>
            <a:r>
              <a:rPr lang="en-US" altLang="en-US" sz="2800" b="1" dirty="0" smtClean="0">
                <a:solidFill>
                  <a:srgbClr val="0070C0"/>
                </a:solidFill>
              </a:rPr>
              <a:t>):</a:t>
            </a:r>
            <a:endParaRPr lang="en-US" altLang="en-US" sz="2800" b="1" dirty="0" smtClean="0"/>
          </a:p>
          <a:p>
            <a:pPr>
              <a:spcBef>
                <a:spcPts val="0"/>
              </a:spcBef>
            </a:pPr>
            <a:r>
              <a:rPr lang="en-US" altLang="en-US" sz="2000" b="1" dirty="0"/>
              <a:t>The for </a:t>
            </a:r>
            <a:r>
              <a:rPr lang="en-US" altLang="en-US" sz="2000" b="1" dirty="0" smtClean="0"/>
              <a:t>loop:</a:t>
            </a:r>
          </a:p>
          <a:p>
            <a:pPr lvl="1">
              <a:spcBef>
                <a:spcPts val="0"/>
              </a:spcBef>
            </a:pPr>
            <a:r>
              <a:rPr lang="en-US" altLang="en-US" sz="1800" dirty="0" smtClean="0"/>
              <a:t>Example:</a:t>
            </a:r>
            <a:endParaRPr lang="en-US" altLang="en-US" sz="1800" dirty="0"/>
          </a:p>
        </p:txBody>
      </p:sp>
      <p:sp>
        <p:nvSpPr>
          <p:cNvPr id="6" name="Rectangle 2"/>
          <p:cNvSpPr>
            <a:spLocks noGrp="1" noChangeArrowheads="1"/>
          </p:cNvSpPr>
          <p:nvPr>
            <p:ph type="title"/>
          </p:nvPr>
        </p:nvSpPr>
        <p:spPr>
          <a:xfrm>
            <a:off x="685800" y="228601"/>
            <a:ext cx="7772400" cy="609599"/>
          </a:xfrm>
        </p:spPr>
        <p:txBody>
          <a:bodyPr/>
          <a:lstStyle/>
          <a:p>
            <a:r>
              <a:rPr lang="en-US" altLang="en-US" sz="3200" b="1" dirty="0"/>
              <a:t>Tour of C++: The Basics</a:t>
            </a:r>
            <a:endParaRPr lang="th-TH" altLang="en-US" sz="3200" b="1" dirty="0"/>
          </a:p>
        </p:txBody>
      </p:sp>
      <p:sp>
        <p:nvSpPr>
          <p:cNvPr id="10" name="Rectangle 9"/>
          <p:cNvSpPr/>
          <p:nvPr/>
        </p:nvSpPr>
        <p:spPr bwMode="auto">
          <a:xfrm>
            <a:off x="2133600" y="2286000"/>
            <a:ext cx="4267200" cy="3581400"/>
          </a:xfrm>
          <a:prstGeom prst="rect">
            <a:avLst/>
          </a:prstGeom>
          <a:solidFill>
            <a:schemeClr val="accent5">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en-US" altLang="en-US" sz="2000" dirty="0">
                <a:latin typeface="Arial" panose="020B0604020202020204" pitchFamily="34" charset="0"/>
                <a:cs typeface="Arial" panose="020B0604020202020204" pitchFamily="34" charset="0"/>
              </a:rPr>
              <a:t>// countdown using a for loop</a:t>
            </a:r>
          </a:p>
          <a:p>
            <a:r>
              <a:rPr lang="en-US" altLang="en-US" sz="2000" dirty="0">
                <a:latin typeface="Arial" panose="020B0604020202020204" pitchFamily="34" charset="0"/>
                <a:cs typeface="Arial" panose="020B0604020202020204" pitchFamily="34" charset="0"/>
              </a:rPr>
              <a:t>#include &lt;</a:t>
            </a:r>
            <a:r>
              <a:rPr lang="en-US" altLang="en-US" sz="2000" dirty="0" err="1">
                <a:latin typeface="Arial" panose="020B0604020202020204" pitchFamily="34" charset="0"/>
                <a:cs typeface="Arial" panose="020B0604020202020204" pitchFamily="34" charset="0"/>
              </a:rPr>
              <a:t>iostream</a:t>
            </a:r>
            <a:r>
              <a:rPr lang="en-US" altLang="en-US" sz="2000" dirty="0">
                <a:latin typeface="Arial" panose="020B0604020202020204" pitchFamily="34" charset="0"/>
                <a:cs typeface="Arial" panose="020B0604020202020204" pitchFamily="34" charset="0"/>
              </a:rPr>
              <a:t>&gt;</a:t>
            </a:r>
          </a:p>
          <a:p>
            <a:r>
              <a:rPr lang="en-US" altLang="en-US" sz="2000" dirty="0">
                <a:latin typeface="Arial" panose="020B0604020202020204" pitchFamily="34" charset="0"/>
                <a:cs typeface="Arial" panose="020B0604020202020204" pitchFamily="34" charset="0"/>
              </a:rPr>
              <a:t>using namespace </a:t>
            </a:r>
            <a:r>
              <a:rPr lang="en-US" altLang="en-US" sz="2000" dirty="0" err="1">
                <a:latin typeface="Arial" panose="020B0604020202020204" pitchFamily="34" charset="0"/>
                <a:cs typeface="Arial" panose="020B0604020202020204" pitchFamily="34" charset="0"/>
              </a:rPr>
              <a:t>std</a:t>
            </a:r>
            <a:r>
              <a:rPr lang="en-US" altLang="en-US" sz="2000" dirty="0">
                <a:latin typeface="Arial" panose="020B0604020202020204" pitchFamily="34" charset="0"/>
                <a:cs typeface="Arial" panose="020B0604020202020204" pitchFamily="34" charset="0"/>
              </a:rPr>
              <a:t>;</a:t>
            </a:r>
          </a:p>
          <a:p>
            <a:endParaRPr lang="en-US" altLang="en-US" sz="2000" dirty="0">
              <a:latin typeface="Arial" panose="020B0604020202020204" pitchFamily="34" charset="0"/>
              <a:cs typeface="Arial" panose="020B0604020202020204" pitchFamily="34" charset="0"/>
            </a:endParaRPr>
          </a:p>
          <a:p>
            <a:r>
              <a:rPr lang="en-US" altLang="en-US" sz="2000" dirty="0">
                <a:latin typeface="Arial" panose="020B0604020202020204" pitchFamily="34" charset="0"/>
                <a:cs typeface="Arial" panose="020B0604020202020204" pitchFamily="34" charset="0"/>
              </a:rPr>
              <a:t>int main ()</a:t>
            </a:r>
          </a:p>
          <a:p>
            <a:r>
              <a:rPr lang="en-US" altLang="en-US" sz="2000" dirty="0">
                <a:latin typeface="Arial" panose="020B0604020202020204" pitchFamily="34" charset="0"/>
                <a:cs typeface="Arial" panose="020B0604020202020204" pitchFamily="34" charset="0"/>
              </a:rPr>
              <a:t>{</a:t>
            </a:r>
          </a:p>
          <a:p>
            <a:r>
              <a:rPr lang="en-US" altLang="en-US" sz="2000" dirty="0">
                <a:latin typeface="Arial" panose="020B0604020202020204" pitchFamily="34" charset="0"/>
                <a:cs typeface="Arial" panose="020B0604020202020204" pitchFamily="34" charset="0"/>
              </a:rPr>
              <a:t>  for (int n=10; n&gt;0; n--) {</a:t>
            </a:r>
          </a:p>
          <a:p>
            <a:r>
              <a:rPr lang="en-US" altLang="en-US" sz="2000" dirty="0">
                <a:latin typeface="Arial" panose="020B0604020202020204" pitchFamily="34" charset="0"/>
                <a:cs typeface="Arial" panose="020B0604020202020204" pitchFamily="34" charset="0"/>
              </a:rPr>
              <a:t>    cout &lt;&lt; n &lt;&lt; ", ";</a:t>
            </a:r>
          </a:p>
          <a:p>
            <a:r>
              <a:rPr lang="en-US" altLang="en-US" sz="2000" dirty="0">
                <a:latin typeface="Arial" panose="020B0604020202020204" pitchFamily="34" charset="0"/>
                <a:cs typeface="Arial" panose="020B0604020202020204" pitchFamily="34" charset="0"/>
              </a:rPr>
              <a:t>  }</a:t>
            </a:r>
          </a:p>
          <a:p>
            <a:r>
              <a:rPr lang="en-US" altLang="en-US" sz="2000" dirty="0">
                <a:latin typeface="Arial" panose="020B0604020202020204" pitchFamily="34" charset="0"/>
                <a:cs typeface="Arial" panose="020B0604020202020204" pitchFamily="34" charset="0"/>
              </a:rPr>
              <a:t>  cout &lt;&lt; "liftoff!\n";</a:t>
            </a:r>
          </a:p>
          <a:p>
            <a:r>
              <a:rPr lang="en-US" altLang="en-US" sz="2000" dirty="0">
                <a:latin typeface="Arial" panose="020B0604020202020204" pitchFamily="34" charset="0"/>
                <a:cs typeface="Arial" panose="020B0604020202020204" pitchFamily="34" charset="0"/>
              </a:rPr>
              <a:t>}</a:t>
            </a:r>
            <a:endParaRPr kumimoji="0" lang="en-US" sz="20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2660446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685800" y="152400"/>
            <a:ext cx="7772400" cy="1143000"/>
          </a:xfrm>
        </p:spPr>
        <p:txBody>
          <a:bodyPr/>
          <a:lstStyle/>
          <a:p>
            <a:r>
              <a:rPr lang="en-US" altLang="en-US" sz="4000" b="1" dirty="0">
                <a:cs typeface="Times New Roman" panose="02020603050405020304" pitchFamily="18" charset="0"/>
              </a:rPr>
              <a:t>What is programming?</a:t>
            </a:r>
            <a:r>
              <a:rPr lang="en-US" altLang="en-US" sz="4000" dirty="0"/>
              <a:t> </a:t>
            </a:r>
          </a:p>
        </p:txBody>
      </p:sp>
      <p:sp>
        <p:nvSpPr>
          <p:cNvPr id="98307" name="Rectangle 3"/>
          <p:cNvSpPr>
            <a:spLocks noGrp="1" noChangeArrowheads="1"/>
          </p:cNvSpPr>
          <p:nvPr>
            <p:ph type="body" idx="1"/>
          </p:nvPr>
        </p:nvSpPr>
        <p:spPr>
          <a:xfrm>
            <a:off x="304800" y="1219200"/>
            <a:ext cx="8534400" cy="5334000"/>
          </a:xfrm>
        </p:spPr>
        <p:txBody>
          <a:bodyPr/>
          <a:lstStyle/>
          <a:p>
            <a:pPr marL="231775" indent="-231775" algn="just" rtl="1">
              <a:buFont typeface="Arial" panose="020B0604020202020204" pitchFamily="34" charset="0"/>
              <a:buChar char="•"/>
            </a:pPr>
            <a:r>
              <a:rPr lang="ar-SA" altLang="en-US" sz="2000" b="1" dirty="0" smtClean="0"/>
              <a:t>البرمجة (</a:t>
            </a:r>
            <a:r>
              <a:rPr lang="en-US" altLang="en-US" sz="2000" b="1" dirty="0" smtClean="0"/>
              <a:t>Programming</a:t>
            </a:r>
            <a:r>
              <a:rPr lang="ar-SA" altLang="en-US" sz="2000" b="1" dirty="0"/>
              <a:t>): </a:t>
            </a:r>
            <a:r>
              <a:rPr lang="ar-SA" altLang="en-US" sz="2000" dirty="0"/>
              <a:t>البرمجة </a:t>
            </a:r>
            <a:r>
              <a:rPr lang="ar-SA" altLang="en-US" sz="2000" dirty="0" smtClean="0"/>
              <a:t>(</a:t>
            </a:r>
            <a:r>
              <a:rPr lang="ar-SA" altLang="en-US" sz="2000" dirty="0"/>
              <a:t>بالانجليزية </a:t>
            </a:r>
            <a:r>
              <a:rPr lang="en-US" altLang="en-US" sz="2000" dirty="0" smtClean="0"/>
              <a:t>Programming</a:t>
            </a:r>
            <a:r>
              <a:rPr lang="ar-SA" altLang="en-US" sz="2000" dirty="0" smtClean="0"/>
              <a:t> أو </a:t>
            </a:r>
            <a:r>
              <a:rPr lang="en-US" altLang="en-US" sz="2000" dirty="0" smtClean="0"/>
              <a:t>Scripting</a:t>
            </a:r>
            <a:r>
              <a:rPr lang="ar-SA" altLang="en-US" sz="2000" dirty="0" smtClean="0"/>
              <a:t>) هي </a:t>
            </a:r>
            <a:r>
              <a:rPr lang="ar-SA" altLang="en-US" sz="2000" dirty="0"/>
              <a:t>عملية كتابة تعليمات وأوامر للأجهزة الالكترونية مثل الحاسوب </a:t>
            </a:r>
            <a:r>
              <a:rPr lang="ar-SA" altLang="en-US" sz="2000" dirty="0" smtClean="0"/>
              <a:t>والهاتف وذلك </a:t>
            </a:r>
            <a:r>
              <a:rPr lang="ar-SA" altLang="en-US" sz="2000" dirty="0"/>
              <a:t>من أجل جعلها تحقق غاية معينة.</a:t>
            </a:r>
            <a:endParaRPr lang="ar-SA" altLang="en-US" sz="2000" dirty="0" smtClean="0"/>
          </a:p>
          <a:p>
            <a:pPr marL="231775" indent="-231775" algn="just" rtl="1">
              <a:buFont typeface="Arial" panose="020B0604020202020204" pitchFamily="34" charset="0"/>
              <a:buChar char="•"/>
            </a:pPr>
            <a:r>
              <a:rPr lang="ar-SA" altLang="en-US" sz="2000" b="1" dirty="0" smtClean="0"/>
              <a:t>البرنامج(</a:t>
            </a:r>
            <a:r>
              <a:rPr lang="en-US" altLang="en-US" sz="2000" b="1" dirty="0" smtClean="0"/>
              <a:t>Program</a:t>
            </a:r>
            <a:r>
              <a:rPr lang="ar-SA" altLang="en-US" sz="2000" b="1" dirty="0" smtClean="0"/>
              <a:t>):</a:t>
            </a:r>
            <a:r>
              <a:rPr lang="ar-SA" altLang="en-US" sz="2000" dirty="0" smtClean="0"/>
              <a:t> هو عبارة مجموعة من التعليمات المتسلسلة والمترابطة لتنفيذ مهمة محددة و تكتب بأحدى لغات البرمجة.</a:t>
            </a:r>
            <a:endParaRPr lang="en-US" altLang="en-US" sz="2000" dirty="0" smtClean="0"/>
          </a:p>
          <a:p>
            <a:pPr marL="231775" indent="-231775" algn="just" rtl="1">
              <a:buFont typeface="Arial" panose="020B0604020202020204" pitchFamily="34" charset="0"/>
              <a:buChar char="•"/>
            </a:pPr>
            <a:r>
              <a:rPr lang="ar-SA" altLang="en-US" sz="2000" b="1" dirty="0" smtClean="0"/>
              <a:t>لغ</a:t>
            </a:r>
            <a:r>
              <a:rPr lang="ar-SA" altLang="en-US" sz="2000" b="1" dirty="0"/>
              <a:t>ة</a:t>
            </a:r>
            <a:r>
              <a:rPr lang="ar-SA" altLang="en-US" sz="2000" b="1" dirty="0" smtClean="0"/>
              <a:t> </a:t>
            </a:r>
            <a:r>
              <a:rPr lang="ar-SA" altLang="en-US" sz="2000" b="1" dirty="0"/>
              <a:t>البرمجة(</a:t>
            </a:r>
            <a:r>
              <a:rPr lang="en-US" altLang="en-US" sz="2000" b="1" dirty="0"/>
              <a:t>Programming language</a:t>
            </a:r>
            <a:r>
              <a:rPr lang="ar-SA" altLang="en-US" sz="2000" b="1" dirty="0"/>
              <a:t>)</a:t>
            </a:r>
            <a:r>
              <a:rPr lang="ar-SA" altLang="en-US" sz="2000" dirty="0"/>
              <a:t> </a:t>
            </a:r>
            <a:r>
              <a:rPr lang="ar-SA" altLang="en-US" sz="2000" dirty="0">
                <a:latin typeface="Times New Roman" panose="02020603050405020304" pitchFamily="18" charset="0"/>
                <a:cs typeface="Times New Roman" panose="02020603050405020304" pitchFamily="18" charset="0"/>
              </a:rPr>
              <a:t>هي لغة ذات قواعد وكلمات يتستطيع المبرمج من خلالها كتابة برامج تطبيقية يقوم جهاز الحاسوب </a:t>
            </a:r>
            <a:r>
              <a:rPr lang="ar-SA" altLang="en-US" sz="2000" dirty="0" smtClean="0">
                <a:latin typeface="Times New Roman" panose="02020603050405020304" pitchFamily="18" charset="0"/>
                <a:cs typeface="Times New Roman" panose="02020603050405020304" pitchFamily="18" charset="0"/>
              </a:rPr>
              <a:t>بتنفيذها</a:t>
            </a:r>
            <a:r>
              <a:rPr lang="ar-SA" altLang="en-US" sz="2000" dirty="0" smtClean="0"/>
              <a:t>.</a:t>
            </a:r>
            <a:endParaRPr lang="ar-SA" altLang="en-US" sz="2000" dirty="0"/>
          </a:p>
          <a:p>
            <a:pPr marL="231775" indent="-231775" algn="just" rtl="1">
              <a:buFont typeface="Arial" panose="020B0604020202020204" pitchFamily="34" charset="0"/>
              <a:buChar char="•"/>
            </a:pPr>
            <a:r>
              <a:rPr lang="ar-SA" altLang="en-US" sz="2000" b="1" dirty="0" smtClean="0"/>
              <a:t>المبرمج(</a:t>
            </a:r>
            <a:r>
              <a:rPr lang="en-US" altLang="en-US" sz="2000" b="1" dirty="0" smtClean="0"/>
              <a:t>Programmer</a:t>
            </a:r>
            <a:r>
              <a:rPr lang="ar-SA" altLang="en-US" sz="2000" b="1" dirty="0" smtClean="0"/>
              <a:t>):</a:t>
            </a:r>
            <a:r>
              <a:rPr lang="ar-SA" altLang="en-US" sz="2000" dirty="0" smtClean="0"/>
              <a:t> </a:t>
            </a:r>
            <a:r>
              <a:rPr lang="ar-SA" altLang="en-US" sz="2000" dirty="0"/>
              <a:t>هو من يقوم بكتابة البرامج ، حيث تمر العملية بعدة مراحل </a:t>
            </a:r>
            <a:r>
              <a:rPr lang="ar-SA" altLang="en-US" sz="2000" dirty="0" smtClean="0"/>
              <a:t>هي:</a:t>
            </a:r>
          </a:p>
          <a:p>
            <a:pPr lvl="1" indent="-342900" algn="just" rtl="1">
              <a:buFont typeface="+mj-lt"/>
              <a:buAutoNum type="arabicParenR"/>
            </a:pPr>
            <a:r>
              <a:rPr lang="ar-SA" altLang="en-US" sz="1800" dirty="0"/>
              <a:t>مرحلة فهم وتحليل </a:t>
            </a:r>
            <a:r>
              <a:rPr lang="ar-SA" altLang="en-US" sz="1800" dirty="0" smtClean="0"/>
              <a:t>المشكلة (</a:t>
            </a:r>
            <a:r>
              <a:rPr lang="en-US" altLang="en-US" sz="1800" dirty="0" smtClean="0"/>
              <a:t>Problem identification</a:t>
            </a:r>
            <a:r>
              <a:rPr lang="ar-SA" altLang="en-US" sz="1800" dirty="0" smtClean="0"/>
              <a:t>)</a:t>
            </a:r>
          </a:p>
          <a:p>
            <a:pPr lvl="1" indent="-342900" algn="just" rtl="1">
              <a:buFont typeface="+mj-lt"/>
              <a:buAutoNum type="arabicParenR"/>
            </a:pPr>
            <a:r>
              <a:rPr lang="ar-SA" altLang="en-US" sz="1800" dirty="0"/>
              <a:t>كتابة </a:t>
            </a:r>
            <a:r>
              <a:rPr lang="ar-SA" altLang="en-US" sz="1800" dirty="0" smtClean="0"/>
              <a:t>الخوارزمية </a:t>
            </a:r>
            <a:r>
              <a:rPr lang="ar-SA" altLang="en-US" sz="1800" dirty="0" smtClean="0"/>
              <a:t>التي تحل </a:t>
            </a:r>
            <a:r>
              <a:rPr lang="ar-SA" altLang="en-US" sz="1800" dirty="0" smtClean="0"/>
              <a:t>المشكلة (</a:t>
            </a:r>
            <a:r>
              <a:rPr lang="en-US" altLang="en-US" sz="1800" dirty="0" smtClean="0"/>
              <a:t>Algorithm design</a:t>
            </a:r>
            <a:r>
              <a:rPr lang="ar-SA" altLang="en-US" sz="1800" dirty="0" smtClean="0"/>
              <a:t>)</a:t>
            </a:r>
          </a:p>
          <a:p>
            <a:pPr lvl="1" indent="-342900" algn="just" rtl="1">
              <a:buFont typeface="+mj-lt"/>
              <a:buAutoNum type="arabicParenR"/>
            </a:pPr>
            <a:r>
              <a:rPr lang="ar-SA" altLang="en-US" sz="1800" dirty="0" smtClean="0"/>
              <a:t>التأكد </a:t>
            </a:r>
            <a:r>
              <a:rPr lang="ar-SA" altLang="en-US" sz="1800" dirty="0"/>
              <a:t>من صحة </a:t>
            </a:r>
            <a:r>
              <a:rPr lang="ar-SA" altLang="en-US" sz="1800" dirty="0" smtClean="0"/>
              <a:t>عمل الخوازمية (</a:t>
            </a:r>
            <a:r>
              <a:rPr lang="en-US" altLang="en-US" sz="1800" dirty="0" smtClean="0"/>
              <a:t>Algorithm correctness</a:t>
            </a:r>
            <a:r>
              <a:rPr lang="ar-SA" altLang="en-US" sz="1800" dirty="0" smtClean="0"/>
              <a:t>)</a:t>
            </a:r>
          </a:p>
          <a:p>
            <a:pPr lvl="1" indent="-342900" algn="just" rtl="1">
              <a:buFont typeface="+mj-lt"/>
              <a:buAutoNum type="arabicParenR"/>
            </a:pPr>
            <a:r>
              <a:rPr lang="ar-SA" altLang="en-US" sz="1800" dirty="0"/>
              <a:t>تحويل </a:t>
            </a:r>
            <a:r>
              <a:rPr lang="ar-SA" altLang="en-US" sz="1800" dirty="0" smtClean="0"/>
              <a:t>الخوارزمية </a:t>
            </a:r>
            <a:r>
              <a:rPr lang="ar-SA" altLang="en-US" sz="1800" dirty="0"/>
              <a:t>إلى صيغة تنفيذية </a:t>
            </a:r>
            <a:r>
              <a:rPr lang="ar-SA" altLang="en-US" sz="1800" dirty="0" smtClean="0"/>
              <a:t>(</a:t>
            </a:r>
            <a:r>
              <a:rPr lang="en-US" altLang="en-US" sz="1800" dirty="0" smtClean="0"/>
              <a:t>Coding</a:t>
            </a:r>
            <a:r>
              <a:rPr lang="ar-SA" altLang="en-US" sz="1800" dirty="0" smtClean="0"/>
              <a:t>)، حيث تمثل هذه الصيغة </a:t>
            </a:r>
            <a:r>
              <a:rPr lang="ar-SA" altLang="en-US" sz="1800" dirty="0"/>
              <a:t>الشكل النهائي الذي يحتوي على الواجهة التي يراها المستخدم.</a:t>
            </a:r>
          </a:p>
          <a:p>
            <a:pPr marL="231775" indent="-231775" algn="just" rtl="1">
              <a:buFont typeface="Arial" panose="020B0604020202020204" pitchFamily="34" charset="0"/>
              <a:buChar char="•"/>
            </a:pPr>
            <a:r>
              <a:rPr lang="ar-SA" altLang="en-US" sz="2000" b="1" dirty="0" smtClean="0"/>
              <a:t>المستخدم(</a:t>
            </a:r>
            <a:r>
              <a:rPr lang="en-US" altLang="en-US" sz="2000" b="1" dirty="0" smtClean="0"/>
              <a:t>User</a:t>
            </a:r>
            <a:r>
              <a:rPr lang="ar-SA" altLang="en-US" sz="2000" b="1" dirty="0" smtClean="0"/>
              <a:t>):</a:t>
            </a:r>
            <a:r>
              <a:rPr lang="ar-SA" altLang="en-US" sz="2000" dirty="0" smtClean="0"/>
              <a:t> </a:t>
            </a:r>
            <a:r>
              <a:rPr lang="ar-SA" altLang="en-US" sz="2000" dirty="0"/>
              <a:t>هو </a:t>
            </a:r>
            <a:r>
              <a:rPr lang="ar-SA" altLang="en-US" sz="2000" dirty="0" smtClean="0"/>
              <a:t>الشخص الذي  </a:t>
            </a:r>
            <a:r>
              <a:rPr lang="ar-SA" altLang="en-US" sz="2000" dirty="0"/>
              <a:t>يستخدم البرنامج، حيث تظهر له </a:t>
            </a:r>
            <a:r>
              <a:rPr lang="ar-SA" altLang="en-US" sz="2000" dirty="0" smtClean="0"/>
              <a:t>الأيقونه (</a:t>
            </a:r>
            <a:r>
              <a:rPr lang="en-US" altLang="en-US" sz="2000" dirty="0" smtClean="0"/>
              <a:t>Icon</a:t>
            </a:r>
            <a:r>
              <a:rPr lang="ar-SA" altLang="en-US" sz="2000" dirty="0" smtClean="0"/>
              <a:t>) التي يستخدمها لتشغيل البرنامج، وكذلك تظهر له واجهة البرنامج التي يستخدمها في التعامل مع البرنامج، ولكنه لن </a:t>
            </a:r>
            <a:r>
              <a:rPr lang="ar-SA" altLang="en-US" sz="2000" dirty="0"/>
              <a:t>تظهر له الأوامر التي كتبها المبرمج.</a:t>
            </a:r>
            <a:endParaRPr lang="en-US"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98307">
                                            <p:txEl>
                                              <p:pRg st="0" end="0"/>
                                            </p:txEl>
                                          </p:spTgt>
                                        </p:tgtEl>
                                        <p:attrNameLst>
                                          <p:attrName>style.visibility</p:attrName>
                                        </p:attrNameLst>
                                      </p:cBhvr>
                                      <p:to>
                                        <p:strVal val="visible"/>
                                      </p:to>
                                    </p:set>
                                    <p:anim calcmode="lin" valueType="num">
                                      <p:cBhvr>
                                        <p:cTn id="7" dur="1000" fill="hold"/>
                                        <p:tgtEl>
                                          <p:spTgt spid="98307">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98307">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98307">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98307">
                                            <p:txEl>
                                              <p:pRg st="1" end="1"/>
                                            </p:txEl>
                                          </p:spTgt>
                                        </p:tgtEl>
                                        <p:attrNameLst>
                                          <p:attrName>style.visibility</p:attrName>
                                        </p:attrNameLst>
                                      </p:cBhvr>
                                      <p:to>
                                        <p:strVal val="visible"/>
                                      </p:to>
                                    </p:set>
                                    <p:anim calcmode="lin" valueType="num">
                                      <p:cBhvr>
                                        <p:cTn id="14" dur="1000" fill="hold"/>
                                        <p:tgtEl>
                                          <p:spTgt spid="98307">
                                            <p:txEl>
                                              <p:pRg st="1" end="1"/>
                                            </p:txEl>
                                          </p:spTgt>
                                        </p:tgtEl>
                                        <p:attrNameLst>
                                          <p:attrName>ppt_w</p:attrName>
                                        </p:attrNameLst>
                                      </p:cBhvr>
                                      <p:tavLst>
                                        <p:tav tm="0">
                                          <p:val>
                                            <p:strVal val="#ppt_w*0.70"/>
                                          </p:val>
                                        </p:tav>
                                        <p:tav tm="100000">
                                          <p:val>
                                            <p:strVal val="#ppt_w"/>
                                          </p:val>
                                        </p:tav>
                                      </p:tavLst>
                                    </p:anim>
                                    <p:anim calcmode="lin" valueType="num">
                                      <p:cBhvr>
                                        <p:cTn id="15" dur="1000" fill="hold"/>
                                        <p:tgtEl>
                                          <p:spTgt spid="98307">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98307">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nodeType="clickEffect">
                                  <p:stCondLst>
                                    <p:cond delay="0"/>
                                  </p:stCondLst>
                                  <p:childTnLst>
                                    <p:set>
                                      <p:cBhvr>
                                        <p:cTn id="20" dur="1" fill="hold">
                                          <p:stCondLst>
                                            <p:cond delay="0"/>
                                          </p:stCondLst>
                                        </p:cTn>
                                        <p:tgtEl>
                                          <p:spTgt spid="98307">
                                            <p:txEl>
                                              <p:pRg st="2" end="2"/>
                                            </p:txEl>
                                          </p:spTgt>
                                        </p:tgtEl>
                                        <p:attrNameLst>
                                          <p:attrName>style.visibility</p:attrName>
                                        </p:attrNameLst>
                                      </p:cBhvr>
                                      <p:to>
                                        <p:strVal val="visible"/>
                                      </p:to>
                                    </p:set>
                                    <p:anim calcmode="lin" valueType="num">
                                      <p:cBhvr>
                                        <p:cTn id="21" dur="1000" fill="hold"/>
                                        <p:tgtEl>
                                          <p:spTgt spid="98307">
                                            <p:txEl>
                                              <p:pRg st="2" end="2"/>
                                            </p:txEl>
                                          </p:spTgt>
                                        </p:tgtEl>
                                        <p:attrNameLst>
                                          <p:attrName>ppt_w</p:attrName>
                                        </p:attrNameLst>
                                      </p:cBhvr>
                                      <p:tavLst>
                                        <p:tav tm="0">
                                          <p:val>
                                            <p:strVal val="#ppt_w*0.70"/>
                                          </p:val>
                                        </p:tav>
                                        <p:tav tm="100000">
                                          <p:val>
                                            <p:strVal val="#ppt_w"/>
                                          </p:val>
                                        </p:tav>
                                      </p:tavLst>
                                    </p:anim>
                                    <p:anim calcmode="lin" valueType="num">
                                      <p:cBhvr>
                                        <p:cTn id="22" dur="1000" fill="hold"/>
                                        <p:tgtEl>
                                          <p:spTgt spid="98307">
                                            <p:txEl>
                                              <p:pRg st="2" end="2"/>
                                            </p:txEl>
                                          </p:spTgt>
                                        </p:tgtEl>
                                        <p:attrNameLst>
                                          <p:attrName>ppt_h</p:attrName>
                                        </p:attrNameLst>
                                      </p:cBhvr>
                                      <p:tavLst>
                                        <p:tav tm="0">
                                          <p:val>
                                            <p:strVal val="#ppt_h"/>
                                          </p:val>
                                        </p:tav>
                                        <p:tav tm="100000">
                                          <p:val>
                                            <p:strVal val="#ppt_h"/>
                                          </p:val>
                                        </p:tav>
                                      </p:tavLst>
                                    </p:anim>
                                    <p:animEffect transition="in" filter="fade">
                                      <p:cBhvr>
                                        <p:cTn id="23" dur="1000"/>
                                        <p:tgtEl>
                                          <p:spTgt spid="98307">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5" presetClass="entr" presetSubtype="0" fill="hold" nodeType="clickEffect">
                                  <p:stCondLst>
                                    <p:cond delay="0"/>
                                  </p:stCondLst>
                                  <p:childTnLst>
                                    <p:set>
                                      <p:cBhvr>
                                        <p:cTn id="27" dur="1" fill="hold">
                                          <p:stCondLst>
                                            <p:cond delay="0"/>
                                          </p:stCondLst>
                                        </p:cTn>
                                        <p:tgtEl>
                                          <p:spTgt spid="98307">
                                            <p:txEl>
                                              <p:pRg st="3" end="3"/>
                                            </p:txEl>
                                          </p:spTgt>
                                        </p:tgtEl>
                                        <p:attrNameLst>
                                          <p:attrName>style.visibility</p:attrName>
                                        </p:attrNameLst>
                                      </p:cBhvr>
                                      <p:to>
                                        <p:strVal val="visible"/>
                                      </p:to>
                                    </p:set>
                                    <p:anim calcmode="lin" valueType="num">
                                      <p:cBhvr>
                                        <p:cTn id="28" dur="1000" fill="hold"/>
                                        <p:tgtEl>
                                          <p:spTgt spid="98307">
                                            <p:txEl>
                                              <p:pRg st="3" end="3"/>
                                            </p:txEl>
                                          </p:spTgt>
                                        </p:tgtEl>
                                        <p:attrNameLst>
                                          <p:attrName>ppt_w</p:attrName>
                                        </p:attrNameLst>
                                      </p:cBhvr>
                                      <p:tavLst>
                                        <p:tav tm="0">
                                          <p:val>
                                            <p:strVal val="#ppt_w*0.70"/>
                                          </p:val>
                                        </p:tav>
                                        <p:tav tm="100000">
                                          <p:val>
                                            <p:strVal val="#ppt_w"/>
                                          </p:val>
                                        </p:tav>
                                      </p:tavLst>
                                    </p:anim>
                                    <p:anim calcmode="lin" valueType="num">
                                      <p:cBhvr>
                                        <p:cTn id="29" dur="1000" fill="hold"/>
                                        <p:tgtEl>
                                          <p:spTgt spid="98307">
                                            <p:txEl>
                                              <p:pRg st="3" end="3"/>
                                            </p:txEl>
                                          </p:spTgt>
                                        </p:tgtEl>
                                        <p:attrNameLst>
                                          <p:attrName>ppt_h</p:attrName>
                                        </p:attrNameLst>
                                      </p:cBhvr>
                                      <p:tavLst>
                                        <p:tav tm="0">
                                          <p:val>
                                            <p:strVal val="#ppt_h"/>
                                          </p:val>
                                        </p:tav>
                                        <p:tav tm="100000">
                                          <p:val>
                                            <p:strVal val="#ppt_h"/>
                                          </p:val>
                                        </p:tav>
                                      </p:tavLst>
                                    </p:anim>
                                    <p:animEffect transition="in" filter="fade">
                                      <p:cBhvr>
                                        <p:cTn id="30" dur="1000"/>
                                        <p:tgtEl>
                                          <p:spTgt spid="98307">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5" presetClass="entr" presetSubtype="0" fill="hold" nodeType="clickEffect">
                                  <p:stCondLst>
                                    <p:cond delay="0"/>
                                  </p:stCondLst>
                                  <p:childTnLst>
                                    <p:set>
                                      <p:cBhvr>
                                        <p:cTn id="34" dur="1" fill="hold">
                                          <p:stCondLst>
                                            <p:cond delay="0"/>
                                          </p:stCondLst>
                                        </p:cTn>
                                        <p:tgtEl>
                                          <p:spTgt spid="98307">
                                            <p:txEl>
                                              <p:pRg st="4" end="4"/>
                                            </p:txEl>
                                          </p:spTgt>
                                        </p:tgtEl>
                                        <p:attrNameLst>
                                          <p:attrName>style.visibility</p:attrName>
                                        </p:attrNameLst>
                                      </p:cBhvr>
                                      <p:to>
                                        <p:strVal val="visible"/>
                                      </p:to>
                                    </p:set>
                                    <p:anim calcmode="lin" valueType="num">
                                      <p:cBhvr>
                                        <p:cTn id="35" dur="1000" fill="hold"/>
                                        <p:tgtEl>
                                          <p:spTgt spid="98307">
                                            <p:txEl>
                                              <p:pRg st="4" end="4"/>
                                            </p:txEl>
                                          </p:spTgt>
                                        </p:tgtEl>
                                        <p:attrNameLst>
                                          <p:attrName>ppt_w</p:attrName>
                                        </p:attrNameLst>
                                      </p:cBhvr>
                                      <p:tavLst>
                                        <p:tav tm="0">
                                          <p:val>
                                            <p:strVal val="#ppt_w*0.70"/>
                                          </p:val>
                                        </p:tav>
                                        <p:tav tm="100000">
                                          <p:val>
                                            <p:strVal val="#ppt_w"/>
                                          </p:val>
                                        </p:tav>
                                      </p:tavLst>
                                    </p:anim>
                                    <p:anim calcmode="lin" valueType="num">
                                      <p:cBhvr>
                                        <p:cTn id="36" dur="1000" fill="hold"/>
                                        <p:tgtEl>
                                          <p:spTgt spid="98307">
                                            <p:txEl>
                                              <p:pRg st="4" end="4"/>
                                            </p:txEl>
                                          </p:spTgt>
                                        </p:tgtEl>
                                        <p:attrNameLst>
                                          <p:attrName>ppt_h</p:attrName>
                                        </p:attrNameLst>
                                      </p:cBhvr>
                                      <p:tavLst>
                                        <p:tav tm="0">
                                          <p:val>
                                            <p:strVal val="#ppt_h"/>
                                          </p:val>
                                        </p:tav>
                                        <p:tav tm="100000">
                                          <p:val>
                                            <p:strVal val="#ppt_h"/>
                                          </p:val>
                                        </p:tav>
                                      </p:tavLst>
                                    </p:anim>
                                    <p:animEffect transition="in" filter="fade">
                                      <p:cBhvr>
                                        <p:cTn id="37" dur="1000"/>
                                        <p:tgtEl>
                                          <p:spTgt spid="98307">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5" presetClass="entr" presetSubtype="0" fill="hold" nodeType="clickEffect">
                                  <p:stCondLst>
                                    <p:cond delay="0"/>
                                  </p:stCondLst>
                                  <p:childTnLst>
                                    <p:set>
                                      <p:cBhvr>
                                        <p:cTn id="41" dur="1" fill="hold">
                                          <p:stCondLst>
                                            <p:cond delay="0"/>
                                          </p:stCondLst>
                                        </p:cTn>
                                        <p:tgtEl>
                                          <p:spTgt spid="98307">
                                            <p:txEl>
                                              <p:pRg st="5" end="5"/>
                                            </p:txEl>
                                          </p:spTgt>
                                        </p:tgtEl>
                                        <p:attrNameLst>
                                          <p:attrName>style.visibility</p:attrName>
                                        </p:attrNameLst>
                                      </p:cBhvr>
                                      <p:to>
                                        <p:strVal val="visible"/>
                                      </p:to>
                                    </p:set>
                                    <p:anim calcmode="lin" valueType="num">
                                      <p:cBhvr>
                                        <p:cTn id="42" dur="1000" fill="hold"/>
                                        <p:tgtEl>
                                          <p:spTgt spid="98307">
                                            <p:txEl>
                                              <p:pRg st="5" end="5"/>
                                            </p:txEl>
                                          </p:spTgt>
                                        </p:tgtEl>
                                        <p:attrNameLst>
                                          <p:attrName>ppt_w</p:attrName>
                                        </p:attrNameLst>
                                      </p:cBhvr>
                                      <p:tavLst>
                                        <p:tav tm="0">
                                          <p:val>
                                            <p:strVal val="#ppt_w*0.70"/>
                                          </p:val>
                                        </p:tav>
                                        <p:tav tm="100000">
                                          <p:val>
                                            <p:strVal val="#ppt_w"/>
                                          </p:val>
                                        </p:tav>
                                      </p:tavLst>
                                    </p:anim>
                                    <p:anim calcmode="lin" valueType="num">
                                      <p:cBhvr>
                                        <p:cTn id="43" dur="1000" fill="hold"/>
                                        <p:tgtEl>
                                          <p:spTgt spid="98307">
                                            <p:txEl>
                                              <p:pRg st="5" end="5"/>
                                            </p:txEl>
                                          </p:spTgt>
                                        </p:tgtEl>
                                        <p:attrNameLst>
                                          <p:attrName>ppt_h</p:attrName>
                                        </p:attrNameLst>
                                      </p:cBhvr>
                                      <p:tavLst>
                                        <p:tav tm="0">
                                          <p:val>
                                            <p:strVal val="#ppt_h"/>
                                          </p:val>
                                        </p:tav>
                                        <p:tav tm="100000">
                                          <p:val>
                                            <p:strVal val="#ppt_h"/>
                                          </p:val>
                                        </p:tav>
                                      </p:tavLst>
                                    </p:anim>
                                    <p:animEffect transition="in" filter="fade">
                                      <p:cBhvr>
                                        <p:cTn id="44" dur="1000"/>
                                        <p:tgtEl>
                                          <p:spTgt spid="98307">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5" presetClass="entr" presetSubtype="0" fill="hold" nodeType="clickEffect">
                                  <p:stCondLst>
                                    <p:cond delay="0"/>
                                  </p:stCondLst>
                                  <p:childTnLst>
                                    <p:set>
                                      <p:cBhvr>
                                        <p:cTn id="48" dur="1" fill="hold">
                                          <p:stCondLst>
                                            <p:cond delay="0"/>
                                          </p:stCondLst>
                                        </p:cTn>
                                        <p:tgtEl>
                                          <p:spTgt spid="98307">
                                            <p:txEl>
                                              <p:pRg st="6" end="6"/>
                                            </p:txEl>
                                          </p:spTgt>
                                        </p:tgtEl>
                                        <p:attrNameLst>
                                          <p:attrName>style.visibility</p:attrName>
                                        </p:attrNameLst>
                                      </p:cBhvr>
                                      <p:to>
                                        <p:strVal val="visible"/>
                                      </p:to>
                                    </p:set>
                                    <p:anim calcmode="lin" valueType="num">
                                      <p:cBhvr>
                                        <p:cTn id="49" dur="1000" fill="hold"/>
                                        <p:tgtEl>
                                          <p:spTgt spid="98307">
                                            <p:txEl>
                                              <p:pRg st="6" end="6"/>
                                            </p:txEl>
                                          </p:spTgt>
                                        </p:tgtEl>
                                        <p:attrNameLst>
                                          <p:attrName>ppt_w</p:attrName>
                                        </p:attrNameLst>
                                      </p:cBhvr>
                                      <p:tavLst>
                                        <p:tav tm="0">
                                          <p:val>
                                            <p:strVal val="#ppt_w*0.70"/>
                                          </p:val>
                                        </p:tav>
                                        <p:tav tm="100000">
                                          <p:val>
                                            <p:strVal val="#ppt_w"/>
                                          </p:val>
                                        </p:tav>
                                      </p:tavLst>
                                    </p:anim>
                                    <p:anim calcmode="lin" valueType="num">
                                      <p:cBhvr>
                                        <p:cTn id="50" dur="1000" fill="hold"/>
                                        <p:tgtEl>
                                          <p:spTgt spid="98307">
                                            <p:txEl>
                                              <p:pRg st="6" end="6"/>
                                            </p:txEl>
                                          </p:spTgt>
                                        </p:tgtEl>
                                        <p:attrNameLst>
                                          <p:attrName>ppt_h</p:attrName>
                                        </p:attrNameLst>
                                      </p:cBhvr>
                                      <p:tavLst>
                                        <p:tav tm="0">
                                          <p:val>
                                            <p:strVal val="#ppt_h"/>
                                          </p:val>
                                        </p:tav>
                                        <p:tav tm="100000">
                                          <p:val>
                                            <p:strVal val="#ppt_h"/>
                                          </p:val>
                                        </p:tav>
                                      </p:tavLst>
                                    </p:anim>
                                    <p:animEffect transition="in" filter="fade">
                                      <p:cBhvr>
                                        <p:cTn id="51" dur="1000"/>
                                        <p:tgtEl>
                                          <p:spTgt spid="98307">
                                            <p:txEl>
                                              <p:pRg st="6" end="6"/>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55" presetClass="entr" presetSubtype="0" fill="hold" nodeType="clickEffect">
                                  <p:stCondLst>
                                    <p:cond delay="0"/>
                                  </p:stCondLst>
                                  <p:childTnLst>
                                    <p:set>
                                      <p:cBhvr>
                                        <p:cTn id="55" dur="1" fill="hold">
                                          <p:stCondLst>
                                            <p:cond delay="0"/>
                                          </p:stCondLst>
                                        </p:cTn>
                                        <p:tgtEl>
                                          <p:spTgt spid="98307">
                                            <p:txEl>
                                              <p:pRg st="7" end="7"/>
                                            </p:txEl>
                                          </p:spTgt>
                                        </p:tgtEl>
                                        <p:attrNameLst>
                                          <p:attrName>style.visibility</p:attrName>
                                        </p:attrNameLst>
                                      </p:cBhvr>
                                      <p:to>
                                        <p:strVal val="visible"/>
                                      </p:to>
                                    </p:set>
                                    <p:anim calcmode="lin" valueType="num">
                                      <p:cBhvr>
                                        <p:cTn id="56" dur="1000" fill="hold"/>
                                        <p:tgtEl>
                                          <p:spTgt spid="98307">
                                            <p:txEl>
                                              <p:pRg st="7" end="7"/>
                                            </p:txEl>
                                          </p:spTgt>
                                        </p:tgtEl>
                                        <p:attrNameLst>
                                          <p:attrName>ppt_w</p:attrName>
                                        </p:attrNameLst>
                                      </p:cBhvr>
                                      <p:tavLst>
                                        <p:tav tm="0">
                                          <p:val>
                                            <p:strVal val="#ppt_w*0.70"/>
                                          </p:val>
                                        </p:tav>
                                        <p:tav tm="100000">
                                          <p:val>
                                            <p:strVal val="#ppt_w"/>
                                          </p:val>
                                        </p:tav>
                                      </p:tavLst>
                                    </p:anim>
                                    <p:anim calcmode="lin" valueType="num">
                                      <p:cBhvr>
                                        <p:cTn id="57" dur="1000" fill="hold"/>
                                        <p:tgtEl>
                                          <p:spTgt spid="98307">
                                            <p:txEl>
                                              <p:pRg st="7" end="7"/>
                                            </p:txEl>
                                          </p:spTgt>
                                        </p:tgtEl>
                                        <p:attrNameLst>
                                          <p:attrName>ppt_h</p:attrName>
                                        </p:attrNameLst>
                                      </p:cBhvr>
                                      <p:tavLst>
                                        <p:tav tm="0">
                                          <p:val>
                                            <p:strVal val="#ppt_h"/>
                                          </p:val>
                                        </p:tav>
                                        <p:tav tm="100000">
                                          <p:val>
                                            <p:strVal val="#ppt_h"/>
                                          </p:val>
                                        </p:tav>
                                      </p:tavLst>
                                    </p:anim>
                                    <p:animEffect transition="in" filter="fade">
                                      <p:cBhvr>
                                        <p:cTn id="58" dur="1000"/>
                                        <p:tgtEl>
                                          <p:spTgt spid="98307">
                                            <p:txEl>
                                              <p:pRg st="7" end="7"/>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55" presetClass="entr" presetSubtype="0" fill="hold" nodeType="clickEffect">
                                  <p:stCondLst>
                                    <p:cond delay="0"/>
                                  </p:stCondLst>
                                  <p:childTnLst>
                                    <p:set>
                                      <p:cBhvr>
                                        <p:cTn id="62" dur="1" fill="hold">
                                          <p:stCondLst>
                                            <p:cond delay="0"/>
                                          </p:stCondLst>
                                        </p:cTn>
                                        <p:tgtEl>
                                          <p:spTgt spid="98307">
                                            <p:txEl>
                                              <p:pRg st="8" end="8"/>
                                            </p:txEl>
                                          </p:spTgt>
                                        </p:tgtEl>
                                        <p:attrNameLst>
                                          <p:attrName>style.visibility</p:attrName>
                                        </p:attrNameLst>
                                      </p:cBhvr>
                                      <p:to>
                                        <p:strVal val="visible"/>
                                      </p:to>
                                    </p:set>
                                    <p:anim calcmode="lin" valueType="num">
                                      <p:cBhvr>
                                        <p:cTn id="63" dur="1000" fill="hold"/>
                                        <p:tgtEl>
                                          <p:spTgt spid="98307">
                                            <p:txEl>
                                              <p:pRg st="8" end="8"/>
                                            </p:txEl>
                                          </p:spTgt>
                                        </p:tgtEl>
                                        <p:attrNameLst>
                                          <p:attrName>ppt_w</p:attrName>
                                        </p:attrNameLst>
                                      </p:cBhvr>
                                      <p:tavLst>
                                        <p:tav tm="0">
                                          <p:val>
                                            <p:strVal val="#ppt_w*0.70"/>
                                          </p:val>
                                        </p:tav>
                                        <p:tav tm="100000">
                                          <p:val>
                                            <p:strVal val="#ppt_w"/>
                                          </p:val>
                                        </p:tav>
                                      </p:tavLst>
                                    </p:anim>
                                    <p:anim calcmode="lin" valueType="num">
                                      <p:cBhvr>
                                        <p:cTn id="64" dur="1000" fill="hold"/>
                                        <p:tgtEl>
                                          <p:spTgt spid="98307">
                                            <p:txEl>
                                              <p:pRg st="8" end="8"/>
                                            </p:txEl>
                                          </p:spTgt>
                                        </p:tgtEl>
                                        <p:attrNameLst>
                                          <p:attrName>ppt_h</p:attrName>
                                        </p:attrNameLst>
                                      </p:cBhvr>
                                      <p:tavLst>
                                        <p:tav tm="0">
                                          <p:val>
                                            <p:strVal val="#ppt_h"/>
                                          </p:val>
                                        </p:tav>
                                        <p:tav tm="100000">
                                          <p:val>
                                            <p:strVal val="#ppt_h"/>
                                          </p:val>
                                        </p:tav>
                                      </p:tavLst>
                                    </p:anim>
                                    <p:animEffect transition="in" filter="fade">
                                      <p:cBhvr>
                                        <p:cTn id="65" dur="1000"/>
                                        <p:tgtEl>
                                          <p:spTgt spid="9830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Rectangle 3"/>
          <p:cNvSpPr>
            <a:spLocks noGrp="1" noChangeArrowheads="1"/>
          </p:cNvSpPr>
          <p:nvPr>
            <p:ph type="body" idx="1"/>
          </p:nvPr>
        </p:nvSpPr>
        <p:spPr>
          <a:xfrm>
            <a:off x="304800" y="1066800"/>
            <a:ext cx="8534400" cy="5486400"/>
          </a:xfrm>
        </p:spPr>
        <p:txBody>
          <a:bodyPr/>
          <a:lstStyle/>
          <a:p>
            <a:pPr marL="231775" indent="-231775" algn="just" rtl="1">
              <a:spcBef>
                <a:spcPts val="600"/>
              </a:spcBef>
              <a:buSzPct val="125000"/>
              <a:buFont typeface="Arial" panose="020B0604020202020204" pitchFamily="34" charset="0"/>
              <a:buChar char="•"/>
            </a:pPr>
            <a:r>
              <a:rPr lang="ar-SA" altLang="en-US" sz="2000" dirty="0" smtClean="0">
                <a:latin typeface="Times New Roman" panose="02020603050405020304" pitchFamily="18" charset="0"/>
                <a:cs typeface="Times New Roman" panose="02020603050405020304" pitchFamily="18" charset="0"/>
              </a:rPr>
              <a:t>المقصود بالـ</a:t>
            </a:r>
            <a:r>
              <a:rPr lang="en-US" altLang="en-US" sz="2000" dirty="0" smtClean="0">
                <a:latin typeface="Times New Roman" panose="02020603050405020304" pitchFamily="18" charset="0"/>
                <a:cs typeface="Times New Roman" panose="02020603050405020304" pitchFamily="18" charset="0"/>
              </a:rPr>
              <a:t>Programming methods</a:t>
            </a:r>
            <a:r>
              <a:rPr lang="ar-SA" altLang="en-US" sz="2000" dirty="0" smtClean="0">
                <a:latin typeface="Times New Roman" panose="02020603050405020304" pitchFamily="18" charset="0"/>
                <a:cs typeface="Times New Roman" panose="02020603050405020304" pitchFamily="18" charset="0"/>
              </a:rPr>
              <a:t> هو طرق بناء البرامج الحاسوبية أو كتابة الكود التي تقدمها لغات البرمجة.</a:t>
            </a:r>
          </a:p>
          <a:p>
            <a:pPr marL="231775" indent="-231775" algn="just" rtl="1">
              <a:spcBef>
                <a:spcPts val="600"/>
              </a:spcBef>
              <a:buSzPct val="125000"/>
              <a:buFont typeface="Arial" panose="020B0604020202020204" pitchFamily="34" charset="0"/>
              <a:buChar char="•"/>
            </a:pPr>
            <a:r>
              <a:rPr lang="ar-SA" altLang="en-US" sz="2000" dirty="0">
                <a:latin typeface="Times New Roman" panose="02020603050405020304" pitchFamily="18" charset="0"/>
                <a:cs typeface="Times New Roman" panose="02020603050405020304" pitchFamily="18" charset="0"/>
              </a:rPr>
              <a:t>لا يوجد معيار ثابت لتصنيف لغات البرمجة، حيث يمكن تصنيف لغات البرمجة طبقا لمستوى قربها من العتاد أو الـ </a:t>
            </a:r>
            <a:r>
              <a:rPr lang="en-US" altLang="en-US" sz="2000" dirty="0">
                <a:latin typeface="Times New Roman" panose="02020603050405020304" pitchFamily="18" charset="0"/>
                <a:cs typeface="Times New Roman" panose="02020603050405020304" pitchFamily="18" charset="0"/>
              </a:rPr>
              <a:t>Hardware، </a:t>
            </a:r>
            <a:r>
              <a:rPr lang="ar-SA" altLang="en-US" sz="2000" dirty="0" smtClean="0">
                <a:latin typeface="Times New Roman" panose="02020603050405020304" pitchFamily="18" charset="0"/>
                <a:cs typeface="Times New Roman" panose="02020603050405020304" pitchFamily="18" charset="0"/>
              </a:rPr>
              <a:t>وكذلك يمكن </a:t>
            </a:r>
            <a:r>
              <a:rPr lang="ar-SA" altLang="en-US" sz="2000" dirty="0">
                <a:latin typeface="Times New Roman" panose="02020603050405020304" pitchFamily="18" charset="0"/>
                <a:cs typeface="Times New Roman" panose="02020603050405020304" pitchFamily="18" charset="0"/>
              </a:rPr>
              <a:t>تصنيف حسب نمط البرمجة المستخدم وطريقة بناء </a:t>
            </a:r>
            <a:r>
              <a:rPr lang="ar-SA" altLang="en-US" sz="2000" dirty="0" smtClean="0">
                <a:latin typeface="Times New Roman" panose="02020603050405020304" pitchFamily="18" charset="0"/>
                <a:cs typeface="Times New Roman" panose="02020603050405020304" pitchFamily="18" charset="0"/>
              </a:rPr>
              <a:t>البرنامج، كما يمكن </a:t>
            </a:r>
            <a:r>
              <a:rPr lang="ar-SA" altLang="en-US" sz="2000" dirty="0">
                <a:latin typeface="Times New Roman" panose="02020603050405020304" pitchFamily="18" charset="0"/>
                <a:cs typeface="Times New Roman" panose="02020603050405020304" pitchFamily="18" charset="0"/>
              </a:rPr>
              <a:t>تصنيف لغات البرمجة طبقا لفلسفة كل </a:t>
            </a:r>
            <a:r>
              <a:rPr lang="ar-SA" altLang="en-US" sz="2000" dirty="0" smtClean="0">
                <a:latin typeface="Times New Roman" panose="02020603050405020304" pitchFamily="18" charset="0"/>
                <a:cs typeface="Times New Roman" panose="02020603050405020304" pitchFamily="18" charset="0"/>
              </a:rPr>
              <a:t>لغة. هناك </a:t>
            </a:r>
            <a:r>
              <a:rPr lang="ar-SA" altLang="en-US" sz="2000" dirty="0">
                <a:latin typeface="Times New Roman" panose="02020603050405020304" pitchFamily="18" charset="0"/>
                <a:cs typeface="Times New Roman" panose="02020603050405020304" pitchFamily="18" charset="0"/>
              </a:rPr>
              <a:t>أشياء أخرى كثيرة يمكن تقسيم أو تصنيف لغات البرمجة بناء عليها</a:t>
            </a:r>
            <a:r>
              <a:rPr lang="ar-SA" altLang="en-US" sz="2000" dirty="0" smtClean="0">
                <a:latin typeface="Times New Roman" panose="02020603050405020304" pitchFamily="18" charset="0"/>
                <a:cs typeface="Times New Roman" panose="02020603050405020304" pitchFamily="18" charset="0"/>
              </a:rPr>
              <a:t>.</a:t>
            </a:r>
          </a:p>
          <a:p>
            <a:pPr marL="0" indent="0" algn="just" rtl="1">
              <a:spcBef>
                <a:spcPts val="600"/>
              </a:spcBef>
              <a:buSzPct val="125000"/>
              <a:buNone/>
            </a:pPr>
            <a:endParaRPr lang="en-US" altLang="en-US" sz="2000" dirty="0" smtClean="0">
              <a:latin typeface="Book Antiqua" panose="02040602050305030304" pitchFamily="18" charset="0"/>
            </a:endParaRPr>
          </a:p>
        </p:txBody>
      </p:sp>
      <p:grpSp>
        <p:nvGrpSpPr>
          <p:cNvPr id="5" name="Group 4"/>
          <p:cNvGrpSpPr/>
          <p:nvPr/>
        </p:nvGrpSpPr>
        <p:grpSpPr>
          <a:xfrm>
            <a:off x="1238250" y="3200400"/>
            <a:ext cx="6667500" cy="2981325"/>
            <a:chOff x="0" y="0"/>
            <a:chExt cx="6667500" cy="2981325"/>
          </a:xfrm>
        </p:grpSpPr>
        <p:sp>
          <p:nvSpPr>
            <p:cNvPr id="6" name="Rounded Rectangle 5"/>
            <p:cNvSpPr/>
            <p:nvPr/>
          </p:nvSpPr>
          <p:spPr>
            <a:xfrm>
              <a:off x="1438275" y="1219200"/>
              <a:ext cx="1095375" cy="590550"/>
            </a:xfrm>
            <a:prstGeom prst="roundRect">
              <a:avLst/>
            </a:prstGeom>
            <a:noFill/>
            <a:ln w="25400" cap="flat" cmpd="sng" algn="ctr">
              <a:solidFill>
                <a:schemeClr val="tx1"/>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ar-SA" sz="1200" b="1" dirty="0">
                  <a:solidFill>
                    <a:srgbClr val="000000"/>
                  </a:solidFill>
                  <a:effectLst/>
                  <a:latin typeface="Calibri"/>
                  <a:ea typeface="Calibri"/>
                  <a:cs typeface="Calibri"/>
                </a:rPr>
                <a:t>لغات عالية المستوى</a:t>
              </a:r>
              <a:endParaRPr lang="en-US" sz="1100" b="1" dirty="0">
                <a:effectLst/>
                <a:latin typeface="Calibri"/>
                <a:ea typeface="Calibri"/>
                <a:cs typeface="Arial"/>
              </a:endParaRPr>
            </a:p>
          </p:txBody>
        </p:sp>
        <p:sp>
          <p:nvSpPr>
            <p:cNvPr id="7" name="Rounded Rectangle 6"/>
            <p:cNvSpPr/>
            <p:nvPr/>
          </p:nvSpPr>
          <p:spPr>
            <a:xfrm>
              <a:off x="4972050" y="1219200"/>
              <a:ext cx="1095375" cy="590550"/>
            </a:xfrm>
            <a:prstGeom prst="roundRect">
              <a:avLst/>
            </a:prstGeom>
            <a:noFill/>
            <a:ln w="25400" cap="flat" cmpd="sng" algn="ctr">
              <a:solidFill>
                <a:schemeClr val="tx1"/>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ar-SA" sz="1200" b="1" dirty="0">
                  <a:solidFill>
                    <a:srgbClr val="000000"/>
                  </a:solidFill>
                  <a:effectLst/>
                  <a:latin typeface="Calibri"/>
                  <a:ea typeface="Calibri"/>
                  <a:cs typeface="Calibri"/>
                </a:rPr>
                <a:t>لغات منخفضة</a:t>
              </a:r>
              <a:r>
                <a:rPr lang="ar-SA" sz="1200" dirty="0">
                  <a:solidFill>
                    <a:srgbClr val="000000"/>
                  </a:solidFill>
                  <a:effectLst/>
                  <a:latin typeface="Calibri"/>
                  <a:ea typeface="Calibri"/>
                  <a:cs typeface="Calibri"/>
                </a:rPr>
                <a:t> </a:t>
              </a:r>
              <a:r>
                <a:rPr lang="ar-SA" sz="1200" b="1" dirty="0">
                  <a:solidFill>
                    <a:srgbClr val="000000"/>
                  </a:solidFill>
                  <a:effectLst/>
                  <a:latin typeface="Calibri"/>
                  <a:ea typeface="Calibri"/>
                  <a:cs typeface="Calibri"/>
                </a:rPr>
                <a:t>المستوى</a:t>
              </a:r>
              <a:endParaRPr lang="en-US" sz="1100" b="1" dirty="0">
                <a:effectLst/>
                <a:latin typeface="Calibri"/>
                <a:ea typeface="Calibri"/>
                <a:cs typeface="Arial"/>
              </a:endParaRPr>
            </a:p>
          </p:txBody>
        </p:sp>
        <p:sp>
          <p:nvSpPr>
            <p:cNvPr id="8" name="Rounded Rectangle 7"/>
            <p:cNvSpPr/>
            <p:nvPr/>
          </p:nvSpPr>
          <p:spPr>
            <a:xfrm>
              <a:off x="5743575" y="2447925"/>
              <a:ext cx="923925" cy="533400"/>
            </a:xfrm>
            <a:prstGeom prst="roundRect">
              <a:avLst/>
            </a:prstGeom>
            <a:noFill/>
            <a:ln w="25400" cap="flat" cmpd="sng" algn="ctr">
              <a:solidFill>
                <a:schemeClr val="tx1"/>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600"/>
                </a:spcAft>
              </a:pPr>
              <a:r>
                <a:rPr lang="ar-SA" sz="1200" b="1" dirty="0">
                  <a:solidFill>
                    <a:srgbClr val="000000"/>
                  </a:solidFill>
                  <a:effectLst/>
                  <a:latin typeface="Calibri"/>
                  <a:ea typeface="Calibri"/>
                  <a:cs typeface="Calibri"/>
                </a:rPr>
                <a:t>لغة الآلة</a:t>
              </a:r>
              <a:endParaRPr lang="en-US" sz="1100" b="1" dirty="0">
                <a:effectLst/>
                <a:latin typeface="Calibri"/>
                <a:ea typeface="Calibri"/>
                <a:cs typeface="Arial"/>
              </a:endParaRPr>
            </a:p>
          </p:txBody>
        </p:sp>
        <p:sp>
          <p:nvSpPr>
            <p:cNvPr id="9" name="Rounded Rectangle 8"/>
            <p:cNvSpPr/>
            <p:nvPr/>
          </p:nvSpPr>
          <p:spPr>
            <a:xfrm>
              <a:off x="4495800" y="2409825"/>
              <a:ext cx="952500" cy="571500"/>
            </a:xfrm>
            <a:prstGeom prst="roundRect">
              <a:avLst/>
            </a:prstGeom>
            <a:noFill/>
            <a:ln w="25400" cap="flat" cmpd="sng" algn="ctr">
              <a:solidFill>
                <a:schemeClr val="tx1"/>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600"/>
                </a:spcAft>
              </a:pPr>
              <a:r>
                <a:rPr lang="ar-SA" sz="1200" b="1" dirty="0">
                  <a:solidFill>
                    <a:srgbClr val="000000"/>
                  </a:solidFill>
                  <a:effectLst/>
                  <a:latin typeface="Calibri"/>
                  <a:ea typeface="Calibri"/>
                  <a:cs typeface="Calibri"/>
                </a:rPr>
                <a:t>لغة التجميع</a:t>
              </a:r>
              <a:endParaRPr lang="en-US" sz="1100" b="1" dirty="0">
                <a:effectLst/>
                <a:latin typeface="Calibri"/>
                <a:ea typeface="Calibri"/>
                <a:cs typeface="Arial"/>
              </a:endParaRPr>
            </a:p>
          </p:txBody>
        </p:sp>
        <p:sp>
          <p:nvSpPr>
            <p:cNvPr id="10" name="Rounded Rectangle 9"/>
            <p:cNvSpPr/>
            <p:nvPr/>
          </p:nvSpPr>
          <p:spPr>
            <a:xfrm>
              <a:off x="1438275" y="2419350"/>
              <a:ext cx="1095375" cy="552450"/>
            </a:xfrm>
            <a:prstGeom prst="roundRect">
              <a:avLst/>
            </a:prstGeom>
            <a:noFill/>
            <a:ln w="25400" cap="flat" cmpd="sng" algn="ctr">
              <a:solidFill>
                <a:schemeClr val="tx1"/>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ar-SA" sz="1200" b="1" dirty="0">
                  <a:solidFill>
                    <a:srgbClr val="000000"/>
                  </a:solidFill>
                  <a:effectLst/>
                  <a:latin typeface="Calibri"/>
                  <a:ea typeface="Calibri"/>
                  <a:cs typeface="Calibri"/>
                </a:rPr>
                <a:t>لغات البرمجة </a:t>
              </a:r>
              <a:r>
                <a:rPr lang="ar-SA" sz="1200" b="1" dirty="0" smtClean="0">
                  <a:solidFill>
                    <a:srgbClr val="000000"/>
                  </a:solidFill>
                  <a:effectLst/>
                  <a:latin typeface="Calibri"/>
                  <a:ea typeface="Calibri"/>
                  <a:cs typeface="Calibri"/>
                </a:rPr>
                <a:t>الإجرائية</a:t>
              </a:r>
              <a:endParaRPr lang="en-US" sz="1100" b="1" dirty="0">
                <a:effectLst/>
                <a:latin typeface="Calibri"/>
                <a:ea typeface="Calibri"/>
                <a:cs typeface="Arial"/>
              </a:endParaRPr>
            </a:p>
          </p:txBody>
        </p:sp>
        <p:sp>
          <p:nvSpPr>
            <p:cNvPr id="11" name="Rounded Rectangle 10"/>
            <p:cNvSpPr/>
            <p:nvPr/>
          </p:nvSpPr>
          <p:spPr>
            <a:xfrm>
              <a:off x="0" y="2428875"/>
              <a:ext cx="1095375" cy="552450"/>
            </a:xfrm>
            <a:prstGeom prst="roundRect">
              <a:avLst/>
            </a:prstGeom>
            <a:noFill/>
            <a:ln w="25400" cap="flat" cmpd="sng" algn="ctr">
              <a:solidFill>
                <a:schemeClr val="tx1"/>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ar-SA" sz="1200" b="1" dirty="0">
                  <a:solidFill>
                    <a:srgbClr val="000000"/>
                  </a:solidFill>
                  <a:effectLst/>
                  <a:latin typeface="Calibri"/>
                  <a:ea typeface="Calibri"/>
                  <a:cs typeface="Calibri"/>
                </a:rPr>
                <a:t>لغات البرمجة الكائنية</a:t>
              </a:r>
              <a:endParaRPr lang="en-US" sz="1100" b="1" dirty="0">
                <a:effectLst/>
                <a:latin typeface="Calibri"/>
                <a:ea typeface="Calibri"/>
                <a:cs typeface="Arial"/>
              </a:endParaRPr>
            </a:p>
          </p:txBody>
        </p:sp>
        <p:sp>
          <p:nvSpPr>
            <p:cNvPr id="12" name="Rounded Rectangle 11"/>
            <p:cNvSpPr/>
            <p:nvPr/>
          </p:nvSpPr>
          <p:spPr>
            <a:xfrm>
              <a:off x="2943225" y="2428875"/>
              <a:ext cx="1095375" cy="552450"/>
            </a:xfrm>
            <a:prstGeom prst="roundRect">
              <a:avLst/>
            </a:prstGeom>
            <a:noFill/>
            <a:ln w="25400" cap="flat" cmpd="sng" algn="ctr">
              <a:solidFill>
                <a:schemeClr val="tx1"/>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ar-SA" sz="1200" b="1" dirty="0">
                  <a:solidFill>
                    <a:srgbClr val="000000"/>
                  </a:solidFill>
                  <a:effectLst/>
                  <a:latin typeface="Calibri"/>
                  <a:ea typeface="Calibri"/>
                  <a:cs typeface="Calibri"/>
                </a:rPr>
                <a:t>لغات البرمجة التصريحية</a:t>
              </a:r>
              <a:endParaRPr lang="en-US" sz="1100" b="1" dirty="0">
                <a:effectLst/>
                <a:latin typeface="Calibri"/>
                <a:ea typeface="Calibri"/>
                <a:cs typeface="Arial"/>
              </a:endParaRPr>
            </a:p>
          </p:txBody>
        </p:sp>
        <p:cxnSp>
          <p:nvCxnSpPr>
            <p:cNvPr id="13" name="Straight Connector 12"/>
            <p:cNvCxnSpPr/>
            <p:nvPr/>
          </p:nvCxnSpPr>
          <p:spPr>
            <a:xfrm>
              <a:off x="1981200" y="866775"/>
              <a:ext cx="3514725" cy="2857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4" name="Group 13"/>
            <p:cNvGrpSpPr/>
            <p:nvPr/>
          </p:nvGrpSpPr>
          <p:grpSpPr>
            <a:xfrm>
              <a:off x="3190875" y="0"/>
              <a:ext cx="1095375" cy="895350"/>
              <a:chOff x="0" y="0"/>
              <a:chExt cx="1095375" cy="895350"/>
            </a:xfrm>
          </p:grpSpPr>
          <p:sp>
            <p:nvSpPr>
              <p:cNvPr id="26" name="Rounded Rectangle 25"/>
              <p:cNvSpPr/>
              <p:nvPr/>
            </p:nvSpPr>
            <p:spPr>
              <a:xfrm>
                <a:off x="0" y="0"/>
                <a:ext cx="1095375" cy="59055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ar-SA" sz="1200" b="1" dirty="0">
                    <a:solidFill>
                      <a:srgbClr val="000000"/>
                    </a:solidFill>
                    <a:effectLst/>
                    <a:ea typeface="Calibri"/>
                    <a:cs typeface="Calibri"/>
                  </a:rPr>
                  <a:t>أقسام لغات البرمجة</a:t>
                </a:r>
                <a:endParaRPr lang="en-US" sz="1100" b="1" dirty="0">
                  <a:effectLst/>
                  <a:ea typeface="Calibri"/>
                  <a:cs typeface="Arial"/>
                </a:endParaRPr>
              </a:p>
            </p:txBody>
          </p:sp>
          <p:cxnSp>
            <p:nvCxnSpPr>
              <p:cNvPr id="27" name="Straight Connector 26"/>
              <p:cNvCxnSpPr/>
              <p:nvPr/>
            </p:nvCxnSpPr>
            <p:spPr>
              <a:xfrm flipH="1">
                <a:off x="514350" y="590550"/>
                <a:ext cx="9525" cy="3048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5" name="Straight Connector 14"/>
            <p:cNvCxnSpPr/>
            <p:nvPr/>
          </p:nvCxnSpPr>
          <p:spPr>
            <a:xfrm>
              <a:off x="1990725" y="876300"/>
              <a:ext cx="0" cy="32385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495925" y="885825"/>
              <a:ext cx="0" cy="323850"/>
            </a:xfrm>
            <a:prstGeom prst="line">
              <a:avLst/>
            </a:prstGeom>
            <a:noFill/>
            <a:ln w="25400" cap="flat" cmpd="sng" algn="ctr">
              <a:solidFill>
                <a:schemeClr val="tx1"/>
              </a:solidFill>
              <a:prstDash val="solid"/>
            </a:ln>
            <a:effectLst/>
          </p:spPr>
        </p:cxnSp>
        <p:cxnSp>
          <p:nvCxnSpPr>
            <p:cNvPr id="17" name="Straight Connector 16"/>
            <p:cNvCxnSpPr/>
            <p:nvPr/>
          </p:nvCxnSpPr>
          <p:spPr>
            <a:xfrm>
              <a:off x="514350" y="2019300"/>
              <a:ext cx="2962275" cy="28575"/>
            </a:xfrm>
            <a:prstGeom prst="line">
              <a:avLst/>
            </a:prstGeom>
            <a:noFill/>
            <a:ln w="25400" cap="flat" cmpd="sng" algn="ctr">
              <a:solidFill>
                <a:sysClr val="windowText" lastClr="000000"/>
              </a:solidFill>
              <a:prstDash val="solid"/>
            </a:ln>
            <a:effectLst/>
          </p:spPr>
        </p:cxnSp>
        <p:cxnSp>
          <p:nvCxnSpPr>
            <p:cNvPr id="18" name="Straight Connector 17"/>
            <p:cNvCxnSpPr/>
            <p:nvPr/>
          </p:nvCxnSpPr>
          <p:spPr>
            <a:xfrm>
              <a:off x="1971675" y="1809750"/>
              <a:ext cx="9525" cy="20955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3875" y="2009775"/>
              <a:ext cx="0" cy="4191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971675" y="1990725"/>
              <a:ext cx="0" cy="419100"/>
            </a:xfrm>
            <a:prstGeom prst="line">
              <a:avLst/>
            </a:prstGeom>
            <a:noFill/>
            <a:ln w="25400" cap="flat" cmpd="sng" algn="ctr">
              <a:solidFill>
                <a:sysClr val="windowText" lastClr="000000"/>
              </a:solidFill>
              <a:prstDash val="solid"/>
            </a:ln>
            <a:effectLst/>
          </p:spPr>
        </p:cxnSp>
        <p:cxnSp>
          <p:nvCxnSpPr>
            <p:cNvPr id="21" name="Straight Connector 20"/>
            <p:cNvCxnSpPr/>
            <p:nvPr/>
          </p:nvCxnSpPr>
          <p:spPr>
            <a:xfrm>
              <a:off x="3467100" y="2028825"/>
              <a:ext cx="0" cy="419100"/>
            </a:xfrm>
            <a:prstGeom prst="line">
              <a:avLst/>
            </a:prstGeom>
            <a:noFill/>
            <a:ln w="25400" cap="flat" cmpd="sng" algn="ctr">
              <a:solidFill>
                <a:sysClr val="windowText" lastClr="000000"/>
              </a:solidFill>
              <a:prstDash val="solid"/>
            </a:ln>
            <a:effectLst/>
          </p:spPr>
        </p:cxnSp>
        <p:cxnSp>
          <p:nvCxnSpPr>
            <p:cNvPr id="22" name="Straight Connector 21"/>
            <p:cNvCxnSpPr/>
            <p:nvPr/>
          </p:nvCxnSpPr>
          <p:spPr>
            <a:xfrm>
              <a:off x="4972050" y="2076450"/>
              <a:ext cx="1190625" cy="0"/>
            </a:xfrm>
            <a:prstGeom prst="line">
              <a:avLst/>
            </a:prstGeom>
            <a:noFill/>
            <a:ln w="25400" cap="flat" cmpd="sng" algn="ctr">
              <a:solidFill>
                <a:sysClr val="windowText" lastClr="000000"/>
              </a:solidFill>
              <a:prstDash val="solid"/>
            </a:ln>
            <a:effectLst/>
          </p:spPr>
        </p:cxnSp>
        <p:cxnSp>
          <p:nvCxnSpPr>
            <p:cNvPr id="23" name="Straight Connector 22"/>
            <p:cNvCxnSpPr/>
            <p:nvPr/>
          </p:nvCxnSpPr>
          <p:spPr>
            <a:xfrm>
              <a:off x="5495925" y="1809750"/>
              <a:ext cx="0" cy="2667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972050" y="2076450"/>
              <a:ext cx="0" cy="33337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162675" y="2076450"/>
              <a:ext cx="0" cy="37147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8" name="Rectangle 2"/>
          <p:cNvSpPr>
            <a:spLocks noGrp="1" noChangeArrowheads="1"/>
          </p:cNvSpPr>
          <p:nvPr>
            <p:ph type="title"/>
          </p:nvPr>
        </p:nvSpPr>
        <p:spPr>
          <a:xfrm>
            <a:off x="685800" y="152400"/>
            <a:ext cx="7772400" cy="762000"/>
          </a:xfrm>
        </p:spPr>
        <p:txBody>
          <a:bodyPr/>
          <a:lstStyle/>
          <a:p>
            <a:r>
              <a:rPr lang="en-US" altLang="en-US" sz="3600" b="1" dirty="0">
                <a:cs typeface="Times New Roman" panose="02020603050405020304" pitchFamily="18" charset="0"/>
              </a:rPr>
              <a:t>Evolution of </a:t>
            </a:r>
            <a:r>
              <a:rPr lang="en-US" altLang="en-US" sz="3600" b="1" dirty="0" smtClean="0">
                <a:cs typeface="Times New Roman" panose="02020603050405020304" pitchFamily="18" charset="0"/>
              </a:rPr>
              <a:t>Programming Methods</a:t>
            </a:r>
            <a:r>
              <a:rPr lang="en-US" altLang="en-US" sz="3600" b="1" dirty="0" smtClean="0"/>
              <a:t> </a:t>
            </a:r>
            <a:endParaRPr lang="en-US" altLang="en-US" sz="3600" b="1" dirty="0"/>
          </a:p>
        </p:txBody>
      </p:sp>
    </p:spTree>
    <p:extLst>
      <p:ext uri="{BB962C8B-B14F-4D97-AF65-F5344CB8AC3E}">
        <p14:creationId xmlns:p14="http://schemas.microsoft.com/office/powerpoint/2010/main" val="3870410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98307">
                                            <p:txEl>
                                              <p:pRg st="0" end="0"/>
                                            </p:txEl>
                                          </p:spTgt>
                                        </p:tgtEl>
                                        <p:attrNameLst>
                                          <p:attrName>style.visibility</p:attrName>
                                        </p:attrNameLst>
                                      </p:cBhvr>
                                      <p:to>
                                        <p:strVal val="visible"/>
                                      </p:to>
                                    </p:set>
                                    <p:anim calcmode="lin" valueType="num">
                                      <p:cBhvr>
                                        <p:cTn id="7" dur="1000" fill="hold"/>
                                        <p:tgtEl>
                                          <p:spTgt spid="98307">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98307">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98307">
                                            <p:txEl>
                                              <p:pRg st="0" end="0"/>
                                            </p:txEl>
                                          </p:spTgt>
                                        </p:tgtEl>
                                      </p:cBhvr>
                                    </p:animEffect>
                                  </p:childTnLst>
                                </p:cTn>
                              </p:par>
                            </p:childTnLst>
                          </p:cTn>
                        </p:par>
                        <p:par>
                          <p:cTn id="10" fill="hold">
                            <p:stCondLst>
                              <p:cond delay="1000"/>
                            </p:stCondLst>
                            <p:childTnLst>
                              <p:par>
                                <p:cTn id="11" presetID="55" presetClass="entr" presetSubtype="0" fill="hold" nodeType="afterEffect">
                                  <p:stCondLst>
                                    <p:cond delay="0"/>
                                  </p:stCondLst>
                                  <p:childTnLst>
                                    <p:set>
                                      <p:cBhvr>
                                        <p:cTn id="12" dur="1" fill="hold">
                                          <p:stCondLst>
                                            <p:cond delay="0"/>
                                          </p:stCondLst>
                                        </p:cTn>
                                        <p:tgtEl>
                                          <p:spTgt spid="98307">
                                            <p:txEl>
                                              <p:pRg st="1" end="1"/>
                                            </p:txEl>
                                          </p:spTgt>
                                        </p:tgtEl>
                                        <p:attrNameLst>
                                          <p:attrName>style.visibility</p:attrName>
                                        </p:attrNameLst>
                                      </p:cBhvr>
                                      <p:to>
                                        <p:strVal val="visible"/>
                                      </p:to>
                                    </p:set>
                                    <p:anim calcmode="lin" valueType="num">
                                      <p:cBhvr>
                                        <p:cTn id="13" dur="1000" fill="hold"/>
                                        <p:tgtEl>
                                          <p:spTgt spid="98307">
                                            <p:txEl>
                                              <p:pRg st="1" end="1"/>
                                            </p:txEl>
                                          </p:spTgt>
                                        </p:tgtEl>
                                        <p:attrNameLst>
                                          <p:attrName>ppt_w</p:attrName>
                                        </p:attrNameLst>
                                      </p:cBhvr>
                                      <p:tavLst>
                                        <p:tav tm="0">
                                          <p:val>
                                            <p:strVal val="#ppt_w*0.70"/>
                                          </p:val>
                                        </p:tav>
                                        <p:tav tm="100000">
                                          <p:val>
                                            <p:strVal val="#ppt_w"/>
                                          </p:val>
                                        </p:tav>
                                      </p:tavLst>
                                    </p:anim>
                                    <p:anim calcmode="lin" valueType="num">
                                      <p:cBhvr>
                                        <p:cTn id="14" dur="1000" fill="hold"/>
                                        <p:tgtEl>
                                          <p:spTgt spid="98307">
                                            <p:txEl>
                                              <p:pRg st="1" end="1"/>
                                            </p:txEl>
                                          </p:spTgt>
                                        </p:tgtEl>
                                        <p:attrNameLst>
                                          <p:attrName>ppt_h</p:attrName>
                                        </p:attrNameLst>
                                      </p:cBhvr>
                                      <p:tavLst>
                                        <p:tav tm="0">
                                          <p:val>
                                            <p:strVal val="#ppt_h"/>
                                          </p:val>
                                        </p:tav>
                                        <p:tav tm="100000">
                                          <p:val>
                                            <p:strVal val="#ppt_h"/>
                                          </p:val>
                                        </p:tav>
                                      </p:tavLst>
                                    </p:anim>
                                    <p:animEffect transition="in" filter="fade">
                                      <p:cBhvr>
                                        <p:cTn id="15" dur="1000"/>
                                        <p:tgtEl>
                                          <p:spTgt spid="98307">
                                            <p:txEl>
                                              <p:pRg st="1" end="1"/>
                                            </p:txEl>
                                          </p:spTgt>
                                        </p:tgtEl>
                                      </p:cBhvr>
                                    </p:animEffect>
                                  </p:childTnLst>
                                </p:cTn>
                              </p:par>
                            </p:childTnLst>
                          </p:cTn>
                        </p:par>
                        <p:par>
                          <p:cTn id="16" fill="hold">
                            <p:stCondLst>
                              <p:cond delay="2000"/>
                            </p:stCondLst>
                            <p:childTnLst>
                              <p:par>
                                <p:cTn id="17" presetID="55" presetClass="entr" presetSubtype="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1000" fill="hold"/>
                                        <p:tgtEl>
                                          <p:spTgt spid="5"/>
                                        </p:tgtEl>
                                        <p:attrNameLst>
                                          <p:attrName>ppt_w</p:attrName>
                                        </p:attrNameLst>
                                      </p:cBhvr>
                                      <p:tavLst>
                                        <p:tav tm="0">
                                          <p:val>
                                            <p:strVal val="#ppt_w*0.70"/>
                                          </p:val>
                                        </p:tav>
                                        <p:tav tm="100000">
                                          <p:val>
                                            <p:strVal val="#ppt_w"/>
                                          </p:val>
                                        </p:tav>
                                      </p:tavLst>
                                    </p:anim>
                                    <p:anim calcmode="lin" valueType="num">
                                      <p:cBhvr>
                                        <p:cTn id="20" dur="1000" fill="hold"/>
                                        <p:tgtEl>
                                          <p:spTgt spid="5"/>
                                        </p:tgtEl>
                                        <p:attrNameLst>
                                          <p:attrName>ppt_h</p:attrName>
                                        </p:attrNameLst>
                                      </p:cBhvr>
                                      <p:tavLst>
                                        <p:tav tm="0">
                                          <p:val>
                                            <p:strVal val="#ppt_h"/>
                                          </p:val>
                                        </p:tav>
                                        <p:tav tm="100000">
                                          <p:val>
                                            <p:strVal val="#ppt_h"/>
                                          </p:val>
                                        </p:tav>
                                      </p:tavLst>
                                    </p:anim>
                                    <p:animEffect transition="in" filter="fade">
                                      <p:cBhvr>
                                        <p:cTn id="21"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685800" y="152400"/>
            <a:ext cx="7772400" cy="762000"/>
          </a:xfrm>
        </p:spPr>
        <p:txBody>
          <a:bodyPr/>
          <a:lstStyle/>
          <a:p>
            <a:r>
              <a:rPr lang="en-US" altLang="en-US" sz="3600" b="1" dirty="0">
                <a:cs typeface="Times New Roman" panose="02020603050405020304" pitchFamily="18" charset="0"/>
              </a:rPr>
              <a:t>Evolution of </a:t>
            </a:r>
            <a:r>
              <a:rPr lang="en-US" altLang="en-US" sz="3600" b="1" dirty="0" smtClean="0">
                <a:cs typeface="Times New Roman" panose="02020603050405020304" pitchFamily="18" charset="0"/>
              </a:rPr>
              <a:t>Programming Methods</a:t>
            </a:r>
            <a:r>
              <a:rPr lang="en-US" altLang="en-US" sz="3600" b="1" dirty="0" smtClean="0"/>
              <a:t> </a:t>
            </a:r>
            <a:endParaRPr lang="en-US" altLang="en-US" sz="3600" b="1" dirty="0"/>
          </a:p>
        </p:txBody>
      </p:sp>
      <p:sp>
        <p:nvSpPr>
          <p:cNvPr id="98307" name="Rectangle 3"/>
          <p:cNvSpPr>
            <a:spLocks noGrp="1" noChangeArrowheads="1"/>
          </p:cNvSpPr>
          <p:nvPr>
            <p:ph type="body" idx="1"/>
          </p:nvPr>
        </p:nvSpPr>
        <p:spPr>
          <a:xfrm>
            <a:off x="304800" y="1066800"/>
            <a:ext cx="8534400" cy="5486400"/>
          </a:xfrm>
        </p:spPr>
        <p:txBody>
          <a:bodyPr/>
          <a:lstStyle/>
          <a:p>
            <a:pPr marL="0" indent="0" algn="r" rtl="1">
              <a:buSzPct val="125000"/>
              <a:buNone/>
            </a:pPr>
            <a:r>
              <a:rPr lang="ar-SA" altLang="en-US" sz="2200" b="1" u="sng" dirty="0">
                <a:latin typeface="Times New Roman" panose="02020603050405020304" pitchFamily="18" charset="0"/>
                <a:cs typeface="Times New Roman" panose="02020603050405020304" pitchFamily="18" charset="0"/>
              </a:rPr>
              <a:t>لغات البرمجة منخفضة المستوى </a:t>
            </a:r>
            <a:r>
              <a:rPr lang="en-US" altLang="en-US" sz="2200" b="1" u="sng" dirty="0">
                <a:latin typeface="Times New Roman" panose="02020603050405020304" pitchFamily="18" charset="0"/>
                <a:cs typeface="Times New Roman" panose="02020603050405020304" pitchFamily="18" charset="0"/>
              </a:rPr>
              <a:t>Low Level Programming Languages</a:t>
            </a:r>
            <a:endParaRPr lang="en-US" altLang="en-US" sz="2200" b="1" u="sng" dirty="0" smtClean="0">
              <a:latin typeface="Times New Roman" panose="02020603050405020304" pitchFamily="18" charset="0"/>
              <a:cs typeface="Times New Roman" panose="02020603050405020304" pitchFamily="18" charset="0"/>
            </a:endParaRPr>
          </a:p>
          <a:p>
            <a:pPr marL="347663" lvl="1" indent="-293688" algn="just" rtl="1">
              <a:spcBef>
                <a:spcPts val="1200"/>
              </a:spcBef>
              <a:buSzPct val="75000"/>
              <a:buFont typeface="Times New Roman" panose="02020603050405020304" pitchFamily="18" charset="0"/>
              <a:buChar char="●"/>
            </a:pPr>
            <a:r>
              <a:rPr lang="ar-SA" altLang="en-US" sz="2000" dirty="0">
                <a:latin typeface="Times New Roman" panose="02020603050405020304" pitchFamily="18" charset="0"/>
                <a:cs typeface="Times New Roman" panose="02020603050405020304" pitchFamily="18" charset="0"/>
              </a:rPr>
              <a:t>لغات البرمجة منخفضة المستوى هي عبارة عن لغات برمجة تعمل مباشرة على مجموعة التعليمات البرمجية الخاصة بالعتاد وتحديدا وحدة المعالجة المركزية و تعرف هذه التعليمات بـ </a:t>
            </a:r>
            <a:r>
              <a:rPr lang="en-US" altLang="en-US" sz="2000" dirty="0">
                <a:latin typeface="Times New Roman" panose="02020603050405020304" pitchFamily="18" charset="0"/>
                <a:cs typeface="Times New Roman" panose="02020603050405020304" pitchFamily="18" charset="0"/>
              </a:rPr>
              <a:t>Hardware Instruction </a:t>
            </a:r>
            <a:r>
              <a:rPr lang="en-US" altLang="en-US" sz="2000" dirty="0" smtClean="0">
                <a:latin typeface="Times New Roman" panose="02020603050405020304" pitchFamily="18" charset="0"/>
                <a:cs typeface="Times New Roman" panose="02020603050405020304" pitchFamily="18" charset="0"/>
              </a:rPr>
              <a:t>Set</a:t>
            </a:r>
            <a:endParaRPr lang="ar-SA" altLang="en-US" sz="2000" dirty="0" smtClean="0">
              <a:latin typeface="Times New Roman" panose="02020603050405020304" pitchFamily="18" charset="0"/>
              <a:cs typeface="Times New Roman" panose="02020603050405020304" pitchFamily="18" charset="0"/>
            </a:endParaRPr>
          </a:p>
          <a:p>
            <a:pPr marL="347663" lvl="1" indent="-293688" algn="just" rtl="1">
              <a:spcBef>
                <a:spcPts val="1200"/>
              </a:spcBef>
              <a:buSzPct val="75000"/>
              <a:buFont typeface="Times New Roman" panose="02020603050405020304" pitchFamily="18" charset="0"/>
              <a:buChar char="●"/>
            </a:pPr>
            <a:r>
              <a:rPr lang="ar-SA" altLang="en-US" sz="2000" dirty="0">
                <a:latin typeface="Times New Roman" panose="02020603050405020304" pitchFamily="18" charset="0"/>
                <a:cs typeface="Times New Roman" panose="02020603050405020304" pitchFamily="18" charset="0"/>
              </a:rPr>
              <a:t>بمعنى أكثر إيضاحا هي عبارة عن تعليمات برمجية مصممة خصيصا لوحدة المعالجة المركزية وتختلف بإختلاف نوع وحدة المعالجة المركزية</a:t>
            </a:r>
            <a:r>
              <a:rPr lang="ar-SA" altLang="en-US" sz="2000" dirty="0" smtClean="0">
                <a:latin typeface="Times New Roman" panose="02020603050405020304" pitchFamily="18" charset="0"/>
                <a:cs typeface="Times New Roman" panose="02020603050405020304" pitchFamily="18" charset="0"/>
              </a:rPr>
              <a:t>.</a:t>
            </a:r>
          </a:p>
          <a:p>
            <a:pPr marL="347663" lvl="1" indent="-293688" algn="just" rtl="1">
              <a:spcBef>
                <a:spcPts val="1200"/>
              </a:spcBef>
              <a:buSzPct val="75000"/>
              <a:buFont typeface="Times New Roman" panose="02020603050405020304" pitchFamily="18" charset="0"/>
              <a:buChar char="●"/>
            </a:pPr>
            <a:r>
              <a:rPr lang="ar-SA" altLang="en-US" sz="2000" dirty="0">
                <a:latin typeface="Times New Roman" panose="02020603050405020304" pitchFamily="18" charset="0"/>
                <a:cs typeface="Times New Roman" panose="02020603050405020304" pitchFamily="18" charset="0"/>
              </a:rPr>
              <a:t>فإذا قمت بتصميم برنامج لكي يعمل على وحدة المعالجة المركزية من النوع </a:t>
            </a:r>
            <a:r>
              <a:rPr lang="en-US" altLang="en-US" sz="2000" dirty="0">
                <a:latin typeface="Times New Roman" panose="02020603050405020304" pitchFamily="18" charset="0"/>
                <a:cs typeface="Times New Roman" panose="02020603050405020304" pitchFamily="18" charset="0"/>
              </a:rPr>
              <a:t>Intel x64 </a:t>
            </a:r>
            <a:r>
              <a:rPr lang="ar-SA" altLang="en-US" sz="2000" dirty="0">
                <a:latin typeface="Times New Roman" panose="02020603050405020304" pitchFamily="18" charset="0"/>
                <a:cs typeface="Times New Roman" panose="02020603050405020304" pitchFamily="18" charset="0"/>
              </a:rPr>
              <a:t>لا يمكن أن يعمل هذا البرنامج على جهاز يحتوي على وحدة معالجة من نوع آخر مثل </a:t>
            </a:r>
            <a:r>
              <a:rPr lang="en-US" altLang="en-US" sz="2000" dirty="0">
                <a:latin typeface="Times New Roman" panose="02020603050405020304" pitchFamily="18" charset="0"/>
                <a:cs typeface="Times New Roman" panose="02020603050405020304" pitchFamily="18" charset="0"/>
              </a:rPr>
              <a:t>ARM، </a:t>
            </a:r>
            <a:r>
              <a:rPr lang="ar-SA" altLang="en-US" sz="2000" dirty="0">
                <a:latin typeface="Times New Roman" panose="02020603050405020304" pitchFamily="18" charset="0"/>
                <a:cs typeface="Times New Roman" panose="02020603050405020304" pitchFamily="18" charset="0"/>
              </a:rPr>
              <a:t>إلا إذا كانت وحدات المعالجة المركزية تعمل بنفس التعليمات كما هو الحال بين وحدات المعالجة المركزية من النوع </a:t>
            </a:r>
            <a:r>
              <a:rPr lang="en-US" altLang="en-US" sz="2000" dirty="0">
                <a:latin typeface="Times New Roman" panose="02020603050405020304" pitchFamily="18" charset="0"/>
                <a:cs typeface="Times New Roman" panose="02020603050405020304" pitchFamily="18" charset="0"/>
              </a:rPr>
              <a:t>Intel </a:t>
            </a:r>
            <a:r>
              <a:rPr lang="ar-SA" altLang="en-US" sz="2000" dirty="0">
                <a:latin typeface="Times New Roman" panose="02020603050405020304" pitchFamily="18" charset="0"/>
                <a:cs typeface="Times New Roman" panose="02020603050405020304" pitchFamily="18" charset="0"/>
              </a:rPr>
              <a:t>و </a:t>
            </a:r>
            <a:r>
              <a:rPr lang="en-US" altLang="en-US" sz="2000" dirty="0">
                <a:latin typeface="Times New Roman" panose="02020603050405020304" pitchFamily="18" charset="0"/>
                <a:cs typeface="Times New Roman" panose="02020603050405020304" pitchFamily="18" charset="0"/>
              </a:rPr>
              <a:t>AMD</a:t>
            </a:r>
            <a:r>
              <a:rPr lang="en-US" altLang="en-US" sz="2000" dirty="0" smtClean="0">
                <a:latin typeface="Times New Roman" panose="02020603050405020304" pitchFamily="18" charset="0"/>
                <a:cs typeface="Times New Roman" panose="02020603050405020304" pitchFamily="18" charset="0"/>
              </a:rPr>
              <a:t>.</a:t>
            </a:r>
            <a:endParaRPr lang="ar-SA" altLang="en-US" sz="2000" dirty="0" smtClean="0">
              <a:latin typeface="Times New Roman" panose="02020603050405020304" pitchFamily="18" charset="0"/>
              <a:cs typeface="Times New Roman" panose="02020603050405020304" pitchFamily="18" charset="0"/>
            </a:endParaRPr>
          </a:p>
          <a:p>
            <a:pPr marL="347663" lvl="1" indent="-293688" algn="just" rtl="1">
              <a:spcBef>
                <a:spcPts val="1200"/>
              </a:spcBef>
              <a:buSzPct val="75000"/>
              <a:buFont typeface="Times New Roman" panose="02020603050405020304" pitchFamily="18" charset="0"/>
              <a:buChar char="●"/>
            </a:pPr>
            <a:r>
              <a:rPr lang="ar-SA" altLang="en-US" sz="2000" dirty="0">
                <a:latin typeface="Times New Roman" panose="02020603050405020304" pitchFamily="18" charset="0"/>
                <a:cs typeface="Times New Roman" panose="02020603050405020304" pitchFamily="18" charset="0"/>
              </a:rPr>
              <a:t>ويمكن تقسيم هذا النوع من لغات البرمجة إلى قسمين رئيسيين</a:t>
            </a:r>
            <a:r>
              <a:rPr lang="ar-SA" altLang="en-US" sz="2000" dirty="0" smtClean="0">
                <a:latin typeface="Times New Roman" panose="02020603050405020304" pitchFamily="18" charset="0"/>
                <a:cs typeface="Times New Roman" panose="02020603050405020304" pitchFamily="18" charset="0"/>
              </a:rPr>
              <a:t>:</a:t>
            </a:r>
          </a:p>
          <a:p>
            <a:pPr marL="1025525" lvl="2" indent="-342900" algn="r" rtl="1">
              <a:spcBef>
                <a:spcPts val="600"/>
              </a:spcBef>
              <a:buSzPct val="125000"/>
              <a:buFont typeface="+mj-lt"/>
              <a:buAutoNum type="arabicParenR"/>
            </a:pPr>
            <a:r>
              <a:rPr lang="ar-SA" altLang="en-US" sz="1600" dirty="0">
                <a:latin typeface="Times New Roman" panose="02020603050405020304" pitchFamily="18" charset="0"/>
                <a:cs typeface="Times New Roman" panose="02020603050405020304" pitchFamily="18" charset="0"/>
              </a:rPr>
              <a:t>لغة الآلة </a:t>
            </a:r>
            <a:r>
              <a:rPr lang="en-US" altLang="en-US" sz="1600" dirty="0">
                <a:latin typeface="Times New Roman" panose="02020603050405020304" pitchFamily="18" charset="0"/>
                <a:cs typeface="Times New Roman" panose="02020603050405020304" pitchFamily="18" charset="0"/>
              </a:rPr>
              <a:t>Machine </a:t>
            </a:r>
            <a:r>
              <a:rPr lang="en-US" altLang="en-US" sz="1600" dirty="0" smtClean="0">
                <a:latin typeface="Times New Roman" panose="02020603050405020304" pitchFamily="18" charset="0"/>
                <a:cs typeface="Times New Roman" panose="02020603050405020304" pitchFamily="18" charset="0"/>
              </a:rPr>
              <a:t>Code</a:t>
            </a:r>
            <a:endParaRPr lang="ar-SA" altLang="en-US" sz="1600" dirty="0" smtClean="0">
              <a:latin typeface="Times New Roman" panose="02020603050405020304" pitchFamily="18" charset="0"/>
              <a:cs typeface="Times New Roman" panose="02020603050405020304" pitchFamily="18" charset="0"/>
            </a:endParaRPr>
          </a:p>
          <a:p>
            <a:pPr marL="1025525" lvl="2" indent="-342900" algn="r" rtl="1">
              <a:spcBef>
                <a:spcPts val="600"/>
              </a:spcBef>
              <a:buSzPct val="125000"/>
              <a:buFont typeface="+mj-lt"/>
              <a:buAutoNum type="arabicParenR"/>
            </a:pPr>
            <a:r>
              <a:rPr lang="ar-SA" altLang="en-US" sz="1600" dirty="0">
                <a:latin typeface="Times New Roman" panose="02020603050405020304" pitchFamily="18" charset="0"/>
                <a:cs typeface="Times New Roman" panose="02020603050405020304" pitchFamily="18" charset="0"/>
              </a:rPr>
              <a:t>لغة التجميع </a:t>
            </a:r>
            <a:r>
              <a:rPr lang="en-US" altLang="en-US" sz="1600" dirty="0">
                <a:latin typeface="Times New Roman" panose="02020603050405020304" pitchFamily="18" charset="0"/>
                <a:cs typeface="Times New Roman" panose="02020603050405020304" pitchFamily="18" charset="0"/>
              </a:rPr>
              <a:t>Assembly </a:t>
            </a:r>
            <a:r>
              <a:rPr lang="en-US" altLang="en-US" sz="1600" dirty="0" smtClean="0">
                <a:latin typeface="Times New Roman" panose="02020603050405020304" pitchFamily="18" charset="0"/>
                <a:cs typeface="Times New Roman" panose="02020603050405020304" pitchFamily="18" charset="0"/>
              </a:rPr>
              <a:t>Language</a:t>
            </a:r>
            <a:endParaRPr lang="ar-SA" altLang="en-US" sz="1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16206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685800" y="152400"/>
            <a:ext cx="7772400" cy="762000"/>
          </a:xfrm>
        </p:spPr>
        <p:txBody>
          <a:bodyPr/>
          <a:lstStyle/>
          <a:p>
            <a:r>
              <a:rPr lang="en-US" altLang="en-US" sz="3600" b="1" dirty="0">
                <a:cs typeface="Times New Roman" panose="02020603050405020304" pitchFamily="18" charset="0"/>
              </a:rPr>
              <a:t>Evolution of </a:t>
            </a:r>
            <a:r>
              <a:rPr lang="en-US" altLang="en-US" sz="3600" b="1" dirty="0" smtClean="0">
                <a:cs typeface="Times New Roman" panose="02020603050405020304" pitchFamily="18" charset="0"/>
              </a:rPr>
              <a:t>Programming Methods</a:t>
            </a:r>
            <a:r>
              <a:rPr lang="en-US" altLang="en-US" sz="3600" b="1" dirty="0" smtClean="0"/>
              <a:t> </a:t>
            </a:r>
            <a:endParaRPr lang="en-US" altLang="en-US" sz="3600" b="1" dirty="0"/>
          </a:p>
        </p:txBody>
      </p:sp>
      <p:sp>
        <p:nvSpPr>
          <p:cNvPr id="98307" name="Rectangle 3"/>
          <p:cNvSpPr>
            <a:spLocks noGrp="1" noChangeArrowheads="1"/>
          </p:cNvSpPr>
          <p:nvPr>
            <p:ph type="body" idx="1"/>
          </p:nvPr>
        </p:nvSpPr>
        <p:spPr>
          <a:xfrm>
            <a:off x="304800" y="1066800"/>
            <a:ext cx="8534400" cy="5486400"/>
          </a:xfrm>
        </p:spPr>
        <p:txBody>
          <a:bodyPr/>
          <a:lstStyle/>
          <a:p>
            <a:pPr marL="0" indent="0" algn="r" rtl="1">
              <a:buSzPct val="125000"/>
              <a:buNone/>
            </a:pPr>
            <a:r>
              <a:rPr lang="ar-SA" altLang="en-US" sz="2400" b="1" u="sng" dirty="0">
                <a:latin typeface="Times New Roman" panose="02020603050405020304" pitchFamily="18" charset="0"/>
                <a:cs typeface="Times New Roman" panose="02020603050405020304" pitchFamily="18" charset="0"/>
              </a:rPr>
              <a:t>لغات البرمجة منخفضة المستوى </a:t>
            </a:r>
            <a:r>
              <a:rPr lang="en-US" altLang="en-US" sz="2400" b="1" u="sng" dirty="0">
                <a:latin typeface="Times New Roman" panose="02020603050405020304" pitchFamily="18" charset="0"/>
                <a:cs typeface="Times New Roman" panose="02020603050405020304" pitchFamily="18" charset="0"/>
              </a:rPr>
              <a:t>Low Level Programming </a:t>
            </a:r>
            <a:r>
              <a:rPr lang="en-US" altLang="en-US" sz="2400" b="1" u="sng" dirty="0" smtClean="0">
                <a:latin typeface="Times New Roman" panose="02020603050405020304" pitchFamily="18" charset="0"/>
                <a:cs typeface="Times New Roman" panose="02020603050405020304" pitchFamily="18" charset="0"/>
              </a:rPr>
              <a:t>Languages</a:t>
            </a:r>
            <a:endParaRPr lang="ar-SA" altLang="en-US" sz="2800" b="1" dirty="0" smtClean="0">
              <a:latin typeface="Book Antiqua" panose="02040602050305030304" pitchFamily="18" charset="0"/>
            </a:endParaRPr>
          </a:p>
          <a:p>
            <a:pPr marL="231775" indent="-231775" algn="r" rtl="1">
              <a:spcBef>
                <a:spcPts val="600"/>
              </a:spcBef>
              <a:buSzPct val="125000"/>
              <a:buFont typeface="Arial" panose="020B0604020202020204" pitchFamily="34" charset="0"/>
              <a:buChar char="•"/>
            </a:pPr>
            <a:r>
              <a:rPr lang="ar-SA" altLang="en-US" sz="2200" b="1" dirty="0" smtClean="0">
                <a:latin typeface="Book Antiqua" panose="02040602050305030304" pitchFamily="18" charset="0"/>
              </a:rPr>
              <a:t>لغة الآلة (</a:t>
            </a:r>
            <a:r>
              <a:rPr lang="en-US" altLang="en-US" sz="2200" b="1" dirty="0" smtClean="0">
                <a:latin typeface="Book Antiqua" panose="02040602050305030304" pitchFamily="18" charset="0"/>
              </a:rPr>
              <a:t>Machine Language</a:t>
            </a:r>
            <a:r>
              <a:rPr lang="ar-SA" altLang="en-US" sz="2200" b="1" dirty="0" smtClean="0">
                <a:latin typeface="Book Antiqua" panose="02040602050305030304" pitchFamily="18" charset="0"/>
              </a:rPr>
              <a:t>)</a:t>
            </a:r>
            <a:r>
              <a:rPr lang="en-US" altLang="en-US" sz="2200" b="1" dirty="0" smtClean="0">
                <a:latin typeface="Book Antiqua" panose="02040602050305030304" pitchFamily="18" charset="0"/>
              </a:rPr>
              <a:t>1940's :</a:t>
            </a:r>
          </a:p>
          <a:p>
            <a:pPr marL="625475" lvl="1" indent="-342900" algn="r" rtl="1">
              <a:buSzPct val="125000"/>
              <a:buFont typeface="Tahoma" panose="020B0604030504040204" pitchFamily="34" charset="0"/>
              <a:buChar char="‒"/>
            </a:pPr>
            <a:r>
              <a:rPr lang="ar-SA" altLang="en-US" sz="2000" dirty="0">
                <a:latin typeface="Book Antiqua" panose="02040602050305030304" pitchFamily="18" charset="0"/>
              </a:rPr>
              <a:t>وهي اللغة الوحيدة التي يفهمها الحاسب</a:t>
            </a:r>
            <a:r>
              <a:rPr lang="ar-SA" altLang="en-US" sz="2000" dirty="0" smtClean="0">
                <a:latin typeface="Book Antiqua" panose="02040602050305030304" pitchFamily="18" charset="0"/>
              </a:rPr>
              <a:t>.</a:t>
            </a:r>
            <a:endParaRPr lang="en-US" altLang="en-US" sz="2000" dirty="0" smtClean="0">
              <a:latin typeface="Book Antiqua" panose="02040602050305030304" pitchFamily="18" charset="0"/>
            </a:endParaRPr>
          </a:p>
          <a:p>
            <a:pPr marL="625475" lvl="1" indent="-342900" algn="r" rtl="1">
              <a:buSzPct val="125000"/>
              <a:buFont typeface="Tahoma" panose="020B0604030504040204" pitchFamily="34" charset="0"/>
              <a:buChar char="‒"/>
            </a:pPr>
            <a:r>
              <a:rPr lang="ar-SA" altLang="en-US" sz="2000" dirty="0">
                <a:latin typeface="Book Antiqua" panose="02040602050305030304" pitchFamily="18" charset="0"/>
              </a:rPr>
              <a:t>تكتب الأوامر في لغة الآلة على شكل سلسلة من الأرقام الثنائية </a:t>
            </a:r>
            <a:r>
              <a:rPr lang="ar-SA" altLang="en-US" sz="2000" dirty="0" smtClean="0">
                <a:latin typeface="Book Antiqua" panose="02040602050305030304" pitchFamily="18" charset="0"/>
              </a:rPr>
              <a:t>(</a:t>
            </a:r>
            <a:r>
              <a:rPr lang="en-US" altLang="en-US" sz="2000" dirty="0" smtClean="0">
                <a:latin typeface="Book Antiqua" panose="02040602050305030304" pitchFamily="18" charset="0"/>
              </a:rPr>
              <a:t>1, 0</a:t>
            </a:r>
            <a:r>
              <a:rPr lang="ar-SA" altLang="en-US" sz="2000" dirty="0" smtClean="0">
                <a:latin typeface="Book Antiqua" panose="02040602050305030304" pitchFamily="18" charset="0"/>
              </a:rPr>
              <a:t>)</a:t>
            </a:r>
          </a:p>
          <a:p>
            <a:pPr marL="625475" lvl="1" indent="-342900" algn="r" rtl="1">
              <a:buSzPct val="125000"/>
              <a:buFont typeface="Tahoma" panose="020B0604030504040204" pitchFamily="34" charset="0"/>
              <a:buChar char="‒"/>
            </a:pPr>
            <a:r>
              <a:rPr lang="ar-SA" altLang="en-US" sz="2000" dirty="0" smtClean="0">
                <a:latin typeface="Book Antiqua" panose="02040602050305030304" pitchFamily="18" charset="0"/>
              </a:rPr>
              <a:t>يُحول المبرمج برامجه الى برامج مكتوبة بلغة الآلة، وذلك </a:t>
            </a:r>
            <a:r>
              <a:rPr lang="ar-SA" altLang="en-US" sz="2000" dirty="0">
                <a:latin typeface="Book Antiqua" panose="02040602050305030304" pitchFamily="18" charset="0"/>
              </a:rPr>
              <a:t>حتى تتمكن معدات الحاسب الآلي </a:t>
            </a:r>
            <a:r>
              <a:rPr lang="ar-SA" altLang="en-US" sz="2000" dirty="0" smtClean="0">
                <a:latin typeface="Book Antiqua" panose="02040602050305030304" pitchFamily="18" charset="0"/>
              </a:rPr>
              <a:t>من تنفيذها والتفاهم </a:t>
            </a:r>
            <a:r>
              <a:rPr lang="ar-SA" altLang="en-US" sz="2000" dirty="0">
                <a:latin typeface="Book Antiqua" panose="02040602050305030304" pitchFamily="18" charset="0"/>
              </a:rPr>
              <a:t>معها</a:t>
            </a:r>
            <a:r>
              <a:rPr lang="ar-SA" altLang="en-US" sz="2000" dirty="0" smtClean="0">
                <a:latin typeface="Book Antiqua" panose="02040602050305030304" pitchFamily="18" charset="0"/>
              </a:rPr>
              <a:t>.</a:t>
            </a:r>
          </a:p>
          <a:p>
            <a:pPr marL="625475" lvl="1" indent="-342900" algn="r" rtl="1">
              <a:buSzPct val="125000"/>
              <a:buFont typeface="Tahoma" panose="020B0604030504040204" pitchFamily="34" charset="0"/>
              <a:buChar char="‒"/>
            </a:pPr>
            <a:r>
              <a:rPr lang="ar-SA" altLang="en-US" sz="2000" b="1" u="sng" dirty="0" smtClean="0">
                <a:latin typeface="Book Antiqua" panose="02040602050305030304" pitchFamily="18" charset="0"/>
              </a:rPr>
              <a:t>مميزاتها:</a:t>
            </a:r>
            <a:r>
              <a:rPr lang="ar-SA" altLang="en-US" sz="2000" dirty="0" smtClean="0">
                <a:latin typeface="Book Antiqua" panose="02040602050305030304" pitchFamily="18" charset="0"/>
              </a:rPr>
              <a:t> </a:t>
            </a:r>
          </a:p>
          <a:p>
            <a:pPr marL="282575" lvl="1" indent="0" algn="r" rtl="1">
              <a:buSzPct val="125000"/>
              <a:buNone/>
            </a:pPr>
            <a:r>
              <a:rPr lang="ar-SA" altLang="en-US" sz="2000" dirty="0">
                <a:latin typeface="Book Antiqua" panose="02040602050305030304" pitchFamily="18" charset="0"/>
              </a:rPr>
              <a:t>	</a:t>
            </a:r>
            <a:r>
              <a:rPr lang="ar-SA" altLang="en-US" sz="2000" dirty="0" smtClean="0">
                <a:latin typeface="Book Antiqua" panose="02040602050305030304" pitchFamily="18" charset="0"/>
              </a:rPr>
              <a:t>سرعة </a:t>
            </a:r>
            <a:r>
              <a:rPr lang="ar-SA" altLang="en-US" sz="2000" dirty="0">
                <a:latin typeface="Book Antiqua" panose="02040602050305030304" pitchFamily="18" charset="0"/>
              </a:rPr>
              <a:t>التنفيذ لأنها تخاطب وحدة المعالجة </a:t>
            </a:r>
            <a:r>
              <a:rPr lang="ar-SA" altLang="en-US" sz="2000" dirty="0" smtClean="0">
                <a:latin typeface="Book Antiqua" panose="02040602050305030304" pitchFamily="18" charset="0"/>
              </a:rPr>
              <a:t>مباشرة</a:t>
            </a:r>
          </a:p>
          <a:p>
            <a:pPr marL="625475" lvl="1" indent="-342900" algn="r" rtl="1">
              <a:buSzPct val="125000"/>
              <a:buFont typeface="Tahoma" panose="020B0604030504040204" pitchFamily="34" charset="0"/>
              <a:buChar char="‒"/>
            </a:pPr>
            <a:r>
              <a:rPr lang="ar-SA" altLang="en-US" sz="2000" b="1" u="sng" dirty="0" smtClean="0">
                <a:latin typeface="Book Antiqua" panose="02040602050305030304" pitchFamily="18" charset="0"/>
              </a:rPr>
              <a:t>عيوبها:</a:t>
            </a:r>
          </a:p>
          <a:p>
            <a:pPr marL="976313" lvl="2" indent="-293688" algn="r" rtl="1">
              <a:buSzPct val="125000"/>
              <a:buFont typeface="+mj-lt"/>
              <a:buAutoNum type="arabicParenR"/>
            </a:pPr>
            <a:r>
              <a:rPr lang="ar-SA" altLang="en-US" sz="2000" dirty="0">
                <a:latin typeface="Book Antiqua" panose="02040602050305030304" pitchFamily="18" charset="0"/>
              </a:rPr>
              <a:t>غير مرنة (صعوبة  كتابة وتصحيح برامجها).</a:t>
            </a:r>
          </a:p>
          <a:p>
            <a:pPr marL="976313" lvl="2" indent="-293688" algn="r" rtl="1">
              <a:buSzPct val="125000"/>
              <a:buFont typeface="+mj-lt"/>
              <a:buAutoNum type="arabicParenR"/>
            </a:pPr>
            <a:r>
              <a:rPr lang="ar-SA" altLang="en-US" sz="2000" dirty="0">
                <a:latin typeface="Book Antiqua" panose="02040602050305030304" pitchFamily="18" charset="0"/>
              </a:rPr>
              <a:t>غير عمومية (برامجها تعتمد على نوع الآلة</a:t>
            </a:r>
            <a:r>
              <a:rPr lang="ar-SA" altLang="en-US" sz="2000" dirty="0" smtClean="0">
                <a:latin typeface="Book Antiqua" panose="02040602050305030304" pitchFamily="18" charset="0"/>
              </a:rPr>
              <a:t>).</a:t>
            </a:r>
            <a:endParaRPr lang="en-US" altLang="en-US" sz="2000" dirty="0" smtClean="0">
              <a:latin typeface="Book Antiqua" panose="02040602050305030304" pitchFamily="18" charset="0"/>
            </a:endParaRPr>
          </a:p>
        </p:txBody>
      </p:sp>
    </p:spTree>
    <p:extLst>
      <p:ext uri="{BB962C8B-B14F-4D97-AF65-F5344CB8AC3E}">
        <p14:creationId xmlns:p14="http://schemas.microsoft.com/office/powerpoint/2010/main" val="22472041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Rectangle 3"/>
          <p:cNvSpPr>
            <a:spLocks noGrp="1" noChangeArrowheads="1"/>
          </p:cNvSpPr>
          <p:nvPr>
            <p:ph type="body" idx="1"/>
          </p:nvPr>
        </p:nvSpPr>
        <p:spPr>
          <a:xfrm>
            <a:off x="304800" y="1066800"/>
            <a:ext cx="8534400" cy="5638800"/>
          </a:xfrm>
        </p:spPr>
        <p:txBody>
          <a:bodyPr/>
          <a:lstStyle/>
          <a:p>
            <a:pPr marL="0" lvl="0" indent="0" algn="r" rtl="1">
              <a:buSzPct val="125000"/>
              <a:buNone/>
            </a:pPr>
            <a:r>
              <a:rPr lang="ar-SA" altLang="en-US" sz="2400" b="1" u="sng" dirty="0">
                <a:solidFill>
                  <a:srgbClr val="000000"/>
                </a:solidFill>
                <a:latin typeface="Times New Roman" panose="02020603050405020304" pitchFamily="18" charset="0"/>
                <a:cs typeface="Times New Roman" panose="02020603050405020304" pitchFamily="18" charset="0"/>
              </a:rPr>
              <a:t>لغات البرمجة منخفضة المستوى </a:t>
            </a:r>
            <a:r>
              <a:rPr lang="en-US" altLang="en-US" sz="2400" b="1" u="sng" dirty="0">
                <a:solidFill>
                  <a:srgbClr val="000000"/>
                </a:solidFill>
                <a:latin typeface="Times New Roman" panose="02020603050405020304" pitchFamily="18" charset="0"/>
                <a:cs typeface="Times New Roman" panose="02020603050405020304" pitchFamily="18" charset="0"/>
              </a:rPr>
              <a:t>Low Level Programming </a:t>
            </a:r>
            <a:r>
              <a:rPr lang="en-US" altLang="en-US" sz="2400" b="1" u="sng" dirty="0" smtClean="0">
                <a:solidFill>
                  <a:srgbClr val="000000"/>
                </a:solidFill>
                <a:latin typeface="Times New Roman" panose="02020603050405020304" pitchFamily="18" charset="0"/>
                <a:cs typeface="Times New Roman" panose="02020603050405020304" pitchFamily="18" charset="0"/>
              </a:rPr>
              <a:t>Languages</a:t>
            </a:r>
            <a:endParaRPr lang="ar-SA" altLang="en-US" sz="2400" b="1" dirty="0" smtClean="0">
              <a:latin typeface="Book Antiqua" panose="02040602050305030304" pitchFamily="18" charset="0"/>
            </a:endParaRPr>
          </a:p>
          <a:p>
            <a:pPr marL="231775" indent="-231775" algn="r" rtl="1">
              <a:buSzPct val="125000"/>
              <a:buFont typeface="Arial" panose="020B0604020202020204" pitchFamily="34" charset="0"/>
              <a:buChar char="•"/>
            </a:pPr>
            <a:r>
              <a:rPr lang="ar-SA" altLang="en-US" sz="2200" b="1" dirty="0" smtClean="0">
                <a:latin typeface="Times New Roman" panose="02020603050405020304" pitchFamily="18" charset="0"/>
                <a:cs typeface="Times New Roman" panose="02020603050405020304" pitchFamily="18" charset="0"/>
              </a:rPr>
              <a:t>لغة اللتجميع (</a:t>
            </a:r>
            <a:r>
              <a:rPr lang="en-US" altLang="en-US" sz="2200" b="1" dirty="0" smtClean="0">
                <a:latin typeface="Times New Roman" panose="02020603050405020304" pitchFamily="18" charset="0"/>
                <a:cs typeface="Times New Roman" panose="02020603050405020304" pitchFamily="18" charset="0"/>
              </a:rPr>
              <a:t>Assembly Language</a:t>
            </a:r>
            <a:r>
              <a:rPr lang="ar-SA" altLang="en-US" sz="2200" b="1" dirty="0" smtClean="0">
                <a:latin typeface="Times New Roman" panose="02020603050405020304" pitchFamily="18" charset="0"/>
                <a:cs typeface="Times New Roman" panose="02020603050405020304" pitchFamily="18" charset="0"/>
              </a:rPr>
              <a:t>)</a:t>
            </a:r>
            <a:r>
              <a:rPr lang="en-US" altLang="en-US" sz="2200" b="1" dirty="0" smtClean="0">
                <a:latin typeface="Times New Roman" panose="02020603050405020304" pitchFamily="18" charset="0"/>
                <a:cs typeface="Times New Roman" panose="02020603050405020304" pitchFamily="18" charset="0"/>
              </a:rPr>
              <a:t>1950's :</a:t>
            </a:r>
          </a:p>
          <a:p>
            <a:pPr marL="625475" lvl="1" indent="-342900" algn="r" rtl="1">
              <a:spcBef>
                <a:spcPts val="600"/>
              </a:spcBef>
              <a:buSzPct val="125000"/>
              <a:buFont typeface="Tahoma" panose="020B0604030504040204" pitchFamily="34" charset="0"/>
              <a:buChar char="‒"/>
            </a:pPr>
            <a:r>
              <a:rPr lang="ar-SA" altLang="en-US" sz="2000" dirty="0">
                <a:latin typeface="Times New Roman" panose="02020603050405020304" pitchFamily="18" charset="0"/>
                <a:cs typeface="Times New Roman" panose="02020603050405020304" pitchFamily="18" charset="0"/>
              </a:rPr>
              <a:t>تُكتب </a:t>
            </a:r>
            <a:r>
              <a:rPr lang="ar-SA" altLang="en-US" sz="2000" dirty="0" smtClean="0">
                <a:latin typeface="Times New Roman" panose="02020603050405020304" pitchFamily="18" charset="0"/>
                <a:cs typeface="Times New Roman" panose="02020603050405020304" pitchFamily="18" charset="0"/>
              </a:rPr>
              <a:t>أوامر هذه اللغة </a:t>
            </a:r>
            <a:r>
              <a:rPr lang="ar-SA" altLang="en-US" sz="2000" dirty="0">
                <a:latin typeface="Times New Roman" panose="02020603050405020304" pitchFamily="18" charset="0"/>
                <a:cs typeface="Times New Roman" panose="02020603050405020304" pitchFamily="18" charset="0"/>
              </a:rPr>
              <a:t>على هيئة  اختصارات مفهومة باللغة الإنجليزية </a:t>
            </a:r>
            <a:r>
              <a:rPr lang="ar-SA" altLang="en-US" sz="2000" dirty="0" smtClean="0">
                <a:latin typeface="Times New Roman" panose="02020603050405020304" pitchFamily="18" charset="0"/>
                <a:cs typeface="Times New Roman" panose="02020603050405020304" pitchFamily="18" charset="0"/>
              </a:rPr>
              <a:t>حيث يسهل </a:t>
            </a:r>
            <a:r>
              <a:rPr lang="ar-SA" altLang="en-US" sz="2000" dirty="0">
                <a:latin typeface="Times New Roman" panose="02020603050405020304" pitchFamily="18" charset="0"/>
                <a:cs typeface="Times New Roman" panose="02020603050405020304" pitchFamily="18" charset="0"/>
              </a:rPr>
              <a:t>تذكرها</a:t>
            </a:r>
            <a:r>
              <a:rPr lang="ar-SA" altLang="en-US" sz="2000" dirty="0" smtClean="0">
                <a:latin typeface="Times New Roman" panose="02020603050405020304" pitchFamily="18" charset="0"/>
                <a:cs typeface="Times New Roman" panose="02020603050405020304" pitchFamily="18" charset="0"/>
              </a:rPr>
              <a:t>.</a:t>
            </a:r>
          </a:p>
          <a:p>
            <a:pPr marL="625475" lvl="1" indent="-342900" algn="r" rtl="1">
              <a:spcBef>
                <a:spcPts val="600"/>
              </a:spcBef>
              <a:buSzPct val="125000"/>
              <a:buFont typeface="Tahoma" panose="020B0604030504040204" pitchFamily="34" charset="0"/>
              <a:buChar char="‒"/>
            </a:pPr>
            <a:r>
              <a:rPr lang="ar-SA" altLang="en-US" sz="2000" dirty="0" smtClean="0">
                <a:latin typeface="Times New Roman" panose="02020603050405020304" pitchFamily="18" charset="0"/>
                <a:cs typeface="Times New Roman" panose="02020603050405020304" pitchFamily="18" charset="0"/>
              </a:rPr>
              <a:t>يوجد مترجم </a:t>
            </a:r>
            <a:r>
              <a:rPr lang="ar-SA" altLang="en-US" sz="2000" b="1" dirty="0" smtClean="0">
                <a:latin typeface="Times New Roman" panose="02020603050405020304" pitchFamily="18" charset="0"/>
                <a:cs typeface="Times New Roman" panose="02020603050405020304" pitchFamily="18" charset="0"/>
              </a:rPr>
              <a:t>(</a:t>
            </a:r>
            <a:r>
              <a:rPr lang="en-US" altLang="en-US" sz="2000" b="1" dirty="0" smtClean="0">
                <a:latin typeface="Times New Roman" panose="02020603050405020304" pitchFamily="18" charset="0"/>
                <a:cs typeface="Times New Roman" panose="02020603050405020304" pitchFamily="18" charset="0"/>
              </a:rPr>
              <a:t>Assembler</a:t>
            </a:r>
            <a:r>
              <a:rPr lang="ar-SA" altLang="en-US" sz="2000" b="1" dirty="0" smtClean="0">
                <a:latin typeface="Times New Roman" panose="02020603050405020304" pitchFamily="18" charset="0"/>
                <a:cs typeface="Times New Roman" panose="02020603050405020304" pitchFamily="18" charset="0"/>
              </a:rPr>
              <a:t>) </a:t>
            </a:r>
            <a:r>
              <a:rPr lang="ar-SA" altLang="en-US" sz="2000" dirty="0">
                <a:latin typeface="Times New Roman" panose="02020603050405020304" pitchFamily="18" charset="0"/>
                <a:cs typeface="Times New Roman" panose="02020603050405020304" pitchFamily="18" charset="0"/>
              </a:rPr>
              <a:t>يحول أوامر لغة التجميع </a:t>
            </a:r>
            <a:r>
              <a:rPr lang="ar-SA" altLang="en-US" sz="2000" dirty="0" smtClean="0">
                <a:latin typeface="Times New Roman" panose="02020603050405020304" pitchFamily="18" charset="0"/>
                <a:cs typeface="Times New Roman" panose="02020603050405020304" pitchFamily="18" charset="0"/>
              </a:rPr>
              <a:t>إلى أوامر في لغة الآلة </a:t>
            </a:r>
            <a:r>
              <a:rPr lang="ar-SA" altLang="en-US" sz="2000" dirty="0">
                <a:latin typeface="Times New Roman" panose="02020603050405020304" pitchFamily="18" charset="0"/>
                <a:cs typeface="Times New Roman" panose="02020603050405020304" pitchFamily="18" charset="0"/>
              </a:rPr>
              <a:t>يفهمها الجهاز وينفذها</a:t>
            </a:r>
            <a:r>
              <a:rPr lang="ar-SA" altLang="en-US" sz="2000" dirty="0" smtClean="0">
                <a:latin typeface="Times New Roman" panose="02020603050405020304" pitchFamily="18" charset="0"/>
                <a:cs typeface="Times New Roman" panose="02020603050405020304" pitchFamily="18" charset="0"/>
              </a:rPr>
              <a:t>.</a:t>
            </a:r>
          </a:p>
          <a:p>
            <a:pPr marL="282575" lvl="1" indent="0" algn="r" rtl="1">
              <a:buSzPct val="125000"/>
              <a:buNone/>
            </a:pPr>
            <a:endParaRPr lang="ar-SA" altLang="en-US" sz="2400" dirty="0">
              <a:latin typeface="Book Antiqua" panose="02040602050305030304" pitchFamily="18" charset="0"/>
            </a:endParaRPr>
          </a:p>
          <a:p>
            <a:pPr marL="282575" lvl="1" indent="0" algn="r" rtl="1">
              <a:buSzPct val="125000"/>
              <a:buNone/>
            </a:pPr>
            <a:endParaRPr lang="ar-SA" altLang="en-US" sz="2400" dirty="0" smtClean="0">
              <a:latin typeface="Book Antiqua" panose="02040602050305030304" pitchFamily="18" charset="0"/>
            </a:endParaRPr>
          </a:p>
          <a:p>
            <a:pPr marL="625475" lvl="1" indent="-342900" algn="r" rtl="1">
              <a:spcBef>
                <a:spcPts val="2400"/>
              </a:spcBef>
              <a:buSzPct val="125000"/>
              <a:buFont typeface="Tahoma" panose="020B0604030504040204" pitchFamily="34" charset="0"/>
              <a:buChar char="‒"/>
            </a:pPr>
            <a:r>
              <a:rPr lang="ar-SA" altLang="en-US" sz="2000" b="1" u="sng" dirty="0" smtClean="0">
                <a:latin typeface="Times New Roman" panose="02020603050405020304" pitchFamily="18" charset="0"/>
                <a:cs typeface="Times New Roman" panose="02020603050405020304" pitchFamily="18" charset="0"/>
              </a:rPr>
              <a:t>مثال:</a:t>
            </a:r>
          </a:p>
          <a:p>
            <a:pPr marL="282575" lvl="1" indent="0" algn="r" rtl="1">
              <a:spcBef>
                <a:spcPts val="0"/>
              </a:spcBef>
              <a:spcAft>
                <a:spcPts val="1200"/>
              </a:spcAft>
              <a:buSzPct val="125000"/>
              <a:buNone/>
            </a:pPr>
            <a:r>
              <a:rPr lang="ar-SA" altLang="en-US" sz="2400" dirty="0" smtClean="0">
                <a:latin typeface="Times New Roman" panose="02020603050405020304" pitchFamily="18" charset="0"/>
                <a:cs typeface="Times New Roman" panose="02020603050405020304" pitchFamily="18" charset="0"/>
              </a:rPr>
              <a:t>				</a:t>
            </a:r>
            <a:r>
              <a:rPr lang="en-US" altLang="en-US" sz="2000" b="1" dirty="0" smtClean="0">
                <a:latin typeface="Arial Black" panose="020B0A04020102020204" pitchFamily="34" charset="0"/>
                <a:cs typeface="Times New Roman" panose="02020603050405020304" pitchFamily="18" charset="0"/>
              </a:rPr>
              <a:t>LD A, D</a:t>
            </a:r>
          </a:p>
          <a:p>
            <a:pPr marL="631825" lvl="1" indent="0" algn="r" rtl="1">
              <a:buSzPct val="125000"/>
              <a:buNone/>
            </a:pPr>
            <a:r>
              <a:rPr lang="ar-SA" altLang="en-US" sz="2000" dirty="0" smtClean="0">
                <a:latin typeface="Times New Roman" panose="02020603050405020304" pitchFamily="18" charset="0"/>
                <a:cs typeface="Times New Roman" panose="02020603050405020304" pitchFamily="18" charset="0"/>
              </a:rPr>
              <a:t>وهو </a:t>
            </a:r>
            <a:r>
              <a:rPr lang="ar-SA" altLang="en-US" sz="2000" dirty="0">
                <a:latin typeface="Times New Roman" panose="02020603050405020304" pitchFamily="18" charset="0"/>
                <a:cs typeface="Times New Roman" panose="02020603050405020304" pitchFamily="18" charset="0"/>
              </a:rPr>
              <a:t>مثال لأمر مكتوب بلغة الآلة يقوم الجهاز على ضوئه </a:t>
            </a:r>
            <a:r>
              <a:rPr lang="ar-SA" altLang="en-US" sz="2000" dirty="0" smtClean="0">
                <a:latin typeface="Times New Roman" panose="02020603050405020304" pitchFamily="18" charset="0"/>
                <a:cs typeface="Times New Roman" panose="02020603050405020304" pitchFamily="18" charset="0"/>
              </a:rPr>
              <a:t>بتحميل المسجل</a:t>
            </a:r>
            <a:r>
              <a:rPr lang="en-US" altLang="en-US" sz="2000" b="1" dirty="0" smtClean="0">
                <a:latin typeface="Arial Black" panose="020B0A04020102020204" pitchFamily="34" charset="0"/>
                <a:cs typeface="Times New Roman" panose="02020603050405020304" pitchFamily="18" charset="0"/>
              </a:rPr>
              <a:t>A</a:t>
            </a:r>
            <a:r>
              <a:rPr lang="en-US" altLang="en-US" sz="2000" dirty="0" smtClean="0">
                <a:latin typeface="Times New Roman" panose="02020603050405020304" pitchFamily="18" charset="0"/>
                <a:cs typeface="Times New Roman" panose="02020603050405020304" pitchFamily="18" charset="0"/>
              </a:rPr>
              <a:t> </a:t>
            </a:r>
            <a:r>
              <a:rPr lang="ar-SA" altLang="en-US" sz="2000" dirty="0" smtClean="0">
                <a:latin typeface="Times New Roman" panose="02020603050405020304" pitchFamily="18" charset="0"/>
                <a:cs typeface="Times New Roman" panose="02020603050405020304" pitchFamily="18" charset="0"/>
              </a:rPr>
              <a:t> بمحتوى </a:t>
            </a:r>
            <a:r>
              <a:rPr lang="ar-SA" altLang="en-US" sz="2000" dirty="0">
                <a:latin typeface="Times New Roman" panose="02020603050405020304" pitchFamily="18" charset="0"/>
                <a:cs typeface="Times New Roman" panose="02020603050405020304" pitchFamily="18" charset="0"/>
              </a:rPr>
              <a:t>المسجل </a:t>
            </a:r>
            <a:r>
              <a:rPr lang="en-US" altLang="en-US" sz="2000" b="1" dirty="0" smtClean="0">
                <a:latin typeface="Arial Black" panose="020B0A04020102020204" pitchFamily="34" charset="0"/>
                <a:cs typeface="Times New Roman" panose="02020603050405020304" pitchFamily="18" charset="0"/>
              </a:rPr>
              <a:t>D</a:t>
            </a:r>
            <a:endParaRPr lang="ar-SA" altLang="en-US" sz="2000" b="1" dirty="0" smtClean="0">
              <a:latin typeface="Arial Black" panose="020B0A04020102020204" pitchFamily="34" charset="0"/>
              <a:cs typeface="Times New Roman" panose="02020603050405020304" pitchFamily="18" charset="0"/>
            </a:endParaRPr>
          </a:p>
          <a:p>
            <a:pPr marL="625475" lvl="1" indent="-342900" algn="r" rtl="1">
              <a:spcBef>
                <a:spcPts val="0"/>
              </a:spcBef>
              <a:buSzPct val="125000"/>
              <a:buFont typeface="Tahoma" panose="020B0604030504040204" pitchFamily="34" charset="0"/>
              <a:buChar char="‒"/>
            </a:pPr>
            <a:r>
              <a:rPr lang="ar-SA" altLang="en-US" sz="2400" dirty="0">
                <a:latin typeface="Times New Roman" panose="02020603050405020304" pitchFamily="18" charset="0"/>
                <a:cs typeface="Times New Roman" panose="02020603050405020304" pitchFamily="18" charset="0"/>
              </a:rPr>
              <a:t> </a:t>
            </a:r>
            <a:r>
              <a:rPr lang="ar-SA" altLang="en-US" sz="2000" b="1" dirty="0">
                <a:latin typeface="Times New Roman" panose="02020603050405020304" pitchFamily="18" charset="0"/>
                <a:cs typeface="Times New Roman" panose="02020603050405020304" pitchFamily="18" charset="0"/>
              </a:rPr>
              <a:t>مميزاتها</a:t>
            </a:r>
            <a:r>
              <a:rPr lang="ar-SA" altLang="en-US" sz="2000" b="1" dirty="0" smtClean="0">
                <a:latin typeface="Times New Roman" panose="02020603050405020304" pitchFamily="18" charset="0"/>
                <a:cs typeface="Times New Roman" panose="02020603050405020304" pitchFamily="18" charset="0"/>
              </a:rPr>
              <a:t>:</a:t>
            </a:r>
            <a:endParaRPr lang="ar-SA" altLang="en-US" sz="2000" b="1" dirty="0">
              <a:latin typeface="Times New Roman" panose="02020603050405020304" pitchFamily="18" charset="0"/>
              <a:cs typeface="Times New Roman" panose="02020603050405020304" pitchFamily="18" charset="0"/>
            </a:endParaRPr>
          </a:p>
          <a:p>
            <a:pPr marL="685800" lvl="1" indent="0" algn="r" rtl="1">
              <a:spcBef>
                <a:spcPts val="0"/>
              </a:spcBef>
              <a:buSzPct val="125000"/>
              <a:buNone/>
            </a:pPr>
            <a:r>
              <a:rPr lang="ar-SA" altLang="en-US" sz="2000" dirty="0">
                <a:latin typeface="Times New Roman" panose="02020603050405020304" pitchFamily="18" charset="0"/>
                <a:cs typeface="Times New Roman" panose="02020603050405020304" pitchFamily="18" charset="0"/>
              </a:rPr>
              <a:t>سهولة حفظها وكتابتها</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3048000"/>
            <a:ext cx="61722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2"/>
          <p:cNvSpPr>
            <a:spLocks noGrp="1" noChangeArrowheads="1"/>
          </p:cNvSpPr>
          <p:nvPr>
            <p:ph type="title"/>
          </p:nvPr>
        </p:nvSpPr>
        <p:spPr>
          <a:xfrm>
            <a:off x="685800" y="152400"/>
            <a:ext cx="7772400" cy="762000"/>
          </a:xfrm>
        </p:spPr>
        <p:txBody>
          <a:bodyPr/>
          <a:lstStyle/>
          <a:p>
            <a:r>
              <a:rPr lang="en-US" altLang="en-US" sz="3600" b="1" dirty="0">
                <a:cs typeface="Times New Roman" panose="02020603050405020304" pitchFamily="18" charset="0"/>
              </a:rPr>
              <a:t>Evolution of </a:t>
            </a:r>
            <a:r>
              <a:rPr lang="en-US" altLang="en-US" sz="3600" b="1" dirty="0" smtClean="0">
                <a:cs typeface="Times New Roman" panose="02020603050405020304" pitchFamily="18" charset="0"/>
              </a:rPr>
              <a:t>Programming Methods</a:t>
            </a:r>
            <a:r>
              <a:rPr lang="en-US" altLang="en-US" sz="3600" b="1" dirty="0" smtClean="0"/>
              <a:t> </a:t>
            </a:r>
            <a:endParaRPr lang="en-US" altLang="en-US" sz="3600" b="1" dirty="0"/>
          </a:p>
        </p:txBody>
      </p:sp>
    </p:spTree>
    <p:extLst>
      <p:ext uri="{BB962C8B-B14F-4D97-AF65-F5344CB8AC3E}">
        <p14:creationId xmlns:p14="http://schemas.microsoft.com/office/powerpoint/2010/main" val="33794229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685800" y="152400"/>
            <a:ext cx="7772400" cy="762000"/>
          </a:xfrm>
        </p:spPr>
        <p:txBody>
          <a:bodyPr/>
          <a:lstStyle/>
          <a:p>
            <a:r>
              <a:rPr lang="en-US" altLang="en-US" sz="3600" b="1" dirty="0">
                <a:cs typeface="Times New Roman" panose="02020603050405020304" pitchFamily="18" charset="0"/>
              </a:rPr>
              <a:t>Evolution of </a:t>
            </a:r>
            <a:r>
              <a:rPr lang="en-US" altLang="en-US" sz="3600" b="1" dirty="0" smtClean="0">
                <a:cs typeface="Times New Roman" panose="02020603050405020304" pitchFamily="18" charset="0"/>
              </a:rPr>
              <a:t>Programming Methods</a:t>
            </a:r>
            <a:r>
              <a:rPr lang="en-US" altLang="en-US" sz="3600" b="1" dirty="0" smtClean="0"/>
              <a:t> </a:t>
            </a:r>
            <a:endParaRPr lang="en-US" altLang="en-US" sz="3600" b="1" dirty="0"/>
          </a:p>
        </p:txBody>
      </p:sp>
      <p:sp>
        <p:nvSpPr>
          <p:cNvPr id="98307" name="Rectangle 3"/>
          <p:cNvSpPr>
            <a:spLocks noGrp="1" noChangeArrowheads="1"/>
          </p:cNvSpPr>
          <p:nvPr>
            <p:ph type="body" idx="1"/>
          </p:nvPr>
        </p:nvSpPr>
        <p:spPr>
          <a:xfrm>
            <a:off x="304800" y="1066800"/>
            <a:ext cx="8534400" cy="5486400"/>
          </a:xfrm>
        </p:spPr>
        <p:txBody>
          <a:bodyPr/>
          <a:lstStyle/>
          <a:p>
            <a:pPr marL="0" indent="0" algn="r" rtl="1">
              <a:buSzPct val="125000"/>
              <a:buNone/>
            </a:pPr>
            <a:r>
              <a:rPr lang="ar-SA" altLang="en-US" sz="2200" b="1" u="sng" dirty="0">
                <a:latin typeface="Times New Roman" panose="02020603050405020304" pitchFamily="18" charset="0"/>
                <a:cs typeface="Times New Roman" panose="02020603050405020304" pitchFamily="18" charset="0"/>
              </a:rPr>
              <a:t>لغات البرمجة عالية المستوى </a:t>
            </a:r>
            <a:r>
              <a:rPr lang="en-US" altLang="en-US" sz="2200" b="1" u="sng" dirty="0" smtClean="0">
                <a:latin typeface="Times New Roman" panose="02020603050405020304" pitchFamily="18" charset="0"/>
                <a:cs typeface="Times New Roman" panose="02020603050405020304" pitchFamily="18" charset="0"/>
              </a:rPr>
              <a:t>High </a:t>
            </a:r>
            <a:r>
              <a:rPr lang="en-US" altLang="en-US" sz="2200" b="1" u="sng" dirty="0">
                <a:latin typeface="Times New Roman" panose="02020603050405020304" pitchFamily="18" charset="0"/>
                <a:cs typeface="Times New Roman" panose="02020603050405020304" pitchFamily="18" charset="0"/>
              </a:rPr>
              <a:t>Level Programming Languages</a:t>
            </a:r>
            <a:endParaRPr lang="en-US" altLang="en-US" sz="2200" b="1" u="sng" dirty="0" smtClean="0">
              <a:latin typeface="Times New Roman" panose="02020603050405020304" pitchFamily="18" charset="0"/>
              <a:cs typeface="Times New Roman" panose="02020603050405020304" pitchFamily="18" charset="0"/>
            </a:endParaRPr>
          </a:p>
          <a:p>
            <a:pPr marL="347663" lvl="1" indent="-293688" algn="just" rtl="1">
              <a:spcBef>
                <a:spcPts val="1200"/>
              </a:spcBef>
              <a:buSzPct val="75000"/>
              <a:buFont typeface="Times New Roman" panose="02020603050405020304" pitchFamily="18" charset="0"/>
              <a:buChar char="●"/>
            </a:pPr>
            <a:r>
              <a:rPr lang="ar-SA" altLang="en-US" sz="2000" dirty="0">
                <a:latin typeface="Times New Roman" panose="02020603050405020304" pitchFamily="18" charset="0"/>
                <a:cs typeface="Times New Roman" panose="02020603050405020304" pitchFamily="18" charset="0"/>
              </a:rPr>
              <a:t>في بداية الأمر يجب تعريف أو تحديد المقياس الذي من خلالة يمكننا القول أن لغة برمجة معينة هي لغة عالية المستوى. وهذا المقياس يمكن تعريفه كالتالي، لغة البرمجة عالية المستوى هي اللغة التي تدعم التجرد أو ما يعرف بـ </a:t>
            </a:r>
            <a:r>
              <a:rPr lang="en-US" altLang="en-US" sz="2000" dirty="0">
                <a:latin typeface="Times New Roman" panose="02020603050405020304" pitchFamily="18" charset="0"/>
                <a:cs typeface="Times New Roman" panose="02020603050405020304" pitchFamily="18" charset="0"/>
              </a:rPr>
              <a:t>Abstraction </a:t>
            </a:r>
            <a:r>
              <a:rPr lang="ar-SA" altLang="en-US" sz="2000" dirty="0">
                <a:latin typeface="Times New Roman" panose="02020603050405020304" pitchFamily="18" charset="0"/>
                <a:cs typeface="Times New Roman" panose="02020603050405020304" pitchFamily="18" charset="0"/>
              </a:rPr>
              <a:t>من لغة الآلة</a:t>
            </a:r>
            <a:r>
              <a:rPr lang="ar-SA" altLang="en-US" sz="2000" dirty="0" smtClean="0">
                <a:latin typeface="Times New Roman" panose="02020603050405020304" pitchFamily="18" charset="0"/>
                <a:cs typeface="Times New Roman" panose="02020603050405020304" pitchFamily="18" charset="0"/>
              </a:rPr>
              <a:t>.</a:t>
            </a:r>
            <a:endParaRPr lang="en-US" altLang="en-US" sz="2000" dirty="0" smtClean="0">
              <a:latin typeface="Times New Roman" panose="02020603050405020304" pitchFamily="18" charset="0"/>
              <a:cs typeface="Times New Roman" panose="02020603050405020304" pitchFamily="18" charset="0"/>
            </a:endParaRPr>
          </a:p>
          <a:p>
            <a:pPr marL="347663" lvl="1" indent="-293688" algn="just" rtl="1">
              <a:spcBef>
                <a:spcPts val="1200"/>
              </a:spcBef>
              <a:buSzPct val="75000"/>
              <a:buFont typeface="Times New Roman" panose="02020603050405020304" pitchFamily="18" charset="0"/>
              <a:buChar char="●"/>
            </a:pPr>
            <a:r>
              <a:rPr lang="ar-SA" altLang="en-US" sz="2000" dirty="0">
                <a:latin typeface="Times New Roman" panose="02020603050405020304" pitchFamily="18" charset="0"/>
                <a:cs typeface="Times New Roman" panose="02020603050405020304" pitchFamily="18" charset="0"/>
              </a:rPr>
              <a:t>حيث تصبح الأوامر البرمجية ثابتة أي كانت الآلة التي سوف يتم تشغيل البرنامج عليها، فكما تعرفنا أن لغة الآلة ولغة التجميع قد تختلف فيهم الأوامر البرمجية بإختلاف وحدة المعالجة المركزية التي يتم إستهدافها، أما لغات البرمجة عالية المستوى تعتبر مجردة من هذه التفاصيل</a:t>
            </a:r>
            <a:r>
              <a:rPr lang="ar-SA" altLang="en-US" sz="2000" dirty="0" smtClean="0">
                <a:latin typeface="Times New Roman" panose="02020603050405020304" pitchFamily="18" charset="0"/>
                <a:cs typeface="Times New Roman" panose="02020603050405020304" pitchFamily="18" charset="0"/>
              </a:rPr>
              <a:t>.</a:t>
            </a:r>
            <a:endParaRPr lang="en-US" altLang="en-US" sz="2000" dirty="0" smtClean="0">
              <a:latin typeface="Times New Roman" panose="02020603050405020304" pitchFamily="18" charset="0"/>
              <a:cs typeface="Times New Roman" panose="02020603050405020304" pitchFamily="18" charset="0"/>
            </a:endParaRPr>
          </a:p>
          <a:p>
            <a:pPr marL="347663" lvl="1" indent="-293688" algn="just" rtl="1">
              <a:spcBef>
                <a:spcPts val="1200"/>
              </a:spcBef>
              <a:buSzPct val="75000"/>
              <a:buFont typeface="Times New Roman" panose="02020603050405020304" pitchFamily="18" charset="0"/>
              <a:buChar char="●"/>
            </a:pPr>
            <a:r>
              <a:rPr lang="ar-SA" altLang="en-US" sz="2000" dirty="0">
                <a:latin typeface="Times New Roman" panose="02020603050405020304" pitchFamily="18" charset="0"/>
                <a:cs typeface="Times New Roman" panose="02020603050405020304" pitchFamily="18" charset="0"/>
              </a:rPr>
              <a:t>لغات البرمجة عالية المستوى يتم كتابة الأوامر البرمجية فيها بلغة إنجليزية مفهومة بشكل طبيعي لمتحدثي اللغة الإنجليزية، قد تختلف هذه الأوامر أو القواعد التي يتم بها كتابة هذه الأوامر من لغة إلى أخرى، ولكن تظل اللغة الطبيعية الإنجليزية هي الغالبة، وعادة ما يتم ترجمة الأكواد المكتوبة بأي من اللغات عالية المستوى إلى لغة الآلة حتى يتم تشغيل هذه الأكواد</a:t>
            </a:r>
            <a:r>
              <a:rPr lang="ar-SA" altLang="en-US" sz="2000" dirty="0" smtClean="0">
                <a:latin typeface="Times New Roman" panose="02020603050405020304" pitchFamily="18" charset="0"/>
                <a:cs typeface="Times New Roman" panose="02020603050405020304" pitchFamily="18" charset="0"/>
              </a:rPr>
              <a:t>.</a:t>
            </a:r>
            <a:endParaRPr lang="en-US" altLang="en-US" sz="2000" dirty="0" smtClean="0">
              <a:latin typeface="Times New Roman" panose="02020603050405020304" pitchFamily="18" charset="0"/>
              <a:cs typeface="Times New Roman" panose="02020603050405020304" pitchFamily="18" charset="0"/>
            </a:endParaRPr>
          </a:p>
          <a:p>
            <a:pPr marL="347663" lvl="1" indent="-293688" algn="just" rtl="1">
              <a:spcBef>
                <a:spcPts val="1200"/>
              </a:spcBef>
              <a:buSzPct val="75000"/>
              <a:buFont typeface="Times New Roman" panose="02020603050405020304" pitchFamily="18" charset="0"/>
              <a:buChar char="●"/>
            </a:pPr>
            <a:r>
              <a:rPr lang="ar-SA" altLang="en-US" sz="2000" dirty="0">
                <a:latin typeface="Times New Roman" panose="02020603050405020304" pitchFamily="18" charset="0"/>
                <a:cs typeface="Times New Roman" panose="02020603050405020304" pitchFamily="18" charset="0"/>
              </a:rPr>
              <a:t>يمكن تصنيف لغات البرمجة عالية </a:t>
            </a:r>
            <a:r>
              <a:rPr lang="ar-SA" altLang="en-US" sz="2000" dirty="0" smtClean="0">
                <a:latin typeface="Times New Roman" panose="02020603050405020304" pitchFamily="18" charset="0"/>
                <a:cs typeface="Times New Roman" panose="02020603050405020304" pitchFamily="18" charset="0"/>
              </a:rPr>
              <a:t>المستوى بناءاً على العديد من العوامل (مثل طريقة تشغيل، ترجمة الأكواد، وغيره)</a:t>
            </a:r>
          </a:p>
        </p:txBody>
      </p:sp>
    </p:spTree>
    <p:extLst>
      <p:ext uri="{BB962C8B-B14F-4D97-AF65-F5344CB8AC3E}">
        <p14:creationId xmlns:p14="http://schemas.microsoft.com/office/powerpoint/2010/main" val="26639032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Rectangle 3"/>
          <p:cNvSpPr>
            <a:spLocks noGrp="1" noChangeArrowheads="1"/>
          </p:cNvSpPr>
          <p:nvPr>
            <p:ph type="body" idx="1"/>
          </p:nvPr>
        </p:nvSpPr>
        <p:spPr>
          <a:xfrm>
            <a:off x="304800" y="1066800"/>
            <a:ext cx="8534400" cy="5638800"/>
          </a:xfrm>
        </p:spPr>
        <p:txBody>
          <a:bodyPr/>
          <a:lstStyle/>
          <a:p>
            <a:pPr marL="0" indent="0" algn="r" rtl="1">
              <a:buSzPct val="125000"/>
              <a:buNone/>
            </a:pPr>
            <a:r>
              <a:rPr lang="ar-SA" altLang="en-US" sz="2400" b="1" u="sng" dirty="0">
                <a:solidFill>
                  <a:srgbClr val="000000"/>
                </a:solidFill>
                <a:latin typeface="Times New Roman" panose="02020603050405020304" pitchFamily="18" charset="0"/>
                <a:cs typeface="Times New Roman" panose="02020603050405020304" pitchFamily="18" charset="0"/>
              </a:rPr>
              <a:t>لغات البرمجة عالية المستوى </a:t>
            </a:r>
            <a:r>
              <a:rPr lang="en-US" altLang="en-US" sz="2400" b="1" u="sng" dirty="0">
                <a:solidFill>
                  <a:srgbClr val="000000"/>
                </a:solidFill>
                <a:latin typeface="Times New Roman" panose="02020603050405020304" pitchFamily="18" charset="0"/>
                <a:cs typeface="Times New Roman" panose="02020603050405020304" pitchFamily="18" charset="0"/>
              </a:rPr>
              <a:t>High Level Programming Languages</a:t>
            </a:r>
            <a:endParaRPr lang="ar-SA" altLang="en-US" sz="2400" b="1" dirty="0" smtClean="0">
              <a:latin typeface="Book Antiqua" panose="02040602050305030304" pitchFamily="18" charset="0"/>
            </a:endParaRPr>
          </a:p>
          <a:p>
            <a:pPr marL="231775" indent="-231775" algn="r" rtl="1">
              <a:buSzPct val="125000"/>
              <a:buFont typeface="Arial" panose="020B0604020202020204" pitchFamily="34" charset="0"/>
              <a:buChar char="•"/>
            </a:pPr>
            <a:r>
              <a:rPr lang="ar-SA" altLang="en-US" sz="2000" b="1" dirty="0" smtClean="0">
                <a:latin typeface="Book Antiqua" panose="02040602050305030304" pitchFamily="18" charset="0"/>
              </a:rPr>
              <a:t>البرمجة الإجرائية (</a:t>
            </a:r>
            <a:r>
              <a:rPr lang="en-US" altLang="en-US" sz="2000" b="1" dirty="0" smtClean="0">
                <a:latin typeface="Book Antiqua" panose="02040602050305030304" pitchFamily="18" charset="0"/>
              </a:rPr>
              <a:t>Procedural programming</a:t>
            </a:r>
            <a:r>
              <a:rPr lang="ar-SA" altLang="en-US" sz="2000" b="1" dirty="0" smtClean="0">
                <a:latin typeface="Book Antiqua" panose="02040602050305030304" pitchFamily="18" charset="0"/>
              </a:rPr>
              <a:t>)</a:t>
            </a:r>
            <a:r>
              <a:rPr lang="en-US" altLang="en-US" sz="2000" b="1" dirty="0" smtClean="0">
                <a:latin typeface="Book Antiqua" panose="02040602050305030304" pitchFamily="18" charset="0"/>
              </a:rPr>
              <a:t>:</a:t>
            </a:r>
            <a:r>
              <a:rPr lang="ar-SA" altLang="en-US" sz="2000" b="1" dirty="0" smtClean="0">
                <a:latin typeface="Book Antiqua" panose="02040602050305030304" pitchFamily="18" charset="0"/>
              </a:rPr>
              <a:t> </a:t>
            </a:r>
            <a:r>
              <a:rPr lang="en-US" altLang="en-US" sz="2000" b="1" dirty="0" smtClean="0">
                <a:latin typeface="Book Antiqua" panose="02040602050305030304" pitchFamily="18" charset="0"/>
              </a:rPr>
              <a:t>1960's</a:t>
            </a:r>
          </a:p>
          <a:p>
            <a:pPr marL="0" indent="0" algn="ctr" rtl="1">
              <a:buSzPct val="125000"/>
              <a:buNone/>
            </a:pPr>
            <a:r>
              <a:rPr lang="en-US" altLang="en-US" sz="1400" dirty="0" smtClean="0">
                <a:solidFill>
                  <a:srgbClr val="00B0F0"/>
                </a:solidFill>
                <a:latin typeface="Book Antiqua" panose="02040602050305030304" pitchFamily="18" charset="0"/>
                <a:hlinkClick r:id="rId2"/>
              </a:rPr>
              <a:t>https</a:t>
            </a:r>
            <a:r>
              <a:rPr lang="en-US" altLang="en-US" sz="1400" dirty="0">
                <a:solidFill>
                  <a:srgbClr val="00B0F0"/>
                </a:solidFill>
                <a:latin typeface="Book Antiqua" panose="02040602050305030304" pitchFamily="18" charset="0"/>
                <a:hlinkClick r:id="rId2"/>
              </a:rPr>
              <a:t>://</a:t>
            </a:r>
            <a:r>
              <a:rPr lang="en-US" altLang="en-US" sz="1400" dirty="0" smtClean="0">
                <a:solidFill>
                  <a:srgbClr val="00B0F0"/>
                </a:solidFill>
                <a:latin typeface="Book Antiqua" panose="02040602050305030304" pitchFamily="18" charset="0"/>
                <a:hlinkClick r:id="rId2"/>
              </a:rPr>
              <a:t>www.almrsal.com/post/784138</a:t>
            </a:r>
            <a:endParaRPr lang="en-US" altLang="en-US" sz="1400" dirty="0" smtClean="0">
              <a:solidFill>
                <a:srgbClr val="00B0F0"/>
              </a:solidFill>
              <a:latin typeface="Book Antiqua" panose="02040602050305030304" pitchFamily="18" charset="0"/>
            </a:endParaRPr>
          </a:p>
          <a:p>
            <a:pPr marL="625475" lvl="1" indent="-342900" algn="r" rtl="1">
              <a:buSzPct val="125000"/>
              <a:buFont typeface="Tahoma" panose="020B0604030504040204" pitchFamily="34" charset="0"/>
              <a:buChar char="‒"/>
            </a:pPr>
            <a:r>
              <a:rPr lang="ar-SA" altLang="en-US" sz="1800" dirty="0" smtClean="0">
                <a:solidFill>
                  <a:srgbClr val="000000"/>
                </a:solidFill>
                <a:latin typeface="Times New Roman" panose="02020603050405020304" pitchFamily="18" charset="0"/>
                <a:cs typeface="Times New Roman" panose="02020603050405020304" pitchFamily="18" charset="0"/>
              </a:rPr>
              <a:t>وتسمى أيضاً بالبرمجة العشوائية.</a:t>
            </a:r>
          </a:p>
          <a:p>
            <a:pPr marL="625475" lvl="1" indent="-342900" algn="r" rtl="1">
              <a:buSzPct val="125000"/>
              <a:buFont typeface="Tahoma" panose="020B0604030504040204" pitchFamily="34" charset="0"/>
              <a:buChar char="‒"/>
            </a:pPr>
            <a:r>
              <a:rPr lang="ar-SA" altLang="en-US" sz="1800" dirty="0" smtClean="0">
                <a:solidFill>
                  <a:srgbClr val="000000"/>
                </a:solidFill>
                <a:latin typeface="Times New Roman" panose="02020603050405020304" pitchFamily="18" charset="0"/>
                <a:cs typeface="Times New Roman" panose="02020603050405020304" pitchFamily="18" charset="0"/>
              </a:rPr>
              <a:t>كانت </a:t>
            </a:r>
            <a:r>
              <a:rPr lang="ar-SA" altLang="en-US" sz="1800" dirty="0">
                <a:solidFill>
                  <a:srgbClr val="000000"/>
                </a:solidFill>
                <a:latin typeface="Times New Roman" panose="02020603050405020304" pitchFamily="18" charset="0"/>
                <a:cs typeface="Times New Roman" panose="02020603050405020304" pitchFamily="18" charset="0"/>
              </a:rPr>
              <a:t>أولى لغات </a:t>
            </a:r>
            <a:r>
              <a:rPr lang="ar-SA" altLang="en-US" sz="1800" dirty="0" smtClean="0">
                <a:solidFill>
                  <a:srgbClr val="000000"/>
                </a:solidFill>
                <a:latin typeface="Times New Roman" panose="02020603050405020304" pitchFamily="18" charset="0"/>
                <a:cs typeface="Times New Roman" panose="02020603050405020304" pitchFamily="18" charset="0"/>
              </a:rPr>
              <a:t>البرمجة </a:t>
            </a:r>
            <a:r>
              <a:rPr lang="ar-SA" altLang="en-US" sz="1800" dirty="0">
                <a:solidFill>
                  <a:srgbClr val="000000"/>
                </a:solidFill>
                <a:latin typeface="Times New Roman" panose="02020603050405020304" pitchFamily="18" charset="0"/>
                <a:cs typeface="Times New Roman" panose="02020603050405020304" pitchFamily="18" charset="0"/>
              </a:rPr>
              <a:t>الإجرائية الرئيسية في الفترة ما بين عام 1957-1964 هي </a:t>
            </a:r>
            <a:r>
              <a:rPr lang="en-US" altLang="en-US" sz="1800" dirty="0">
                <a:solidFill>
                  <a:srgbClr val="000000"/>
                </a:solidFill>
                <a:latin typeface="Times New Roman" panose="02020603050405020304" pitchFamily="18" charset="0"/>
                <a:cs typeface="Times New Roman" panose="02020603050405020304" pitchFamily="18" charset="0"/>
              </a:rPr>
              <a:t>FORTRAN </a:t>
            </a:r>
            <a:r>
              <a:rPr lang="ar-SA" altLang="en-US" sz="1800" dirty="0" smtClean="0">
                <a:solidFill>
                  <a:srgbClr val="000000"/>
                </a:solidFill>
                <a:latin typeface="Times New Roman" panose="02020603050405020304" pitchFamily="18" charset="0"/>
                <a:cs typeface="Times New Roman" panose="02020603050405020304" pitchFamily="18" charset="0"/>
              </a:rPr>
              <a:t> و </a:t>
            </a:r>
            <a:r>
              <a:rPr lang="en-US" altLang="en-US" sz="1800" dirty="0" smtClean="0">
                <a:solidFill>
                  <a:srgbClr val="000000"/>
                </a:solidFill>
                <a:latin typeface="Times New Roman" panose="02020603050405020304" pitchFamily="18" charset="0"/>
                <a:cs typeface="Times New Roman" panose="02020603050405020304" pitchFamily="18" charset="0"/>
              </a:rPr>
              <a:t>ALGOL</a:t>
            </a:r>
            <a:r>
              <a:rPr lang="ar-SA" altLang="en-US" sz="1800" dirty="0" smtClean="0">
                <a:solidFill>
                  <a:srgbClr val="000000"/>
                </a:solidFill>
                <a:latin typeface="Times New Roman" panose="02020603050405020304" pitchFamily="18" charset="0"/>
                <a:cs typeface="Times New Roman" panose="02020603050405020304" pitchFamily="18" charset="0"/>
              </a:rPr>
              <a:t> و </a:t>
            </a:r>
            <a:r>
              <a:rPr lang="en-US" altLang="en-US" sz="1800" dirty="0">
                <a:solidFill>
                  <a:srgbClr val="000000"/>
                </a:solidFill>
                <a:latin typeface="Times New Roman" panose="02020603050405020304" pitchFamily="18" charset="0"/>
                <a:cs typeface="Times New Roman" panose="02020603050405020304" pitchFamily="18" charset="0"/>
              </a:rPr>
              <a:t>COBOL </a:t>
            </a:r>
            <a:r>
              <a:rPr lang="ar-SA" altLang="en-US" sz="1800" dirty="0" smtClean="0">
                <a:solidFill>
                  <a:srgbClr val="000000"/>
                </a:solidFill>
                <a:latin typeface="Times New Roman" panose="02020603050405020304" pitchFamily="18" charset="0"/>
                <a:cs typeface="Times New Roman" panose="02020603050405020304" pitchFamily="18" charset="0"/>
              </a:rPr>
              <a:t> و</a:t>
            </a:r>
            <a:r>
              <a:rPr lang="en-US" altLang="en-US" sz="1800" dirty="0" smtClean="0">
                <a:solidFill>
                  <a:srgbClr val="000000"/>
                </a:solidFill>
                <a:latin typeface="Times New Roman" panose="02020603050405020304" pitchFamily="18" charset="0"/>
                <a:cs typeface="Times New Roman" panose="02020603050405020304" pitchFamily="18" charset="0"/>
              </a:rPr>
              <a:t>PL/I </a:t>
            </a:r>
            <a:r>
              <a:rPr lang="ar-SA" altLang="en-US" sz="1800" dirty="0" smtClean="0">
                <a:solidFill>
                  <a:srgbClr val="000000"/>
                </a:solidFill>
                <a:latin typeface="Times New Roman" panose="02020603050405020304" pitchFamily="18" charset="0"/>
                <a:cs typeface="Times New Roman" panose="02020603050405020304" pitchFamily="18" charset="0"/>
              </a:rPr>
              <a:t> و</a:t>
            </a:r>
            <a:r>
              <a:rPr lang="en-US" altLang="en-US" sz="1800" dirty="0" smtClean="0">
                <a:solidFill>
                  <a:srgbClr val="000000"/>
                </a:solidFill>
                <a:latin typeface="Times New Roman" panose="02020603050405020304" pitchFamily="18" charset="0"/>
                <a:cs typeface="Times New Roman" panose="02020603050405020304" pitchFamily="18" charset="0"/>
              </a:rPr>
              <a:t>BASIC</a:t>
            </a:r>
            <a:r>
              <a:rPr lang="ar-SA" altLang="en-US" sz="1800" dirty="0" smtClean="0">
                <a:solidFill>
                  <a:srgbClr val="000000"/>
                </a:solidFill>
                <a:latin typeface="Times New Roman" panose="02020603050405020304" pitchFamily="18" charset="0"/>
                <a:cs typeface="Times New Roman" panose="02020603050405020304" pitchFamily="18" charset="0"/>
              </a:rPr>
              <a:t> </a:t>
            </a:r>
          </a:p>
          <a:p>
            <a:pPr marL="625475" lvl="1" indent="-342900" algn="r" rtl="1">
              <a:buSzPct val="125000"/>
              <a:buFont typeface="Tahoma" panose="020B0604030504040204" pitchFamily="34" charset="0"/>
              <a:buChar char="‒"/>
            </a:pPr>
            <a:r>
              <a:rPr lang="ar-SA" altLang="en-US" sz="1800" dirty="0" smtClean="0">
                <a:solidFill>
                  <a:srgbClr val="000000"/>
                </a:solidFill>
                <a:latin typeface="Times New Roman" panose="02020603050405020304" pitchFamily="18" charset="0"/>
                <a:cs typeface="Times New Roman" panose="02020603050405020304" pitchFamily="18" charset="0"/>
              </a:rPr>
              <a:t>تركز البرمجة الإجرائية على </a:t>
            </a:r>
            <a:r>
              <a:rPr lang="ar-SA" altLang="en-US" sz="1800" dirty="0">
                <a:solidFill>
                  <a:srgbClr val="000000"/>
                </a:solidFill>
                <a:latin typeface="Times New Roman" panose="02020603050405020304" pitchFamily="18" charset="0"/>
                <a:cs typeface="Times New Roman" panose="02020603050405020304" pitchFamily="18" charset="0"/>
              </a:rPr>
              <a:t>حل المسألة برمجيا ً وتحقيق الهدف </a:t>
            </a:r>
            <a:r>
              <a:rPr lang="ar-SA" altLang="en-US" sz="1800" dirty="0" smtClean="0">
                <a:solidFill>
                  <a:srgbClr val="000000"/>
                </a:solidFill>
                <a:latin typeface="Times New Roman" panose="02020603050405020304" pitchFamily="18" charset="0"/>
                <a:cs typeface="Times New Roman" panose="02020603050405020304" pitchFamily="18" charset="0"/>
              </a:rPr>
              <a:t>دون النظر </a:t>
            </a:r>
            <a:r>
              <a:rPr lang="ar-SA" altLang="en-US" sz="1800" dirty="0">
                <a:solidFill>
                  <a:srgbClr val="000000"/>
                </a:solidFill>
                <a:latin typeface="Times New Roman" panose="02020603050405020304" pitchFamily="18" charset="0"/>
                <a:cs typeface="Times New Roman" panose="02020603050405020304" pitchFamily="18" charset="0"/>
              </a:rPr>
              <a:t>الى عملية تنظيم </a:t>
            </a:r>
            <a:r>
              <a:rPr lang="ar-SA" altLang="en-US" sz="1800" dirty="0" smtClean="0">
                <a:solidFill>
                  <a:srgbClr val="000000"/>
                </a:solidFill>
                <a:latin typeface="Times New Roman" panose="02020603050405020304" pitchFamily="18" charset="0"/>
                <a:cs typeface="Times New Roman" panose="02020603050405020304" pitchFamily="18" charset="0"/>
              </a:rPr>
              <a:t>البرنامج.</a:t>
            </a:r>
            <a:endParaRPr lang="ar-SA" altLang="en-US" sz="1800" dirty="0">
              <a:solidFill>
                <a:srgbClr val="000000"/>
              </a:solidFill>
              <a:latin typeface="Times New Roman" panose="02020603050405020304" pitchFamily="18" charset="0"/>
              <a:cs typeface="Times New Roman" panose="02020603050405020304" pitchFamily="18" charset="0"/>
            </a:endParaRPr>
          </a:p>
          <a:p>
            <a:pPr marL="625475" lvl="1" indent="-342900" algn="r" rtl="1">
              <a:buSzPct val="125000"/>
              <a:buFont typeface="Tahoma" panose="020B0604030504040204" pitchFamily="34" charset="0"/>
              <a:buChar char="‒"/>
            </a:pPr>
            <a:r>
              <a:rPr lang="ar-SA" altLang="en-US" sz="1800" dirty="0" smtClean="0">
                <a:solidFill>
                  <a:srgbClr val="000000"/>
                </a:solidFill>
                <a:latin typeface="Times New Roman" panose="02020603050405020304" pitchFamily="18" charset="0"/>
                <a:cs typeface="Times New Roman" panose="02020603050405020304" pitchFamily="18" charset="0"/>
              </a:rPr>
              <a:t>تشتمل غير الهيكلية على كتابة </a:t>
            </a:r>
            <a:r>
              <a:rPr lang="ar-SA" altLang="en-US" sz="1800" dirty="0">
                <a:solidFill>
                  <a:srgbClr val="000000"/>
                </a:solidFill>
                <a:latin typeface="Times New Roman" panose="02020603050405020304" pitchFamily="18" charset="0"/>
                <a:cs typeface="Times New Roman" panose="02020603050405020304" pitchFamily="18" charset="0"/>
              </a:rPr>
              <a:t>البرامج </a:t>
            </a:r>
            <a:r>
              <a:rPr lang="ar-SA" altLang="en-US" sz="1800" dirty="0" smtClean="0">
                <a:solidFill>
                  <a:srgbClr val="000000"/>
                </a:solidFill>
                <a:latin typeface="Times New Roman" panose="02020603050405020304" pitchFamily="18" charset="0"/>
                <a:cs typeface="Times New Roman" panose="02020603050405020304" pitchFamily="18" charset="0"/>
              </a:rPr>
              <a:t>في شكل سلسلة </a:t>
            </a:r>
            <a:r>
              <a:rPr lang="ar-SA" altLang="en-US" sz="1800" dirty="0">
                <a:solidFill>
                  <a:srgbClr val="000000"/>
                </a:solidFill>
                <a:latin typeface="Times New Roman" panose="02020603050405020304" pitchFamily="18" charset="0"/>
                <a:cs typeface="Times New Roman" panose="02020603050405020304" pitchFamily="18" charset="0"/>
              </a:rPr>
              <a:t>من التعليمات التي يتم تنفيذها بالترتيب مالم يكن في البرنامج شئ </a:t>
            </a:r>
            <a:r>
              <a:rPr lang="ar-SA" altLang="en-US" sz="1800" dirty="0" smtClean="0">
                <a:solidFill>
                  <a:srgbClr val="000000"/>
                </a:solidFill>
                <a:latin typeface="Times New Roman" panose="02020603050405020304" pitchFamily="18" charset="0"/>
                <a:cs typeface="Times New Roman" panose="02020603050405020304" pitchFamily="18" charset="0"/>
              </a:rPr>
              <a:t>(العبارة </a:t>
            </a:r>
            <a:r>
              <a:rPr lang="en-US" altLang="en-US" sz="1800" b="1" dirty="0" smtClean="0">
                <a:solidFill>
                  <a:srgbClr val="000000"/>
                </a:solidFill>
                <a:latin typeface="Times New Roman" panose="02020603050405020304" pitchFamily="18" charset="0"/>
                <a:cs typeface="Times New Roman" panose="02020603050405020304" pitchFamily="18" charset="0"/>
              </a:rPr>
              <a:t>GOTO</a:t>
            </a:r>
            <a:r>
              <a:rPr lang="ar-SA" altLang="en-US" sz="1800" dirty="0" smtClean="0">
                <a:solidFill>
                  <a:srgbClr val="000000"/>
                </a:solidFill>
                <a:latin typeface="Times New Roman" panose="02020603050405020304" pitchFamily="18" charset="0"/>
                <a:cs typeface="Times New Roman" panose="02020603050405020304" pitchFamily="18" charset="0"/>
              </a:rPr>
              <a:t>) يغير </a:t>
            </a:r>
            <a:r>
              <a:rPr lang="ar-SA" altLang="en-US" sz="1800" dirty="0">
                <a:solidFill>
                  <a:srgbClr val="000000"/>
                </a:solidFill>
                <a:latin typeface="Times New Roman" panose="02020603050405020304" pitchFamily="18" charset="0"/>
                <a:cs typeface="Times New Roman" panose="02020603050405020304" pitchFamily="18" charset="0"/>
              </a:rPr>
              <a:t>هذا الترتيب</a:t>
            </a:r>
            <a:r>
              <a:rPr lang="ar-SA" altLang="en-US" sz="1800" dirty="0" smtClean="0">
                <a:solidFill>
                  <a:srgbClr val="000000"/>
                </a:solidFill>
                <a:latin typeface="Times New Roman" panose="02020603050405020304" pitchFamily="18" charset="0"/>
                <a:cs typeface="Times New Roman" panose="02020603050405020304" pitchFamily="18" charset="0"/>
              </a:rPr>
              <a:t>.</a:t>
            </a:r>
            <a:endParaRPr lang="en-US" altLang="en-US" sz="1800" dirty="0" smtClean="0">
              <a:solidFill>
                <a:srgbClr val="000000"/>
              </a:solidFill>
              <a:latin typeface="Times New Roman" panose="02020603050405020304" pitchFamily="18" charset="0"/>
              <a:cs typeface="Times New Roman" panose="02020603050405020304" pitchFamily="18" charset="0"/>
            </a:endParaRPr>
          </a:p>
          <a:p>
            <a:pPr marL="625475" lvl="1" indent="-342900" algn="r" rtl="1">
              <a:buSzPct val="125000"/>
              <a:buFont typeface="Tahoma" panose="020B0604030504040204" pitchFamily="34" charset="0"/>
              <a:buChar char="‒"/>
            </a:pPr>
            <a:r>
              <a:rPr lang="ar-SA" altLang="en-US" sz="1800" dirty="0" smtClean="0">
                <a:solidFill>
                  <a:srgbClr val="000000"/>
                </a:solidFill>
                <a:latin typeface="Times New Roman" panose="02020603050405020304" pitchFamily="18" charset="0"/>
                <a:cs typeface="Times New Roman" panose="02020603050405020304" pitchFamily="18" charset="0"/>
              </a:rPr>
              <a:t>أي أن التعليمات تكتب بصورة عشوائية لا تعتمد على أسس </a:t>
            </a:r>
            <a:r>
              <a:rPr lang="ar-SA" altLang="en-US" sz="1800" dirty="0">
                <a:solidFill>
                  <a:srgbClr val="000000"/>
                </a:solidFill>
                <a:latin typeface="Times New Roman" panose="02020603050405020304" pitchFamily="18" charset="0"/>
                <a:cs typeface="Times New Roman" panose="02020603050405020304" pitchFamily="18" charset="0"/>
              </a:rPr>
              <a:t>ونظريات وهيكلة، </a:t>
            </a:r>
            <a:r>
              <a:rPr lang="ar-SA" altLang="en-US" sz="1800" dirty="0" smtClean="0">
                <a:solidFill>
                  <a:srgbClr val="000000"/>
                </a:solidFill>
                <a:latin typeface="Times New Roman" panose="02020603050405020304" pitchFamily="18" charset="0"/>
                <a:cs typeface="Times New Roman" panose="02020603050405020304" pitchFamily="18" charset="0"/>
              </a:rPr>
              <a:t>حيث </a:t>
            </a:r>
            <a:r>
              <a:rPr lang="ar-SA" altLang="en-US" sz="1800" dirty="0">
                <a:solidFill>
                  <a:srgbClr val="000000"/>
                </a:solidFill>
                <a:latin typeface="Times New Roman" panose="02020603050405020304" pitchFamily="18" charset="0"/>
                <a:cs typeface="Times New Roman" panose="02020603050405020304" pitchFamily="18" charset="0"/>
              </a:rPr>
              <a:t>ينظر للبرنامج </a:t>
            </a:r>
            <a:r>
              <a:rPr lang="ar-SA" altLang="en-US" sz="1800" dirty="0" smtClean="0">
                <a:solidFill>
                  <a:srgbClr val="000000"/>
                </a:solidFill>
                <a:latin typeface="Times New Roman" panose="02020603050405020304" pitchFamily="18" charset="0"/>
                <a:cs typeface="Times New Roman" panose="02020603050405020304" pitchFamily="18" charset="0"/>
              </a:rPr>
              <a:t>بأنه </a:t>
            </a:r>
            <a:r>
              <a:rPr lang="ar-SA" altLang="en-US" sz="1800" dirty="0">
                <a:solidFill>
                  <a:srgbClr val="000000"/>
                </a:solidFill>
                <a:latin typeface="Times New Roman" panose="02020603050405020304" pitchFamily="18" charset="0"/>
                <a:cs typeface="Times New Roman" panose="02020603050405020304" pitchFamily="18" charset="0"/>
              </a:rPr>
              <a:t>كتلة </a:t>
            </a:r>
            <a:r>
              <a:rPr lang="ar-SA" altLang="en-US" sz="1800" dirty="0" smtClean="0">
                <a:solidFill>
                  <a:srgbClr val="000000"/>
                </a:solidFill>
                <a:latin typeface="Times New Roman" panose="02020603050405020304" pitchFamily="18" charset="0"/>
                <a:cs typeface="Times New Roman" panose="02020603050405020304" pitchFamily="18" charset="0"/>
              </a:rPr>
              <a:t>واحدة.</a:t>
            </a:r>
          </a:p>
          <a:p>
            <a:pPr marL="625475" lvl="1" indent="-342900" algn="r" rtl="1">
              <a:buSzPct val="125000"/>
              <a:buFont typeface="Tahoma" panose="020B0604030504040204" pitchFamily="34" charset="0"/>
              <a:buChar char="‒"/>
            </a:pPr>
            <a:r>
              <a:rPr lang="ar-SA" altLang="en-US" sz="1800" dirty="0" smtClean="0">
                <a:solidFill>
                  <a:srgbClr val="000000"/>
                </a:solidFill>
                <a:latin typeface="Times New Roman" panose="02020603050405020304" pitchFamily="18" charset="0"/>
                <a:cs typeface="Times New Roman" panose="02020603050405020304" pitchFamily="18" charset="0"/>
              </a:rPr>
              <a:t>يعد </a:t>
            </a:r>
            <a:r>
              <a:rPr lang="ar-SA" altLang="en-US" sz="1800" dirty="0">
                <a:solidFill>
                  <a:srgbClr val="000000"/>
                </a:solidFill>
                <a:latin typeface="Times New Roman" panose="02020603050405020304" pitchFamily="18" charset="0"/>
                <a:cs typeface="Times New Roman" panose="02020603050405020304" pitchFamily="18" charset="0"/>
              </a:rPr>
              <a:t>نموذج البرمجة الإجرائية أحد النماذج الأولى التي ظهرت في العالم </a:t>
            </a:r>
            <a:r>
              <a:rPr lang="ar-SA" altLang="en-US" sz="1800" dirty="0" smtClean="0">
                <a:solidFill>
                  <a:srgbClr val="000000"/>
                </a:solidFill>
                <a:latin typeface="Times New Roman" panose="02020603050405020304" pitchFamily="18" charset="0"/>
                <a:cs typeface="Times New Roman" panose="02020603050405020304" pitchFamily="18" charset="0"/>
              </a:rPr>
              <a:t>الحسابي. </a:t>
            </a:r>
            <a:endParaRPr lang="en-US" altLang="en-US" sz="1800" dirty="0">
              <a:solidFill>
                <a:srgbClr val="000000"/>
              </a:solidFill>
              <a:latin typeface="Times New Roman" panose="02020603050405020304" pitchFamily="18" charset="0"/>
              <a:cs typeface="Times New Roman" panose="02020603050405020304" pitchFamily="18" charset="0"/>
            </a:endParaRPr>
          </a:p>
          <a:p>
            <a:pPr marL="625475" lvl="1" indent="-342900" algn="r" rtl="1">
              <a:buSzPct val="125000"/>
              <a:buFont typeface="Tahoma" panose="020B0604030504040204" pitchFamily="34" charset="0"/>
              <a:buChar char="‒"/>
            </a:pPr>
            <a:r>
              <a:rPr lang="ar-SA" altLang="en-US" sz="2000" b="1" dirty="0">
                <a:latin typeface="Book Antiqua" panose="02040602050305030304" pitchFamily="18" charset="0"/>
              </a:rPr>
              <a:t>عيوب </a:t>
            </a:r>
            <a:r>
              <a:rPr lang="ar-SA" altLang="en-US" sz="2000" b="1" dirty="0" smtClean="0">
                <a:latin typeface="Book Antiqua" panose="02040602050305030304" pitchFamily="18" charset="0"/>
              </a:rPr>
              <a:t>البرمجة غير </a:t>
            </a:r>
            <a:r>
              <a:rPr lang="ar-SA" altLang="en-US" sz="2000" b="1" dirty="0">
                <a:latin typeface="Book Antiqua" panose="02040602050305030304" pitchFamily="18" charset="0"/>
              </a:rPr>
              <a:t>الهيكلية</a:t>
            </a:r>
            <a:endParaRPr lang="ar-SA" altLang="en-US" sz="2000" b="1" dirty="0" smtClean="0">
              <a:latin typeface="Book Antiqua" panose="02040602050305030304" pitchFamily="18" charset="0"/>
            </a:endParaRPr>
          </a:p>
          <a:p>
            <a:pPr marL="914400" lvl="1" indent="-282575" algn="r" rtl="1">
              <a:buSzPct val="100000"/>
              <a:buFont typeface="+mj-lt"/>
              <a:buAutoNum type="arabicParenR"/>
            </a:pPr>
            <a:r>
              <a:rPr lang="ar-SA" sz="1600" dirty="0" smtClean="0">
                <a:latin typeface="Arial"/>
              </a:rPr>
              <a:t>إستخدام الامر</a:t>
            </a:r>
            <a:r>
              <a:rPr lang="en-US" sz="1600" dirty="0" smtClean="0">
                <a:latin typeface="Arial"/>
              </a:rPr>
              <a:t>Go to</a:t>
            </a:r>
            <a:r>
              <a:rPr lang="ar-SA" sz="1600" smtClean="0">
                <a:latin typeface="Arial"/>
              </a:rPr>
              <a:t> بكثرة </a:t>
            </a:r>
            <a:r>
              <a:rPr lang="ar-SA" sz="1600" dirty="0" smtClean="0">
                <a:latin typeface="Arial"/>
              </a:rPr>
              <a:t>يعيق فهم البرنامج وصعوبة تتبع خطوات</a:t>
            </a:r>
            <a:r>
              <a:rPr lang="ar-SA" sz="1600" dirty="0" smtClean="0"/>
              <a:t> </a:t>
            </a:r>
            <a:r>
              <a:rPr lang="ar-SA" sz="1600" dirty="0" smtClean="0">
                <a:latin typeface="Arial"/>
              </a:rPr>
              <a:t>التنفيذ.</a:t>
            </a:r>
            <a:endParaRPr lang="ar-SA" altLang="en-US" sz="1600" dirty="0" smtClean="0">
              <a:latin typeface="Book Antiqua" panose="02040602050305030304" pitchFamily="18" charset="0"/>
            </a:endParaRPr>
          </a:p>
          <a:p>
            <a:pPr marL="914400" lvl="1" indent="-282575" algn="r" rtl="1">
              <a:buSzPct val="100000"/>
              <a:buFont typeface="+mj-lt"/>
              <a:buAutoNum type="arabicParenR"/>
            </a:pPr>
            <a:r>
              <a:rPr lang="ar-SA" altLang="en-US" sz="1600" dirty="0" smtClean="0">
                <a:latin typeface="Book Antiqua" panose="02040602050305030304" pitchFamily="18" charset="0"/>
              </a:rPr>
              <a:t>صعوبة إكتشاف الأخطاء </a:t>
            </a:r>
            <a:r>
              <a:rPr lang="ar-SA" altLang="en-US" sz="1600" dirty="0">
                <a:latin typeface="Book Antiqua" panose="02040602050305030304" pitchFamily="18" charset="0"/>
              </a:rPr>
              <a:t>في </a:t>
            </a:r>
            <a:r>
              <a:rPr lang="ar-SA" altLang="en-US" sz="1600" dirty="0" smtClean="0">
                <a:latin typeface="Book Antiqua" panose="02040602050305030304" pitchFamily="18" charset="0"/>
              </a:rPr>
              <a:t>البرنامج.</a:t>
            </a:r>
          </a:p>
          <a:p>
            <a:pPr marL="914400" lvl="1" indent="-282575" algn="r" rtl="1">
              <a:buSzPct val="100000"/>
              <a:buFont typeface="+mj-lt"/>
              <a:buAutoNum type="arabicParenR"/>
            </a:pPr>
            <a:r>
              <a:rPr lang="ar-SA" altLang="en-US" sz="1600" dirty="0" smtClean="0">
                <a:latin typeface="Book Antiqua" panose="02040602050305030304" pitchFamily="18" charset="0"/>
              </a:rPr>
              <a:t>لا يمكن تطوير البرامج بسهولة.</a:t>
            </a:r>
          </a:p>
          <a:p>
            <a:pPr marL="914400" lvl="1" indent="-282575" algn="r" rtl="1">
              <a:buSzPct val="100000"/>
              <a:buFont typeface="+mj-lt"/>
              <a:buAutoNum type="arabicParenR"/>
            </a:pPr>
            <a:r>
              <a:rPr lang="ar-SA" altLang="en-US" sz="1600" dirty="0" smtClean="0">
                <a:latin typeface="Book Antiqua" panose="02040602050305030304" pitchFamily="18" charset="0"/>
              </a:rPr>
              <a:t>تطوير البرامج يزيد حجم البرامج بشكل كبير.</a:t>
            </a:r>
            <a:endParaRPr lang="en-US" altLang="en-US" sz="1600" dirty="0" smtClean="0">
              <a:latin typeface="Book Antiqua" panose="02040602050305030304" pitchFamily="18" charset="0"/>
            </a:endParaRPr>
          </a:p>
          <a:p>
            <a:pPr marL="400050" lvl="1" indent="0">
              <a:buSzPct val="100000"/>
              <a:buNone/>
            </a:pPr>
            <a:r>
              <a:rPr lang="en-US" altLang="en-US" sz="1400" dirty="0" smtClean="0"/>
              <a:t>	</a:t>
            </a:r>
          </a:p>
        </p:txBody>
      </p:sp>
      <p:sp>
        <p:nvSpPr>
          <p:cNvPr id="5" name="Rectangle 2"/>
          <p:cNvSpPr>
            <a:spLocks noGrp="1" noChangeArrowheads="1"/>
          </p:cNvSpPr>
          <p:nvPr>
            <p:ph type="title"/>
          </p:nvPr>
        </p:nvSpPr>
        <p:spPr>
          <a:xfrm>
            <a:off x="685800" y="152400"/>
            <a:ext cx="7772400" cy="762000"/>
          </a:xfrm>
        </p:spPr>
        <p:txBody>
          <a:bodyPr/>
          <a:lstStyle/>
          <a:p>
            <a:r>
              <a:rPr lang="en-US" altLang="en-US" sz="3600" b="1" dirty="0">
                <a:cs typeface="Times New Roman" panose="02020603050405020304" pitchFamily="18" charset="0"/>
              </a:rPr>
              <a:t>Evolution of </a:t>
            </a:r>
            <a:r>
              <a:rPr lang="en-US" altLang="en-US" sz="3600" b="1" dirty="0" smtClean="0">
                <a:cs typeface="Times New Roman" panose="02020603050405020304" pitchFamily="18" charset="0"/>
              </a:rPr>
              <a:t>Programming Methods</a:t>
            </a:r>
            <a:r>
              <a:rPr lang="en-US" altLang="en-US" sz="3600" b="1" dirty="0" smtClean="0"/>
              <a:t> </a:t>
            </a:r>
            <a:endParaRPr lang="en-US" altLang="en-US" sz="3600" b="1" dirty="0"/>
          </a:p>
        </p:txBody>
      </p:sp>
    </p:spTree>
    <p:extLst>
      <p:ext uri="{BB962C8B-B14F-4D97-AF65-F5344CB8AC3E}">
        <p14:creationId xmlns:p14="http://schemas.microsoft.com/office/powerpoint/2010/main" val="3051515343"/>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2551</TotalTime>
  <Words>2999</Words>
  <Application>Microsoft Office PowerPoint</Application>
  <PresentationFormat>On-screen Show (4:3)</PresentationFormat>
  <Paragraphs>301</Paragraphs>
  <Slides>24</Slides>
  <Notes>2</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Default Design</vt:lpstr>
      <vt:lpstr>Object Oriented Programming with C++</vt:lpstr>
      <vt:lpstr>PowerPoint Presentation</vt:lpstr>
      <vt:lpstr>What is programming? </vt:lpstr>
      <vt:lpstr>Evolution of Programming Methods </vt:lpstr>
      <vt:lpstr>Evolution of Programming Methods </vt:lpstr>
      <vt:lpstr>Evolution of Programming Methods </vt:lpstr>
      <vt:lpstr>Evolution of Programming Methods </vt:lpstr>
      <vt:lpstr>Evolution of Programming Methods </vt:lpstr>
      <vt:lpstr>Evolution of Programming Methods </vt:lpstr>
      <vt:lpstr>Evolution of Programming Methods </vt:lpstr>
      <vt:lpstr>Evolution of Programming Methods </vt:lpstr>
      <vt:lpstr>Evolution of Programming Methods </vt:lpstr>
      <vt:lpstr>Evolution of Programming Methods </vt:lpstr>
      <vt:lpstr>Tour of C++: The Basics</vt:lpstr>
      <vt:lpstr>Tour of C++: The Basics</vt:lpstr>
      <vt:lpstr>Tour of C++: The Basics</vt:lpstr>
      <vt:lpstr>Tour of C++: The Basics</vt:lpstr>
      <vt:lpstr>Tour of C++: The Basics</vt:lpstr>
      <vt:lpstr>Tour of C++: The Basics</vt:lpstr>
      <vt:lpstr>Tour of C++: The Basics</vt:lpstr>
      <vt:lpstr>Tour of C++: The Basics</vt:lpstr>
      <vt:lpstr>Tour of C++: The Basics</vt:lpstr>
      <vt:lpstr>Tour of C++: The Basics</vt:lpstr>
      <vt:lpstr>Tour of C++: The Basics</vt:lpstr>
    </vt:vector>
  </TitlesOfParts>
  <Company>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Information</dc:title>
  <dc:creator>Wei Du</dc:creator>
  <cp:lastModifiedBy>DR.Ahmed Saker 2o1O</cp:lastModifiedBy>
  <cp:revision>379</cp:revision>
  <dcterms:created xsi:type="dcterms:W3CDTF">2001-09-23T20:51:35Z</dcterms:created>
  <dcterms:modified xsi:type="dcterms:W3CDTF">2023-01-17T07:06:00Z</dcterms:modified>
</cp:coreProperties>
</file>