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05" r:id="rId2"/>
    <p:sldId id="306" r:id="rId3"/>
    <p:sldId id="292" r:id="rId4"/>
    <p:sldId id="322" r:id="rId5"/>
    <p:sldId id="293" r:id="rId6"/>
    <p:sldId id="294" r:id="rId7"/>
    <p:sldId id="295" r:id="rId8"/>
    <p:sldId id="302" r:id="rId9"/>
    <p:sldId id="323" r:id="rId10"/>
    <p:sldId id="297" r:id="rId11"/>
    <p:sldId id="308" r:id="rId12"/>
    <p:sldId id="309" r:id="rId13"/>
    <p:sldId id="328" r:id="rId14"/>
    <p:sldId id="314" r:id="rId15"/>
    <p:sldId id="316" r:id="rId16"/>
    <p:sldId id="317" r:id="rId17"/>
    <p:sldId id="301" r:id="rId18"/>
    <p:sldId id="298" r:id="rId19"/>
    <p:sldId id="277" r:id="rId20"/>
    <p:sldId id="318" r:id="rId21"/>
    <p:sldId id="319" r:id="rId22"/>
    <p:sldId id="320" r:id="rId23"/>
    <p:sldId id="321" r:id="rId24"/>
    <p:sldId id="329" r:id="rId25"/>
    <p:sldId id="310" r:id="rId26"/>
    <p:sldId id="330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C99"/>
    <a:srgbClr val="CCFFFF"/>
    <a:srgbClr val="660066"/>
    <a:srgbClr val="800000"/>
    <a:srgbClr val="99FFCC"/>
    <a:srgbClr val="0099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76" autoAdjust="0"/>
  </p:normalViewPr>
  <p:slideViewPr>
    <p:cSldViewPr>
      <p:cViewPr varScale="1">
        <p:scale>
          <a:sx n="83" d="100"/>
          <a:sy n="83" d="100"/>
        </p:scale>
        <p:origin x="-15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CD10C88-B425-481D-A0D4-4585286100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370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7767DFD-704D-4BBF-87D8-1258FF323B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807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2CBC3C-C488-4FED-83B9-4761CE1AA522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GB" smtClean="0"/>
              <a:t>OWEN: Insert chapter number</a:t>
            </a:r>
          </a:p>
        </p:txBody>
      </p:sp>
    </p:spTree>
    <p:extLst>
      <p:ext uri="{BB962C8B-B14F-4D97-AF65-F5344CB8AC3E}">
        <p14:creationId xmlns:p14="http://schemas.microsoft.com/office/powerpoint/2010/main" val="1252676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F9726D-0AEB-43AA-BCFF-DD82E3D6B0CF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454FED-78B2-4938-B405-F483570CCA44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330868-F92D-4D52-899D-3CDDBECBB53F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454FED-78B2-4938-B405-F483570CCA44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3892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330868-F92D-4D52-899D-3CDDBECBB53F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39325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330868-F92D-4D52-899D-3CDDBECBB53F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8536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330868-F92D-4D52-899D-3CDDBECBB53F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4590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330868-F92D-4D52-899D-3CDDBECBB53F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9701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A0DEA8-D1D3-425B-9CC6-F4D4EF1BB473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3471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782BC0-1CC7-4DDA-892F-5448E50F3D83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782BC0-1CC7-4DDA-892F-5448E50F3D83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6954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D07E9D-FABA-4150-AE00-494755C3679E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4BA9C8-3DF6-4D9D-A10A-7509349577C5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1FBA6C-1234-40C8-AF36-023B04E910F9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B86B6D-160D-4843-98F2-BA3AC8519918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B86B6D-160D-4843-98F2-BA3AC8519918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054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B8461-1888-4954-9C20-BEA225CA69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322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295B8-887B-4206-8F65-CED3BC162D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40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906D4-5B05-483F-AB59-612F4BA1DD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34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2933B-6075-40D3-ACF2-3CD195E75B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10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69AD4-EFD5-4476-8180-E2871EEC3A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63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97431-F3CA-41D4-8EB2-3F1D1BF094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32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E60C1-7090-4945-9BA1-EE46A15B5E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80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42746-3028-42AE-877C-85C5E1981E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68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4CB1D-F695-46C8-8325-E524D7FFF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99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4F197-14CF-481E-B588-FCEAF1CD44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02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D422A-C001-4684-B479-9B200D043A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71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E50E7115-17C4-4FC5-ACC5-24D33FC346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219200" y="1365250"/>
            <a:ext cx="7391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GB" sz="72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Section 2</a:t>
            </a:r>
            <a:endParaRPr lang="en-GB" sz="72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068638"/>
            <a:ext cx="6400800" cy="13509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4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Pointers, </a:t>
            </a:r>
            <a:r>
              <a:rPr lang="en-US" sz="4800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Arrays, </a:t>
            </a:r>
            <a:r>
              <a:rPr lang="en-US" sz="4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and </a:t>
            </a:r>
            <a:r>
              <a:rPr lang="en-US" sz="4800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Structures</a:t>
            </a:r>
            <a:endParaRPr lang="en-GB" sz="4800" u="sng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ar-EG" sz="4800" dirty="0"/>
          </a:p>
        </p:txBody>
      </p:sp>
    </p:spTree>
    <p:extLst>
      <p:ext uri="{BB962C8B-B14F-4D97-AF65-F5344CB8AC3E}">
        <p14:creationId xmlns:p14="http://schemas.microsoft.com/office/powerpoint/2010/main" val="451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24"/>
          <p:cNvSpPr>
            <a:spLocks noChangeArrowheads="1"/>
          </p:cNvSpPr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ea typeface="+mj-ea"/>
                <a:cs typeface="Times New Roman" panose="02020603050405020304" pitchFamily="18" charset="0"/>
              </a:rPr>
              <a:t>Using a Pointer to Access the Elements of a String</a:t>
            </a:r>
            <a:endParaRPr lang="en-US" altLang="en-US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400" b="1" dirty="0" smtClean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 smtClean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 smtClean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 smtClean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 smtClean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 smtClean="0">
              <a:solidFill>
                <a:srgbClr val="A50021"/>
              </a:solidFill>
              <a:latin typeface="Courier New" panose="02070309020205020404" pitchFamily="49" charset="0"/>
            </a:endParaRPr>
          </a:p>
        </p:txBody>
      </p:sp>
      <p:sp>
        <p:nvSpPr>
          <p:cNvPr id="23587" name="Rectangle 45"/>
          <p:cNvSpPr>
            <a:spLocks noChangeArrowheads="1"/>
          </p:cNvSpPr>
          <p:nvPr/>
        </p:nvSpPr>
        <p:spPr bwMode="auto">
          <a:xfrm>
            <a:off x="76200" y="3886201"/>
            <a:ext cx="304800" cy="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876675" y="2135188"/>
            <a:ext cx="5038725" cy="3732212"/>
            <a:chOff x="3733800" y="2135188"/>
            <a:chExt cx="5114925" cy="3732212"/>
          </a:xfrm>
        </p:grpSpPr>
        <p:sp>
          <p:nvSpPr>
            <p:cNvPr id="51" name="Rectangle 3"/>
            <p:cNvSpPr>
              <a:spLocks noChangeArrowheads="1"/>
            </p:cNvSpPr>
            <p:nvPr/>
          </p:nvSpPr>
          <p:spPr bwMode="auto">
            <a:xfrm>
              <a:off x="4479925" y="4713288"/>
              <a:ext cx="1168400" cy="755650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" name="Rectangle 4"/>
            <p:cNvSpPr>
              <a:spLocks noChangeArrowheads="1"/>
            </p:cNvSpPr>
            <p:nvPr/>
          </p:nvSpPr>
          <p:spPr bwMode="auto">
            <a:xfrm>
              <a:off x="4495800" y="5470525"/>
              <a:ext cx="10064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>
                  <a:latin typeface="Arial" panose="020B0604020202020204" pitchFamily="34" charset="0"/>
                </a:rPr>
                <a:t> ptr</a:t>
              </a:r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4441825" y="3071813"/>
              <a:ext cx="4406900" cy="730250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4476750" y="3048000"/>
              <a:ext cx="42957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>
                  <a:latin typeface="Arial" panose="020B0604020202020204" pitchFamily="34" charset="0"/>
                </a:rPr>
                <a:t>‘H’    ‘e’     ‘l’      ‘l’      ‘o’    ‘\0’</a:t>
              </a:r>
            </a:p>
          </p:txBody>
        </p:sp>
        <p:sp>
          <p:nvSpPr>
            <p:cNvPr id="55" name="Line 8"/>
            <p:cNvSpPr>
              <a:spLocks noChangeShapeType="1"/>
            </p:cNvSpPr>
            <p:nvPr/>
          </p:nvSpPr>
          <p:spPr bwMode="auto">
            <a:xfrm>
              <a:off x="5140325" y="3070225"/>
              <a:ext cx="0" cy="71913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9"/>
            <p:cNvSpPr>
              <a:spLocks noChangeShapeType="1"/>
            </p:cNvSpPr>
            <p:nvPr/>
          </p:nvSpPr>
          <p:spPr bwMode="auto">
            <a:xfrm>
              <a:off x="5883275" y="3070225"/>
              <a:ext cx="0" cy="71913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>
              <a:off x="6626225" y="3070225"/>
              <a:ext cx="0" cy="71913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1"/>
            <p:cNvSpPr>
              <a:spLocks noChangeShapeType="1"/>
            </p:cNvSpPr>
            <p:nvPr/>
          </p:nvSpPr>
          <p:spPr bwMode="auto">
            <a:xfrm>
              <a:off x="7369175" y="3070225"/>
              <a:ext cx="0" cy="71913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2"/>
            <p:cNvSpPr>
              <a:spLocks noChangeShapeType="1"/>
            </p:cNvSpPr>
            <p:nvPr/>
          </p:nvSpPr>
          <p:spPr bwMode="auto">
            <a:xfrm>
              <a:off x="8112125" y="3070225"/>
              <a:ext cx="0" cy="71913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17"/>
            <p:cNvSpPr txBox="1">
              <a:spLocks noChangeArrowheads="1"/>
            </p:cNvSpPr>
            <p:nvPr/>
          </p:nvSpPr>
          <p:spPr bwMode="auto">
            <a:xfrm>
              <a:off x="3733800" y="2135188"/>
              <a:ext cx="7096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 err="1"/>
                <a:t>msg</a:t>
              </a:r>
              <a:endParaRPr lang="en-US" altLang="en-US" b="1" dirty="0"/>
            </a:p>
          </p:txBody>
        </p:sp>
        <p:sp>
          <p:nvSpPr>
            <p:cNvPr id="61" name="Line 18"/>
            <p:cNvSpPr>
              <a:spLocks noChangeShapeType="1"/>
            </p:cNvSpPr>
            <p:nvPr/>
          </p:nvSpPr>
          <p:spPr bwMode="auto">
            <a:xfrm>
              <a:off x="4114800" y="2590800"/>
              <a:ext cx="304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Text Box 28"/>
            <p:cNvSpPr txBox="1">
              <a:spLocks noChangeArrowheads="1"/>
            </p:cNvSpPr>
            <p:nvPr/>
          </p:nvSpPr>
          <p:spPr bwMode="auto">
            <a:xfrm>
              <a:off x="4343400" y="2651125"/>
              <a:ext cx="7937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CC0000"/>
                  </a:solidFill>
                  <a:latin typeface="Courier New" panose="02070309020205020404" pitchFamily="49" charset="0"/>
                </a:rPr>
                <a:t>3000</a:t>
              </a:r>
            </a:p>
          </p:txBody>
        </p:sp>
        <p:grpSp>
          <p:nvGrpSpPr>
            <p:cNvPr id="63" name="Group 36"/>
            <p:cNvGrpSpPr>
              <a:grpSpLocks/>
            </p:cNvGrpSpPr>
            <p:nvPr/>
          </p:nvGrpSpPr>
          <p:grpSpPr bwMode="auto">
            <a:xfrm>
              <a:off x="4419600" y="3200400"/>
              <a:ext cx="674688" cy="685800"/>
              <a:chOff x="2784" y="2016"/>
              <a:chExt cx="425" cy="432"/>
            </a:xfrm>
          </p:grpSpPr>
          <p:sp>
            <p:nvSpPr>
              <p:cNvPr id="71" name="Text Box 31"/>
              <p:cNvSpPr txBox="1">
                <a:spLocks noChangeArrowheads="1"/>
              </p:cNvSpPr>
              <p:nvPr/>
            </p:nvSpPr>
            <p:spPr bwMode="auto">
              <a:xfrm>
                <a:off x="2784" y="2160"/>
                <a:ext cx="4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b="1">
                    <a:solidFill>
                      <a:schemeClr val="accent2"/>
                    </a:solidFill>
                  </a:rPr>
                  <a:t>‘M’</a:t>
                </a:r>
              </a:p>
            </p:txBody>
          </p:sp>
          <p:sp>
            <p:nvSpPr>
              <p:cNvPr id="72" name="Line 32"/>
              <p:cNvSpPr>
                <a:spLocks noChangeShapeType="1"/>
              </p:cNvSpPr>
              <p:nvPr/>
            </p:nvSpPr>
            <p:spPr bwMode="auto">
              <a:xfrm flipV="1">
                <a:off x="2832" y="2016"/>
                <a:ext cx="336" cy="9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4" name="Group 48"/>
            <p:cNvGrpSpPr>
              <a:grpSpLocks/>
            </p:cNvGrpSpPr>
            <p:nvPr/>
          </p:nvGrpSpPr>
          <p:grpSpPr bwMode="auto">
            <a:xfrm>
              <a:off x="4572000" y="3810000"/>
              <a:ext cx="914400" cy="838200"/>
              <a:chOff x="2880" y="2400"/>
              <a:chExt cx="576" cy="528"/>
            </a:xfrm>
          </p:grpSpPr>
          <p:sp>
            <p:nvSpPr>
              <p:cNvPr id="69" name="Rectangle 47"/>
              <p:cNvSpPr>
                <a:spLocks noChangeArrowheads="1"/>
              </p:cNvSpPr>
              <p:nvPr/>
            </p:nvSpPr>
            <p:spPr bwMode="auto">
              <a:xfrm>
                <a:off x="2880" y="2400"/>
                <a:ext cx="288" cy="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0" name="Line 46"/>
              <p:cNvSpPr>
                <a:spLocks noChangeShapeType="1"/>
              </p:cNvSpPr>
              <p:nvPr/>
            </p:nvSpPr>
            <p:spPr bwMode="auto">
              <a:xfrm flipV="1">
                <a:off x="2976" y="2400"/>
                <a:ext cx="48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5" name="Group 52"/>
            <p:cNvGrpSpPr>
              <a:grpSpLocks/>
            </p:cNvGrpSpPr>
            <p:nvPr/>
          </p:nvGrpSpPr>
          <p:grpSpPr bwMode="auto">
            <a:xfrm>
              <a:off x="5181600" y="3200400"/>
              <a:ext cx="539750" cy="685800"/>
              <a:chOff x="4460" y="2880"/>
              <a:chExt cx="340" cy="432"/>
            </a:xfrm>
          </p:grpSpPr>
          <p:sp>
            <p:nvSpPr>
              <p:cNvPr id="67" name="Text Box 50"/>
              <p:cNvSpPr txBox="1">
                <a:spLocks noChangeArrowheads="1"/>
              </p:cNvSpPr>
              <p:nvPr/>
            </p:nvSpPr>
            <p:spPr bwMode="auto">
              <a:xfrm>
                <a:off x="4460" y="3024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b="1">
                    <a:solidFill>
                      <a:schemeClr val="accent2"/>
                    </a:solidFill>
                  </a:rPr>
                  <a:t>‘a’</a:t>
                </a:r>
              </a:p>
            </p:txBody>
          </p:sp>
          <p:sp>
            <p:nvSpPr>
              <p:cNvPr id="68" name="Line 51"/>
              <p:cNvSpPr>
                <a:spLocks noChangeShapeType="1"/>
              </p:cNvSpPr>
              <p:nvPr/>
            </p:nvSpPr>
            <p:spPr bwMode="auto">
              <a:xfrm flipV="1">
                <a:off x="4464" y="2880"/>
                <a:ext cx="336" cy="9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4648200" y="4724400"/>
              <a:ext cx="793750" cy="39687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solidFill>
                    <a:srgbClr val="CC0000"/>
                  </a:solidFill>
                  <a:latin typeface="Courier New" panose="02070309020205020404" pitchFamily="49" charset="0"/>
                </a:rPr>
                <a:t>3001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5709" y="1828800"/>
            <a:ext cx="3391891" cy="4076700"/>
            <a:chOff x="265709" y="2171700"/>
            <a:chExt cx="3391891" cy="4076700"/>
          </a:xfrm>
        </p:grpSpPr>
        <p:sp>
          <p:nvSpPr>
            <p:cNvPr id="23586" name="AutoShape 44"/>
            <p:cNvSpPr>
              <a:spLocks noChangeArrowheads="1"/>
            </p:cNvSpPr>
            <p:nvPr/>
          </p:nvSpPr>
          <p:spPr bwMode="auto">
            <a:xfrm>
              <a:off x="265709" y="4246462"/>
              <a:ext cx="230581" cy="187036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544760" y="2171700"/>
              <a:ext cx="3112840" cy="40767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lvl="0" indent="-342900">
                <a:spcBef>
                  <a:spcPct val="20000"/>
                </a:spcBef>
              </a:pPr>
              <a:r>
                <a:rPr lang="en-US" altLang="en-US" sz="1800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char   </a:t>
              </a:r>
              <a:r>
                <a:rPr lang="en-US" altLang="en-US" sz="1800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msg</a:t>
              </a:r>
              <a:r>
                <a:rPr lang="en-US" altLang="en-US" sz="1800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[]=“</a:t>
              </a:r>
              <a:r>
                <a:rPr lang="en-US" altLang="en-US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Hello”;          </a:t>
              </a:r>
            </a:p>
            <a:p>
              <a:pPr marL="342900" lvl="0" indent="-342900">
                <a:spcBef>
                  <a:spcPct val="20000"/>
                </a:spcBef>
              </a:pPr>
              <a:r>
                <a:rPr lang="en-US" altLang="en-US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char*  ptr; </a:t>
              </a:r>
            </a:p>
            <a:p>
              <a:pPr marL="342900" lvl="0" indent="-342900">
                <a:spcBef>
                  <a:spcPct val="20000"/>
                </a:spcBef>
              </a:pPr>
              <a:r>
                <a:rPr lang="en-US" altLang="en-US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ptr  =  </a:t>
              </a:r>
              <a:r>
                <a:rPr lang="en-US" altLang="en-US" sz="1800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msg</a:t>
              </a:r>
              <a:r>
                <a:rPr lang="en-US" altLang="en-US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; </a:t>
              </a:r>
            </a:p>
            <a:p>
              <a:pPr marL="342900" lvl="0" indent="-342900">
                <a:spcBef>
                  <a:spcPct val="20000"/>
                </a:spcBef>
              </a:pPr>
              <a:r>
                <a:rPr lang="en-US" altLang="en-US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*ptr  = ‘M’ ; </a:t>
              </a:r>
            </a:p>
            <a:p>
              <a:pPr marL="342900" lvl="0" indent="-342900">
                <a:spcBef>
                  <a:spcPct val="20000"/>
                </a:spcBef>
              </a:pPr>
              <a:r>
                <a:rPr lang="en-US" altLang="en-US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ptr++;		</a:t>
              </a:r>
            </a:p>
            <a:p>
              <a:pPr marL="342900" lvl="0" indent="-342900">
                <a:spcBef>
                  <a:spcPct val="20000"/>
                </a:spcBef>
              </a:pPr>
              <a:endPara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marL="342900" lvl="0" indent="-342900">
                <a:spcBef>
                  <a:spcPct val="20000"/>
                </a:spcBef>
              </a:pPr>
              <a:r>
                <a:rPr lang="en-US" altLang="en-US" sz="1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*ptr = ‘a’;</a:t>
              </a:r>
            </a:p>
          </p:txBody>
        </p:sp>
      </p:grpSp>
      <p:sp>
        <p:nvSpPr>
          <p:cNvPr id="78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000" b="1" dirty="0" smtClean="0">
                <a:solidFill>
                  <a:schemeClr val="accent5">
                    <a:lumMod val="50000"/>
                  </a:schemeClr>
                </a:solidFill>
              </a:rPr>
              <a:t>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667E61-5F73-4BD5-83DB-F47935B48A49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867399"/>
          </a:xfrm>
        </p:spPr>
        <p:txBody>
          <a:bodyPr/>
          <a:lstStyle/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that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fact,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very much 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their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elements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and, actually, an array can always be implicitly converted to the pointer of the proper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</a:p>
          <a:p>
            <a:pPr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T[size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for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‘‘array of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of type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.’’</a:t>
            </a:r>
          </a:p>
          <a:p>
            <a:pPr marL="800100" lvl="2" indent="-342900" fontAlgn="auto">
              <a:spcBef>
                <a:spcPts val="600"/>
              </a:spcBef>
              <a:buClr>
                <a:srgbClr val="666699"/>
              </a:buClr>
              <a:buSzPct val="100000"/>
              <a:buFont typeface="Times New Roman" panose="02020603050405020304" pitchFamily="18" charset="0"/>
              <a:buChar char="─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are indexed from </a:t>
            </a: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size-1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2" indent="-342900" fontAlgn="auto">
              <a:spcBef>
                <a:spcPts val="600"/>
              </a:spcBef>
              <a:buClr>
                <a:srgbClr val="666699"/>
              </a:buClr>
              <a:buSzPct val="100000"/>
              <a:buFont typeface="Times New Roman" panose="02020603050405020304" pitchFamily="18" charset="0"/>
              <a:buChar char="─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2" indent="0" fontAlgn="auto">
              <a:spcBef>
                <a:spcPts val="600"/>
              </a:spcBef>
              <a:buClr>
                <a:srgbClr val="666699"/>
              </a:buClr>
              <a:buSzPct val="100000"/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</a:t>
            </a: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v[3];	</a:t>
            </a:r>
            <a:r>
              <a:rPr lang="en-US" sz="14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an </a:t>
            </a:r>
            <a:r>
              <a:rPr lang="en-US" sz="14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of three floats: v[0], v[1], v[2]</a:t>
            </a:r>
            <a:endParaRPr lang="en-US" sz="1400" i="1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 fontAlgn="auto">
              <a:spcBef>
                <a:spcPts val="600"/>
              </a:spcBef>
              <a:buClr>
                <a:srgbClr val="666699"/>
              </a:buClr>
              <a:buSzPct val="100000"/>
              <a:buNone/>
            </a:pPr>
            <a:r>
              <a:rPr lang="en-US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char* </a:t>
            </a:r>
            <a:r>
              <a:rPr lang="en-US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a[32];	</a:t>
            </a:r>
            <a:r>
              <a:rPr lang="en-US" altLang="en-US" sz="14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an array of 32 pointers to char: a[0] .. a[31</a:t>
            </a:r>
            <a:r>
              <a:rPr lang="en-US" altLang="en-US" sz="14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Times-Roman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subscript operator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</a:p>
          <a:p>
            <a:pPr marL="800100" lvl="2" indent="-342900" fontAlgn="auto">
              <a:spcBef>
                <a:spcPts val="600"/>
              </a:spcBef>
              <a:buClr>
                <a:srgbClr val="666699"/>
              </a:buClr>
              <a:buSzPct val="100000"/>
              <a:buFont typeface="Times New Roman" panose="02020603050405020304" pitchFamily="18" charset="0"/>
              <a:buChar char="─"/>
            </a:pP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28800" lvl="5" indent="0">
              <a:lnSpc>
                <a:spcPct val="100000"/>
              </a:lnSpc>
              <a:spcBef>
                <a:spcPts val="600"/>
              </a:spcBef>
              <a:buClr>
                <a:srgbClr val="666699"/>
              </a:buClr>
              <a:buSzPct val="100000"/>
              <a:buNone/>
            </a:pP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f()</a:t>
            </a:r>
            <a:b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int </a:t>
            </a: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aa[10];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aa[6</a:t>
            </a: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= 9</a:t>
            </a:r>
            <a:r>
              <a:rPr lang="en-US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400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14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to </a:t>
            </a:r>
            <a:r>
              <a:rPr lang="en-US" sz="14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aa’s</a:t>
            </a:r>
            <a:r>
              <a:rPr lang="en-US" sz="14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7th element</a:t>
            </a:r>
            <a:br>
              <a:rPr lang="en-US" sz="14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aa[99</a:t>
            </a:r>
            <a:r>
              <a:rPr lang="en-US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1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undefined behavior</a:t>
            </a:r>
            <a:r>
              <a:rPr lang="en-US" sz="14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elements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(i.e.,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expression.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0" y="3657600"/>
            <a:ext cx="533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</a:rPr>
              <a:t>Arrays</a:t>
            </a:r>
            <a:endParaRPr lang="en-US" altLang="en-US" sz="40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1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1"/>
            <a:ext cx="8839200" cy="5791199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elements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(i.e.,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expression.</a:t>
            </a:r>
          </a:p>
          <a:p>
            <a:pPr marL="800100" lvl="2" indent="-342900" fontAlgn="auto">
              <a:spcBef>
                <a:spcPts val="600"/>
              </a:spcBef>
              <a:buClr>
                <a:srgbClr val="666699"/>
              </a:buClr>
              <a:buSzPct val="100000"/>
              <a:buFont typeface="Times New Roman" panose="02020603050405020304" pitchFamily="18" charset="0"/>
              <a:buChar char="─"/>
            </a:pPr>
            <a:r>
              <a:rPr lang="en-US" sz="1800" dirty="0" smtClean="0"/>
              <a:t>So, if</a:t>
            </a:r>
            <a:r>
              <a:rPr lang="en-US" sz="1800" dirty="0"/>
              <a:t> </a:t>
            </a:r>
            <a:r>
              <a:rPr lang="en-US" sz="1800" dirty="0" smtClean="0"/>
              <a:t>you </a:t>
            </a:r>
            <a:r>
              <a:rPr lang="en-US" sz="1800" dirty="0"/>
              <a:t>need variable bounds, use a </a:t>
            </a:r>
            <a:r>
              <a:rPr lang="en-US" sz="1800" b="1" dirty="0">
                <a:solidFill>
                  <a:schemeClr val="accent2"/>
                </a:solidFill>
              </a:rPr>
              <a:t>vector</a:t>
            </a:r>
            <a:r>
              <a:rPr lang="en-US" sz="1800" b="1" dirty="0"/>
              <a:t> 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fontAlgn="auto">
              <a:spcBef>
                <a:spcPts val="600"/>
              </a:spcBef>
              <a:buClr>
                <a:srgbClr val="666699"/>
              </a:buClr>
              <a:buSzPct val="100000"/>
              <a:buFont typeface="Times New Roman" panose="02020603050405020304" pitchFamily="18" charset="0"/>
              <a:buChar char="─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marL="800100" lvl="2" inden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sz="1600" b="1" dirty="0">
                <a:solidFill>
                  <a:srgbClr val="0000FF"/>
                </a:solidFill>
                <a:latin typeface="Helvetica-Bold"/>
              </a:rPr>
              <a:t>void f(int n)</a:t>
            </a:r>
            <a:br>
              <a:rPr lang="en-US" sz="1600" b="1" dirty="0">
                <a:solidFill>
                  <a:srgbClr val="0000FF"/>
                </a:solidFill>
                <a:latin typeface="Helvetica-Bold"/>
              </a:rPr>
            </a:br>
            <a:r>
              <a:rPr lang="en-US" sz="1600" b="1" dirty="0">
                <a:solidFill>
                  <a:srgbClr val="0000FF"/>
                </a:solidFill>
                <a:latin typeface="Helvetica-Bold"/>
              </a:rPr>
              <a:t>{</a:t>
            </a:r>
            <a:br>
              <a:rPr lang="en-US" sz="1600" b="1" dirty="0">
                <a:solidFill>
                  <a:srgbClr val="0000FF"/>
                </a:solidFill>
                <a:latin typeface="Helvetica-Bold"/>
              </a:rPr>
            </a:br>
            <a:r>
              <a:rPr lang="en-US" sz="1600" b="1" dirty="0" smtClean="0">
                <a:solidFill>
                  <a:srgbClr val="0000FF"/>
                </a:solidFill>
                <a:latin typeface="Helvetica-Bold"/>
              </a:rPr>
              <a:t>      int </a:t>
            </a:r>
            <a:r>
              <a:rPr lang="en-US" sz="1600" b="1" dirty="0">
                <a:solidFill>
                  <a:srgbClr val="0000FF"/>
                </a:solidFill>
                <a:latin typeface="Helvetica-Bold"/>
              </a:rPr>
              <a:t>v1[n]; </a:t>
            </a:r>
            <a:r>
              <a:rPr lang="en-US" sz="1600" b="1" dirty="0" smtClean="0">
                <a:solidFill>
                  <a:srgbClr val="0000FF"/>
                </a:solidFill>
                <a:latin typeface="Helvetica-Bold"/>
              </a:rPr>
              <a:t>                   // </a:t>
            </a:r>
            <a:r>
              <a:rPr lang="en-US" sz="1600" i="1" dirty="0">
                <a:solidFill>
                  <a:srgbClr val="FF0000"/>
                </a:solidFill>
                <a:latin typeface="Helvetica" panose="020B0604020202020204" pitchFamily="34" charset="0"/>
              </a:rPr>
              <a:t>error : array size not a constant expression</a:t>
            </a:r>
            <a:r>
              <a:rPr lang="en-US" sz="1600" i="1" dirty="0">
                <a:solidFill>
                  <a:srgbClr val="0000FF"/>
                </a:solidFill>
                <a:latin typeface="Helvetica" panose="020B0604020202020204" pitchFamily="34" charset="0"/>
              </a:rPr>
              <a:t/>
            </a:r>
            <a:br>
              <a:rPr lang="en-US" sz="1600" i="1" dirty="0">
                <a:solidFill>
                  <a:srgbClr val="0000FF"/>
                </a:solidFill>
                <a:latin typeface="Helvetica" panose="020B0604020202020204" pitchFamily="34" charset="0"/>
              </a:rPr>
            </a:br>
            <a:r>
              <a:rPr lang="en-US" sz="1600" i="1" dirty="0" smtClean="0">
                <a:solidFill>
                  <a:srgbClr val="0000FF"/>
                </a:solidFill>
                <a:latin typeface="Helvetica" panose="020B0604020202020204" pitchFamily="34" charset="0"/>
              </a:rPr>
              <a:t>      </a:t>
            </a:r>
            <a:r>
              <a:rPr lang="en-US" sz="1600" b="1" dirty="0" smtClean="0">
                <a:solidFill>
                  <a:srgbClr val="0000FF"/>
                </a:solidFill>
                <a:latin typeface="Helvetica-Bold"/>
              </a:rPr>
              <a:t>vector&lt;int</a:t>
            </a:r>
            <a:r>
              <a:rPr lang="en-US" sz="1600" b="1" dirty="0">
                <a:solidFill>
                  <a:srgbClr val="0000FF"/>
                </a:solidFill>
                <a:latin typeface="Helvetica-Bold"/>
              </a:rPr>
              <a:t>&gt; v2(n</a:t>
            </a:r>
            <a:r>
              <a:rPr lang="en-US" sz="1600" b="1" dirty="0" smtClean="0">
                <a:solidFill>
                  <a:srgbClr val="0000FF"/>
                </a:solidFill>
                <a:latin typeface="Helvetica-Bold"/>
              </a:rPr>
              <a:t>);     </a:t>
            </a:r>
            <a:r>
              <a:rPr lang="en-US" sz="1600" b="1" dirty="0">
                <a:solidFill>
                  <a:srgbClr val="0000FF"/>
                </a:solidFill>
                <a:latin typeface="Helvetica-Bold"/>
              </a:rPr>
              <a:t>// </a:t>
            </a:r>
            <a:r>
              <a:rPr lang="en-US" sz="1600" i="1" dirty="0">
                <a:solidFill>
                  <a:srgbClr val="0000FF"/>
                </a:solidFill>
                <a:latin typeface="Helvetica" panose="020B0604020202020204" pitchFamily="34" charset="0"/>
              </a:rPr>
              <a:t>OK: vector with n int elements</a:t>
            </a:r>
            <a:br>
              <a:rPr lang="en-US" sz="1600" i="1" dirty="0">
                <a:solidFill>
                  <a:srgbClr val="0000FF"/>
                </a:solidFill>
                <a:latin typeface="Helvetica" panose="020B0604020202020204" pitchFamily="34" charset="0"/>
              </a:rPr>
            </a:br>
            <a:r>
              <a:rPr lang="en-US" sz="1600" b="1" dirty="0">
                <a:solidFill>
                  <a:srgbClr val="0000FF"/>
                </a:solidFill>
                <a:latin typeface="Helvetica-Bold"/>
              </a:rPr>
              <a:t>}</a:t>
            </a:r>
            <a:r>
              <a:rPr lang="en-US" sz="1600" dirty="0"/>
              <a:t>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</a:rPr>
              <a:t>Arrays</a:t>
            </a:r>
            <a:endParaRPr lang="en-US" altLang="en-US" sz="40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97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1"/>
            <a:ext cx="8839200" cy="4038599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Pointers into Arrays</a:t>
            </a:r>
            <a:endParaRPr lang="en-US" alt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 array assignment, and the name of an array implicitly converts to a pointer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its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element at the slightest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provocation.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C++, pointers and arrays are closely related. </a:t>
            </a:r>
            <a:endParaRPr lang="en-US" alt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fontAlgn="auto">
              <a:spcBef>
                <a:spcPts val="600"/>
              </a:spcBef>
              <a:buClr>
                <a:srgbClr val="666699"/>
              </a:buClr>
              <a:buSzPct val="100000"/>
              <a:buFont typeface="Times New Roman" panose="02020603050405020304" pitchFamily="18" charset="0"/>
              <a:buChar char="─"/>
            </a:pPr>
            <a:r>
              <a:rPr lang="en-US" sz="2000" dirty="0">
                <a:solidFill>
                  <a:srgbClr val="000000"/>
                </a:solidFill>
              </a:rPr>
              <a:t>The name of an array can be used as a pointer to </a:t>
            </a:r>
            <a:r>
              <a:rPr lang="en-US" sz="2000" dirty="0" smtClean="0">
                <a:solidFill>
                  <a:srgbClr val="000000"/>
                </a:solidFill>
              </a:rPr>
              <a:t>its initial </a:t>
            </a:r>
            <a:r>
              <a:rPr lang="en-US" sz="2000" dirty="0">
                <a:solidFill>
                  <a:srgbClr val="000000"/>
                </a:solidFill>
              </a:rPr>
              <a:t>element. 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fontAlgn="auto">
              <a:spcBef>
                <a:spcPts val="600"/>
              </a:spcBef>
              <a:buClr>
                <a:srgbClr val="666699"/>
              </a:buClr>
              <a:buSzPct val="100000"/>
              <a:buFont typeface="Times New Roman" panose="02020603050405020304" pitchFamily="18" charset="0"/>
              <a:buChar char="─"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57300" lvl="3" indent="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v[] = { 1, 2, 3, 4 };</a:t>
            </a:r>
            <a:b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 = v;                  // </a:t>
            </a:r>
            <a:r>
              <a:rPr lang="en-US" sz="16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initial element (implicit conversion)</a:t>
            </a:r>
            <a:br>
              <a:rPr lang="en-US" sz="16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 = &amp;v[0];           // </a:t>
            </a:r>
            <a:r>
              <a:rPr lang="en-US" sz="16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initial element</a:t>
            </a:r>
            <a:br>
              <a:rPr lang="en-US" sz="16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 = v+4;              // </a:t>
            </a:r>
            <a:r>
              <a:rPr lang="en-US" sz="16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one-beyond-last element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 fontAlgn="auto">
              <a:spcBef>
                <a:spcPts val="600"/>
              </a:spcBef>
              <a:buClr>
                <a:srgbClr val="666699"/>
              </a:buClr>
              <a:buSzPct val="100000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Graphically can be shown as follows: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en-US" alt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</a:rPr>
              <a:t>Arrays</a:t>
            </a:r>
            <a:endParaRPr lang="en-US" altLang="en-US" sz="40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029200"/>
            <a:ext cx="3429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1"/>
            <a:ext cx="8839200" cy="5791199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Multidimensional Arrays</a:t>
            </a:r>
            <a:endParaRPr lang="en-US" alt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are represented as arrays of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3-by-5 array is declared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follows:</a:t>
            </a:r>
          </a:p>
          <a:p>
            <a:pPr marL="1257300" lvl="3" indent="0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ma[3][5]; // </a:t>
            </a:r>
            <a:r>
              <a:rPr lang="en-US" sz="1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arrays with 5 </a:t>
            </a:r>
            <a:r>
              <a:rPr lang="en-US" sz="1800" i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ints</a:t>
            </a:r>
            <a:r>
              <a:rPr lang="en-US" sz="18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each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initialize </a:t>
            </a:r>
            <a:r>
              <a:rPr lang="en-US" alt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follows:</a:t>
            </a:r>
          </a:p>
          <a:p>
            <a:pPr marL="1257300" lvl="3" inden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nn-NO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init_ma()</a:t>
            </a:r>
            <a:br>
              <a:rPr lang="nn-NO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n-NO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br>
              <a:rPr lang="nn-NO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n-NO" sz="18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for </a:t>
            </a:r>
            <a:r>
              <a:rPr lang="nn-NO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 i = 0; i!=3; i++)</a:t>
            </a:r>
            <a:br>
              <a:rPr lang="nn-NO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n-NO" sz="18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for </a:t>
            </a:r>
            <a:r>
              <a:rPr lang="nn-NO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 j = 0; j!=5; j++)</a:t>
            </a:r>
            <a:br>
              <a:rPr lang="nn-NO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n-NO" sz="18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ma[i</a:t>
            </a:r>
            <a:r>
              <a:rPr lang="nn-NO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][j] = 10</a:t>
            </a:r>
            <a:r>
              <a:rPr lang="nn-NO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lang="nn-NO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i+j;</a:t>
            </a:r>
            <a:br>
              <a:rPr lang="nn-NO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n-NO" sz="1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nn-NO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18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how does this initialization appear graphically?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</a:rPr>
              <a:t>Arrays</a:t>
            </a:r>
            <a:endParaRPr lang="en-US" altLang="en-US" sz="40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65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838200"/>
            <a:ext cx="569595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Allocation of </a:t>
            </a:r>
            <a:r>
              <a:rPr lang="en-US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Arrays</a:t>
            </a:r>
            <a:endParaRPr lang="en-US" altLang="en-US" sz="2800" b="1" dirty="0" smtClean="0"/>
          </a:p>
          <a:p>
            <a:pPr algn="just"/>
            <a:r>
              <a:rPr lang="en-US" altLang="en-US" sz="1800" b="1" dirty="0" smtClean="0"/>
              <a:t>Arrays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can be </a:t>
            </a:r>
            <a:r>
              <a:rPr lang="en-US" altLang="en-US" sz="1800" i="1" u="sng" dirty="0"/>
              <a:t>allocated</a:t>
            </a:r>
            <a:r>
              <a:rPr lang="en-US" altLang="en-US" sz="1800" dirty="0"/>
              <a:t> 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</a:rPr>
              <a:t>statically</a:t>
            </a:r>
            <a:r>
              <a:rPr lang="en-US" altLang="en-US" sz="1800" dirty="0"/>
              <a:t>, </a:t>
            </a:r>
            <a:r>
              <a:rPr lang="en-US" altLang="en-US" sz="1800" i="1" u="sng" dirty="0"/>
              <a:t>on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the </a:t>
            </a:r>
            <a:r>
              <a:rPr lang="en-US" altLang="en-US" sz="1800" b="1" dirty="0" smtClean="0"/>
              <a:t>static memory</a:t>
            </a:r>
            <a:r>
              <a:rPr lang="en-US" altLang="en-US" sz="1800" dirty="0" smtClean="0"/>
              <a:t> </a:t>
            </a:r>
          </a:p>
          <a:p>
            <a:pPr algn="just"/>
            <a:r>
              <a:rPr lang="en-US" altLang="en-US" sz="1800" b="1" dirty="0" smtClean="0"/>
              <a:t>Also</a:t>
            </a:r>
            <a:r>
              <a:rPr lang="en-US" altLang="en-US" sz="1800" dirty="0" smtClean="0"/>
              <a:t> </a:t>
            </a:r>
            <a:r>
              <a:rPr lang="en-US" altLang="en-US" sz="1800" b="1" dirty="0" smtClean="0"/>
              <a:t>they</a:t>
            </a:r>
            <a:r>
              <a:rPr lang="en-US" altLang="en-US" sz="1800" dirty="0" smtClean="0"/>
              <a:t> can be </a:t>
            </a:r>
            <a:r>
              <a:rPr lang="en-US" altLang="en-US" sz="1800" i="1" u="sng" dirty="0" smtClean="0"/>
              <a:t>allocated</a:t>
            </a:r>
            <a:r>
              <a:rPr lang="en-US" altLang="en-US" sz="1800" dirty="0" smtClean="0"/>
              <a:t> </a:t>
            </a:r>
            <a:r>
              <a:rPr lang="en-US" altLang="en-US" sz="1800" b="1" dirty="0" smtClean="0">
                <a:solidFill>
                  <a:schemeClr val="accent6">
                    <a:lumMod val="75000"/>
                  </a:schemeClr>
                </a:solidFill>
              </a:rPr>
              <a:t>dynamically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on the </a:t>
            </a:r>
            <a:r>
              <a:rPr lang="en-US" altLang="en-US" sz="1800" b="1" dirty="0"/>
              <a:t>free </a:t>
            </a:r>
            <a:r>
              <a:rPr lang="en-US" altLang="en-US" sz="1800" b="1" dirty="0" smtClean="0"/>
              <a:t>store </a:t>
            </a:r>
            <a:r>
              <a:rPr lang="en-US" altLang="en-US" sz="1800" dirty="0" smtClean="0"/>
              <a:t>(heap).</a:t>
            </a:r>
          </a:p>
          <a:p>
            <a:pPr algn="just"/>
            <a:r>
              <a:rPr lang="en-US" altLang="en-US" sz="1800" dirty="0" smtClean="0"/>
              <a:t>Actually, in C++ there are three </a:t>
            </a:r>
            <a:r>
              <a:rPr lang="en-US" altLang="en-US" sz="1800" dirty="0"/>
              <a:t>types of memory </a:t>
            </a:r>
            <a:r>
              <a:rPr lang="en-US" altLang="en-US" sz="1800" dirty="0" smtClean="0"/>
              <a:t>those </a:t>
            </a:r>
            <a:r>
              <a:rPr lang="en-US" altLang="en-US" sz="1800" dirty="0"/>
              <a:t>used by </a:t>
            </a:r>
            <a:r>
              <a:rPr lang="en-US" altLang="en-US" sz="1800" dirty="0" smtClean="0"/>
              <a:t>the C++ programs. These types are:</a:t>
            </a:r>
          </a:p>
          <a:p>
            <a:pPr marL="682625" lvl="1" indent="-282575" algn="just">
              <a:buFont typeface="+mj-lt"/>
              <a:buAutoNum type="arabicParenR"/>
            </a:pPr>
            <a:r>
              <a:rPr lang="en-US" altLang="en-US" sz="1600" b="1" dirty="0"/>
              <a:t>Static memory</a:t>
            </a:r>
            <a:r>
              <a:rPr lang="en-US" altLang="en-US" sz="1600" dirty="0"/>
              <a:t>: where global </a:t>
            </a:r>
            <a:r>
              <a:rPr lang="en-US" altLang="en-US" sz="1600" dirty="0" smtClean="0"/>
              <a:t>variables are stored.</a:t>
            </a:r>
          </a:p>
          <a:p>
            <a:pPr marL="1030288" lvl="1" indent="-288925" algn="just">
              <a:buFont typeface="Wingdings" panose="05000000000000000000" pitchFamily="2" charset="2"/>
              <a:buChar char="ü"/>
              <a:tabLst>
                <a:tab pos="798513" algn="l"/>
              </a:tabLst>
            </a:pPr>
            <a:r>
              <a:rPr lang="en-US" altLang="en-US" sz="1600" dirty="0" smtClean="0"/>
              <a:t>In static memory allocation, the size and location where variables will be stored is fixed during compile time.</a:t>
            </a:r>
            <a:endParaRPr lang="en-US" altLang="en-US" sz="1600" dirty="0"/>
          </a:p>
          <a:p>
            <a:pPr marL="682625" lvl="1" indent="-282575" algn="just">
              <a:buFont typeface="+mj-lt"/>
              <a:buAutoNum type="arabicParenR" startAt="2"/>
            </a:pPr>
            <a:r>
              <a:rPr lang="en-US" altLang="en-US" sz="1600" b="1" dirty="0" smtClean="0"/>
              <a:t>Dynamic memory</a:t>
            </a:r>
            <a:r>
              <a:rPr lang="en-US" altLang="en-US" sz="1600" dirty="0" smtClean="0"/>
              <a:t>: It is the allocation that allows you to define memory requirement during the execution of the program </a:t>
            </a:r>
          </a:p>
          <a:p>
            <a:pPr marL="1030288" lvl="1" indent="-288925" algn="just">
              <a:buFont typeface="Wingdings" panose="05000000000000000000" pitchFamily="2" charset="2"/>
              <a:buChar char="ü"/>
            </a:pPr>
            <a:r>
              <a:rPr lang="en-US" altLang="en-US" sz="1600" dirty="0" smtClean="0"/>
              <a:t>It is "managed</a:t>
            </a:r>
            <a:r>
              <a:rPr lang="en-US" altLang="en-US" sz="1600" dirty="0"/>
              <a:t>" memory accessed using </a:t>
            </a:r>
            <a:r>
              <a:rPr lang="en-US" altLang="en-US" sz="1600" dirty="0" smtClean="0"/>
              <a:t>pointers.</a:t>
            </a:r>
          </a:p>
          <a:p>
            <a:pPr marL="1030288" lvl="1" indent="-288925" algn="just">
              <a:buFont typeface="Wingdings" panose="05000000000000000000" pitchFamily="2" charset="2"/>
              <a:buChar char="ü"/>
            </a:pPr>
            <a:r>
              <a:rPr lang="en-US" altLang="en-US" sz="1600" dirty="0" smtClean="0"/>
              <a:t>It uses special type of memory called </a:t>
            </a:r>
            <a:r>
              <a:rPr lang="en-US" altLang="en-US" sz="1600" b="1" dirty="0" smtClean="0"/>
              <a:t>heap memory</a:t>
            </a:r>
            <a:r>
              <a:rPr lang="en-US" altLang="en-US" sz="1600" dirty="0" smtClean="0"/>
              <a:t> (do not confuse this with the heap data structure)</a:t>
            </a:r>
          </a:p>
          <a:p>
            <a:pPr marL="857250" lvl="1" indent="-457200" algn="just">
              <a:buFont typeface="+mj-lt"/>
              <a:buAutoNum type="arabicParenR" startAt="3"/>
            </a:pPr>
            <a:r>
              <a:rPr lang="en-US" altLang="en-US" sz="1600" b="1" dirty="0"/>
              <a:t>Stack </a:t>
            </a:r>
            <a:r>
              <a:rPr lang="en-US" altLang="en-US" sz="1600" b="1" dirty="0" smtClean="0"/>
              <a:t>memory</a:t>
            </a:r>
            <a:r>
              <a:rPr lang="en-US" altLang="en-US" sz="1600" dirty="0" smtClean="0"/>
              <a:t>: </a:t>
            </a:r>
            <a:r>
              <a:rPr lang="en-US" altLang="en-US" sz="1600" dirty="0"/>
              <a:t>All </a:t>
            </a:r>
            <a:r>
              <a:rPr lang="en-US" altLang="en-US" sz="1600" b="1" dirty="0"/>
              <a:t>variables</a:t>
            </a:r>
            <a:r>
              <a:rPr lang="en-US" altLang="en-US" sz="1600" dirty="0"/>
              <a:t> </a:t>
            </a:r>
            <a:r>
              <a:rPr lang="en-US" altLang="en-US" sz="1600" i="1" u="sng" dirty="0"/>
              <a:t>declared inside</a:t>
            </a:r>
            <a:r>
              <a:rPr lang="en-US" altLang="en-US" sz="1600" dirty="0"/>
              <a:t> </a:t>
            </a:r>
            <a:r>
              <a:rPr lang="en-US" altLang="en-US" sz="1600" b="1" dirty="0" smtClean="0"/>
              <a:t>functions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will take up memory from the stack.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</a:rPr>
              <a:t>Arrays</a:t>
            </a:r>
            <a:endParaRPr lang="en-US" altLang="en-US" sz="40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" name="Picture 7" descr="fig1_le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76400"/>
            <a:ext cx="300814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5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838200"/>
            <a:ext cx="462915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Allocation of </a:t>
            </a: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Arrays</a:t>
            </a:r>
            <a:endParaRPr lang="en-US" altLang="en-US" sz="2400" b="1" dirty="0" smtClean="0"/>
          </a:p>
          <a:p>
            <a:pPr lvl="0" algn="just">
              <a:lnSpc>
                <a:spcPct val="90000"/>
              </a:lnSpc>
            </a:pPr>
            <a:r>
              <a:rPr lang="en-US" altLang="en-US" sz="2400" b="1" dirty="0" smtClean="0">
                <a:solidFill>
                  <a:srgbClr val="CC0000"/>
                </a:solidFill>
              </a:rPr>
              <a:t>Static Variables</a:t>
            </a:r>
            <a:r>
              <a:rPr lang="en-US" altLang="en-US" sz="2400" dirty="0" smtClean="0">
                <a:solidFill>
                  <a:srgbClr val="000000"/>
                </a:solidFill>
              </a:rPr>
              <a:t>: </a:t>
            </a:r>
            <a:r>
              <a:rPr lang="en-US" altLang="en-US" sz="2400" dirty="0">
                <a:solidFill>
                  <a:srgbClr val="000000"/>
                </a:solidFill>
              </a:rPr>
              <a:t>Allocated at compiler time</a:t>
            </a:r>
          </a:p>
          <a:p>
            <a:pPr algn="just"/>
            <a:r>
              <a:rPr lang="en-US" altLang="en-US" sz="24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Variables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explicitly allocated and deallocated during program execution by C++ instructions written by programmer using </a:t>
            </a:r>
            <a:r>
              <a:rPr lang="en-US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operators.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b="1" dirty="0" smtClean="0">
                <a:solidFill>
                  <a:srgbClr val="A50021"/>
                </a:solidFill>
              </a:rPr>
              <a:t>Stack Variables</a:t>
            </a:r>
            <a:r>
              <a:rPr lang="en-US" altLang="en-US" sz="2400" dirty="0" smtClean="0">
                <a:solidFill>
                  <a:srgbClr val="000000"/>
                </a:solidFill>
              </a:rPr>
              <a:t>: automatically </a:t>
            </a:r>
            <a:r>
              <a:rPr lang="en-US" altLang="en-US" sz="2400" dirty="0">
                <a:solidFill>
                  <a:srgbClr val="000000"/>
                </a:solidFill>
              </a:rPr>
              <a:t>created at function entry, resides in activation frame of the function, and is destroyed when returning from function</a:t>
            </a:r>
            <a:endParaRPr lang="en-US" altLang="en-US" sz="2400" dirty="0" smtClean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</a:rPr>
              <a:t>Arrays</a:t>
            </a:r>
            <a:endParaRPr lang="en-US" altLang="en-US" sz="40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680410"/>
              </p:ext>
            </p:extLst>
          </p:nvPr>
        </p:nvGraphicFramePr>
        <p:xfrm>
          <a:off x="4800600" y="1435893"/>
          <a:ext cx="4038600" cy="459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0" name="VISIO" r:id="rId3" imgW="2809240" imgH="3393440" progId="Visio.Drawing.5">
                  <p:embed/>
                </p:oleObj>
              </mc:Choice>
              <mc:Fallback>
                <p:oleObj name="VISIO" r:id="rId3" imgW="2809240" imgH="3393440" progId="Visio.Drawing.5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435893"/>
                        <a:ext cx="4038600" cy="459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96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638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Allocation of Arrays</a:t>
            </a:r>
            <a:endParaRPr lang="en-US" altLang="en-US" sz="2800" dirty="0" smtClean="0"/>
          </a:p>
          <a:p>
            <a:r>
              <a:rPr lang="en-US" altLang="en-US" sz="2400" dirty="0" smtClean="0"/>
              <a:t>In C, functions such as </a:t>
            </a:r>
            <a:r>
              <a:rPr lang="en-US" altLang="en-US" sz="2400" b="1" dirty="0" err="1" smtClean="0">
                <a:solidFill>
                  <a:schemeClr val="accent6"/>
                </a:solidFill>
              </a:rPr>
              <a:t>malloc</a:t>
            </a:r>
            <a:r>
              <a:rPr lang="en-US" altLang="en-US" sz="2400" b="1" dirty="0" smtClean="0">
                <a:solidFill>
                  <a:schemeClr val="accent6"/>
                </a:solidFill>
              </a:rPr>
              <a:t>()</a:t>
            </a:r>
            <a:r>
              <a:rPr lang="en-US" altLang="en-US" sz="2400" dirty="0" smtClean="0"/>
              <a:t> are </a:t>
            </a:r>
            <a:r>
              <a:rPr lang="en-US" altLang="en-US" sz="2400" i="1" u="sng" dirty="0" smtClean="0"/>
              <a:t>used to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dynamically allocate memory</a:t>
            </a:r>
            <a:r>
              <a:rPr lang="en-US" altLang="en-US" sz="2400" dirty="0" smtClean="0"/>
              <a:t> from the </a:t>
            </a:r>
            <a:r>
              <a:rPr lang="en-US" altLang="en-US" sz="2400" b="1" dirty="0" smtClean="0"/>
              <a:t>Heap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400" dirty="0" smtClean="0"/>
              <a:t>In C++, this is accomplished using the </a:t>
            </a:r>
            <a:r>
              <a:rPr lang="en-US" altLang="en-US" sz="2400" b="1" dirty="0" smtClean="0">
                <a:solidFill>
                  <a:schemeClr val="accent6"/>
                </a:solidFill>
              </a:rPr>
              <a:t>new</a:t>
            </a:r>
            <a:r>
              <a:rPr lang="en-US" altLang="en-US" sz="2400" dirty="0" smtClean="0"/>
              <a:t> and </a:t>
            </a:r>
            <a:r>
              <a:rPr lang="en-US" altLang="en-US" sz="2400" b="1" dirty="0" smtClean="0">
                <a:solidFill>
                  <a:schemeClr val="accent6"/>
                </a:solidFill>
              </a:rPr>
              <a:t>delete</a:t>
            </a:r>
            <a:r>
              <a:rPr lang="en-US" altLang="en-US" sz="2400" dirty="0" smtClean="0"/>
              <a:t> operators</a:t>
            </a:r>
          </a:p>
          <a:p>
            <a:pPr algn="just"/>
            <a:r>
              <a:rPr lang="en-US" altLang="en-US" sz="2400" dirty="0"/>
              <a:t>You can </a:t>
            </a:r>
            <a:r>
              <a:rPr lang="en-US" altLang="en-US" sz="2400" i="1" u="sng" dirty="0"/>
              <a:t>allocate</a:t>
            </a:r>
            <a:r>
              <a:rPr lang="en-US" altLang="en-US" sz="2400" dirty="0"/>
              <a:t> </a:t>
            </a:r>
            <a:r>
              <a:rPr lang="en-US" altLang="en-US" sz="2400" b="1" dirty="0"/>
              <a:t>memory</a:t>
            </a:r>
            <a:r>
              <a:rPr lang="en-US" altLang="en-US" sz="2400" dirty="0"/>
              <a:t> </a:t>
            </a:r>
            <a:r>
              <a:rPr lang="en-US" altLang="en-US" sz="2400" i="1" u="sng" dirty="0"/>
              <a:t>at</a:t>
            </a:r>
            <a:r>
              <a:rPr lang="en-US" altLang="en-US" sz="2400" dirty="0"/>
              <a:t> </a:t>
            </a:r>
            <a:r>
              <a:rPr lang="en-US" altLang="en-US" sz="2400" b="1" dirty="0"/>
              <a:t>run time</a:t>
            </a:r>
            <a:r>
              <a:rPr lang="en-US" altLang="en-US" sz="2400" dirty="0"/>
              <a:t> within the heap for the variable of a given type using a </a:t>
            </a:r>
            <a:r>
              <a:rPr lang="en-US" altLang="en-US" sz="2400" b="1" dirty="0"/>
              <a:t>special operator</a:t>
            </a:r>
            <a:r>
              <a:rPr lang="en-US" altLang="en-US" sz="2400" dirty="0"/>
              <a:t> </a:t>
            </a:r>
            <a:r>
              <a:rPr lang="en-US" altLang="en-US" sz="2400" i="1" u="sng" dirty="0"/>
              <a:t>in</a:t>
            </a:r>
            <a:r>
              <a:rPr lang="en-US" altLang="en-US" sz="2400" dirty="0"/>
              <a:t> </a:t>
            </a:r>
            <a:r>
              <a:rPr lang="en-US" altLang="en-US" sz="2400" b="1" dirty="0"/>
              <a:t>C++</a:t>
            </a:r>
            <a:r>
              <a:rPr lang="en-US" altLang="en-US" sz="2400" dirty="0"/>
              <a:t> which </a:t>
            </a:r>
            <a:r>
              <a:rPr lang="en-US" altLang="en-US" sz="2400" i="1" u="sng" dirty="0"/>
              <a:t>returns</a:t>
            </a:r>
            <a:r>
              <a:rPr lang="en-US" altLang="en-US" sz="2400" dirty="0"/>
              <a:t> the </a:t>
            </a:r>
            <a:r>
              <a:rPr lang="en-US" altLang="en-US" sz="2400" b="1" dirty="0"/>
              <a:t>address </a:t>
            </a:r>
            <a:r>
              <a:rPr lang="en-US" altLang="en-US" sz="2400" i="1" u="sng" dirty="0"/>
              <a:t>of</a:t>
            </a:r>
            <a:r>
              <a:rPr lang="en-US" altLang="en-US" sz="2400" dirty="0"/>
              <a:t> the </a:t>
            </a:r>
            <a:r>
              <a:rPr lang="en-US" altLang="en-US" sz="2400" b="1" dirty="0" smtClean="0"/>
              <a:t>allocated sp</a:t>
            </a:r>
            <a:r>
              <a:rPr lang="en-US" altLang="en-US" sz="2400" dirty="0" smtClean="0"/>
              <a:t>ace</a:t>
            </a:r>
            <a:r>
              <a:rPr lang="en-US" altLang="en-US" sz="2400" dirty="0"/>
              <a:t>. </a:t>
            </a:r>
            <a:endParaRPr lang="en-US" altLang="en-US" sz="2400" dirty="0" smtClean="0"/>
          </a:p>
          <a:p>
            <a:pPr lvl="1" algn="just"/>
            <a:r>
              <a:rPr lang="en-US" altLang="en-US" sz="2000" dirty="0" smtClean="0"/>
              <a:t>This </a:t>
            </a:r>
            <a:r>
              <a:rPr lang="en-US" altLang="en-US" sz="2000" dirty="0"/>
              <a:t>operator is </a:t>
            </a:r>
            <a:r>
              <a:rPr lang="en-US" altLang="en-US" sz="2000" i="1" u="sng" dirty="0"/>
              <a:t>called</a:t>
            </a:r>
            <a:r>
              <a:rPr lang="en-US" altLang="en-US" sz="2000" dirty="0"/>
              <a:t> </a:t>
            </a:r>
            <a:r>
              <a:rPr lang="en-US" altLang="en-US" sz="2000" b="1" dirty="0"/>
              <a:t>new </a:t>
            </a:r>
            <a:r>
              <a:rPr lang="en-US" altLang="en-US" sz="2000" b="1" dirty="0" smtClean="0"/>
              <a:t>operator</a:t>
            </a:r>
            <a:r>
              <a:rPr lang="en-US" altLang="en-US" sz="2000" dirty="0" smtClean="0"/>
              <a:t>.</a:t>
            </a:r>
          </a:p>
          <a:p>
            <a:pPr algn="just"/>
            <a:r>
              <a:rPr lang="en-US" altLang="en-US" sz="2400" b="1" dirty="0"/>
              <a:t>If</a:t>
            </a:r>
            <a:r>
              <a:rPr lang="en-US" altLang="en-US" sz="2400" dirty="0"/>
              <a:t> you are </a:t>
            </a:r>
            <a:r>
              <a:rPr lang="en-US" altLang="en-US" sz="2400" i="1" u="sng" dirty="0"/>
              <a:t>not</a:t>
            </a:r>
            <a:r>
              <a:rPr lang="en-US" altLang="en-US" sz="2400" dirty="0"/>
              <a:t> in </a:t>
            </a:r>
            <a:r>
              <a:rPr lang="en-US" altLang="en-US" sz="2400" i="1" u="sng" dirty="0"/>
              <a:t>need</a:t>
            </a:r>
            <a:r>
              <a:rPr lang="en-US" altLang="en-US" sz="2400" dirty="0"/>
              <a:t> of dynamically allocated memory anymore, you can use </a:t>
            </a:r>
            <a:r>
              <a:rPr lang="en-US" altLang="en-US" sz="2400" b="1" dirty="0"/>
              <a:t>delete operator</a:t>
            </a:r>
            <a:r>
              <a:rPr lang="en-US" altLang="en-US" sz="2400" dirty="0"/>
              <a:t>, which </a:t>
            </a:r>
            <a:r>
              <a:rPr lang="en-US" altLang="en-US" sz="2400" i="1" u="sng" dirty="0"/>
              <a:t>de-allocates</a:t>
            </a:r>
            <a:r>
              <a:rPr lang="en-US" altLang="en-US" sz="2400" dirty="0"/>
              <a:t> </a:t>
            </a:r>
            <a:r>
              <a:rPr lang="en-US" altLang="en-US" sz="2400" b="1" dirty="0"/>
              <a:t>memory</a:t>
            </a:r>
            <a:r>
              <a:rPr lang="en-US" altLang="en-US" sz="2400" dirty="0"/>
              <a:t> that was previously allocated by new </a:t>
            </a:r>
            <a:r>
              <a:rPr lang="en-US" altLang="en-US" sz="2400" dirty="0" smtClean="0"/>
              <a:t>operator.</a:t>
            </a:r>
          </a:p>
          <a:p>
            <a:pPr marL="0" indent="0" algn="just">
              <a:buNone/>
            </a:pPr>
            <a:endParaRPr lang="en-US" altLang="en-US" dirty="0" smtClean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</a:rPr>
              <a:t>Arrays</a:t>
            </a:r>
            <a:endParaRPr lang="en-US" altLang="en-US" sz="40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686800" cy="586740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Allocation of </a:t>
            </a:r>
            <a:r>
              <a:rPr lang="en-US" altLang="en-US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Arrays</a:t>
            </a:r>
            <a:endParaRPr lang="en-US" altLang="en-US" sz="2000" dirty="0" smtClean="0"/>
          </a:p>
          <a:p>
            <a:r>
              <a:rPr lang="en-US" altLang="en-US" sz="2400" dirty="0" smtClean="0"/>
              <a:t>Syntax of </a:t>
            </a:r>
            <a:r>
              <a:rPr lang="en-US" altLang="en-US" sz="2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altLang="en-US" sz="2400" dirty="0" smtClean="0"/>
              <a:t> Operator: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endParaRPr lang="en-US" altLang="en-US" sz="2400" dirty="0" smtClean="0"/>
          </a:p>
          <a:p>
            <a:pPr marL="347663" lvl="1" indent="-347663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If memory is available, </a:t>
            </a:r>
            <a:r>
              <a:rPr lang="en-US" altLang="en-US" sz="2000" i="1" u="sng" dirty="0" smtClean="0"/>
              <a:t>in</a:t>
            </a:r>
            <a:r>
              <a:rPr lang="en-US" altLang="en-US" sz="2000" dirty="0" smtClean="0"/>
              <a:t> an area called the </a:t>
            </a:r>
            <a:r>
              <a:rPr lang="en-US" altLang="en-US" sz="2000" b="1" dirty="0" smtClean="0"/>
              <a:t>heap</a:t>
            </a:r>
            <a:r>
              <a:rPr lang="en-US" altLang="en-US" sz="2000" dirty="0" smtClean="0"/>
              <a:t> (or </a:t>
            </a:r>
            <a:r>
              <a:rPr lang="en-US" altLang="en-US" sz="2000" b="1" dirty="0" smtClean="0"/>
              <a:t>free store</a:t>
            </a:r>
            <a:r>
              <a:rPr lang="en-US" altLang="en-US" sz="2000" dirty="0" smtClean="0"/>
              <a:t>) </a:t>
            </a:r>
            <a:r>
              <a:rPr lang="en-US" altLang="en-US" sz="2000" b="1" dirty="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altLang="en-US" sz="2000" dirty="0" smtClean="0">
                <a:solidFill>
                  <a:srgbClr val="0000CC"/>
                </a:solidFill>
              </a:rPr>
              <a:t> </a:t>
            </a:r>
            <a:r>
              <a:rPr lang="en-US" altLang="en-US" sz="2000" i="1" u="sng" dirty="0" smtClean="0"/>
              <a:t>allocates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the</a:t>
            </a:r>
            <a:r>
              <a:rPr lang="en-US" altLang="en-US" sz="2000" i="1" dirty="0" smtClean="0"/>
              <a:t> </a:t>
            </a:r>
            <a:r>
              <a:rPr lang="en-US" altLang="en-US" sz="2000" b="1" dirty="0" smtClean="0"/>
              <a:t>requested object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or</a:t>
            </a:r>
            <a:r>
              <a:rPr lang="en-US" altLang="en-US" sz="2000" i="1" dirty="0" smtClean="0"/>
              <a:t> </a:t>
            </a:r>
            <a:r>
              <a:rPr lang="en-US" altLang="en-US" sz="2000" b="1" dirty="0" smtClean="0"/>
              <a:t>array</a:t>
            </a:r>
            <a:r>
              <a:rPr lang="en-US" altLang="en-US" sz="2000" dirty="0" smtClean="0">
                <a:solidFill>
                  <a:srgbClr val="0000CC"/>
                </a:solidFill>
              </a:rPr>
              <a:t>, </a:t>
            </a:r>
            <a:r>
              <a:rPr lang="en-US" altLang="en-US" sz="2000" dirty="0" smtClean="0"/>
              <a:t>and returns a pointer</a:t>
            </a:r>
            <a:r>
              <a:rPr lang="en-US" altLang="en-US" sz="2000" dirty="0" smtClean="0">
                <a:solidFill>
                  <a:srgbClr val="993366"/>
                </a:solidFill>
              </a:rPr>
              <a:t> </a:t>
            </a:r>
            <a:r>
              <a:rPr lang="en-US" altLang="en-US" sz="2000" dirty="0" smtClean="0"/>
              <a:t>to (address of) the memory allocated.</a:t>
            </a:r>
          </a:p>
          <a:p>
            <a:pPr lvl="1">
              <a:buFontTx/>
              <a:buNone/>
            </a:pPr>
            <a:endParaRPr lang="en-US" altLang="en-US" sz="400" dirty="0" smtClean="0"/>
          </a:p>
          <a:p>
            <a:pPr lvl="1">
              <a:spcBef>
                <a:spcPts val="0"/>
              </a:spcBef>
            </a:pPr>
            <a:r>
              <a:rPr lang="en-US" altLang="en-US" sz="2000" dirty="0" smtClean="0"/>
              <a:t>Otherwise, program terminates with error message.  </a:t>
            </a:r>
          </a:p>
          <a:p>
            <a:pPr lvl="1">
              <a:buFontTx/>
              <a:buNone/>
            </a:pPr>
            <a:endParaRPr lang="en-US" altLang="en-US" sz="400" dirty="0" smtClean="0"/>
          </a:p>
          <a:p>
            <a:pPr marL="347663" lvl="1" indent="-34766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The dynamically allocated object exists until the </a:t>
            </a:r>
            <a:r>
              <a:rPr lang="en-US" altLang="en-US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altLang="en-US" sz="2000" dirty="0" smtClean="0"/>
              <a:t> operator </a:t>
            </a:r>
            <a:r>
              <a:rPr lang="en-US" altLang="en-US" sz="2000" i="1" u="sng" dirty="0" smtClean="0"/>
              <a:t>destroys</a:t>
            </a:r>
            <a:r>
              <a:rPr lang="en-US" altLang="en-US" sz="2000" dirty="0" smtClean="0"/>
              <a:t> the </a:t>
            </a:r>
            <a:r>
              <a:rPr lang="en-US" altLang="en-US" sz="2000" b="1" dirty="0" smtClean="0"/>
              <a:t>object</a:t>
            </a:r>
            <a:r>
              <a:rPr lang="en-US" altLang="en-US" sz="2000" dirty="0" smtClean="0"/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77850" y="1981200"/>
            <a:ext cx="6400800" cy="1412111"/>
            <a:chOff x="577850" y="1981200"/>
            <a:chExt cx="6400800" cy="1412111"/>
          </a:xfrm>
        </p:grpSpPr>
        <p:sp>
          <p:nvSpPr>
            <p:cNvPr id="2" name="Rectangle 1"/>
            <p:cNvSpPr/>
            <p:nvPr/>
          </p:nvSpPr>
          <p:spPr bwMode="auto">
            <a:xfrm>
              <a:off x="595212" y="1981200"/>
              <a:ext cx="4070350" cy="609600"/>
            </a:xfrm>
            <a:prstGeom prst="rect">
              <a:avLst/>
            </a:prstGeom>
            <a:solidFill>
              <a:srgbClr val="FF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en-US" b="1"/>
                <a:t>new   DataType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77850" y="2783711"/>
              <a:ext cx="6400800" cy="609600"/>
            </a:xfrm>
            <a:prstGeom prst="rect">
              <a:avLst/>
            </a:prstGeom>
            <a:solidFill>
              <a:srgbClr val="FF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en-US" b="1" dirty="0"/>
                <a:t>new   </a:t>
              </a:r>
              <a:r>
                <a:rPr lang="en-US" altLang="en-US" b="1" dirty="0" err="1"/>
                <a:t>DataType</a:t>
              </a:r>
              <a:r>
                <a:rPr lang="en-US" altLang="en-US" b="1" dirty="0"/>
                <a:t>  [</a:t>
              </a:r>
              <a:r>
                <a:rPr lang="en-US" altLang="en-US" b="1" dirty="0" err="1"/>
                <a:t>IntExpression</a:t>
              </a:r>
              <a:r>
                <a:rPr lang="en-US" altLang="en-US" b="1" dirty="0"/>
                <a:t>]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</a:rPr>
              <a:t>Arrays</a:t>
            </a:r>
            <a:endParaRPr lang="en-US" altLang="en-US" sz="40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867400"/>
          </a:xfrm>
          <a:noFill/>
        </p:spPr>
        <p:txBody>
          <a:bodyPr lIns="92075" tIns="46038" rIns="92075" bIns="46038"/>
          <a:lstStyle/>
          <a:p>
            <a:pPr marL="0" lvl="0" indent="0">
              <a:buNone/>
            </a:pPr>
            <a:r>
              <a:rPr lang="en-US" alt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Allocation </a:t>
            </a:r>
            <a:r>
              <a:rPr lang="en-US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of Arrays</a:t>
            </a:r>
            <a:endParaRPr lang="en-US" altLang="en-US" sz="2800" dirty="0" smtClean="0">
              <a:solidFill>
                <a:srgbClr val="000000"/>
              </a:solidFill>
            </a:endParaRPr>
          </a:p>
          <a:p>
            <a:pPr lvl="0"/>
            <a:r>
              <a:rPr lang="en-US" altLang="en-US" sz="2400" dirty="0" smtClean="0">
                <a:solidFill>
                  <a:srgbClr val="000000"/>
                </a:solidFill>
              </a:rPr>
              <a:t>Semantic </a:t>
            </a:r>
            <a:r>
              <a:rPr lang="en-US" altLang="en-US" sz="2400" dirty="0">
                <a:solidFill>
                  <a:srgbClr val="000000"/>
                </a:solidFill>
              </a:rPr>
              <a:t>of </a:t>
            </a:r>
            <a:r>
              <a:rPr lang="en-US" altLang="en-US" sz="2400" b="1" dirty="0">
                <a:solidFill>
                  <a:srgbClr val="2D2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altLang="en-US" sz="2400" dirty="0">
                <a:solidFill>
                  <a:srgbClr val="000000"/>
                </a:solidFill>
              </a:rPr>
              <a:t> Operator</a:t>
            </a:r>
          </a:p>
          <a:p>
            <a:pPr>
              <a:buFontTx/>
              <a:buNone/>
            </a:pPr>
            <a:endParaRPr lang="en-US" altLang="en-US" sz="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NOTE:</a:t>
            </a:r>
            <a:r>
              <a:rPr lang="en-US" altLang="en-US" sz="2400" b="1" dirty="0" smtClean="0">
                <a:solidFill>
                  <a:srgbClr val="A50021"/>
                </a:solidFill>
              </a:rPr>
              <a:t>  </a:t>
            </a:r>
            <a:r>
              <a:rPr lang="en-US" altLang="en-US" sz="2400" dirty="0" smtClean="0"/>
              <a:t>Dynamic data has no variable name</a:t>
            </a:r>
            <a:endParaRPr lang="en-US" altLang="en-US" sz="28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501041" y="1922121"/>
            <a:ext cx="7765071" cy="3259479"/>
            <a:chOff x="501041" y="1807821"/>
            <a:chExt cx="7765071" cy="3259479"/>
          </a:xfrm>
        </p:grpSpPr>
        <p:grpSp>
          <p:nvGrpSpPr>
            <p:cNvPr id="2" name="Group 1"/>
            <p:cNvGrpSpPr/>
            <p:nvPr/>
          </p:nvGrpSpPr>
          <p:grpSpPr>
            <a:xfrm>
              <a:off x="4840287" y="1807821"/>
              <a:ext cx="3425825" cy="2928938"/>
              <a:chOff x="4876800" y="1752600"/>
              <a:chExt cx="3425825" cy="2928938"/>
            </a:xfrm>
          </p:grpSpPr>
          <p:sp>
            <p:nvSpPr>
              <p:cNvPr id="35847" name="Rectangle 6"/>
              <p:cNvSpPr>
                <a:spLocks noChangeArrowheads="1"/>
              </p:cNvSpPr>
              <p:nvPr/>
            </p:nvSpPr>
            <p:spPr bwMode="auto">
              <a:xfrm>
                <a:off x="4959350" y="2209800"/>
                <a:ext cx="1168400" cy="566737"/>
              </a:xfrm>
              <a:prstGeom prst="rect">
                <a:avLst/>
              </a:prstGeom>
              <a:solidFill>
                <a:srgbClr val="CCFFFF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5783" name="Rectangle 7"/>
              <p:cNvSpPr>
                <a:spLocks noChangeArrowheads="1"/>
              </p:cNvSpPr>
              <p:nvPr/>
            </p:nvSpPr>
            <p:spPr bwMode="auto">
              <a:xfrm>
                <a:off x="6477000" y="4114800"/>
                <a:ext cx="977900" cy="566738"/>
              </a:xfrm>
              <a:prstGeom prst="rect">
                <a:avLst/>
              </a:prstGeom>
              <a:solidFill>
                <a:schemeClr val="hlink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5784" name="Line 8"/>
              <p:cNvSpPr>
                <a:spLocks noChangeShapeType="1"/>
              </p:cNvSpPr>
              <p:nvPr/>
            </p:nvSpPr>
            <p:spPr bwMode="auto">
              <a:xfrm flipH="1" flipV="1">
                <a:off x="5715000" y="2819400"/>
                <a:ext cx="931863" cy="12557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0" name="Rectangle 9"/>
              <p:cNvSpPr>
                <a:spLocks noChangeArrowheads="1"/>
              </p:cNvSpPr>
              <p:nvPr/>
            </p:nvSpPr>
            <p:spPr bwMode="auto">
              <a:xfrm>
                <a:off x="4876800" y="1752600"/>
                <a:ext cx="3425825" cy="16010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2000</a:t>
                </a:r>
                <a:endParaRPr lang="en-US" altLang="en-US" sz="2000" b="1" dirty="0">
                  <a:latin typeface="Arial" panose="020B0604020202020204" pitchFamily="34" charset="0"/>
                </a:endParaRPr>
              </a:p>
              <a:p>
                <a:endParaRPr lang="en-US" altLang="en-US" sz="1400" b="1" dirty="0" smtClean="0">
                  <a:latin typeface="Arial" panose="020B0604020202020204" pitchFamily="34" charset="0"/>
                </a:endParaRPr>
              </a:p>
              <a:p>
                <a:r>
                  <a:rPr lang="en-US" altLang="en-US" sz="2000" b="1" dirty="0" smtClean="0">
                    <a:latin typeface="Arial" panose="020B0604020202020204" pitchFamily="34" charset="0"/>
                  </a:rPr>
                  <a:t> </a:t>
                </a:r>
                <a:endParaRPr lang="en-US" altLang="en-US" sz="2000" b="1" dirty="0">
                  <a:latin typeface="Arial" panose="020B0604020202020204" pitchFamily="34" charset="0"/>
                </a:endParaRPr>
              </a:p>
              <a:p>
                <a:endParaRPr lang="en-US" altLang="en-US" sz="2000" b="1" dirty="0">
                  <a:latin typeface="Arial" panose="020B0604020202020204" pitchFamily="34" charset="0"/>
                </a:endParaRPr>
              </a:p>
              <a:p>
                <a:r>
                  <a:rPr lang="en-US" altLang="en-US" b="1" dirty="0">
                    <a:latin typeface="Arial" panose="020B0604020202020204" pitchFamily="34" charset="0"/>
                  </a:rPr>
                  <a:t>ptr</a:t>
                </a:r>
                <a:endParaRPr lang="en-US" altLang="en-US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793" name="Text Box 17"/>
              <p:cNvSpPr txBox="1">
                <a:spLocks noChangeArrowheads="1"/>
              </p:cNvSpPr>
              <p:nvPr/>
            </p:nvSpPr>
            <p:spPr bwMode="auto">
              <a:xfrm>
                <a:off x="5166228" y="2294730"/>
                <a:ext cx="749300" cy="396875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5000</a:t>
                </a:r>
              </a:p>
            </p:txBody>
          </p:sp>
          <p:sp>
            <p:nvSpPr>
              <p:cNvPr id="75794" name="Text Box 18"/>
              <p:cNvSpPr txBox="1">
                <a:spLocks noChangeArrowheads="1"/>
              </p:cNvSpPr>
              <p:nvPr/>
            </p:nvSpPr>
            <p:spPr bwMode="auto">
              <a:xfrm>
                <a:off x="6553200" y="3717925"/>
                <a:ext cx="7493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5000</a:t>
                </a:r>
              </a:p>
            </p:txBody>
          </p:sp>
          <p:sp>
            <p:nvSpPr>
              <p:cNvPr id="75799" name="Text Box 23"/>
              <p:cNvSpPr txBox="1">
                <a:spLocks noChangeArrowheads="1"/>
              </p:cNvSpPr>
              <p:nvPr/>
            </p:nvSpPr>
            <p:spPr bwMode="auto">
              <a:xfrm>
                <a:off x="6629400" y="4191000"/>
                <a:ext cx="5905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b="1" dirty="0">
                    <a:solidFill>
                      <a:srgbClr val="660066"/>
                    </a:solidFill>
                  </a:rPr>
                  <a:t>‘B’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01041" y="2133600"/>
              <a:ext cx="3537559" cy="2933700"/>
              <a:chOff x="4572060" y="1485900"/>
              <a:chExt cx="3537559" cy="2933700"/>
            </a:xfrm>
          </p:grpSpPr>
          <p:grpSp>
            <p:nvGrpSpPr>
              <p:cNvPr id="75789" name="Group 13"/>
              <p:cNvGrpSpPr>
                <a:grpSpLocks/>
              </p:cNvGrpSpPr>
              <p:nvPr/>
            </p:nvGrpSpPr>
            <p:grpSpPr bwMode="auto">
              <a:xfrm>
                <a:off x="4572060" y="2349951"/>
                <a:ext cx="304800" cy="1143000"/>
                <a:chOff x="2304" y="2736"/>
                <a:chExt cx="192" cy="528"/>
              </a:xfrm>
            </p:grpSpPr>
            <p:sp>
              <p:nvSpPr>
                <p:cNvPr id="35860" name="AutoShape 14"/>
                <p:cNvSpPr>
                  <a:spLocks noChangeArrowheads="1"/>
                </p:cNvSpPr>
                <p:nvPr/>
              </p:nvSpPr>
              <p:spPr bwMode="auto">
                <a:xfrm>
                  <a:off x="2304" y="3120"/>
                  <a:ext cx="192" cy="144"/>
                </a:xfrm>
                <a:prstGeom prst="rightArrow">
                  <a:avLst>
                    <a:gd name="adj1" fmla="val 50000"/>
                    <a:gd name="adj2" fmla="val 33333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5861" name="Rectangle 15"/>
                <p:cNvSpPr>
                  <a:spLocks noChangeArrowheads="1"/>
                </p:cNvSpPr>
                <p:nvPr/>
              </p:nvSpPr>
              <p:spPr bwMode="auto">
                <a:xfrm>
                  <a:off x="2304" y="2736"/>
                  <a:ext cx="192" cy="2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6" name="Rectangle 25"/>
              <p:cNvSpPr/>
              <p:nvPr/>
            </p:nvSpPr>
            <p:spPr bwMode="auto">
              <a:xfrm>
                <a:off x="4996779" y="1485900"/>
                <a:ext cx="3112840" cy="29337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>
                  <a:spcBef>
                    <a:spcPct val="20000"/>
                  </a:spcBef>
                </a:pPr>
                <a:r>
                  <a:rPr lang="en-US" altLang="en-US" sz="18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char*  ptr;</a:t>
                </a:r>
              </a:p>
              <a:p>
                <a:pPr marL="342900" lvl="0" indent="-342900">
                  <a:spcBef>
                    <a:spcPct val="20000"/>
                  </a:spcBef>
                </a:pPr>
                <a:endParaRPr lang="en-US" altLang="en-US" sz="1800" b="1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342900" lvl="0" indent="-342900">
                  <a:spcBef>
                    <a:spcPct val="20000"/>
                  </a:spcBef>
                </a:pPr>
                <a:endParaRPr lang="en-US" altLang="en-US" sz="1800" b="1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342900" lvl="0" indent="-342900">
                  <a:spcBef>
                    <a:spcPct val="20000"/>
                  </a:spcBef>
                </a:pPr>
                <a:r>
                  <a:rPr lang="en-US" altLang="en-US" sz="18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ptr = new char;</a:t>
                </a:r>
              </a:p>
              <a:p>
                <a:pPr marL="342900" lvl="0" indent="-342900">
                  <a:spcBef>
                    <a:spcPct val="20000"/>
                  </a:spcBef>
                </a:pPr>
                <a:endParaRPr lang="en-US" altLang="en-US" sz="1800" b="1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342900" lvl="0" indent="-342900">
                  <a:spcBef>
                    <a:spcPct val="20000"/>
                  </a:spcBef>
                </a:pPr>
                <a:r>
                  <a:rPr lang="en-US" altLang="en-US" sz="18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*ptr = ‘B’;  </a:t>
                </a:r>
              </a:p>
              <a:p>
                <a:pPr marL="342900" lvl="0" indent="-342900">
                  <a:spcBef>
                    <a:spcPct val="20000"/>
                  </a:spcBef>
                </a:pPr>
                <a:endParaRPr lang="en-US" altLang="en-US" sz="1800" b="1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342900" lvl="0" indent="-342900">
                  <a:spcBef>
                    <a:spcPct val="20000"/>
                  </a:spcBef>
                </a:pPr>
                <a:r>
                  <a:rPr lang="en-US" altLang="en-US" sz="1800" b="1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cout</a:t>
                </a:r>
                <a:r>
                  <a:rPr lang="en-US" altLang="en-US" sz="18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&lt;&lt;  *ptr;</a:t>
                </a:r>
              </a:p>
            </p:txBody>
          </p:sp>
        </p:grpSp>
      </p:grp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</a:rPr>
              <a:t>Arrays</a:t>
            </a:r>
            <a:endParaRPr lang="en-US" altLang="en-US" sz="40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F8ADAE5-DF0D-499B-B5D7-DD0C51220C38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8686800" cy="6248400"/>
          </a:xfrm>
          <a:noFill/>
        </p:spPr>
        <p:txBody>
          <a:bodyPr lIns="92075" tIns="46038" rIns="92075" bIns="46038"/>
          <a:lstStyle/>
          <a:p>
            <a:pPr algn="just">
              <a:spcBef>
                <a:spcPts val="12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section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introduces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data types and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illustrates their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use for defining variables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12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Arrays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suitable for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representing composite data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which consist of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many similar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, individual items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. For example:</a:t>
            </a:r>
          </a:p>
          <a:p>
            <a:pPr lvl="1" algn="just">
              <a:spcBef>
                <a:spcPts val="600"/>
              </a:spcBef>
              <a:buSzPct val="125000"/>
              <a:buFont typeface="Tahoma" pitchFamily="34" charset="0"/>
              <a:buChar char="‒"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: a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list of names, a table of world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cities and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their current temperatures, or the monthly transactions for a bank account</a:t>
            </a: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12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Pointers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are one of the strongest but also one of the most dangerous features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in C/C++.</a:t>
            </a:r>
          </a:p>
          <a:p>
            <a:pPr lvl="1" algn="just">
              <a:spcBef>
                <a:spcPts val="600"/>
              </a:spcBef>
              <a:buSzPct val="125000"/>
              <a:buFont typeface="Tahoma" pitchFamily="34" charset="0"/>
              <a:buChar char="‒"/>
            </a:pP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uninitialized pointers (or pointers containing invalid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values) can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cause your system to crash.</a:t>
            </a:r>
          </a:p>
          <a:p>
            <a:pPr algn="just">
              <a:spcBef>
                <a:spcPts val="12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is simply the address of an object in memory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spcBef>
                <a:spcPts val="600"/>
              </a:spcBef>
              <a:buSzPct val="90000"/>
              <a:buFont typeface="Wingdings" pitchFamily="2" charset="2"/>
              <a:buChar char="ü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Generally,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can be </a:t>
            </a:r>
            <a:r>
              <a:rPr lang="en-US" altLang="en-US" sz="2000" i="1" dirty="0">
                <a:latin typeface="Times New Roman" pitchFamily="18" charset="0"/>
                <a:cs typeface="Times New Roman" pitchFamily="18" charset="0"/>
              </a:rPr>
              <a:t>accessed in two ways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directly by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their symbolic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indirectly through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12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provides an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alternative symbolic name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(alias)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686800" cy="586740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Allocation of </a:t>
            </a:r>
            <a:r>
              <a:rPr lang="en-US" alt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Arrays</a:t>
            </a:r>
            <a:endParaRPr lang="en-US" altLang="en-US" sz="2800" dirty="0" smtClean="0"/>
          </a:p>
          <a:p>
            <a:r>
              <a:rPr lang="en-US" altLang="en-US" sz="2400" dirty="0" smtClean="0"/>
              <a:t>Syntax of </a:t>
            </a:r>
            <a:r>
              <a:rPr lang="en-US" altLang="en-US" sz="24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altLang="en-US" sz="2400" dirty="0" smtClean="0"/>
              <a:t> Operator: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endParaRPr lang="en-US" altLang="en-US" sz="2400" dirty="0" smtClean="0"/>
          </a:p>
          <a:p>
            <a:pPr marL="347663" lvl="1" indent="-347663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The </a:t>
            </a:r>
            <a:r>
              <a:rPr lang="en-US" altLang="en-US" sz="2000" b="1" dirty="0"/>
              <a:t>object</a:t>
            </a:r>
            <a:r>
              <a:rPr lang="en-US" altLang="en-US" sz="2000" dirty="0"/>
              <a:t> or array </a:t>
            </a:r>
            <a:r>
              <a:rPr lang="en-US" altLang="en-US" sz="2000" i="1" u="sng" dirty="0"/>
              <a:t>currently pointed</a:t>
            </a:r>
            <a:r>
              <a:rPr lang="en-US" altLang="en-US" sz="2000" dirty="0"/>
              <a:t> to </a:t>
            </a:r>
            <a:r>
              <a:rPr lang="en-US" altLang="en-US" sz="2000" i="1" u="sng" dirty="0"/>
              <a:t>by</a:t>
            </a:r>
            <a:r>
              <a:rPr lang="en-US" altLang="en-US" sz="2000" dirty="0"/>
              <a:t> </a:t>
            </a:r>
            <a:r>
              <a:rPr lang="en-US" altLang="en-US" sz="2000" b="1" dirty="0"/>
              <a:t>Pointer</a:t>
            </a:r>
            <a:r>
              <a:rPr lang="en-US" altLang="en-US" sz="2000" dirty="0"/>
              <a:t> is </a:t>
            </a:r>
            <a:r>
              <a:rPr lang="en-US" altLang="en-US" sz="2000" i="1" u="sng" dirty="0"/>
              <a:t>deallocated</a:t>
            </a:r>
            <a:r>
              <a:rPr lang="en-US" altLang="en-US" sz="2000" dirty="0">
                <a:solidFill>
                  <a:srgbClr val="000000"/>
                </a:solidFill>
              </a:rPr>
              <a:t>, and the </a:t>
            </a:r>
            <a:r>
              <a:rPr lang="en-US" altLang="en-US" sz="2000" b="1" dirty="0">
                <a:solidFill>
                  <a:srgbClr val="000000"/>
                </a:solidFill>
              </a:rPr>
              <a:t>value</a:t>
            </a:r>
            <a:r>
              <a:rPr lang="en-US" altLang="en-US" sz="2000" dirty="0">
                <a:solidFill>
                  <a:srgbClr val="000000"/>
                </a:solidFill>
              </a:rPr>
              <a:t> of Pointer </a:t>
            </a:r>
            <a:r>
              <a:rPr lang="en-US" altLang="en-US" sz="2000" i="1" u="sng" dirty="0">
                <a:solidFill>
                  <a:srgbClr val="000000"/>
                </a:solidFill>
              </a:rPr>
              <a:t>is undefined</a:t>
            </a:r>
            <a:r>
              <a:rPr lang="en-US" altLang="en-US" sz="2000" dirty="0">
                <a:solidFill>
                  <a:srgbClr val="000000"/>
                </a:solidFill>
              </a:rPr>
              <a:t>. (i.e., </a:t>
            </a:r>
            <a:r>
              <a:rPr lang="en-US" altLang="en-US" sz="2000" i="1" u="sng" dirty="0">
                <a:solidFill>
                  <a:srgbClr val="000000"/>
                </a:solidFill>
              </a:rPr>
              <a:t>set</a:t>
            </a:r>
            <a:r>
              <a:rPr lang="en-US" altLang="en-US" sz="2000" dirty="0">
                <a:solidFill>
                  <a:srgbClr val="000000"/>
                </a:solidFill>
              </a:rPr>
              <a:t> the </a:t>
            </a:r>
            <a:r>
              <a:rPr lang="en-US" altLang="en-US" sz="2000" b="1" dirty="0">
                <a:solidFill>
                  <a:srgbClr val="000000"/>
                </a:solidFill>
              </a:rPr>
              <a:t>pointer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i="1" u="sng" dirty="0">
                <a:solidFill>
                  <a:srgbClr val="000000"/>
                </a:solidFill>
              </a:rPr>
              <a:t>to</a:t>
            </a:r>
            <a:r>
              <a:rPr lang="en-US" altLang="en-US" sz="2000" dirty="0">
                <a:solidFill>
                  <a:srgbClr val="000000"/>
                </a:solidFill>
              </a:rPr>
              <a:t> the released memory to </a:t>
            </a:r>
            <a:r>
              <a:rPr lang="en-US" altLang="en-US" sz="2000" b="1" dirty="0">
                <a:solidFill>
                  <a:srgbClr val="000000"/>
                </a:solidFill>
              </a:rPr>
              <a:t>NULL</a:t>
            </a:r>
            <a:r>
              <a:rPr lang="en-US" altLang="en-US" sz="2000" dirty="0">
                <a:solidFill>
                  <a:srgbClr val="000000"/>
                </a:solidFill>
              </a:rPr>
              <a:t>)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marL="747713" lvl="2" indent="-347663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en-US" sz="2000" dirty="0" smtClean="0">
                <a:solidFill>
                  <a:srgbClr val="000000"/>
                </a:solidFill>
              </a:rPr>
              <a:t>The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memory</a:t>
            </a:r>
            <a:r>
              <a:rPr lang="en-US" altLang="en-US" sz="2000" dirty="0" smtClean="0">
                <a:solidFill>
                  <a:srgbClr val="000000"/>
                </a:solidFill>
              </a:rPr>
              <a:t> is </a:t>
            </a:r>
            <a:r>
              <a:rPr lang="en-US" altLang="en-US" sz="2000" i="1" u="sng" dirty="0" smtClean="0">
                <a:solidFill>
                  <a:srgbClr val="000000"/>
                </a:solidFill>
              </a:rPr>
              <a:t>returned to</a:t>
            </a:r>
            <a:r>
              <a:rPr lang="en-US" altLang="en-US" sz="2000" dirty="0" smtClean="0">
                <a:solidFill>
                  <a:srgbClr val="000000"/>
                </a:solidFill>
              </a:rPr>
              <a:t> the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free store</a:t>
            </a:r>
            <a:r>
              <a:rPr lang="en-US" altLang="en-US" sz="2000" dirty="0" smtClean="0">
                <a:solidFill>
                  <a:srgbClr val="000000"/>
                </a:solidFill>
              </a:rPr>
              <a:t>.</a:t>
            </a:r>
          </a:p>
          <a:p>
            <a:pPr marL="347663" lvl="1" indent="-347663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Square </a:t>
            </a:r>
            <a:r>
              <a:rPr lang="en-US" altLang="en-US" sz="2000" b="1" dirty="0"/>
              <a:t>brackets</a:t>
            </a:r>
            <a:r>
              <a:rPr lang="en-US" altLang="en-US" sz="2000" dirty="0"/>
              <a:t> are </a:t>
            </a:r>
            <a:r>
              <a:rPr lang="en-US" altLang="en-US" sz="2000" i="1" u="sng" dirty="0"/>
              <a:t>used</a:t>
            </a:r>
            <a:r>
              <a:rPr lang="en-US" altLang="en-US" sz="2000" dirty="0"/>
              <a:t> with delete </a:t>
            </a:r>
            <a:r>
              <a:rPr lang="en-US" altLang="en-US" sz="2000" i="1" u="sng" dirty="0"/>
              <a:t>to deallocate</a:t>
            </a:r>
            <a:r>
              <a:rPr lang="en-US" altLang="en-US" sz="2000" dirty="0"/>
              <a:t> a dynamically allocated </a:t>
            </a:r>
            <a:r>
              <a:rPr lang="en-US" altLang="en-US" sz="2000" b="1" dirty="0"/>
              <a:t>array</a:t>
            </a:r>
            <a:r>
              <a:rPr lang="en-US" altLang="en-US" sz="2000" dirty="0"/>
              <a:t>.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lvl="1"/>
            <a:endParaRPr lang="en-US" altLang="en-US" sz="20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762000" y="1981200"/>
            <a:ext cx="6400800" cy="1412111"/>
            <a:chOff x="577850" y="2133600"/>
            <a:chExt cx="6400800" cy="1412111"/>
          </a:xfrm>
        </p:grpSpPr>
        <p:sp>
          <p:nvSpPr>
            <p:cNvPr id="2" name="Rectangle 1"/>
            <p:cNvSpPr/>
            <p:nvPr/>
          </p:nvSpPr>
          <p:spPr bwMode="auto">
            <a:xfrm>
              <a:off x="595212" y="2133600"/>
              <a:ext cx="4070350" cy="609600"/>
            </a:xfrm>
            <a:prstGeom prst="rect">
              <a:avLst/>
            </a:prstGeom>
            <a:solidFill>
              <a:srgbClr val="FF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en-US" b="1" dirty="0"/>
                <a:t>delete    Pointer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77850" y="2936111"/>
              <a:ext cx="6400800" cy="609600"/>
            </a:xfrm>
            <a:prstGeom prst="rect">
              <a:avLst/>
            </a:prstGeom>
            <a:solidFill>
              <a:srgbClr val="FF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en-US" b="1" dirty="0"/>
                <a:t>delete  [ ]    Pointer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</a:rPr>
              <a:t>Arrays</a:t>
            </a:r>
            <a:endParaRPr lang="en-US" altLang="en-US" sz="40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2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867400"/>
          </a:xfrm>
          <a:noFill/>
        </p:spPr>
        <p:txBody>
          <a:bodyPr lIns="92075" tIns="46038" rIns="92075" bIns="46038"/>
          <a:lstStyle/>
          <a:p>
            <a:pPr marL="0" lvl="0" indent="0">
              <a:buNone/>
            </a:pPr>
            <a:r>
              <a:rPr lang="en-US" alt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Allocation </a:t>
            </a:r>
            <a:r>
              <a:rPr lang="en-US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of Arrays</a:t>
            </a:r>
            <a:endParaRPr lang="en-US" altLang="en-US" sz="2800" dirty="0" smtClean="0">
              <a:solidFill>
                <a:srgbClr val="000000"/>
              </a:solidFill>
            </a:endParaRPr>
          </a:p>
          <a:p>
            <a:pPr lvl="0"/>
            <a:r>
              <a:rPr lang="en-US" altLang="en-US" sz="2400" dirty="0" smtClean="0">
                <a:solidFill>
                  <a:srgbClr val="000000"/>
                </a:solidFill>
              </a:rPr>
              <a:t>Semantic </a:t>
            </a:r>
            <a:r>
              <a:rPr lang="en-US" altLang="en-US" sz="2400" dirty="0">
                <a:solidFill>
                  <a:srgbClr val="000000"/>
                </a:solidFill>
              </a:rPr>
              <a:t>of </a:t>
            </a:r>
            <a:r>
              <a:rPr lang="en-US" altLang="en-US" sz="2400" b="1" dirty="0" smtClean="0">
                <a:solidFill>
                  <a:srgbClr val="2D2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Operator</a:t>
            </a:r>
          </a:p>
          <a:p>
            <a:pPr>
              <a:buFontTx/>
              <a:buNone/>
            </a:pPr>
            <a:endParaRPr lang="en-US" altLang="en-US" sz="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NOTE:</a:t>
            </a:r>
            <a:r>
              <a:rPr lang="en-US" altLang="en-US" sz="2400" b="1" dirty="0" smtClean="0">
                <a:solidFill>
                  <a:srgbClr val="A50021"/>
                </a:solidFill>
              </a:rPr>
              <a:t>  </a:t>
            </a:r>
            <a:r>
              <a:rPr lang="en-US" altLang="en-US" sz="2400" b="1" dirty="0">
                <a:solidFill>
                  <a:srgbClr val="A50021"/>
                </a:solidFill>
                <a:latin typeface="Arial" panose="020B0604020202020204" pitchFamily="34" charset="0"/>
              </a:rPr>
              <a:t>delete </a:t>
            </a:r>
            <a:r>
              <a:rPr lang="en-US" altLang="en-US" sz="2400" dirty="0">
                <a:solidFill>
                  <a:srgbClr val="A50021"/>
                </a:solidFill>
                <a:latin typeface="Arial" panose="020B0604020202020204" pitchFamily="34" charset="0"/>
              </a:rPr>
              <a:t>deallocates </a:t>
            </a:r>
            <a:r>
              <a:rPr lang="en-US" altLang="en-US" sz="2400" dirty="0" smtClean="0">
                <a:solidFill>
                  <a:srgbClr val="A50021"/>
                </a:solidFill>
                <a:latin typeface="Arial" panose="020B0604020202020204" pitchFamily="34" charset="0"/>
              </a:rPr>
              <a:t>the memory </a:t>
            </a:r>
            <a:r>
              <a:rPr lang="en-US" altLang="en-US" sz="2400" dirty="0">
                <a:solidFill>
                  <a:srgbClr val="A50021"/>
                </a:solidFill>
                <a:latin typeface="Arial" panose="020B0604020202020204" pitchFamily="34" charset="0"/>
              </a:rPr>
              <a:t>pointed to by ptr</a:t>
            </a:r>
            <a:r>
              <a:rPr lang="en-US" altLang="en-US" sz="2400" b="1" dirty="0">
                <a:solidFill>
                  <a:srgbClr val="A50021"/>
                </a:solidFill>
                <a:latin typeface="Arial" panose="020B0604020202020204" pitchFamily="34" charset="0"/>
              </a:rPr>
              <a:t> </a:t>
            </a:r>
          </a:p>
          <a:p>
            <a:pPr>
              <a:buFontTx/>
              <a:buNone/>
            </a:pPr>
            <a:endParaRPr lang="en-US" altLang="en-US" sz="2800" dirty="0" smtClean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</a:rPr>
              <a:t>Arrays</a:t>
            </a:r>
            <a:endParaRPr lang="en-US" altLang="en-US" sz="40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5949" y="2100262"/>
            <a:ext cx="7970163" cy="2967038"/>
            <a:chOff x="295949" y="2100262"/>
            <a:chExt cx="7970163" cy="2967038"/>
          </a:xfrm>
        </p:grpSpPr>
        <p:grpSp>
          <p:nvGrpSpPr>
            <p:cNvPr id="3" name="Group 2"/>
            <p:cNvGrpSpPr/>
            <p:nvPr/>
          </p:nvGrpSpPr>
          <p:grpSpPr>
            <a:xfrm>
              <a:off x="295949" y="2133600"/>
              <a:ext cx="3537559" cy="2933700"/>
              <a:chOff x="295949" y="2504733"/>
              <a:chExt cx="3537559" cy="2933700"/>
            </a:xfrm>
          </p:grpSpPr>
          <p:grpSp>
            <p:nvGrpSpPr>
              <p:cNvPr id="75789" name="Group 13"/>
              <p:cNvGrpSpPr>
                <a:grpSpLocks/>
              </p:cNvGrpSpPr>
              <p:nvPr/>
            </p:nvGrpSpPr>
            <p:grpSpPr bwMode="auto">
              <a:xfrm>
                <a:off x="295949" y="3733800"/>
                <a:ext cx="304800" cy="1143000"/>
                <a:chOff x="2304" y="2736"/>
                <a:chExt cx="192" cy="528"/>
              </a:xfrm>
            </p:grpSpPr>
            <p:sp>
              <p:nvSpPr>
                <p:cNvPr id="35860" name="AutoShape 14"/>
                <p:cNvSpPr>
                  <a:spLocks noChangeArrowheads="1"/>
                </p:cNvSpPr>
                <p:nvPr/>
              </p:nvSpPr>
              <p:spPr bwMode="auto">
                <a:xfrm>
                  <a:off x="2304" y="3120"/>
                  <a:ext cx="192" cy="144"/>
                </a:xfrm>
                <a:prstGeom prst="rightArrow">
                  <a:avLst>
                    <a:gd name="adj1" fmla="val 50000"/>
                    <a:gd name="adj2" fmla="val 33333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5861" name="Rectangle 15"/>
                <p:cNvSpPr>
                  <a:spLocks noChangeArrowheads="1"/>
                </p:cNvSpPr>
                <p:nvPr/>
              </p:nvSpPr>
              <p:spPr bwMode="auto">
                <a:xfrm>
                  <a:off x="2304" y="2736"/>
                  <a:ext cx="192" cy="2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6" name="Rectangle 25"/>
              <p:cNvSpPr/>
              <p:nvPr/>
            </p:nvSpPr>
            <p:spPr bwMode="auto">
              <a:xfrm>
                <a:off x="720668" y="2504733"/>
                <a:ext cx="3112840" cy="29337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>
                  <a:spcBef>
                    <a:spcPct val="20000"/>
                  </a:spcBef>
                </a:pPr>
                <a:r>
                  <a:rPr lang="en-US" altLang="en-US" sz="18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char*  ptr</a:t>
                </a:r>
                <a:r>
                  <a:rPr lang="en-US" altLang="en-US" sz="18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;</a:t>
                </a:r>
                <a:endParaRPr lang="en-US" altLang="en-US" sz="1800" b="1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342900" lvl="0" indent="-342900">
                  <a:spcBef>
                    <a:spcPts val="1800"/>
                  </a:spcBef>
                </a:pPr>
                <a:r>
                  <a:rPr lang="en-US" altLang="en-US" sz="18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ptr = new char</a:t>
                </a:r>
                <a:r>
                  <a:rPr lang="en-US" altLang="en-US" sz="18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;</a:t>
                </a:r>
                <a:endParaRPr lang="en-US" altLang="en-US" sz="1800" b="1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342900" lvl="0" indent="-342900">
                  <a:spcBef>
                    <a:spcPts val="1800"/>
                  </a:spcBef>
                </a:pPr>
                <a:r>
                  <a:rPr lang="en-US" altLang="en-US" sz="18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*ptr = ‘B’;  </a:t>
                </a:r>
              </a:p>
              <a:p>
                <a:pPr marL="342900" lvl="0" indent="-342900">
                  <a:spcBef>
                    <a:spcPts val="1800"/>
                  </a:spcBef>
                </a:pPr>
                <a:r>
                  <a:rPr lang="en-US" altLang="en-US" sz="1800" b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cout</a:t>
                </a:r>
                <a:r>
                  <a:rPr lang="en-US" altLang="en-US" sz="18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en-US" altLang="en-US" sz="18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&lt;&lt;  *ptr</a:t>
                </a:r>
                <a:r>
                  <a:rPr lang="en-US" altLang="en-US" sz="18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;</a:t>
                </a:r>
              </a:p>
              <a:p>
                <a:pPr marL="342900" lvl="0" indent="-342900">
                  <a:spcBef>
                    <a:spcPts val="1800"/>
                  </a:spcBef>
                </a:pPr>
                <a:r>
                  <a:rPr lang="en-US" altLang="en-US" sz="18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delete  ptr;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840287" y="2100262"/>
              <a:ext cx="3425825" cy="2928938"/>
              <a:chOff x="4840287" y="1807821"/>
              <a:chExt cx="3425825" cy="2928938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840287" y="1807821"/>
                <a:ext cx="3425825" cy="2928938"/>
                <a:chOff x="4876800" y="1752600"/>
                <a:chExt cx="3425825" cy="2928938"/>
              </a:xfrm>
            </p:grpSpPr>
            <p:sp>
              <p:nvSpPr>
                <p:cNvPr id="35847" name="Rectangle 6"/>
                <p:cNvSpPr>
                  <a:spLocks noChangeArrowheads="1"/>
                </p:cNvSpPr>
                <p:nvPr/>
              </p:nvSpPr>
              <p:spPr bwMode="auto">
                <a:xfrm>
                  <a:off x="4959350" y="2209800"/>
                  <a:ext cx="1168400" cy="566737"/>
                </a:xfrm>
                <a:prstGeom prst="rect">
                  <a:avLst/>
                </a:prstGeom>
                <a:solidFill>
                  <a:srgbClr val="CCFFFF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5783" name="Rectangle 7"/>
                <p:cNvSpPr>
                  <a:spLocks noChangeArrowheads="1"/>
                </p:cNvSpPr>
                <p:nvPr/>
              </p:nvSpPr>
              <p:spPr bwMode="auto">
                <a:xfrm>
                  <a:off x="6477000" y="4114800"/>
                  <a:ext cx="977900" cy="566738"/>
                </a:xfrm>
                <a:prstGeom prst="rect">
                  <a:avLst/>
                </a:prstGeom>
                <a:solidFill>
                  <a:schemeClr val="hlink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5784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5715000" y="2819400"/>
                  <a:ext cx="931863" cy="125571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med" len="lg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50" name="Rectangle 9"/>
                <p:cNvSpPr>
                  <a:spLocks noChangeArrowheads="1"/>
                </p:cNvSpPr>
                <p:nvPr/>
              </p:nvSpPr>
              <p:spPr bwMode="auto">
                <a:xfrm>
                  <a:off x="4876800" y="1752600"/>
                  <a:ext cx="3425825" cy="16010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 b="1" dirty="0">
                      <a:solidFill>
                        <a:srgbClr val="CC0000"/>
                      </a:solidFill>
                      <a:latin typeface="Arial" panose="020B0604020202020204" pitchFamily="34" charset="0"/>
                    </a:rPr>
                    <a:t>2000</a:t>
                  </a:r>
                  <a:endParaRPr lang="en-US" altLang="en-US" sz="2000" b="1" dirty="0">
                    <a:latin typeface="Arial" panose="020B0604020202020204" pitchFamily="34" charset="0"/>
                  </a:endParaRPr>
                </a:p>
                <a:p>
                  <a:endParaRPr lang="en-US" altLang="en-US" sz="1400" b="1" dirty="0" smtClean="0">
                    <a:latin typeface="Arial" panose="020B0604020202020204" pitchFamily="34" charset="0"/>
                  </a:endParaRPr>
                </a:p>
                <a:p>
                  <a:r>
                    <a:rPr lang="en-US" altLang="en-US" sz="2000" b="1" dirty="0" smtClean="0">
                      <a:latin typeface="Arial" panose="020B0604020202020204" pitchFamily="34" charset="0"/>
                    </a:rPr>
                    <a:t> </a:t>
                  </a:r>
                  <a:endParaRPr lang="en-US" altLang="en-US" sz="2000" b="1" dirty="0">
                    <a:latin typeface="Arial" panose="020B0604020202020204" pitchFamily="34" charset="0"/>
                  </a:endParaRPr>
                </a:p>
                <a:p>
                  <a:endParaRPr lang="en-US" altLang="en-US" sz="2000" b="1" dirty="0">
                    <a:latin typeface="Arial" panose="020B0604020202020204" pitchFamily="34" charset="0"/>
                  </a:endParaRPr>
                </a:p>
                <a:p>
                  <a:r>
                    <a:rPr lang="en-US" altLang="en-US" b="1" dirty="0">
                      <a:latin typeface="Arial" panose="020B0604020202020204" pitchFamily="34" charset="0"/>
                    </a:rPr>
                    <a:t>ptr</a:t>
                  </a:r>
                  <a:endParaRPr lang="en-US" altLang="en-US" sz="20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79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166228" y="2294730"/>
                  <a:ext cx="749300" cy="396875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 b="1" dirty="0">
                      <a:solidFill>
                        <a:schemeClr val="accent2"/>
                      </a:solidFill>
                      <a:latin typeface="Arial" panose="020B0604020202020204" pitchFamily="34" charset="0"/>
                    </a:rPr>
                    <a:t>5000</a:t>
                  </a:r>
                </a:p>
              </p:txBody>
            </p:sp>
            <p:sp>
              <p:nvSpPr>
                <p:cNvPr id="7579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553200" y="3717925"/>
                  <a:ext cx="749300" cy="396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chemeClr val="accent2"/>
                      </a:solidFill>
                      <a:latin typeface="Arial" panose="020B0604020202020204" pitchFamily="34" charset="0"/>
                    </a:rPr>
                    <a:t>5000</a:t>
                  </a:r>
                </a:p>
              </p:txBody>
            </p:sp>
            <p:sp>
              <p:nvSpPr>
                <p:cNvPr id="7579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629400" y="4191000"/>
                  <a:ext cx="590550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b="1" dirty="0">
                      <a:solidFill>
                        <a:srgbClr val="660066"/>
                      </a:solidFill>
                    </a:rPr>
                    <a:t>‘B’</a:t>
                  </a:r>
                </a:p>
              </p:txBody>
            </p:sp>
          </p:grpSp>
          <p:cxnSp>
            <p:nvCxnSpPr>
              <p:cNvPr id="6" name="Straight Connector 5"/>
              <p:cNvCxnSpPr/>
              <p:nvPr/>
            </p:nvCxnSpPr>
            <p:spPr bwMode="auto">
              <a:xfrm flipH="1">
                <a:off x="5678487" y="3048000"/>
                <a:ext cx="914400" cy="83820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Straight Connector 7"/>
              <p:cNvCxnSpPr/>
              <p:nvPr/>
            </p:nvCxnSpPr>
            <p:spPr bwMode="auto">
              <a:xfrm>
                <a:off x="5562600" y="3276600"/>
                <a:ext cx="1143000" cy="38100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Connector 26"/>
              <p:cNvCxnSpPr/>
              <p:nvPr/>
            </p:nvCxnSpPr>
            <p:spPr bwMode="auto">
              <a:xfrm>
                <a:off x="6357937" y="4209708"/>
                <a:ext cx="1143000" cy="43797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Connector 27"/>
              <p:cNvCxnSpPr/>
              <p:nvPr/>
            </p:nvCxnSpPr>
            <p:spPr bwMode="auto">
              <a:xfrm flipH="1">
                <a:off x="6357937" y="4245880"/>
                <a:ext cx="1143001" cy="428711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30"/>
              <p:cNvCxnSpPr>
                <a:stCxn id="75793" idx="3"/>
              </p:cNvCxnSpPr>
              <p:nvPr/>
            </p:nvCxnSpPr>
            <p:spPr bwMode="auto">
              <a:xfrm flipH="1" flipV="1">
                <a:off x="5116010" y="2546430"/>
                <a:ext cx="763005" cy="1959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39034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867400"/>
          </a:xfrm>
          <a:noFill/>
        </p:spPr>
        <p:txBody>
          <a:bodyPr lIns="92075" tIns="46038" rIns="92075" bIns="46038"/>
          <a:lstStyle/>
          <a:p>
            <a:pPr marL="0" lvl="0" indent="0">
              <a:buNone/>
            </a:pPr>
            <a:r>
              <a:rPr lang="en-US" alt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Allocation </a:t>
            </a:r>
            <a:r>
              <a:rPr lang="en-US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of Arrays</a:t>
            </a:r>
            <a:endParaRPr lang="en-US" altLang="en-US" sz="2800" dirty="0" smtClean="0">
              <a:solidFill>
                <a:srgbClr val="000000"/>
              </a:solidFill>
            </a:endParaRPr>
          </a:p>
          <a:p>
            <a:pPr lvl="0"/>
            <a:r>
              <a:rPr lang="en-US" altLang="en-US" sz="2400" dirty="0" smtClean="0">
                <a:solidFill>
                  <a:srgbClr val="000000"/>
                </a:solidFill>
              </a:rPr>
              <a:t>Semantic </a:t>
            </a:r>
            <a:r>
              <a:rPr lang="en-US" altLang="en-US" sz="2400" dirty="0">
                <a:solidFill>
                  <a:srgbClr val="000000"/>
                </a:solidFill>
              </a:rPr>
              <a:t>of </a:t>
            </a:r>
            <a:r>
              <a:rPr lang="en-US" altLang="en-US" sz="2400" b="1" dirty="0" smtClean="0">
                <a:solidFill>
                  <a:srgbClr val="2D2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Operator</a:t>
            </a:r>
          </a:p>
          <a:p>
            <a:pPr>
              <a:buFontTx/>
              <a:buNone/>
            </a:pPr>
            <a:endParaRPr lang="en-US" altLang="en-US" sz="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A50021"/>
                </a:solidFill>
                <a:latin typeface="Arial" panose="020B0604020202020204" pitchFamily="34" charset="0"/>
              </a:rPr>
              <a:t>ptr </a:t>
            </a:r>
            <a:r>
              <a:rPr lang="en-US" altLang="en-US" sz="2400" dirty="0">
                <a:solidFill>
                  <a:srgbClr val="A50021"/>
                </a:solidFill>
                <a:latin typeface="Arial" panose="020B0604020202020204" pitchFamily="34" charset="0"/>
              </a:rPr>
              <a:t>itself is not deallocated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400" b="1" dirty="0" smtClean="0">
                <a:solidFill>
                  <a:srgbClr val="A50021"/>
                </a:solidFill>
                <a:latin typeface="Arial" panose="020B0604020202020204" pitchFamily="34" charset="0"/>
              </a:rPr>
              <a:t>So, </a:t>
            </a:r>
            <a:r>
              <a:rPr lang="en-US" altLang="en-US" sz="2400" dirty="0" smtClean="0">
                <a:solidFill>
                  <a:srgbClr val="A50021"/>
                </a:solidFill>
                <a:latin typeface="Arial" panose="020B0604020202020204" pitchFamily="34" charset="0"/>
              </a:rPr>
              <a:t>What is the value of </a:t>
            </a:r>
            <a:r>
              <a:rPr lang="en-US" altLang="en-US" sz="2400" b="1" dirty="0" smtClean="0">
                <a:solidFill>
                  <a:srgbClr val="A50021"/>
                </a:solidFill>
                <a:latin typeface="Arial" panose="020B0604020202020204" pitchFamily="34" charset="0"/>
              </a:rPr>
              <a:t>ptr</a:t>
            </a:r>
            <a:r>
              <a:rPr lang="en-US" altLang="en-US" sz="2400" dirty="0">
                <a:solidFill>
                  <a:srgbClr val="A50021"/>
                </a:solidFill>
                <a:latin typeface="Arial" panose="020B0604020202020204" pitchFamily="34" charset="0"/>
              </a:rPr>
              <a:t>?</a:t>
            </a:r>
          </a:p>
          <a:p>
            <a:pPr>
              <a:buFontTx/>
              <a:buNone/>
            </a:pPr>
            <a:endParaRPr lang="en-US" altLang="en-US" sz="2800" dirty="0" smtClean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</a:rPr>
              <a:t>Arrays</a:t>
            </a:r>
            <a:endParaRPr lang="en-US" altLang="en-US" sz="40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1041" y="2057400"/>
            <a:ext cx="7765071" cy="2933700"/>
            <a:chOff x="501041" y="2057400"/>
            <a:chExt cx="7765071" cy="2933700"/>
          </a:xfrm>
        </p:grpSpPr>
        <p:grpSp>
          <p:nvGrpSpPr>
            <p:cNvPr id="3" name="Group 2"/>
            <p:cNvGrpSpPr/>
            <p:nvPr/>
          </p:nvGrpSpPr>
          <p:grpSpPr>
            <a:xfrm>
              <a:off x="501041" y="2057400"/>
              <a:ext cx="3537559" cy="2933700"/>
              <a:chOff x="295949" y="2504733"/>
              <a:chExt cx="3537559" cy="2933700"/>
            </a:xfrm>
          </p:grpSpPr>
          <p:grpSp>
            <p:nvGrpSpPr>
              <p:cNvPr id="75789" name="Group 13"/>
              <p:cNvGrpSpPr>
                <a:grpSpLocks/>
              </p:cNvGrpSpPr>
              <p:nvPr/>
            </p:nvGrpSpPr>
            <p:grpSpPr bwMode="auto">
              <a:xfrm>
                <a:off x="295949" y="3733800"/>
                <a:ext cx="304800" cy="1143000"/>
                <a:chOff x="2304" y="2736"/>
                <a:chExt cx="192" cy="528"/>
              </a:xfrm>
            </p:grpSpPr>
            <p:sp>
              <p:nvSpPr>
                <p:cNvPr id="35860" name="AutoShape 14"/>
                <p:cNvSpPr>
                  <a:spLocks noChangeArrowheads="1"/>
                </p:cNvSpPr>
                <p:nvPr/>
              </p:nvSpPr>
              <p:spPr bwMode="auto">
                <a:xfrm>
                  <a:off x="2304" y="3120"/>
                  <a:ext cx="192" cy="144"/>
                </a:xfrm>
                <a:prstGeom prst="rightArrow">
                  <a:avLst>
                    <a:gd name="adj1" fmla="val 50000"/>
                    <a:gd name="adj2" fmla="val 33333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5861" name="Rectangle 15"/>
                <p:cNvSpPr>
                  <a:spLocks noChangeArrowheads="1"/>
                </p:cNvSpPr>
                <p:nvPr/>
              </p:nvSpPr>
              <p:spPr bwMode="auto">
                <a:xfrm>
                  <a:off x="2304" y="2736"/>
                  <a:ext cx="192" cy="2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6" name="Rectangle 25"/>
              <p:cNvSpPr/>
              <p:nvPr/>
            </p:nvSpPr>
            <p:spPr bwMode="auto">
              <a:xfrm>
                <a:off x="720668" y="2504733"/>
                <a:ext cx="3112840" cy="29337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>
                  <a:spcBef>
                    <a:spcPct val="20000"/>
                  </a:spcBef>
                </a:pPr>
                <a:r>
                  <a:rPr lang="en-US" altLang="en-US" sz="18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char*  ptr</a:t>
                </a:r>
                <a:r>
                  <a:rPr lang="en-US" altLang="en-US" sz="18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;</a:t>
                </a:r>
                <a:endParaRPr lang="en-US" altLang="en-US" sz="1800" b="1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342900" lvl="0" indent="-342900">
                  <a:spcBef>
                    <a:spcPts val="1800"/>
                  </a:spcBef>
                </a:pPr>
                <a:r>
                  <a:rPr lang="en-US" altLang="en-US" sz="18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ptr = new char</a:t>
                </a:r>
                <a:r>
                  <a:rPr lang="en-US" altLang="en-US" sz="18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;</a:t>
                </a:r>
                <a:endParaRPr lang="en-US" altLang="en-US" sz="1800" b="1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342900" lvl="0" indent="-342900">
                  <a:spcBef>
                    <a:spcPts val="1800"/>
                  </a:spcBef>
                </a:pPr>
                <a:r>
                  <a:rPr lang="en-US" altLang="en-US" sz="18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*ptr = ‘B’;  </a:t>
                </a:r>
              </a:p>
              <a:p>
                <a:pPr marL="342900" lvl="0" indent="-342900">
                  <a:spcBef>
                    <a:spcPts val="1800"/>
                  </a:spcBef>
                </a:pPr>
                <a:r>
                  <a:rPr lang="en-US" altLang="en-US" sz="1800" b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cout</a:t>
                </a:r>
                <a:r>
                  <a:rPr lang="en-US" altLang="en-US" sz="18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en-US" altLang="en-US" sz="18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&lt;&lt;  *ptr</a:t>
                </a:r>
                <a:r>
                  <a:rPr lang="en-US" altLang="en-US" sz="18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;</a:t>
                </a:r>
              </a:p>
              <a:p>
                <a:pPr marL="342900" lvl="0" indent="-342900">
                  <a:spcBef>
                    <a:spcPts val="1800"/>
                  </a:spcBef>
                </a:pPr>
                <a:r>
                  <a:rPr lang="en-US" altLang="en-US" sz="18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delete  ptr;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840287" y="2208920"/>
              <a:ext cx="3425825" cy="1601080"/>
              <a:chOff x="4840287" y="1807821"/>
              <a:chExt cx="3425825" cy="160108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840287" y="1807821"/>
                <a:ext cx="3425825" cy="1601080"/>
                <a:chOff x="4876800" y="1752600"/>
                <a:chExt cx="3425825" cy="1601080"/>
              </a:xfrm>
            </p:grpSpPr>
            <p:sp>
              <p:nvSpPr>
                <p:cNvPr id="35847" name="Rectangle 6"/>
                <p:cNvSpPr>
                  <a:spLocks noChangeArrowheads="1"/>
                </p:cNvSpPr>
                <p:nvPr/>
              </p:nvSpPr>
              <p:spPr bwMode="auto">
                <a:xfrm>
                  <a:off x="4959350" y="2209800"/>
                  <a:ext cx="1168400" cy="566737"/>
                </a:xfrm>
                <a:prstGeom prst="rect">
                  <a:avLst/>
                </a:prstGeom>
                <a:solidFill>
                  <a:srgbClr val="CCFFFF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5850" name="Rectangle 9"/>
                <p:cNvSpPr>
                  <a:spLocks noChangeArrowheads="1"/>
                </p:cNvSpPr>
                <p:nvPr/>
              </p:nvSpPr>
              <p:spPr bwMode="auto">
                <a:xfrm>
                  <a:off x="4876800" y="1752600"/>
                  <a:ext cx="3425825" cy="16010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 b="1" dirty="0">
                      <a:solidFill>
                        <a:srgbClr val="CC0000"/>
                      </a:solidFill>
                      <a:latin typeface="Arial" panose="020B0604020202020204" pitchFamily="34" charset="0"/>
                    </a:rPr>
                    <a:t>2000</a:t>
                  </a:r>
                  <a:endParaRPr lang="en-US" altLang="en-US" sz="2000" b="1" dirty="0">
                    <a:latin typeface="Arial" panose="020B0604020202020204" pitchFamily="34" charset="0"/>
                  </a:endParaRPr>
                </a:p>
                <a:p>
                  <a:endParaRPr lang="en-US" altLang="en-US" sz="1400" b="1" dirty="0" smtClean="0">
                    <a:latin typeface="Arial" panose="020B0604020202020204" pitchFamily="34" charset="0"/>
                  </a:endParaRPr>
                </a:p>
                <a:p>
                  <a:r>
                    <a:rPr lang="en-US" altLang="en-US" sz="2000" b="1" dirty="0" smtClean="0">
                      <a:latin typeface="Arial" panose="020B0604020202020204" pitchFamily="34" charset="0"/>
                    </a:rPr>
                    <a:t> </a:t>
                  </a:r>
                  <a:endParaRPr lang="en-US" altLang="en-US" sz="2000" b="1" dirty="0">
                    <a:latin typeface="Arial" panose="020B0604020202020204" pitchFamily="34" charset="0"/>
                  </a:endParaRPr>
                </a:p>
                <a:p>
                  <a:endParaRPr lang="en-US" altLang="en-US" sz="2000" b="1" dirty="0">
                    <a:latin typeface="Arial" panose="020B0604020202020204" pitchFamily="34" charset="0"/>
                  </a:endParaRPr>
                </a:p>
                <a:p>
                  <a:r>
                    <a:rPr lang="en-US" altLang="en-US" b="1" dirty="0">
                      <a:latin typeface="Arial" panose="020B0604020202020204" pitchFamily="34" charset="0"/>
                    </a:rPr>
                    <a:t>ptr</a:t>
                  </a:r>
                  <a:endParaRPr lang="en-US" altLang="en-US" sz="20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79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166228" y="2294730"/>
                  <a:ext cx="749300" cy="396875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 b="1" dirty="0">
                      <a:solidFill>
                        <a:schemeClr val="accent2"/>
                      </a:solidFill>
                      <a:latin typeface="Arial" panose="020B0604020202020204" pitchFamily="34" charset="0"/>
                    </a:rPr>
                    <a:t>5000</a:t>
                  </a:r>
                </a:p>
              </p:txBody>
            </p:sp>
          </p:grpSp>
          <p:cxnSp>
            <p:nvCxnSpPr>
              <p:cNvPr id="31" name="Straight Connector 30"/>
              <p:cNvCxnSpPr>
                <a:stCxn id="75793" idx="3"/>
              </p:cNvCxnSpPr>
              <p:nvPr/>
            </p:nvCxnSpPr>
            <p:spPr bwMode="auto">
              <a:xfrm flipH="1" flipV="1">
                <a:off x="5116010" y="2546430"/>
                <a:ext cx="763005" cy="1959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2160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867400"/>
          </a:xfrm>
          <a:noFill/>
        </p:spPr>
        <p:txBody>
          <a:bodyPr lIns="92075" tIns="46038" rIns="92075" bIns="46038"/>
          <a:lstStyle/>
          <a:p>
            <a:pPr marL="0" lvl="0" indent="0">
              <a:buNone/>
            </a:pPr>
            <a:r>
              <a:rPr lang="en-US" alt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Allocation </a:t>
            </a:r>
            <a:r>
              <a:rPr lang="en-US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of Arrays</a:t>
            </a:r>
            <a:endParaRPr lang="en-US" altLang="en-US" sz="2800" dirty="0" smtClean="0">
              <a:solidFill>
                <a:srgbClr val="000000"/>
              </a:solidFill>
            </a:endParaRPr>
          </a:p>
          <a:p>
            <a:pPr lvl="0"/>
            <a:r>
              <a:rPr lang="en-US" altLang="en-US" sz="2400" dirty="0" smtClean="0">
                <a:solidFill>
                  <a:srgbClr val="000000"/>
                </a:solidFill>
              </a:rPr>
              <a:t>Semantic </a:t>
            </a:r>
            <a:r>
              <a:rPr lang="en-US" altLang="en-US" sz="2400" dirty="0">
                <a:solidFill>
                  <a:srgbClr val="000000"/>
                </a:solidFill>
              </a:rPr>
              <a:t>of </a:t>
            </a:r>
            <a:r>
              <a:rPr lang="en-US" altLang="en-US" sz="2400" b="1" dirty="0" smtClean="0">
                <a:solidFill>
                  <a:srgbClr val="2D2D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Operator</a:t>
            </a:r>
          </a:p>
          <a:p>
            <a:pPr>
              <a:buFontTx/>
              <a:buNone/>
            </a:pPr>
            <a:endParaRPr lang="en-US" altLang="en-US" sz="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A50021"/>
                </a:solidFill>
                <a:latin typeface="Arial" panose="020B0604020202020204" pitchFamily="34" charset="0"/>
              </a:rPr>
              <a:t>the value of </a:t>
            </a:r>
            <a:r>
              <a:rPr lang="en-US" altLang="en-US" sz="2400" b="1" dirty="0">
                <a:solidFill>
                  <a:srgbClr val="A50021"/>
                </a:solidFill>
                <a:latin typeface="Arial" panose="020B0604020202020204" pitchFamily="34" charset="0"/>
              </a:rPr>
              <a:t>ptr</a:t>
            </a:r>
            <a:r>
              <a:rPr lang="en-US" altLang="en-US" sz="2400" dirty="0">
                <a:solidFill>
                  <a:srgbClr val="A50021"/>
                </a:solidFill>
                <a:latin typeface="Arial" panose="020B0604020202020204" pitchFamily="34" charset="0"/>
              </a:rPr>
              <a:t> becomes </a:t>
            </a:r>
            <a:r>
              <a:rPr lang="en-US" altLang="en-US" sz="2400" dirty="0" smtClean="0">
                <a:solidFill>
                  <a:srgbClr val="A50021"/>
                </a:solidFill>
                <a:latin typeface="Arial" panose="020B0604020202020204" pitchFamily="34" charset="0"/>
              </a:rPr>
              <a:t>undefined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400" b="1" dirty="0" smtClean="0">
                <a:solidFill>
                  <a:srgbClr val="A50021"/>
                </a:solidFill>
                <a:latin typeface="Arial" panose="020B0604020202020204" pitchFamily="34" charset="0"/>
              </a:rPr>
              <a:t>So, </a:t>
            </a:r>
            <a:r>
              <a:rPr lang="en-US" altLang="en-US" sz="2400" dirty="0" smtClean="0">
                <a:solidFill>
                  <a:srgbClr val="A50021"/>
                </a:solidFill>
                <a:latin typeface="Arial" panose="020B0604020202020204" pitchFamily="34" charset="0"/>
              </a:rPr>
              <a:t>it is better to assign </a:t>
            </a:r>
            <a:r>
              <a:rPr lang="en-US" altLang="en-US" sz="2400" b="1" dirty="0" smtClean="0">
                <a:solidFill>
                  <a:srgbClr val="A50021"/>
                </a:solidFill>
                <a:latin typeface="Arial" panose="020B0604020202020204" pitchFamily="34" charset="0"/>
              </a:rPr>
              <a:t>Null </a:t>
            </a:r>
            <a:r>
              <a:rPr lang="en-US" altLang="en-US" sz="2400" dirty="0" smtClean="0">
                <a:solidFill>
                  <a:srgbClr val="A50021"/>
                </a:solidFill>
                <a:latin typeface="Arial" panose="020B0604020202020204" pitchFamily="34" charset="0"/>
              </a:rPr>
              <a:t>to </a:t>
            </a:r>
            <a:r>
              <a:rPr lang="en-US" altLang="en-US" sz="2400" b="1" dirty="0" smtClean="0">
                <a:solidFill>
                  <a:srgbClr val="A50021"/>
                </a:solidFill>
                <a:latin typeface="Arial" panose="020B0604020202020204" pitchFamily="34" charset="0"/>
              </a:rPr>
              <a:t>ptr</a:t>
            </a:r>
            <a:endParaRPr lang="en-US" altLang="en-US" sz="2400" b="1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800" dirty="0" smtClean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</a:rPr>
              <a:t>Arrays</a:t>
            </a:r>
            <a:endParaRPr lang="en-US" altLang="en-US" sz="40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3441" y="2132720"/>
            <a:ext cx="7612671" cy="2934580"/>
            <a:chOff x="653441" y="2132720"/>
            <a:chExt cx="7612671" cy="2934580"/>
          </a:xfrm>
        </p:grpSpPr>
        <p:grpSp>
          <p:nvGrpSpPr>
            <p:cNvPr id="4" name="Group 3"/>
            <p:cNvGrpSpPr/>
            <p:nvPr/>
          </p:nvGrpSpPr>
          <p:grpSpPr>
            <a:xfrm>
              <a:off x="653441" y="2133600"/>
              <a:ext cx="3537559" cy="2933700"/>
              <a:chOff x="295949" y="2504733"/>
              <a:chExt cx="3537559" cy="2933700"/>
            </a:xfrm>
          </p:grpSpPr>
          <p:grpSp>
            <p:nvGrpSpPr>
              <p:cNvPr id="75789" name="Group 13"/>
              <p:cNvGrpSpPr>
                <a:grpSpLocks/>
              </p:cNvGrpSpPr>
              <p:nvPr/>
            </p:nvGrpSpPr>
            <p:grpSpPr bwMode="auto">
              <a:xfrm>
                <a:off x="295949" y="4267200"/>
                <a:ext cx="304800" cy="1143000"/>
                <a:chOff x="2304" y="2736"/>
                <a:chExt cx="192" cy="528"/>
              </a:xfrm>
            </p:grpSpPr>
            <p:sp>
              <p:nvSpPr>
                <p:cNvPr id="35860" name="AutoShape 14"/>
                <p:cNvSpPr>
                  <a:spLocks noChangeArrowheads="1"/>
                </p:cNvSpPr>
                <p:nvPr/>
              </p:nvSpPr>
              <p:spPr bwMode="auto">
                <a:xfrm>
                  <a:off x="2304" y="3120"/>
                  <a:ext cx="192" cy="144"/>
                </a:xfrm>
                <a:prstGeom prst="rightArrow">
                  <a:avLst>
                    <a:gd name="adj1" fmla="val 50000"/>
                    <a:gd name="adj2" fmla="val 33333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5861" name="Rectangle 15"/>
                <p:cNvSpPr>
                  <a:spLocks noChangeArrowheads="1"/>
                </p:cNvSpPr>
                <p:nvPr/>
              </p:nvSpPr>
              <p:spPr bwMode="auto">
                <a:xfrm>
                  <a:off x="2304" y="2736"/>
                  <a:ext cx="192" cy="2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6" name="Rectangle 25"/>
              <p:cNvSpPr/>
              <p:nvPr/>
            </p:nvSpPr>
            <p:spPr bwMode="auto">
              <a:xfrm>
                <a:off x="720668" y="2504733"/>
                <a:ext cx="3112840" cy="29337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>
                  <a:spcBef>
                    <a:spcPct val="20000"/>
                  </a:spcBef>
                </a:pPr>
                <a:r>
                  <a:rPr lang="en-US" altLang="en-US" sz="18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char*  ptr</a:t>
                </a:r>
                <a:r>
                  <a:rPr lang="en-US" altLang="en-US" sz="18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;</a:t>
                </a:r>
                <a:endParaRPr lang="en-US" altLang="en-US" sz="1800" b="1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342900" lvl="0" indent="-342900">
                  <a:spcBef>
                    <a:spcPts val="1800"/>
                  </a:spcBef>
                </a:pPr>
                <a:r>
                  <a:rPr lang="en-US" altLang="en-US" sz="18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ptr = new char</a:t>
                </a:r>
                <a:r>
                  <a:rPr lang="en-US" altLang="en-US" sz="18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;</a:t>
                </a:r>
                <a:endParaRPr lang="en-US" altLang="en-US" sz="1800" b="1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342900" lvl="0" indent="-342900">
                  <a:spcBef>
                    <a:spcPts val="1800"/>
                  </a:spcBef>
                </a:pPr>
                <a:r>
                  <a:rPr lang="en-US" altLang="en-US" sz="18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*ptr = ‘B’;  </a:t>
                </a:r>
              </a:p>
              <a:p>
                <a:pPr marL="342900" lvl="0" indent="-342900">
                  <a:spcBef>
                    <a:spcPts val="1800"/>
                  </a:spcBef>
                </a:pPr>
                <a:r>
                  <a:rPr lang="en-US" altLang="en-US" sz="1800" b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cout</a:t>
                </a:r>
                <a:r>
                  <a:rPr lang="en-US" altLang="en-US" sz="18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en-US" altLang="en-US" sz="18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&lt;&lt;  *ptr</a:t>
                </a:r>
                <a:r>
                  <a:rPr lang="en-US" altLang="en-US" sz="18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;</a:t>
                </a:r>
              </a:p>
              <a:p>
                <a:pPr marL="342900" lvl="0" indent="-342900">
                  <a:spcBef>
                    <a:spcPts val="1800"/>
                  </a:spcBef>
                </a:pPr>
                <a:r>
                  <a:rPr lang="en-US" altLang="en-US" sz="18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delete  ptr</a:t>
                </a:r>
                <a:r>
                  <a:rPr lang="en-US" altLang="en-US" sz="18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;</a:t>
                </a:r>
              </a:p>
              <a:p>
                <a:pPr marL="342900" lvl="0" indent="-342900">
                  <a:spcBef>
                    <a:spcPts val="1800"/>
                  </a:spcBef>
                </a:pPr>
                <a:r>
                  <a:rPr lang="en-US" altLang="en-US" sz="1800" b="1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ptr = NULL;</a:t>
                </a: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4840287" y="2132720"/>
              <a:ext cx="3425825" cy="1601080"/>
              <a:chOff x="4876800" y="1752600"/>
              <a:chExt cx="3425825" cy="1601080"/>
            </a:xfrm>
          </p:grpSpPr>
          <p:sp>
            <p:nvSpPr>
              <p:cNvPr id="35847" name="Rectangle 6"/>
              <p:cNvSpPr>
                <a:spLocks noChangeArrowheads="1"/>
              </p:cNvSpPr>
              <p:nvPr/>
            </p:nvSpPr>
            <p:spPr bwMode="auto">
              <a:xfrm>
                <a:off x="4959350" y="2209800"/>
                <a:ext cx="1168400" cy="566737"/>
              </a:xfrm>
              <a:prstGeom prst="rect">
                <a:avLst/>
              </a:prstGeom>
              <a:solidFill>
                <a:srgbClr val="CCFFFF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850" name="Rectangle 9"/>
              <p:cNvSpPr>
                <a:spLocks noChangeArrowheads="1"/>
              </p:cNvSpPr>
              <p:nvPr/>
            </p:nvSpPr>
            <p:spPr bwMode="auto">
              <a:xfrm>
                <a:off x="4876800" y="1752600"/>
                <a:ext cx="3425825" cy="16010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CC0000"/>
                    </a:solidFill>
                    <a:latin typeface="Arial" panose="020B0604020202020204" pitchFamily="34" charset="0"/>
                  </a:rPr>
                  <a:t>2000</a:t>
                </a:r>
                <a:endParaRPr lang="en-US" altLang="en-US" sz="2000" b="1" dirty="0">
                  <a:latin typeface="Arial" panose="020B0604020202020204" pitchFamily="34" charset="0"/>
                </a:endParaRPr>
              </a:p>
              <a:p>
                <a:endParaRPr lang="en-US" altLang="en-US" sz="1400" b="1" dirty="0" smtClean="0">
                  <a:latin typeface="Arial" panose="020B0604020202020204" pitchFamily="34" charset="0"/>
                </a:endParaRPr>
              </a:p>
              <a:p>
                <a:r>
                  <a:rPr lang="en-US" altLang="en-US" sz="2000" b="1" dirty="0" smtClean="0">
                    <a:latin typeface="Arial" panose="020B0604020202020204" pitchFamily="34" charset="0"/>
                  </a:rPr>
                  <a:t> </a:t>
                </a:r>
                <a:endParaRPr lang="en-US" altLang="en-US" sz="2000" b="1" dirty="0">
                  <a:latin typeface="Arial" panose="020B0604020202020204" pitchFamily="34" charset="0"/>
                </a:endParaRPr>
              </a:p>
              <a:p>
                <a:endParaRPr lang="en-US" altLang="en-US" sz="2000" b="1" dirty="0">
                  <a:latin typeface="Arial" panose="020B0604020202020204" pitchFamily="34" charset="0"/>
                </a:endParaRPr>
              </a:p>
              <a:p>
                <a:r>
                  <a:rPr lang="en-US" altLang="en-US" b="1" dirty="0">
                    <a:latin typeface="Arial" panose="020B0604020202020204" pitchFamily="34" charset="0"/>
                  </a:rPr>
                  <a:t>ptr</a:t>
                </a:r>
                <a:endParaRPr lang="en-US" altLang="en-US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5793" name="Text Box 17"/>
              <p:cNvSpPr txBox="1">
                <a:spLocks noChangeArrowheads="1"/>
              </p:cNvSpPr>
              <p:nvPr/>
            </p:nvSpPr>
            <p:spPr bwMode="auto">
              <a:xfrm>
                <a:off x="5166228" y="2294730"/>
                <a:ext cx="668773" cy="400110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 b="1" dirty="0" smtClean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Null</a:t>
                </a:r>
                <a:endParaRPr lang="en-US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13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1371600"/>
          </a:xfrm>
          <a:noFill/>
        </p:spPr>
        <p:txBody>
          <a:bodyPr lIns="92075" tIns="46038" rIns="92075" bIns="46038"/>
          <a:lstStyle/>
          <a:p>
            <a:pPr marL="0" lvl="0" indent="0">
              <a:buNone/>
            </a:pPr>
            <a:r>
              <a:rPr lang="en-US" alt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Allocation </a:t>
            </a:r>
            <a:r>
              <a:rPr lang="en-US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of Arrays</a:t>
            </a:r>
            <a:endParaRPr lang="en-US" altLang="en-US" sz="2800" dirty="0" smtClean="0">
              <a:solidFill>
                <a:srgbClr val="000000"/>
              </a:solidFill>
            </a:endParaRPr>
          </a:p>
          <a:p>
            <a:pPr lvl="0" indent="-227013"/>
            <a:r>
              <a:rPr lang="en-US" altLang="en-US" sz="2400" b="1" dirty="0" smtClean="0">
                <a:solidFill>
                  <a:srgbClr val="000000"/>
                </a:solidFill>
              </a:rPr>
              <a:t>Example:</a:t>
            </a:r>
            <a:r>
              <a:rPr lang="en-US" altLang="en-US" sz="2400" dirty="0" smtClean="0">
                <a:solidFill>
                  <a:srgbClr val="000000"/>
                </a:solidFill>
              </a:rPr>
              <a:t> the following program shows how </a:t>
            </a:r>
            <a:r>
              <a:rPr lang="en-US" altLang="en-US" sz="2400" dirty="0">
                <a:solidFill>
                  <a:srgbClr val="000000"/>
                </a:solidFill>
              </a:rPr>
              <a:t>memory is allocated dynamically during </a:t>
            </a:r>
            <a:r>
              <a:rPr lang="en-US" altLang="en-US" sz="2400" dirty="0" smtClean="0">
                <a:solidFill>
                  <a:srgbClr val="000000"/>
                </a:solidFill>
              </a:rPr>
              <a:t>runtime.</a:t>
            </a:r>
            <a:endParaRPr lang="en-US" altLang="en-US" sz="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dirty="0" smtClean="0"/>
          </a:p>
        </p:txBody>
      </p:sp>
      <p:sp>
        <p:nvSpPr>
          <p:cNvPr id="26" name="Rectangle 25"/>
          <p:cNvSpPr/>
          <p:nvPr/>
        </p:nvSpPr>
        <p:spPr bwMode="auto">
          <a:xfrm>
            <a:off x="1254068" y="2286000"/>
            <a:ext cx="6975532" cy="441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 main()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int n;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&gt;&gt; n;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//allocate memory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int *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new int[n];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&lt;&lt;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for(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n;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&gt;&gt;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//Free up space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delete []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return 0;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9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000" b="1" dirty="0">
                <a:solidFill>
                  <a:schemeClr val="accent5">
                    <a:lumMod val="50000"/>
                  </a:schemeClr>
                </a:solidFill>
              </a:rPr>
              <a:t>Arrays</a:t>
            </a:r>
            <a:endParaRPr lang="en-US" altLang="en-US" sz="40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4" name="Rectangle 9"/>
          <p:cNvSpPr>
            <a:spLocks noChangeArrowheads="1"/>
          </p:cNvSpPr>
          <p:nvPr/>
        </p:nvSpPr>
        <p:spPr bwMode="auto">
          <a:xfrm>
            <a:off x="76200" y="2819400"/>
            <a:ext cx="381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000" b="1" dirty="0" smtClean="0">
                <a:solidFill>
                  <a:schemeClr val="accent5">
                    <a:lumMod val="50000"/>
                  </a:schemeClr>
                </a:solidFill>
              </a:rPr>
              <a:t>Structures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686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r" rt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التركيب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هو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تجميع لمتغيرات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أو بيانرات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غير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متجانسرة (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ممكن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ن تكون من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انواع مختلفة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يشار لها تحت أسم واحد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،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لتوفر طريقة سهلة للمحافظة على المعلومات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التي لها علاقة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مع بعضها البعض.</a:t>
            </a:r>
          </a:p>
          <a:p>
            <a:pPr marL="228600" indent="-228600" algn="r" rt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تسمى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المتغيررات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التي تكون التراكيب بالأعضاء (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أو العناصرر (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أو الحقول (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indent="-228600" algn="r" rt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وبشكل عام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،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هنالك علاقة </a:t>
            </a:r>
            <a:r>
              <a:rPr lang="ar-SA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منطقية بين كافة حقول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التركيب.</a:t>
            </a:r>
          </a:p>
          <a:p>
            <a:pPr marL="228600" indent="-228600" algn="r" rt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الرسم التالي يوضح بنية التركيب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2644140"/>
            <a:ext cx="5086350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9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4" name="Rectangle 9"/>
          <p:cNvSpPr>
            <a:spLocks noChangeArrowheads="1"/>
          </p:cNvSpPr>
          <p:nvPr/>
        </p:nvSpPr>
        <p:spPr bwMode="auto">
          <a:xfrm>
            <a:off x="76200" y="2819400"/>
            <a:ext cx="381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000" b="1" dirty="0" smtClean="0">
                <a:solidFill>
                  <a:schemeClr val="accent5">
                    <a:lumMod val="50000"/>
                  </a:schemeClr>
                </a:solidFill>
              </a:rPr>
              <a:t>Structures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8686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spcBef>
                <a:spcPts val="600"/>
              </a:spcBef>
              <a:buNone/>
            </a:pPr>
            <a:r>
              <a:rPr lang="ar-SA" alt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الإعلان عن التركيب:</a:t>
            </a:r>
          </a:p>
          <a:p>
            <a:pPr marL="228600" indent="-228600" algn="r" rt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التركيب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ar-SA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7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000" b="1" dirty="0" smtClean="0">
                <a:solidFill>
                  <a:schemeClr val="accent5">
                    <a:lumMod val="50000"/>
                  </a:schemeClr>
                </a:solidFill>
              </a:rPr>
              <a:t>Pointers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20100" cy="5562600"/>
          </a:xfrm>
          <a:noFill/>
        </p:spPr>
        <p:txBody>
          <a:bodyPr lIns="92075" tIns="46038" rIns="92075" bIns="46038"/>
          <a:lstStyle/>
          <a:p>
            <a:pPr marL="0" indent="0">
              <a:buNone/>
            </a:pPr>
            <a:r>
              <a:rPr lang="en-US" altLang="en-US" sz="2800" b="1" dirty="0">
                <a:solidFill>
                  <a:srgbClr val="000000"/>
                </a:solidFill>
                <a:ea typeface="+mj-ea"/>
                <a:cs typeface="+mj-cs"/>
              </a:rPr>
              <a:t>What is a </a:t>
            </a:r>
            <a:r>
              <a:rPr lang="en-US" altLang="en-US" sz="2800" b="1" dirty="0" smtClean="0">
                <a:solidFill>
                  <a:srgbClr val="000000"/>
                </a:solidFill>
                <a:ea typeface="+mj-ea"/>
                <a:cs typeface="+mj-cs"/>
              </a:rPr>
              <a:t>pointer?</a:t>
            </a:r>
            <a:endParaRPr lang="en-US" altLang="en-US" sz="2800" b="1" dirty="0" smtClean="0"/>
          </a:p>
          <a:p>
            <a:r>
              <a:rPr lang="en-US" altLang="en-US" sz="2000" dirty="0"/>
              <a:t>A </a:t>
            </a:r>
            <a:r>
              <a:rPr lang="en-US" altLang="en-US" sz="2000" b="1" dirty="0"/>
              <a:t>pointer</a:t>
            </a:r>
            <a:r>
              <a:rPr lang="en-US" altLang="en-US" sz="2000" dirty="0"/>
              <a:t> </a:t>
            </a:r>
            <a:r>
              <a:rPr lang="en-US" altLang="en-US" sz="2000" i="1" u="sng" dirty="0"/>
              <a:t>is</a:t>
            </a:r>
            <a:r>
              <a:rPr lang="en-US" altLang="en-US" sz="2000" dirty="0"/>
              <a:t> a </a:t>
            </a:r>
            <a:r>
              <a:rPr lang="en-US" altLang="en-US" sz="2000" b="1" dirty="0"/>
              <a:t>variable</a:t>
            </a:r>
            <a:r>
              <a:rPr lang="en-US" altLang="en-US" sz="2000" dirty="0"/>
              <a:t> whose value is the </a:t>
            </a:r>
            <a:r>
              <a:rPr lang="en-US" altLang="en-US" sz="2000" b="1" dirty="0"/>
              <a:t>address</a:t>
            </a:r>
            <a:r>
              <a:rPr lang="en-US" altLang="en-US" sz="2000" dirty="0"/>
              <a:t> </a:t>
            </a:r>
            <a:r>
              <a:rPr lang="en-US" altLang="en-US" sz="2000" i="1" u="sng" dirty="0"/>
              <a:t>of</a:t>
            </a:r>
            <a:r>
              <a:rPr lang="en-US" altLang="en-US" sz="2000" dirty="0"/>
              <a:t> </a:t>
            </a:r>
            <a:r>
              <a:rPr lang="en-US" altLang="en-US" sz="2000" b="1" dirty="0"/>
              <a:t>another variable</a:t>
            </a:r>
            <a:r>
              <a:rPr lang="en-US" altLang="en-US" sz="2000" dirty="0"/>
              <a:t>.</a:t>
            </a:r>
            <a:endParaRPr lang="en-US" altLang="en-US" sz="2000" dirty="0" smtClean="0">
              <a:solidFill>
                <a:schemeClr val="accent2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en-US" sz="2000" dirty="0"/>
              <a:t>The general form of a pointer variable </a:t>
            </a:r>
            <a:r>
              <a:rPr lang="en-US" altLang="en-US" sz="2000" dirty="0" smtClean="0"/>
              <a:t>declaration, n C++, </a:t>
            </a:r>
            <a:r>
              <a:rPr lang="en-US" altLang="en-US" sz="2000" dirty="0"/>
              <a:t>is:</a:t>
            </a:r>
            <a:endParaRPr lang="en-US" altLang="en-US" sz="2000" dirty="0" smtClean="0"/>
          </a:p>
          <a:p>
            <a:pPr lvl="0" algn="ctr">
              <a:spcBef>
                <a:spcPts val="1200"/>
              </a:spcBef>
              <a:buNone/>
            </a:pP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*   var_name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rgbClr val="000000"/>
                </a:solidFill>
              </a:rPr>
              <a:t>Here,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en-US" sz="1600" dirty="0">
                <a:solidFill>
                  <a:srgbClr val="000000"/>
                </a:solidFill>
              </a:rPr>
              <a:t>is the </a:t>
            </a:r>
            <a:r>
              <a:rPr lang="en-US" altLang="en-US" sz="1600" b="1" dirty="0">
                <a:solidFill>
                  <a:srgbClr val="000000"/>
                </a:solidFill>
              </a:rPr>
              <a:t>pointer's base </a:t>
            </a:r>
            <a:r>
              <a:rPr lang="en-US" altLang="en-US" sz="1600" b="1" dirty="0" smtClean="0">
                <a:solidFill>
                  <a:srgbClr val="000000"/>
                </a:solidFill>
              </a:rPr>
              <a:t>type.</a:t>
            </a:r>
            <a:endParaRPr lang="en-US" altLang="en-US" sz="1600" dirty="0" smtClean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1600" dirty="0" smtClean="0"/>
              <a:t>The </a:t>
            </a:r>
            <a:r>
              <a:rPr lang="en-US" altLang="en-US" sz="1600" dirty="0"/>
              <a:t>pointer's base </a:t>
            </a:r>
            <a:r>
              <a:rPr lang="en-US" altLang="en-US" sz="1600" dirty="0" smtClean="0"/>
              <a:t>type must </a:t>
            </a:r>
            <a:r>
              <a:rPr lang="en-US" altLang="en-US" sz="1600" dirty="0"/>
              <a:t>be a </a:t>
            </a:r>
            <a:r>
              <a:rPr lang="en-US" altLang="en-US" sz="1600" b="1" dirty="0"/>
              <a:t>valid C++ </a:t>
            </a:r>
            <a:r>
              <a:rPr lang="en-US" altLang="en-US" sz="1600" b="1" dirty="0" smtClean="0"/>
              <a:t>type</a:t>
            </a:r>
            <a:r>
              <a:rPr lang="en-US" altLang="en-US" sz="1600" dirty="0" smtClean="0"/>
              <a:t>.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1600" dirty="0" smtClean="0"/>
              <a:t>The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var_name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is the name of the </a:t>
            </a:r>
            <a:r>
              <a:rPr lang="en-US" altLang="en-US" sz="1600" b="1" dirty="0"/>
              <a:t>pointer variable</a:t>
            </a:r>
            <a:r>
              <a:rPr lang="en-US" altLang="en-US" sz="1600" dirty="0"/>
              <a:t>. </a:t>
            </a:r>
            <a:endParaRPr lang="en-US" altLang="en-US" sz="1600" dirty="0" smtClean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1600" dirty="0"/>
              <a:t>The </a:t>
            </a:r>
            <a:r>
              <a:rPr lang="en-US" altLang="en-US" sz="1600" b="1" dirty="0" smtClean="0"/>
              <a:t>asterisk (*)</a:t>
            </a:r>
            <a:r>
              <a:rPr lang="en-US" altLang="en-US" sz="1600" dirty="0" smtClean="0"/>
              <a:t> </a:t>
            </a:r>
            <a:r>
              <a:rPr lang="en-US" altLang="en-US" sz="1600" dirty="0"/>
              <a:t>you used to declare a pointer is the same asterisk that you use for multiplication</a:t>
            </a:r>
            <a:r>
              <a:rPr lang="en-US" altLang="en-US" sz="1600" dirty="0" smtClean="0"/>
              <a:t>.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rgbClr val="000000"/>
                </a:solidFill>
              </a:rPr>
              <a:t>The </a:t>
            </a:r>
            <a:r>
              <a:rPr lang="en-US" altLang="en-US" sz="1600" b="1" dirty="0">
                <a:solidFill>
                  <a:srgbClr val="000000"/>
                </a:solidFill>
              </a:rPr>
              <a:t>asterisk (*)</a:t>
            </a:r>
            <a:r>
              <a:rPr lang="en-US" altLang="en-US" sz="1600" dirty="0">
                <a:solidFill>
                  <a:srgbClr val="000000"/>
                </a:solidFill>
              </a:rPr>
              <a:t> is being used to designate a variable as a pointer.</a:t>
            </a:r>
            <a:endParaRPr lang="en-US" altLang="en-US" sz="1600" dirty="0" smtClean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</a:rPr>
              <a:t>Example</a:t>
            </a:r>
            <a:r>
              <a:rPr lang="en-US" altLang="en-US" sz="2000" dirty="0" smtClean="0">
                <a:solidFill>
                  <a:srgbClr val="000000"/>
                </a:solidFill>
              </a:rPr>
              <a:t>,</a:t>
            </a:r>
          </a:p>
          <a:p>
            <a:pPr lvl="0" algn="ctr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int*  ptr; </a:t>
            </a:r>
            <a:r>
              <a:rPr lang="en-US" altLang="en-US" sz="1400" b="1" dirty="0">
                <a:solidFill>
                  <a:srgbClr val="CC0000"/>
                </a:solidFill>
                <a:latin typeface="Courier New" panose="02070309020205020404" pitchFamily="49" charset="0"/>
              </a:rPr>
              <a:t>// ptr can point to an address which holds int </a:t>
            </a:r>
            <a:r>
              <a:rPr lang="en-US" altLang="en-US" sz="1400" b="1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data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000" b="1" dirty="0" smtClean="0">
                <a:solidFill>
                  <a:schemeClr val="accent5">
                    <a:lumMod val="50000"/>
                  </a:schemeClr>
                </a:solidFill>
              </a:rPr>
              <a:t>Pointers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20100" cy="5562600"/>
          </a:xfrm>
          <a:noFill/>
        </p:spPr>
        <p:txBody>
          <a:bodyPr lIns="92075" tIns="46038" rIns="92075" bIns="46038"/>
          <a:lstStyle/>
          <a:p>
            <a:pPr marL="0" indent="0">
              <a:buNone/>
            </a:pPr>
            <a:r>
              <a:rPr lang="en-US" altLang="en-US" sz="2800" b="1" dirty="0">
                <a:solidFill>
                  <a:srgbClr val="000000"/>
                </a:solidFill>
                <a:ea typeface="+mj-ea"/>
                <a:cs typeface="+mj-cs"/>
              </a:rPr>
              <a:t>Using a Pointer Variable</a:t>
            </a:r>
            <a:endParaRPr lang="en-US" altLang="en-US" sz="2800" b="1" dirty="0" smtClean="0"/>
          </a:p>
          <a:p>
            <a:r>
              <a:rPr lang="en-US" altLang="en-US" sz="2000" dirty="0" smtClean="0"/>
              <a:t>The </a:t>
            </a:r>
            <a:r>
              <a:rPr lang="en-US" altLang="en-US" sz="2000" b="1" dirty="0"/>
              <a:t>fundamental operation</a:t>
            </a:r>
            <a:r>
              <a:rPr lang="en-US" altLang="en-US" sz="2000" dirty="0"/>
              <a:t> on a pointer </a:t>
            </a:r>
            <a:r>
              <a:rPr lang="en-US" altLang="en-US" sz="2000" i="1" u="sng" dirty="0"/>
              <a:t>is</a:t>
            </a:r>
            <a:r>
              <a:rPr lang="en-US" altLang="en-US" sz="2000" dirty="0"/>
              <a:t> </a:t>
            </a:r>
            <a:r>
              <a:rPr lang="en-US" altLang="en-US" sz="2000" b="1" dirty="0" smtClean="0"/>
              <a:t>dereferencing</a:t>
            </a:r>
          </a:p>
          <a:p>
            <a:pPr lvl="1"/>
            <a:r>
              <a:rPr lang="en-US" altLang="en-US" sz="1600" dirty="0" smtClean="0"/>
              <a:t>i.e., </a:t>
            </a:r>
            <a:r>
              <a:rPr lang="en-US" altLang="en-US" sz="1600" dirty="0"/>
              <a:t>referring to the object pointed </a:t>
            </a:r>
            <a:r>
              <a:rPr lang="en-US" altLang="en-US" sz="1600" dirty="0" smtClean="0"/>
              <a:t>to by </a:t>
            </a:r>
            <a:r>
              <a:rPr lang="en-US" altLang="en-US" sz="1600" dirty="0"/>
              <a:t>the pointer</a:t>
            </a:r>
            <a:r>
              <a:rPr lang="en-US" altLang="en-US" sz="1600" dirty="0" smtClean="0"/>
              <a:t>.</a:t>
            </a:r>
          </a:p>
          <a:p>
            <a:r>
              <a:rPr lang="en-US" altLang="en-US" sz="2000" dirty="0" smtClean="0"/>
              <a:t>This </a:t>
            </a:r>
            <a:r>
              <a:rPr lang="en-US" altLang="en-US" sz="2000" dirty="0"/>
              <a:t>operation is </a:t>
            </a:r>
            <a:r>
              <a:rPr lang="en-US" altLang="en-US" sz="2000" i="1" u="sng" dirty="0"/>
              <a:t>also called</a:t>
            </a:r>
            <a:r>
              <a:rPr lang="en-US" altLang="en-US" sz="2000" dirty="0"/>
              <a:t> </a:t>
            </a:r>
            <a:r>
              <a:rPr lang="en-US" altLang="en-US" sz="2000" b="1" dirty="0"/>
              <a:t>indirection</a:t>
            </a:r>
            <a:r>
              <a:rPr lang="en-US" altLang="en-US" sz="2000" dirty="0" smtClean="0"/>
              <a:t>.</a:t>
            </a:r>
          </a:p>
          <a:p>
            <a:r>
              <a:rPr lang="en-US" altLang="en-US" sz="2000" dirty="0" smtClean="0"/>
              <a:t>The </a:t>
            </a:r>
            <a:r>
              <a:rPr lang="en-US" altLang="en-US" sz="2000" b="1" dirty="0"/>
              <a:t>dereferencing operator</a:t>
            </a:r>
            <a:r>
              <a:rPr lang="en-US" altLang="en-US" sz="2000" dirty="0"/>
              <a:t> is (</a:t>
            </a:r>
            <a:r>
              <a:rPr lang="en-US" altLang="en-US" sz="2000" dirty="0" smtClean="0"/>
              <a:t>prefix) </a:t>
            </a:r>
            <a:r>
              <a:rPr lang="en-US" altLang="en-US" sz="2000" b="1" dirty="0" smtClean="0"/>
              <a:t>unary ∗</a:t>
            </a:r>
            <a:endParaRPr lang="en-US" altLang="en-US" sz="2000" dirty="0"/>
          </a:p>
          <a:p>
            <a:r>
              <a:rPr lang="en-US" altLang="en-US" sz="2000" dirty="0"/>
              <a:t>The </a:t>
            </a:r>
            <a:r>
              <a:rPr lang="en-US" altLang="en-US" sz="2000" b="1" dirty="0"/>
              <a:t>operato</a:t>
            </a:r>
            <a:r>
              <a:rPr lang="en-US" altLang="en-US" sz="2000" dirty="0"/>
              <a:t>r itself </a:t>
            </a:r>
            <a:r>
              <a:rPr lang="en-US" altLang="en-US" sz="2000" i="1" u="sng" dirty="0"/>
              <a:t>can be read as</a:t>
            </a:r>
            <a:r>
              <a:rPr lang="en-US" altLang="en-US" sz="2000" dirty="0"/>
              <a:t> "</a:t>
            </a:r>
            <a:r>
              <a:rPr lang="en-US" altLang="en-US" sz="2000" b="1" dirty="0"/>
              <a:t>value pointed to by</a:t>
            </a:r>
            <a:r>
              <a:rPr lang="en-US" altLang="en-US" sz="2000" dirty="0" smtClean="0"/>
              <a:t>". For example,</a:t>
            </a:r>
          </a:p>
          <a:p>
            <a:pPr marL="0" indent="0" algn="ctr"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baz = *foo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This could be read as: “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baz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is assigned to the value pointed to by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foo</a:t>
            </a:r>
            <a:r>
              <a:rPr lang="en-US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US" altLang="en-US" sz="2000" dirty="0"/>
              <a:t>There are few important operations, which we will do with the pointers very </a:t>
            </a:r>
            <a:r>
              <a:rPr lang="en-US" altLang="en-US" sz="2000" dirty="0" smtClean="0"/>
              <a:t>frequently: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en-US" sz="1600" dirty="0" smtClean="0"/>
              <a:t>Define </a:t>
            </a:r>
            <a:r>
              <a:rPr lang="en-US" altLang="en-US" sz="1600" dirty="0"/>
              <a:t>a pointer </a:t>
            </a:r>
            <a:r>
              <a:rPr lang="en-US" altLang="en-US" sz="1600" dirty="0" smtClean="0"/>
              <a:t>variable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en-US" sz="1600" dirty="0"/>
              <a:t>Assigning the </a:t>
            </a:r>
            <a:r>
              <a:rPr lang="en-US" altLang="en-US" sz="1600" b="1" dirty="0"/>
              <a:t>address</a:t>
            </a:r>
            <a:r>
              <a:rPr lang="en-US" altLang="en-US" sz="1600" dirty="0"/>
              <a:t> </a:t>
            </a:r>
            <a:r>
              <a:rPr lang="en-US" altLang="en-US" sz="1600" i="1" u="sng" dirty="0"/>
              <a:t>of</a:t>
            </a:r>
            <a:r>
              <a:rPr lang="en-US" altLang="en-US" sz="1600" dirty="0"/>
              <a:t> a </a:t>
            </a:r>
            <a:r>
              <a:rPr lang="en-US" altLang="en-US" sz="1600" b="1" dirty="0"/>
              <a:t>variable</a:t>
            </a:r>
            <a:r>
              <a:rPr lang="en-US" altLang="en-US" sz="1600" dirty="0"/>
              <a:t> to a pointer using unary </a:t>
            </a:r>
            <a:r>
              <a:rPr lang="en-US" altLang="en-US" sz="1600" b="1" dirty="0"/>
              <a:t>operator (&amp;) </a:t>
            </a:r>
            <a:r>
              <a:rPr lang="en-US" altLang="en-US" sz="1600" dirty="0"/>
              <a:t>which returns the address of that variable</a:t>
            </a:r>
            <a:r>
              <a:rPr lang="en-US" altLang="en-US" sz="1600" dirty="0" smtClean="0"/>
              <a:t>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en-US" sz="1600" dirty="0"/>
              <a:t>Accessing the </a:t>
            </a:r>
            <a:r>
              <a:rPr lang="en-US" altLang="en-US" sz="1600" b="1" dirty="0"/>
              <a:t>value</a:t>
            </a:r>
            <a:r>
              <a:rPr lang="en-US" altLang="en-US" sz="1600" dirty="0"/>
              <a:t> </a:t>
            </a:r>
            <a:r>
              <a:rPr lang="en-US" altLang="en-US" sz="1600" i="1" u="sng" dirty="0"/>
              <a:t>stored in</a:t>
            </a:r>
            <a:r>
              <a:rPr lang="en-US" altLang="en-US" sz="1600" dirty="0"/>
              <a:t> the </a:t>
            </a:r>
            <a:r>
              <a:rPr lang="en-US" altLang="en-US" sz="1600" b="1" dirty="0"/>
              <a:t>address</a:t>
            </a:r>
            <a:r>
              <a:rPr lang="en-US" altLang="en-US" sz="1600" dirty="0"/>
              <a:t> using unary </a:t>
            </a:r>
            <a:r>
              <a:rPr lang="en-US" altLang="en-US" sz="1600" b="1" dirty="0"/>
              <a:t>operator (*)</a:t>
            </a:r>
            <a:r>
              <a:rPr lang="en-US" altLang="en-US" sz="1600" dirty="0"/>
              <a:t> which returns the value of the variable located at the address specified by its operand.</a:t>
            </a: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249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0A0F61-B240-4261-B4C7-DA46A8B0D777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Pointer Variable</a:t>
            </a:r>
          </a:p>
          <a:p>
            <a:pPr>
              <a:buFontTx/>
              <a:buNone/>
            </a:pPr>
            <a:r>
              <a:rPr lang="en-US" altLang="en-US" sz="3600" dirty="0" smtClean="0">
                <a:latin typeface="Courier New" panose="02070309020205020404" pitchFamily="49" charset="0"/>
              </a:rPr>
              <a:t> </a:t>
            </a:r>
            <a:endParaRPr lang="en-US" altLang="en-US" sz="1600" dirty="0" smtClean="0"/>
          </a:p>
          <a:p>
            <a:pPr>
              <a:buFontTx/>
              <a:buNone/>
            </a:pPr>
            <a:endParaRPr lang="en-US" altLang="en-US" sz="1600" dirty="0" smtClean="0"/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 smtClean="0"/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 smtClean="0"/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 smtClean="0"/>
          </a:p>
          <a:p>
            <a:pPr>
              <a:buFontTx/>
              <a:buNone/>
            </a:pPr>
            <a:endParaRPr lang="en-US" altLang="en-US" sz="1600" dirty="0"/>
          </a:p>
          <a:p>
            <a:pPr>
              <a:buFontTx/>
              <a:buNone/>
            </a:pPr>
            <a:endParaRPr lang="en-US" altLang="en-US" sz="1600" dirty="0" smtClean="0"/>
          </a:p>
          <a:p>
            <a:pPr>
              <a:buFontTx/>
              <a:buNone/>
            </a:pPr>
            <a:endParaRPr lang="en-US" altLang="en-US" sz="1600" dirty="0" smtClean="0"/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NOTE:</a:t>
            </a:r>
            <a:r>
              <a:rPr lang="en-US" altLang="en-US" sz="2400" b="1" dirty="0" smtClean="0"/>
              <a:t>  Because ptr holds the address of x,</a:t>
            </a:r>
          </a:p>
          <a:p>
            <a:pPr>
              <a:buFontTx/>
              <a:buNone/>
            </a:pPr>
            <a:r>
              <a:rPr lang="en-US" altLang="en-US" sz="2400" b="1" dirty="0" smtClean="0"/>
              <a:t>             we say that ptr “points to” x</a:t>
            </a:r>
            <a:endParaRPr lang="en-US" altLang="en-US" sz="24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4937125" y="1676400"/>
            <a:ext cx="3425825" cy="3260725"/>
            <a:chOff x="4937125" y="1676400"/>
            <a:chExt cx="3425825" cy="3260725"/>
          </a:xfrm>
        </p:grpSpPr>
        <p:grpSp>
          <p:nvGrpSpPr>
            <p:cNvPr id="21" name="Group 20"/>
            <p:cNvGrpSpPr/>
            <p:nvPr/>
          </p:nvGrpSpPr>
          <p:grpSpPr>
            <a:xfrm>
              <a:off x="4937125" y="1676400"/>
              <a:ext cx="3425825" cy="3260725"/>
              <a:chOff x="4937125" y="1676400"/>
              <a:chExt cx="3425825" cy="3260725"/>
            </a:xfrm>
          </p:grpSpPr>
          <p:sp>
            <p:nvSpPr>
              <p:cNvPr id="23" name="Rectangle 6"/>
              <p:cNvSpPr>
                <a:spLocks noChangeArrowheads="1"/>
              </p:cNvSpPr>
              <p:nvPr/>
            </p:nvSpPr>
            <p:spPr bwMode="auto">
              <a:xfrm>
                <a:off x="4959350" y="3740150"/>
                <a:ext cx="1549400" cy="566738"/>
              </a:xfrm>
              <a:prstGeom prst="rect">
                <a:avLst/>
              </a:prstGeom>
              <a:solidFill>
                <a:srgbClr val="CCFFFF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4937125" y="1676400"/>
                <a:ext cx="3425825" cy="3260725"/>
                <a:chOff x="4937125" y="1768475"/>
                <a:chExt cx="3425825" cy="3260725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6369050" y="2189163"/>
                  <a:ext cx="1168400" cy="566737"/>
                </a:xfrm>
                <a:prstGeom prst="rect">
                  <a:avLst/>
                </a:prstGeom>
                <a:solidFill>
                  <a:srgbClr val="CCFFFF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6" name="Rectangle 8"/>
                <p:cNvSpPr>
                  <a:spLocks noChangeArrowheads="1"/>
                </p:cNvSpPr>
                <p:nvPr/>
              </p:nvSpPr>
              <p:spPr bwMode="auto">
                <a:xfrm>
                  <a:off x="4937125" y="1768475"/>
                  <a:ext cx="3425825" cy="32607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 b="1" dirty="0">
                      <a:solidFill>
                        <a:srgbClr val="CC0000"/>
                      </a:solidFill>
                      <a:latin typeface="Arial" panose="020B0604020202020204" pitchFamily="34" charset="0"/>
                    </a:rPr>
                    <a:t>                    2000</a:t>
                  </a:r>
                  <a:endParaRPr lang="en-US" altLang="en-US" sz="2000" b="1" dirty="0">
                    <a:latin typeface="Arial" panose="020B0604020202020204" pitchFamily="34" charset="0"/>
                  </a:endParaRPr>
                </a:p>
                <a:p>
                  <a:endParaRPr lang="en-US" altLang="en-US" sz="1400" b="1" dirty="0">
                    <a:latin typeface="Arial" panose="020B0604020202020204" pitchFamily="34" charset="0"/>
                  </a:endParaRPr>
                </a:p>
                <a:p>
                  <a:r>
                    <a:rPr lang="en-US" altLang="en-US" sz="2000" b="1" dirty="0">
                      <a:latin typeface="Arial" panose="020B0604020202020204" pitchFamily="34" charset="0"/>
                    </a:rPr>
                    <a:t>                       </a:t>
                  </a:r>
                  <a:r>
                    <a:rPr lang="en-US" altLang="en-US" sz="2000" b="1" dirty="0">
                      <a:solidFill>
                        <a:schemeClr val="accent2"/>
                      </a:solidFill>
                      <a:latin typeface="Arial" panose="020B0604020202020204" pitchFamily="34" charset="0"/>
                    </a:rPr>
                    <a:t>12</a:t>
                  </a:r>
                </a:p>
                <a:p>
                  <a:endParaRPr lang="en-US" altLang="en-US" sz="1000" b="1" dirty="0">
                    <a:latin typeface="Arial" panose="020B0604020202020204" pitchFamily="34" charset="0"/>
                  </a:endParaRPr>
                </a:p>
                <a:p>
                  <a:r>
                    <a:rPr lang="en-US" altLang="en-US" sz="2000" b="1" dirty="0">
                      <a:latin typeface="Arial" panose="020B0604020202020204" pitchFamily="34" charset="0"/>
                    </a:rPr>
                    <a:t>                     </a:t>
                  </a:r>
                  <a:r>
                    <a:rPr lang="en-US" altLang="en-US" sz="2000" b="1" dirty="0">
                      <a:solidFill>
                        <a:schemeClr val="accent2"/>
                      </a:solidFill>
                      <a:latin typeface="Arial" panose="020B0604020202020204" pitchFamily="34" charset="0"/>
                    </a:rPr>
                    <a:t>x</a:t>
                  </a:r>
                </a:p>
                <a:p>
                  <a:endParaRPr lang="en-US" altLang="en-US" sz="2000" b="1" dirty="0">
                    <a:latin typeface="Arial" panose="020B0604020202020204" pitchFamily="34" charset="0"/>
                  </a:endParaRPr>
                </a:p>
                <a:p>
                  <a:r>
                    <a:rPr lang="en-US" altLang="en-US" sz="2000" b="1" dirty="0">
                      <a:solidFill>
                        <a:srgbClr val="CC0000"/>
                      </a:solidFill>
                      <a:latin typeface="Arial" panose="020B0604020202020204" pitchFamily="34" charset="0"/>
                    </a:rPr>
                    <a:t>3000</a:t>
                  </a:r>
                  <a:endParaRPr lang="en-US" altLang="en-US" sz="2000" b="1" dirty="0">
                    <a:latin typeface="Arial" panose="020B0604020202020204" pitchFamily="34" charset="0"/>
                  </a:endParaRPr>
                </a:p>
                <a:p>
                  <a:endParaRPr lang="en-US" altLang="en-US" sz="1400" b="1" dirty="0">
                    <a:latin typeface="Arial" panose="020B0604020202020204" pitchFamily="34" charset="0"/>
                  </a:endParaRPr>
                </a:p>
                <a:p>
                  <a:r>
                    <a:rPr lang="en-US" altLang="en-US" sz="2000" b="1" dirty="0">
                      <a:latin typeface="Arial" panose="020B0604020202020204" pitchFamily="34" charset="0"/>
                    </a:rPr>
                    <a:t>    2000</a:t>
                  </a:r>
                </a:p>
                <a:p>
                  <a:endParaRPr lang="en-US" altLang="en-US" sz="1000" b="1" dirty="0">
                    <a:latin typeface="Arial" panose="020B0604020202020204" pitchFamily="34" charset="0"/>
                  </a:endParaRPr>
                </a:p>
                <a:p>
                  <a:r>
                    <a:rPr lang="en-US" altLang="en-US" sz="2000" b="1" dirty="0">
                      <a:latin typeface="Arial" panose="020B0604020202020204" pitchFamily="34" charset="0"/>
                    </a:rPr>
                    <a:t> </a:t>
                  </a:r>
                  <a:r>
                    <a:rPr lang="en-US" altLang="en-US" sz="2000" b="1" dirty="0">
                      <a:solidFill>
                        <a:srgbClr val="660066"/>
                      </a:solidFill>
                      <a:latin typeface="Arial" panose="020B0604020202020204" pitchFamily="34" charset="0"/>
                    </a:rPr>
                    <a:t>ptr</a:t>
                  </a:r>
                </a:p>
                <a:p>
                  <a:r>
                    <a:rPr lang="en-US" altLang="en-US" sz="2000" b="1" dirty="0">
                      <a:latin typeface="Arial" panose="020B0604020202020204" pitchFamily="34" charset="0"/>
                    </a:rPr>
                    <a:t>           </a:t>
                  </a:r>
                </a:p>
              </p:txBody>
            </p:sp>
          </p:grpSp>
        </p:grpSp>
        <p:cxnSp>
          <p:nvCxnSpPr>
            <p:cNvPr id="22" name="Straight Arrow Connector 21"/>
            <p:cNvCxnSpPr/>
            <p:nvPr/>
          </p:nvCxnSpPr>
          <p:spPr bwMode="auto">
            <a:xfrm flipV="1">
              <a:off x="5715000" y="2362200"/>
              <a:ext cx="654050" cy="13779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000" b="1" dirty="0" smtClean="0">
                <a:solidFill>
                  <a:schemeClr val="accent5">
                    <a:lumMod val="50000"/>
                  </a:schemeClr>
                </a:solidFill>
              </a:rPr>
              <a:t>Pointers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57188" y="1738252"/>
            <a:ext cx="3886200" cy="32829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  x;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x = 12;</a:t>
            </a:r>
          </a:p>
          <a:p>
            <a:pPr marL="342900" lvl="0" indent="-342900">
              <a:spcBef>
                <a:spcPct val="20000"/>
              </a:spcBef>
            </a:pPr>
            <a:endParaRPr lang="en-US" altLang="en-US" sz="2800" dirty="0">
              <a:solidFill>
                <a:srgbClr val="000000"/>
              </a:solidFill>
              <a:latin typeface="Times New Roman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int*  ptr;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ptr = &amp;x;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67B498-DCCE-421E-99F2-4EFE48F7D786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715000"/>
          </a:xfrm>
          <a:noFill/>
        </p:spPr>
        <p:txBody>
          <a:bodyPr lIns="92075" tIns="46038" rIns="92075" bIns="46038"/>
          <a:lstStyle/>
          <a:p>
            <a:pPr>
              <a:spcBef>
                <a:spcPts val="600"/>
              </a:spcBef>
              <a:spcAft>
                <a:spcPts val="1200"/>
              </a:spcAft>
              <a:buFontTx/>
              <a:buNone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Dereference operator (</a:t>
            </a:r>
            <a:r>
              <a:rPr lang="en-US" altLang="en-US" dirty="0">
                <a:solidFill>
                  <a:srgbClr val="CC0000"/>
                </a:solidFill>
              </a:rPr>
              <a:t>*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</a:t>
            </a: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1800" dirty="0" smtClean="0"/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NOTE:</a:t>
            </a:r>
            <a:r>
              <a:rPr lang="en-US" altLang="en-US" sz="2400" b="1" dirty="0" smtClean="0">
                <a:solidFill>
                  <a:schemeClr val="accent2"/>
                </a:solidFill>
              </a:rPr>
              <a:t>  </a:t>
            </a:r>
            <a:r>
              <a:rPr lang="en-US" altLang="en-US" sz="2400" b="1" dirty="0" smtClean="0"/>
              <a:t>The value pointed to by ptr is denoted by *ptr </a:t>
            </a:r>
            <a:endParaRPr lang="en-US" altLang="en-US" sz="2800" dirty="0" smtClean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000" b="1" dirty="0" smtClean="0">
                <a:solidFill>
                  <a:schemeClr val="accent5">
                    <a:lumMod val="50000"/>
                  </a:schemeClr>
                </a:solidFill>
              </a:rPr>
              <a:t>Pointers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37125" y="1752600"/>
            <a:ext cx="3425825" cy="3260725"/>
            <a:chOff x="4937125" y="1752600"/>
            <a:chExt cx="3425825" cy="3260725"/>
          </a:xfrm>
        </p:grpSpPr>
        <p:grpSp>
          <p:nvGrpSpPr>
            <p:cNvPr id="13" name="Group 12"/>
            <p:cNvGrpSpPr/>
            <p:nvPr/>
          </p:nvGrpSpPr>
          <p:grpSpPr>
            <a:xfrm>
              <a:off x="4937125" y="1752600"/>
              <a:ext cx="3425825" cy="3260725"/>
              <a:chOff x="4937125" y="1752600"/>
              <a:chExt cx="3425825" cy="3260725"/>
            </a:xfrm>
          </p:grpSpPr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4959350" y="3740150"/>
                <a:ext cx="1549400" cy="566738"/>
              </a:xfrm>
              <a:prstGeom prst="rect">
                <a:avLst/>
              </a:prstGeom>
              <a:solidFill>
                <a:srgbClr val="CCFFFF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4937125" y="1752600"/>
                <a:ext cx="3425825" cy="3260725"/>
                <a:chOff x="4937125" y="1752600"/>
                <a:chExt cx="3425825" cy="3260725"/>
              </a:xfrm>
            </p:grpSpPr>
            <p:sp>
              <p:nvSpPr>
                <p:cNvPr id="16" name="Rectangle 13"/>
                <p:cNvSpPr>
                  <a:spLocks noChangeArrowheads="1"/>
                </p:cNvSpPr>
                <p:nvPr/>
              </p:nvSpPr>
              <p:spPr bwMode="auto">
                <a:xfrm>
                  <a:off x="6369050" y="2151063"/>
                  <a:ext cx="1168400" cy="566737"/>
                </a:xfrm>
                <a:prstGeom prst="rect">
                  <a:avLst/>
                </a:prstGeom>
                <a:solidFill>
                  <a:srgbClr val="CCFFFF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" name="Rectangle 16"/>
                <p:cNvSpPr>
                  <a:spLocks noChangeArrowheads="1"/>
                </p:cNvSpPr>
                <p:nvPr/>
              </p:nvSpPr>
              <p:spPr bwMode="auto">
                <a:xfrm>
                  <a:off x="4937125" y="1752600"/>
                  <a:ext cx="3425825" cy="32607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 b="1" dirty="0">
                      <a:solidFill>
                        <a:srgbClr val="CC0000"/>
                      </a:solidFill>
                      <a:latin typeface="Arial" panose="020B0604020202020204" pitchFamily="34" charset="0"/>
                    </a:rPr>
                    <a:t>                    2000</a:t>
                  </a:r>
                  <a:endParaRPr lang="en-US" altLang="en-US" sz="2000" b="1" dirty="0">
                    <a:latin typeface="Arial" panose="020B0604020202020204" pitchFamily="34" charset="0"/>
                  </a:endParaRPr>
                </a:p>
                <a:p>
                  <a:endParaRPr lang="en-US" altLang="en-US" sz="1400" b="1" dirty="0">
                    <a:latin typeface="Arial" panose="020B0604020202020204" pitchFamily="34" charset="0"/>
                  </a:endParaRPr>
                </a:p>
                <a:p>
                  <a:r>
                    <a:rPr lang="en-US" altLang="en-US" sz="2000" b="1" dirty="0">
                      <a:latin typeface="Arial" panose="020B0604020202020204" pitchFamily="34" charset="0"/>
                    </a:rPr>
                    <a:t>                       </a:t>
                  </a:r>
                  <a:r>
                    <a:rPr lang="en-US" altLang="en-US" sz="2000" b="1" dirty="0">
                      <a:solidFill>
                        <a:schemeClr val="accent2"/>
                      </a:solidFill>
                      <a:latin typeface="Arial" panose="020B0604020202020204" pitchFamily="34" charset="0"/>
                    </a:rPr>
                    <a:t>12</a:t>
                  </a:r>
                </a:p>
                <a:p>
                  <a:endParaRPr lang="en-US" altLang="en-US" sz="1000" b="1" dirty="0">
                    <a:latin typeface="Arial" panose="020B0604020202020204" pitchFamily="34" charset="0"/>
                  </a:endParaRPr>
                </a:p>
                <a:p>
                  <a:r>
                    <a:rPr lang="en-US" altLang="en-US" sz="2000" b="1" dirty="0">
                      <a:latin typeface="Arial" panose="020B0604020202020204" pitchFamily="34" charset="0"/>
                    </a:rPr>
                    <a:t>                     </a:t>
                  </a:r>
                  <a:r>
                    <a:rPr lang="en-US" altLang="en-US" sz="2000" b="1" dirty="0">
                      <a:solidFill>
                        <a:schemeClr val="accent2"/>
                      </a:solidFill>
                      <a:latin typeface="Arial" panose="020B0604020202020204" pitchFamily="34" charset="0"/>
                    </a:rPr>
                    <a:t>x</a:t>
                  </a:r>
                </a:p>
                <a:p>
                  <a:endParaRPr lang="en-US" altLang="en-US" sz="2000" b="1" dirty="0">
                    <a:latin typeface="Arial" panose="020B0604020202020204" pitchFamily="34" charset="0"/>
                  </a:endParaRPr>
                </a:p>
                <a:p>
                  <a:r>
                    <a:rPr lang="en-US" altLang="en-US" sz="2000" b="1" dirty="0">
                      <a:solidFill>
                        <a:srgbClr val="CC0000"/>
                      </a:solidFill>
                      <a:latin typeface="Arial" panose="020B0604020202020204" pitchFamily="34" charset="0"/>
                    </a:rPr>
                    <a:t>3000</a:t>
                  </a:r>
                  <a:endParaRPr lang="en-US" altLang="en-US" sz="2000" b="1" dirty="0">
                    <a:latin typeface="Arial" panose="020B0604020202020204" pitchFamily="34" charset="0"/>
                  </a:endParaRPr>
                </a:p>
                <a:p>
                  <a:endParaRPr lang="en-US" altLang="en-US" sz="1400" b="1" dirty="0">
                    <a:latin typeface="Arial" panose="020B0604020202020204" pitchFamily="34" charset="0"/>
                  </a:endParaRPr>
                </a:p>
                <a:p>
                  <a:r>
                    <a:rPr lang="en-US" altLang="en-US" sz="2000" b="1" dirty="0">
                      <a:latin typeface="Arial" panose="020B0604020202020204" pitchFamily="34" charset="0"/>
                    </a:rPr>
                    <a:t>    2000</a:t>
                  </a:r>
                </a:p>
                <a:p>
                  <a:endParaRPr lang="en-US" altLang="en-US" sz="1000" b="1" dirty="0">
                    <a:latin typeface="Arial" panose="020B0604020202020204" pitchFamily="34" charset="0"/>
                  </a:endParaRPr>
                </a:p>
                <a:p>
                  <a:r>
                    <a:rPr lang="en-US" altLang="en-US" sz="2000" b="1" dirty="0">
                      <a:latin typeface="Arial" panose="020B0604020202020204" pitchFamily="34" charset="0"/>
                    </a:rPr>
                    <a:t> </a:t>
                  </a:r>
                  <a:r>
                    <a:rPr lang="en-US" altLang="en-US" sz="2000" b="1" dirty="0">
                      <a:solidFill>
                        <a:srgbClr val="660066"/>
                      </a:solidFill>
                      <a:latin typeface="Arial" panose="020B0604020202020204" pitchFamily="34" charset="0"/>
                    </a:rPr>
                    <a:t>ptr</a:t>
                  </a:r>
                </a:p>
                <a:p>
                  <a:r>
                    <a:rPr lang="en-US" altLang="en-US" sz="2000" b="1" dirty="0">
                      <a:latin typeface="Arial" panose="020B0604020202020204" pitchFamily="34" charset="0"/>
                    </a:rPr>
                    <a:t>           </a:t>
                  </a:r>
                </a:p>
              </p:txBody>
            </p:sp>
          </p:grpSp>
        </p:grpSp>
        <p:cxnSp>
          <p:nvCxnSpPr>
            <p:cNvPr id="5" name="Straight Arrow Connector 4"/>
            <p:cNvCxnSpPr/>
            <p:nvPr/>
          </p:nvCxnSpPr>
          <p:spPr bwMode="auto">
            <a:xfrm flipV="1">
              <a:off x="5638800" y="2362200"/>
              <a:ext cx="730250" cy="137795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" name="Rectangle 7"/>
          <p:cNvSpPr/>
          <p:nvPr/>
        </p:nvSpPr>
        <p:spPr bwMode="auto">
          <a:xfrm>
            <a:off x="452176" y="1752600"/>
            <a:ext cx="3886200" cy="39306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int 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x;</a:t>
            </a:r>
            <a:endParaRPr lang="en-US" alt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x = 12;</a:t>
            </a:r>
          </a:p>
          <a:p>
            <a:pPr marL="342900" lvl="0" indent="-342900">
              <a:spcBef>
                <a:spcPct val="20000"/>
              </a:spcBef>
            </a:pPr>
            <a:endParaRPr lang="en-US" altLang="en-US" sz="1800" dirty="0">
              <a:solidFill>
                <a:srgbClr val="000000"/>
              </a:solidFill>
              <a:latin typeface="Times New Roman"/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en-US" sz="1800" dirty="0">
              <a:solidFill>
                <a:srgbClr val="000000"/>
              </a:solidFill>
              <a:latin typeface="Times New Roman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int*  ptr;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ptr = &amp;x;</a:t>
            </a:r>
          </a:p>
          <a:p>
            <a:pPr marL="342900" lvl="0" indent="-342900">
              <a:spcBef>
                <a:spcPct val="20000"/>
              </a:spcBef>
            </a:pPr>
            <a:endParaRPr lang="en-US" altLang="en-US" sz="1200" dirty="0">
              <a:solidFill>
                <a:srgbClr val="000000"/>
              </a:solidFill>
              <a:latin typeface="Times New Roman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800" b="1" dirty="0">
                <a:solidFill>
                  <a:srgbClr val="800000"/>
                </a:solidFill>
                <a:latin typeface="Courier New" panose="02070309020205020404" pitchFamily="49" charset="0"/>
              </a:rPr>
              <a:t>  &lt;&lt;  *ptr;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866900"/>
            <a:ext cx="2609850" cy="4248150"/>
          </a:xfrm>
          <a:noFill/>
        </p:spPr>
        <p:txBody>
          <a:bodyPr lIns="92075" tIns="46038" rIns="92075" bIns="46038"/>
          <a:lstStyle/>
          <a:p>
            <a:pPr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 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   </a:t>
            </a:r>
            <a:endParaRPr lang="en-US" altLang="en-US" sz="2800" dirty="0" smtClean="0"/>
          </a:p>
        </p:txBody>
      </p:sp>
      <p:sp>
        <p:nvSpPr>
          <p:cNvPr id="19462" name="Rectangle 12"/>
          <p:cNvSpPr>
            <a:spLocks noChangeArrowheads="1"/>
          </p:cNvSpPr>
          <p:nvPr/>
        </p:nvSpPr>
        <p:spPr bwMode="auto">
          <a:xfrm>
            <a:off x="6080125" y="2189163"/>
            <a:ext cx="1168400" cy="566737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Rectangle 13"/>
          <p:cNvSpPr>
            <a:spLocks noChangeArrowheads="1"/>
          </p:cNvSpPr>
          <p:nvPr/>
        </p:nvSpPr>
        <p:spPr bwMode="auto">
          <a:xfrm>
            <a:off x="4670425" y="3740150"/>
            <a:ext cx="1549400" cy="566738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4" name="Line 14"/>
          <p:cNvSpPr>
            <a:spLocks noChangeShapeType="1"/>
          </p:cNvSpPr>
          <p:nvPr/>
        </p:nvSpPr>
        <p:spPr bwMode="auto">
          <a:xfrm flipV="1">
            <a:off x="5238750" y="2479675"/>
            <a:ext cx="833438" cy="1366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15"/>
          <p:cNvSpPr>
            <a:spLocks noChangeArrowheads="1"/>
          </p:cNvSpPr>
          <p:nvPr/>
        </p:nvSpPr>
        <p:spPr bwMode="auto">
          <a:xfrm>
            <a:off x="4648200" y="1790700"/>
            <a:ext cx="3425825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>
                <a:solidFill>
                  <a:srgbClr val="CC0000"/>
                </a:solidFill>
                <a:latin typeface="Arial" panose="020B0604020202020204" pitchFamily="34" charset="0"/>
              </a:rPr>
              <a:t>                    2000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endParaRPr lang="en-US" altLang="en-US" sz="1400" b="1" dirty="0">
              <a:latin typeface="Arial" panose="020B0604020202020204" pitchFamily="34" charset="0"/>
            </a:endParaRPr>
          </a:p>
          <a:p>
            <a:r>
              <a:rPr lang="en-US" altLang="en-US" sz="2000" b="1" dirty="0">
                <a:latin typeface="Arial" panose="020B0604020202020204" pitchFamily="34" charset="0"/>
              </a:rPr>
              <a:t>                       </a:t>
            </a: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12</a:t>
            </a:r>
          </a:p>
          <a:p>
            <a:endParaRPr lang="en-US" altLang="en-US" sz="1000" b="1" dirty="0">
              <a:latin typeface="Arial" panose="020B0604020202020204" pitchFamily="34" charset="0"/>
            </a:endParaRPr>
          </a:p>
          <a:p>
            <a:r>
              <a:rPr lang="en-US" altLang="en-US" sz="2000" b="1" dirty="0">
                <a:latin typeface="Arial" panose="020B0604020202020204" pitchFamily="34" charset="0"/>
              </a:rPr>
              <a:t>                     </a:t>
            </a: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x</a:t>
            </a:r>
          </a:p>
          <a:p>
            <a:endParaRPr lang="en-US" altLang="en-US" sz="2000" b="1" dirty="0">
              <a:latin typeface="Arial" panose="020B0604020202020204" pitchFamily="34" charset="0"/>
            </a:endParaRPr>
          </a:p>
          <a:p>
            <a:r>
              <a:rPr lang="en-US" altLang="en-US" sz="2000" b="1" dirty="0">
                <a:solidFill>
                  <a:srgbClr val="CC0000"/>
                </a:solidFill>
                <a:latin typeface="Arial" panose="020B0604020202020204" pitchFamily="34" charset="0"/>
              </a:rPr>
              <a:t>3000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endParaRPr lang="en-US" altLang="en-US" sz="1400" b="1" dirty="0">
              <a:latin typeface="Arial" panose="020B0604020202020204" pitchFamily="34" charset="0"/>
            </a:endParaRPr>
          </a:p>
          <a:p>
            <a:r>
              <a:rPr lang="en-US" altLang="en-US" sz="2000" b="1" dirty="0">
                <a:latin typeface="Arial" panose="020B0604020202020204" pitchFamily="34" charset="0"/>
              </a:rPr>
              <a:t>    2000</a:t>
            </a:r>
          </a:p>
          <a:p>
            <a:endParaRPr lang="en-US" altLang="en-US" sz="1000" b="1" dirty="0">
              <a:latin typeface="Arial" panose="020B0604020202020204" pitchFamily="34" charset="0"/>
            </a:endParaRPr>
          </a:p>
          <a:p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rgbClr val="660066"/>
                </a:solidFill>
                <a:latin typeface="Arial" panose="020B0604020202020204" pitchFamily="34" charset="0"/>
              </a:rPr>
              <a:t>ptr</a:t>
            </a:r>
          </a:p>
          <a:p>
            <a:r>
              <a:rPr lang="en-US" altLang="en-US" sz="2000" b="1" dirty="0">
                <a:latin typeface="Arial" panose="020B0604020202020204" pitchFamily="34" charset="0"/>
              </a:rPr>
              <a:t>           </a:t>
            </a:r>
          </a:p>
        </p:txBody>
      </p:sp>
      <p:grpSp>
        <p:nvGrpSpPr>
          <p:cNvPr id="108562" name="Group 18"/>
          <p:cNvGrpSpPr>
            <a:grpSpLocks/>
          </p:cNvGrpSpPr>
          <p:nvPr/>
        </p:nvGrpSpPr>
        <p:grpSpPr bwMode="auto">
          <a:xfrm>
            <a:off x="6324600" y="2286000"/>
            <a:ext cx="782638" cy="396875"/>
            <a:chOff x="3984" y="1440"/>
            <a:chExt cx="493" cy="250"/>
          </a:xfrm>
        </p:grpSpPr>
        <p:sp>
          <p:nvSpPr>
            <p:cNvPr id="19468" name="Text Box 16"/>
            <p:cNvSpPr txBox="1">
              <a:spLocks noChangeArrowheads="1"/>
            </p:cNvSpPr>
            <p:nvPr/>
          </p:nvSpPr>
          <p:spPr bwMode="auto">
            <a:xfrm>
              <a:off x="4272" y="1440"/>
              <a:ext cx="205" cy="25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9469" name="Line 17"/>
            <p:cNvSpPr>
              <a:spLocks noChangeShapeType="1"/>
            </p:cNvSpPr>
            <p:nvPr/>
          </p:nvSpPr>
          <p:spPr bwMode="auto">
            <a:xfrm flipV="1">
              <a:off x="3984" y="1536"/>
              <a:ext cx="24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63" name="Rectangle 19"/>
          <p:cNvSpPr>
            <a:spLocks noChangeArrowheads="1"/>
          </p:cNvSpPr>
          <p:nvPr/>
        </p:nvSpPr>
        <p:spPr bwMode="auto">
          <a:xfrm>
            <a:off x="128588" y="914400"/>
            <a:ext cx="8863013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ea typeface="+mj-ea"/>
                <a:cs typeface="Times New Roman" panose="02020603050405020304" pitchFamily="18" charset="0"/>
              </a:rPr>
              <a:t>Using the Dereference Operator</a:t>
            </a:r>
            <a:endParaRPr lang="en-US" altLang="en-US" b="1" dirty="0" smtClean="0">
              <a:solidFill>
                <a:srgbClr val="CC0000"/>
              </a:solidFill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400" b="1" dirty="0">
              <a:solidFill>
                <a:srgbClr val="CC000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 smtClean="0">
              <a:solidFill>
                <a:srgbClr val="CC000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>
              <a:solidFill>
                <a:srgbClr val="CC000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 smtClean="0">
              <a:solidFill>
                <a:srgbClr val="CC000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>
              <a:solidFill>
                <a:srgbClr val="CC000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 smtClean="0">
              <a:solidFill>
                <a:srgbClr val="CC000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>
              <a:solidFill>
                <a:srgbClr val="CC000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 smtClean="0">
              <a:solidFill>
                <a:srgbClr val="CC000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 smtClean="0">
              <a:solidFill>
                <a:srgbClr val="CC000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>
              <a:solidFill>
                <a:srgbClr val="CC0000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// changes the value at the 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rgbClr val="CC0000"/>
                </a:solidFill>
                <a:latin typeface="Courier New" panose="02070309020205020404" pitchFamily="49" charset="0"/>
              </a:rPr>
              <a:t>   address ptr points to 5</a:t>
            </a:r>
            <a:endParaRPr lang="en-US" altLang="en-US" sz="28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335717" y="1676400"/>
            <a:ext cx="3417092" cy="38512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en-US" sz="2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  x;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x = 12;</a:t>
            </a:r>
          </a:p>
          <a:p>
            <a:pPr marL="342900" lvl="0" indent="-342900">
              <a:spcBef>
                <a:spcPct val="20000"/>
              </a:spcBef>
            </a:pPr>
            <a:endParaRPr lang="en-US" altLang="en-US" sz="1800" dirty="0">
              <a:solidFill>
                <a:srgbClr val="000000"/>
              </a:solidFill>
              <a:latin typeface="Times New Roman"/>
            </a:endParaRPr>
          </a:p>
          <a:p>
            <a:pPr marL="342900" lvl="0" indent="-342900">
              <a:spcBef>
                <a:spcPct val="20000"/>
              </a:spcBef>
            </a:pPr>
            <a:endParaRPr lang="en-US" altLang="en-US" sz="1800" dirty="0">
              <a:solidFill>
                <a:srgbClr val="000000"/>
              </a:solidFill>
              <a:latin typeface="Times New Roman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int*  ptr;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ptr = &amp;x;</a:t>
            </a:r>
          </a:p>
          <a:p>
            <a:pPr marL="342900" lvl="0" indent="-342900">
              <a:spcBef>
                <a:spcPct val="20000"/>
              </a:spcBef>
            </a:pPr>
            <a:endParaRPr lang="en-US" altLang="en-US" sz="1800" dirty="0">
              <a:solidFill>
                <a:srgbClr val="000000"/>
              </a:solidFill>
              <a:latin typeface="Times New Roman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3333CC"/>
                </a:solidFill>
                <a:latin typeface="Courier New" panose="02070309020205020404" pitchFamily="49" charset="0"/>
              </a:rPr>
              <a:t>*ptr = 5;</a:t>
            </a:r>
            <a:endParaRPr lang="en-US" altLang="en-US" sz="2800" b="1" dirty="0">
              <a:solidFill>
                <a:srgbClr val="8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000" b="1" dirty="0" smtClean="0">
                <a:solidFill>
                  <a:schemeClr val="accent5">
                    <a:lumMod val="50000"/>
                  </a:schemeClr>
                </a:solidFill>
              </a:rPr>
              <a:t>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8" name="Rectangle 24"/>
          <p:cNvSpPr>
            <a:spLocks noChangeArrowheads="1"/>
          </p:cNvSpPr>
          <p:nvPr/>
        </p:nvSpPr>
        <p:spPr bwMode="auto">
          <a:xfrm>
            <a:off x="152400" y="914400"/>
            <a:ext cx="89154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ea typeface="+mj-ea"/>
                <a:cs typeface="Times New Roman" panose="02020603050405020304" pitchFamily="18" charset="0"/>
              </a:rPr>
              <a:t>Self –Test on Pointers</a:t>
            </a:r>
            <a:endParaRPr lang="en-US" altLang="en-US" b="1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400" b="1" dirty="0" smtClean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 smtClean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 smtClean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 smtClean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 smtClean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 smtClean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rgbClr val="A50021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sz="2400" b="1" dirty="0">
                <a:solidFill>
                  <a:srgbClr val="A50021"/>
                </a:solidFill>
                <a:latin typeface="Courier New" panose="02070309020205020404" pitchFamily="49" charset="0"/>
              </a:rPr>
              <a:t>the </a:t>
            </a:r>
            <a:r>
              <a:rPr lang="en-US" altLang="en-US" sz="2400" b="1" dirty="0" err="1">
                <a:solidFill>
                  <a:srgbClr val="A50021"/>
                </a:solidFill>
                <a:latin typeface="Courier New" panose="02070309020205020404" pitchFamily="49" charset="0"/>
              </a:rPr>
              <a:t>rhs</a:t>
            </a:r>
            <a:r>
              <a:rPr lang="en-US" altLang="en-US" sz="2400" b="1" dirty="0">
                <a:solidFill>
                  <a:srgbClr val="A50021"/>
                </a:solidFill>
                <a:latin typeface="Courier New" panose="02070309020205020404" pitchFamily="49" charset="0"/>
              </a:rPr>
              <a:t> has value 4000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rgbClr val="A50021"/>
                </a:solidFill>
                <a:latin typeface="Courier New" panose="02070309020205020404" pitchFamily="49" charset="0"/>
              </a:rPr>
              <a:t>// now p and q both point to </a:t>
            </a:r>
            <a:r>
              <a:rPr lang="en-US" altLang="en-US" sz="2400" b="1" dirty="0" err="1">
                <a:solidFill>
                  <a:srgbClr val="A50021"/>
                </a:solidFill>
                <a:latin typeface="Courier New" panose="02070309020205020404" pitchFamily="49" charset="0"/>
              </a:rPr>
              <a:t>ch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0" y="1768475"/>
            <a:ext cx="3587750" cy="3260725"/>
            <a:chOff x="4572000" y="1390650"/>
            <a:chExt cx="3587750" cy="3260725"/>
          </a:xfrm>
        </p:grpSpPr>
        <p:grpSp>
          <p:nvGrpSpPr>
            <p:cNvPr id="35" name="Group 34"/>
            <p:cNvGrpSpPr/>
            <p:nvPr/>
          </p:nvGrpSpPr>
          <p:grpSpPr>
            <a:xfrm>
              <a:off x="4572000" y="1390650"/>
              <a:ext cx="3587750" cy="3260725"/>
              <a:chOff x="4572000" y="1390650"/>
              <a:chExt cx="3587750" cy="3260725"/>
            </a:xfrm>
          </p:grpSpPr>
          <p:sp>
            <p:nvSpPr>
              <p:cNvPr id="36" name="Rectangle 8"/>
              <p:cNvSpPr>
                <a:spLocks noChangeArrowheads="1"/>
              </p:cNvSpPr>
              <p:nvPr/>
            </p:nvSpPr>
            <p:spPr bwMode="auto">
              <a:xfrm>
                <a:off x="4572000" y="3359150"/>
                <a:ext cx="1549400" cy="566738"/>
              </a:xfrm>
              <a:prstGeom prst="rect">
                <a:avLst/>
              </a:prstGeom>
              <a:solidFill>
                <a:srgbClr val="CCFFFF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4606925" y="1390650"/>
                <a:ext cx="3552825" cy="3260725"/>
                <a:chOff x="4606925" y="1390650"/>
                <a:chExt cx="3552825" cy="3260725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4606925" y="1390650"/>
                  <a:ext cx="3552825" cy="3260725"/>
                  <a:chOff x="4606925" y="1390650"/>
                  <a:chExt cx="3552825" cy="3260725"/>
                </a:xfrm>
              </p:grpSpPr>
              <p:sp>
                <p:nvSpPr>
                  <p:cNvPr id="40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981700" y="1808163"/>
                    <a:ext cx="1168400" cy="566737"/>
                  </a:xfrm>
                  <a:prstGeom prst="rect">
                    <a:avLst/>
                  </a:prstGeom>
                  <a:solidFill>
                    <a:srgbClr val="CCFFFF"/>
                  </a:solidFill>
                  <a:ln w="12699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4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606925" y="1390650"/>
                    <a:ext cx="3425825" cy="32607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000" b="1" dirty="0">
                        <a:solidFill>
                          <a:srgbClr val="CC0000"/>
                        </a:solidFill>
                        <a:latin typeface="Arial" panose="020B0604020202020204" pitchFamily="34" charset="0"/>
                      </a:rPr>
                      <a:t>                    4000</a:t>
                    </a:r>
                    <a:endParaRPr lang="en-US" altLang="en-US" sz="2000" b="1" dirty="0">
                      <a:latin typeface="Arial" panose="020B0604020202020204" pitchFamily="34" charset="0"/>
                    </a:endParaRPr>
                  </a:p>
                  <a:p>
                    <a:endParaRPr lang="en-US" altLang="en-US" sz="1400" b="1" dirty="0">
                      <a:latin typeface="Arial" panose="020B0604020202020204" pitchFamily="34" charset="0"/>
                    </a:endParaRPr>
                  </a:p>
                  <a:p>
                    <a:r>
                      <a:rPr lang="en-US" altLang="en-US" sz="2000" b="1" dirty="0">
                        <a:latin typeface="Arial" panose="020B0604020202020204" pitchFamily="34" charset="0"/>
                      </a:rPr>
                      <a:t>                     A</a:t>
                    </a:r>
                  </a:p>
                  <a:p>
                    <a:endParaRPr lang="en-US" altLang="en-US" sz="1000" b="1" dirty="0">
                      <a:latin typeface="Arial" panose="020B0604020202020204" pitchFamily="34" charset="0"/>
                    </a:endParaRPr>
                  </a:p>
                  <a:p>
                    <a:r>
                      <a:rPr lang="en-US" altLang="en-US" sz="2000" b="1" dirty="0">
                        <a:latin typeface="Arial" panose="020B0604020202020204" pitchFamily="34" charset="0"/>
                      </a:rPr>
                      <a:t>                     </a:t>
                    </a:r>
                    <a:r>
                      <a:rPr lang="en-US" altLang="en-US" sz="2000" b="1" dirty="0" err="1">
                        <a:latin typeface="Arial" panose="020B0604020202020204" pitchFamily="34" charset="0"/>
                      </a:rPr>
                      <a:t>ch</a:t>
                    </a:r>
                    <a:endParaRPr lang="en-US" altLang="en-US" sz="2000" b="1" dirty="0">
                      <a:latin typeface="Arial" panose="020B0604020202020204" pitchFamily="34" charset="0"/>
                    </a:endParaRPr>
                  </a:p>
                  <a:p>
                    <a:endParaRPr lang="en-US" altLang="en-US" sz="2000" b="1" dirty="0">
                      <a:solidFill>
                        <a:srgbClr val="CC0000"/>
                      </a:solidFill>
                      <a:latin typeface="Arial" panose="020B0604020202020204" pitchFamily="34" charset="0"/>
                    </a:endParaRPr>
                  </a:p>
                  <a:p>
                    <a:r>
                      <a:rPr lang="en-US" altLang="en-US" sz="2000" b="1" dirty="0">
                        <a:solidFill>
                          <a:srgbClr val="CC0000"/>
                        </a:solidFill>
                        <a:latin typeface="Arial" panose="020B0604020202020204" pitchFamily="34" charset="0"/>
                      </a:rPr>
                      <a:t>5000</a:t>
                    </a:r>
                  </a:p>
                  <a:p>
                    <a:endParaRPr lang="en-US" altLang="en-US" sz="1400" b="1" dirty="0">
                      <a:latin typeface="Arial" panose="020B0604020202020204" pitchFamily="34" charset="0"/>
                    </a:endParaRPr>
                  </a:p>
                  <a:p>
                    <a:r>
                      <a:rPr lang="en-US" altLang="en-US" sz="2000" b="1" dirty="0">
                        <a:latin typeface="Arial" panose="020B0604020202020204" pitchFamily="34" charset="0"/>
                      </a:rPr>
                      <a:t>   4000</a:t>
                    </a:r>
                  </a:p>
                  <a:p>
                    <a:endParaRPr lang="en-US" altLang="en-US" sz="1000" b="1" dirty="0">
                      <a:latin typeface="Arial" panose="020B0604020202020204" pitchFamily="34" charset="0"/>
                    </a:endParaRPr>
                  </a:p>
                  <a:p>
                    <a:r>
                      <a:rPr lang="en-US" altLang="en-US" sz="2000" b="1" dirty="0">
                        <a:latin typeface="Arial" panose="020B0604020202020204" pitchFamily="34" charset="0"/>
                      </a:rPr>
                      <a:t>  q</a:t>
                    </a:r>
                  </a:p>
                  <a:p>
                    <a:r>
                      <a:rPr lang="en-US" altLang="en-US" sz="2000" b="1" dirty="0">
                        <a:latin typeface="Arial" panose="020B0604020202020204" pitchFamily="34" charset="0"/>
                      </a:rPr>
                      <a:t>           </a:t>
                    </a:r>
                  </a:p>
                </p:txBody>
              </p:sp>
              <p:sp>
                <p:nvSpPr>
                  <p:cNvPr id="4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53200" y="1905000"/>
                    <a:ext cx="339725" cy="396875"/>
                  </a:xfrm>
                  <a:prstGeom prst="rect">
                    <a:avLst/>
                  </a:prstGeom>
                  <a:solidFill>
                    <a:srgbClr val="CC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 sz="2000" b="1">
                        <a:latin typeface="Arial" panose="020B0604020202020204" pitchFamily="34" charset="0"/>
                      </a:rPr>
                      <a:t>Z</a:t>
                    </a:r>
                  </a:p>
                </p:txBody>
              </p:sp>
              <p:sp>
                <p:nvSpPr>
                  <p:cNvPr id="43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096000" y="2057400"/>
                    <a:ext cx="381000" cy="15240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86363" y="2062163"/>
                    <a:ext cx="833437" cy="136683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5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6610350" y="2906713"/>
                    <a:ext cx="1549400" cy="1463675"/>
                    <a:chOff x="4164" y="1927"/>
                    <a:chExt cx="976" cy="922"/>
                  </a:xfrm>
                </p:grpSpPr>
                <p:sp>
                  <p:nvSpPr>
                    <p:cNvPr id="46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64" y="2224"/>
                      <a:ext cx="976" cy="357"/>
                    </a:xfrm>
                    <a:prstGeom prst="rect">
                      <a:avLst/>
                    </a:prstGeom>
                    <a:solidFill>
                      <a:srgbClr val="CCFFFF"/>
                    </a:solidFill>
                    <a:ln w="12699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47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66" y="1927"/>
                      <a:ext cx="472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r>
                        <a:rPr lang="en-US" altLang="en-US" sz="2000" b="1">
                          <a:solidFill>
                            <a:srgbClr val="800000"/>
                          </a:solidFill>
                          <a:latin typeface="Arial" panose="020B0604020202020204" pitchFamily="34" charset="0"/>
                        </a:rPr>
                        <a:t>6000</a:t>
                      </a:r>
                    </a:p>
                  </p:txBody>
                </p:sp>
                <p:sp>
                  <p:nvSpPr>
                    <p:cNvPr id="48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11" y="2599"/>
                      <a:ext cx="214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r>
                        <a:rPr lang="en-US" altLang="en-US" sz="2000" b="1">
                          <a:latin typeface="Arial" panose="020B0604020202020204" pitchFamily="34" charset="0"/>
                        </a:rPr>
                        <a:t>p</a:t>
                      </a:r>
                    </a:p>
                  </p:txBody>
                </p:sp>
              </p:grpSp>
            </p:grpSp>
            <p:sp>
              <p:nvSpPr>
                <p:cNvPr id="3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705600" y="3489325"/>
                  <a:ext cx="749300" cy="3968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2000" b="1">
                      <a:solidFill>
                        <a:srgbClr val="800000"/>
                      </a:solidFill>
                      <a:latin typeface="Arial" panose="020B0604020202020204" pitchFamily="34" charset="0"/>
                    </a:rPr>
                    <a:t>4000</a:t>
                  </a:r>
                </a:p>
              </p:txBody>
            </p:sp>
          </p:grpSp>
        </p:grpSp>
        <p:cxnSp>
          <p:nvCxnSpPr>
            <p:cNvPr id="7" name="Straight Arrow Connector 6"/>
            <p:cNvCxnSpPr>
              <a:endCxn id="40" idx="3"/>
            </p:cNvCxnSpPr>
            <p:nvPr/>
          </p:nvCxnSpPr>
          <p:spPr bwMode="auto">
            <a:xfrm flipH="1" flipV="1">
              <a:off x="7150100" y="2091532"/>
              <a:ext cx="546100" cy="1337468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9"/>
          <p:cNvGrpSpPr/>
          <p:nvPr/>
        </p:nvGrpSpPr>
        <p:grpSpPr>
          <a:xfrm>
            <a:off x="408335" y="1524000"/>
            <a:ext cx="3477865" cy="4038600"/>
            <a:chOff x="3884960" y="1866900"/>
            <a:chExt cx="3477865" cy="4229100"/>
          </a:xfrm>
        </p:grpSpPr>
        <p:sp>
          <p:nvSpPr>
            <p:cNvPr id="21526" name="AutoShape 38"/>
            <p:cNvSpPr>
              <a:spLocks noChangeArrowheads="1"/>
            </p:cNvSpPr>
            <p:nvPr/>
          </p:nvSpPr>
          <p:spPr bwMode="auto">
            <a:xfrm>
              <a:off x="3884960" y="5410200"/>
              <a:ext cx="304800" cy="207818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273154" y="1866900"/>
              <a:ext cx="3089671" cy="42291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lvl="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sz="2800" b="1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char  </a:t>
              </a:r>
              <a:r>
                <a:rPr lang="en-US" alt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ch</a:t>
              </a:r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marL="342900" lvl="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ch</a:t>
              </a:r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=  ‘A’;</a:t>
              </a:r>
            </a:p>
            <a:p>
              <a:pPr marL="342900" lvl="0" indent="-342900">
                <a:lnSpc>
                  <a:spcPct val="90000"/>
                </a:lnSpc>
                <a:spcBef>
                  <a:spcPct val="20000"/>
                </a:spcBef>
              </a:pPr>
              <a:endPara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marL="342900" lvl="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char*  q;</a:t>
              </a:r>
            </a:p>
            <a:p>
              <a:pPr marL="342900" lvl="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q  = &amp;</a:t>
              </a:r>
              <a:r>
                <a:rPr lang="en-US" altLang="en-US" b="1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ch</a:t>
              </a:r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;</a:t>
              </a:r>
              <a:r>
                <a:rPr lang="en-US" altLang="en-US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</a:p>
            <a:p>
              <a:pPr marL="342900" lvl="0" indent="-342900">
                <a:lnSpc>
                  <a:spcPct val="90000"/>
                </a:lnSpc>
                <a:spcBef>
                  <a:spcPct val="20000"/>
                </a:spcBef>
              </a:pPr>
              <a:endParaRPr lang="en-US" altLang="en-US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marL="342900" lvl="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*q = ‘Z’;</a:t>
              </a:r>
            </a:p>
            <a:p>
              <a:pPr marL="342900" lvl="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char*  p;</a:t>
              </a:r>
            </a:p>
            <a:p>
              <a:pPr marL="342900" lvl="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p = q;</a:t>
              </a:r>
              <a:endParaRPr lang="en-US" altLang="en-US" b="1" dirty="0">
                <a:solidFill>
                  <a:srgbClr val="80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56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000" b="1" dirty="0" smtClean="0">
                <a:solidFill>
                  <a:schemeClr val="accent5">
                    <a:lumMod val="50000"/>
                  </a:schemeClr>
                </a:solidFill>
              </a:rPr>
              <a:t>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8" name="Rectangle 24"/>
          <p:cNvSpPr>
            <a:spLocks noChangeArrowheads="1"/>
          </p:cNvSpPr>
          <p:nvPr/>
        </p:nvSpPr>
        <p:spPr bwMode="auto">
          <a:xfrm>
            <a:off x="152400" y="838200"/>
            <a:ext cx="89154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1" dirty="0" smtClean="0">
                <a:solidFill>
                  <a:srgbClr val="000000"/>
                </a:solidFill>
                <a:ea typeface="+mj-ea"/>
                <a:cs typeface="Times New Roman" panose="02020603050405020304" pitchFamily="18" charset="0"/>
              </a:rPr>
              <a:t>Program Example</a:t>
            </a:r>
            <a:r>
              <a:rPr lang="en-US" altLang="en-US" sz="2400" b="1" dirty="0">
                <a:solidFill>
                  <a:srgbClr val="000000"/>
                </a:solidFill>
                <a:ea typeface="+mj-ea"/>
                <a:cs typeface="Times New Roman" panose="02020603050405020304" pitchFamily="18" charset="0"/>
              </a:rPr>
              <a:t>: </a:t>
            </a:r>
            <a:r>
              <a:rPr lang="en-US" altLang="en-US" sz="2000" dirty="0" smtClean="0">
                <a:solidFill>
                  <a:srgbClr val="000000"/>
                </a:solidFill>
                <a:ea typeface="+mj-ea"/>
                <a:cs typeface="Times New Roman" panose="02020603050405020304" pitchFamily="18" charset="0"/>
              </a:rPr>
              <a:t>The following program shows the </a:t>
            </a:r>
            <a:r>
              <a:rPr lang="en-US" altLang="en-US" sz="2000" dirty="0">
                <a:solidFill>
                  <a:srgbClr val="000000"/>
                </a:solidFill>
                <a:ea typeface="+mj-ea"/>
                <a:cs typeface="Times New Roman" panose="02020603050405020304" pitchFamily="18" charset="0"/>
              </a:rPr>
              <a:t>use </a:t>
            </a:r>
            <a:r>
              <a:rPr lang="en-US" altLang="en-US" sz="2000" dirty="0" smtClean="0">
                <a:solidFill>
                  <a:srgbClr val="000000"/>
                </a:solidFill>
                <a:ea typeface="+mj-ea"/>
                <a:cs typeface="Times New Roman" panose="02020603050405020304" pitchFamily="18" charset="0"/>
              </a:rPr>
              <a:t>of operations with a pointer</a:t>
            </a:r>
            <a:endParaRPr lang="en-US" altLang="en-US" sz="2000" dirty="0" smtClean="0">
              <a:solidFill>
                <a:srgbClr val="A50021"/>
              </a:solidFill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2400" b="1" dirty="0" smtClean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 smtClean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 smtClean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 smtClean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 smtClean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400" b="1" dirty="0" smtClean="0">
              <a:solidFill>
                <a:srgbClr val="A50021"/>
              </a:solidFill>
              <a:latin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228600" y="1371600"/>
            <a:ext cx="8610599" cy="5257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en-US" alt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 main () {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int  var = 20;   // actual variable declaration.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int  *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      // pointer variable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&amp;var;       // store address of var in pointer variable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 "Value of var variable: ";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 var &lt;&lt;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// print the address stored in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pointer variable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 "Address stored in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variable: ";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// access the value at the address available in pointer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 "Value of *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variable: ";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 *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ip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endParaRPr lang="en-US" alt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return 0;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400" b="1" dirty="0">
              <a:solidFill>
                <a:srgbClr val="8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6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  <a:noFill/>
        </p:spPr>
        <p:txBody>
          <a:bodyPr lIns="92075" tIns="46038" rIns="92075" bIns="46038" anchor="b"/>
          <a:lstStyle/>
          <a:p>
            <a:r>
              <a:rPr lang="en-US" altLang="en-US" sz="4000" b="1" dirty="0" smtClean="0">
                <a:solidFill>
                  <a:schemeClr val="accent5">
                    <a:lumMod val="50000"/>
                  </a:schemeClr>
                </a:solidFill>
              </a:rPr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218069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1955</Words>
  <Application>Microsoft Office PowerPoint</Application>
  <PresentationFormat>On-screen Show (4:3)</PresentationFormat>
  <Paragraphs>470</Paragraphs>
  <Slides>26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Default Design</vt:lpstr>
      <vt:lpstr>VISIO</vt:lpstr>
      <vt:lpstr>PowerPoint Presentation</vt:lpstr>
      <vt:lpstr>PowerPoint Presentation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Structures</vt:lpstr>
      <vt:lpstr>Structures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Pointers, Reference Variables and memory organization</dc:title>
  <dc:creator>Wei Du</dc:creator>
  <cp:lastModifiedBy>DR.Ahmed Saker 2o1O</cp:lastModifiedBy>
  <cp:revision>293</cp:revision>
  <dcterms:created xsi:type="dcterms:W3CDTF">2001-09-23T20:51:35Z</dcterms:created>
  <dcterms:modified xsi:type="dcterms:W3CDTF">2022-09-30T16:36:00Z</dcterms:modified>
</cp:coreProperties>
</file>