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10" r:id="rId2"/>
    <p:sldId id="311" r:id="rId3"/>
    <p:sldId id="312" r:id="rId4"/>
    <p:sldId id="313" r:id="rId5"/>
    <p:sldId id="314" r:id="rId6"/>
    <p:sldId id="377" r:id="rId7"/>
    <p:sldId id="320" r:id="rId8"/>
    <p:sldId id="316" r:id="rId9"/>
    <p:sldId id="271" r:id="rId10"/>
    <p:sldId id="357" r:id="rId11"/>
    <p:sldId id="326" r:id="rId12"/>
    <p:sldId id="327" r:id="rId13"/>
    <p:sldId id="328" r:id="rId14"/>
    <p:sldId id="384" r:id="rId15"/>
    <p:sldId id="383" r:id="rId16"/>
    <p:sldId id="385" r:id="rId17"/>
    <p:sldId id="381" r:id="rId18"/>
    <p:sldId id="388" r:id="rId19"/>
    <p:sldId id="342" r:id="rId20"/>
    <p:sldId id="343" r:id="rId21"/>
    <p:sldId id="344" r:id="rId22"/>
    <p:sldId id="345" r:id="rId23"/>
    <p:sldId id="336" r:id="rId24"/>
    <p:sldId id="354" r:id="rId25"/>
    <p:sldId id="387" r:id="rId26"/>
    <p:sldId id="358" r:id="rId27"/>
    <p:sldId id="356" r:id="rId28"/>
    <p:sldId id="386" r:id="rId29"/>
    <p:sldId id="374" r:id="rId30"/>
    <p:sldId id="390" r:id="rId31"/>
    <p:sldId id="391" r:id="rId32"/>
    <p:sldId id="392" r:id="rId33"/>
    <p:sldId id="393" r:id="rId34"/>
    <p:sldId id="394" r:id="rId35"/>
    <p:sldId id="395" r:id="rId36"/>
    <p:sldId id="397" r:id="rId37"/>
    <p:sldId id="398" r:id="rId38"/>
    <p:sldId id="396" r:id="rId39"/>
    <p:sldId id="368" r:id="rId40"/>
    <p:sldId id="371" r:id="rId41"/>
    <p:sldId id="303" r:id="rId42"/>
  </p:sldIdLst>
  <p:sldSz cx="9144000" cy="6858000" type="screen4x3"/>
  <p:notesSz cx="7150100" cy="944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CC99"/>
    <a:srgbClr val="FFCC00"/>
    <a:srgbClr val="FFFF99"/>
    <a:srgbClr val="FF0066"/>
    <a:srgbClr val="FF9933"/>
    <a:srgbClr val="8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>
      <p:cViewPr>
        <p:scale>
          <a:sx n="80" d="100"/>
          <a:sy n="80" d="100"/>
        </p:scale>
        <p:origin x="-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4138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4138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 smtClean="0"/>
            </a:lvl1pPr>
          </a:lstStyle>
          <a:p>
            <a:pPr>
              <a:defRPr/>
            </a:pPr>
            <a:fld id="{745B4125-C77B-409F-8FAB-E64F379E61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384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9713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4375" y="4487863"/>
            <a:ext cx="5721350" cy="42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4138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9713" y="8974138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 smtClean="0"/>
            </a:lvl1pPr>
          </a:lstStyle>
          <a:p>
            <a:pPr>
              <a:defRPr/>
            </a:pPr>
            <a:fld id="{8229207B-32C9-46CF-BEF2-FCD78D4B8C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7596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C2CBC3C-C488-4FED-83B9-4761CE1AA522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GB" smtClean="0"/>
              <a:t>OWEN: Insert chapter number</a:t>
            </a:r>
          </a:p>
        </p:txBody>
      </p:sp>
    </p:spTree>
    <p:extLst>
      <p:ext uri="{BB962C8B-B14F-4D97-AF65-F5344CB8AC3E}">
        <p14:creationId xmlns:p14="http://schemas.microsoft.com/office/powerpoint/2010/main" val="105724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471B6-219E-4060-AD03-F36CD31315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510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CC0EE-F5A7-4D75-88E3-8F0DF775EA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009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B6C95-27CB-4772-912B-4A865792CA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8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B1581-586B-4686-AC36-44ECC8AC19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47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433FE-ADE7-4D7A-89A4-2F835E4EFD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24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FB907-4D96-4687-A539-0A6F84A72E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93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4C51E-8A3A-4F3B-84E5-3977891B9C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9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E9CF4-80AE-45E9-A51A-E427A56165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66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36987-864B-467D-818B-169E742DDA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731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73B3D-5FC9-4211-B163-3088985639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598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F846-B086-466B-9ADA-4515D9ABDD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83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2ED8BC4-8A6B-400B-A93F-2824F6C343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1219200" y="1365250"/>
            <a:ext cx="7391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72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Section 3</a:t>
            </a:r>
            <a:endParaRPr lang="en-GB" sz="72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068638"/>
            <a:ext cx="6400800" cy="1350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6000" u="sng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Classes</a:t>
            </a:r>
            <a:endParaRPr lang="en-GB" sz="6000" u="sng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ar-EG" sz="4800" dirty="0"/>
          </a:p>
        </p:txBody>
      </p:sp>
    </p:spTree>
    <p:extLst>
      <p:ext uri="{BB962C8B-B14F-4D97-AF65-F5344CB8AC3E}">
        <p14:creationId xmlns:p14="http://schemas.microsoft.com/office/powerpoint/2010/main" val="21936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04800" y="990600"/>
            <a:ext cx="8610600" cy="5715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600"/>
              </a:spcBef>
              <a:buSzPct val="125000"/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Times New Roman"/>
              </a:rPr>
              <a:t>Object Declaration</a:t>
            </a:r>
            <a:endParaRPr lang="en-US" altLang="en-US" sz="1400" dirty="0" smtClean="0"/>
          </a:p>
          <a:p>
            <a:pPr marL="228600" indent="-228600" algn="r" rtl="1" eaLnBrk="1" hangingPunct="1">
              <a:spcBef>
                <a:spcPts val="600"/>
              </a:spcBef>
              <a:buSzPct val="125000"/>
            </a:pP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الرسم التالي يوضح أمثلة للإعلان عن بعض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الكائنات</a:t>
            </a:r>
          </a:p>
          <a:p>
            <a:pPr marL="228600" indent="-228600" algn="r" rtl="1" eaLnBrk="1" hangingPunct="1">
              <a:spcBef>
                <a:spcPts val="600"/>
              </a:spcBef>
              <a:buSzPct val="125000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600"/>
              </a:spcBef>
              <a:buSzPct val="125000"/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600"/>
              </a:spcBef>
              <a:buSzPct val="125000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600"/>
              </a:spcBef>
              <a:buSzPct val="125000"/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600"/>
              </a:spcBef>
              <a:buSzPct val="125000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600"/>
              </a:spcBef>
              <a:buSzPct val="125000"/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600"/>
              </a:spcBef>
              <a:buSzPct val="125000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600"/>
              </a:spcBef>
              <a:buSzPct val="125000"/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600"/>
              </a:spcBef>
              <a:buSzPct val="125000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600"/>
              </a:spcBef>
              <a:buSzPct val="125000"/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 rtl="1" eaLnBrk="1" hangingPunct="1">
              <a:spcBef>
                <a:spcPts val="600"/>
              </a:spcBef>
              <a:buSzPct val="125000"/>
            </a:pP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عاةً أن الإعلان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هو ما يحتاجه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الـ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للإشارة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لذلك الشيء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المعلن،عليه فأنه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ببساطة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عندما يتم الإعلان عن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س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يتم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حجز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مكان في الذاكرة لذلك الكائن وتحفظ في هذا المكان كل أعضاء الكائن التي تم تعريفها في صنف الكائن.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6261" y="2133600"/>
            <a:ext cx="6779078" cy="2971800"/>
            <a:chOff x="1106261" y="3505200"/>
            <a:chExt cx="6779078" cy="297180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106261" y="3505200"/>
              <a:ext cx="3124200" cy="2971800"/>
            </a:xfrm>
            <a:prstGeom prst="rect">
              <a:avLst/>
            </a:prstGeom>
            <a:solidFill>
              <a:srgbClr val="D5E3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 dirty="0"/>
                <a:t>class Rectangle</a:t>
              </a:r>
            </a:p>
            <a:p>
              <a:pPr eaLnBrk="1" hangingPunct="1">
                <a:buFontTx/>
                <a:buNone/>
              </a:pPr>
              <a:r>
                <a:rPr lang="en-US" altLang="en-US" sz="1800" dirty="0"/>
                <a:t>{</a:t>
              </a:r>
            </a:p>
            <a:p>
              <a:pPr eaLnBrk="1" hangingPunct="1">
                <a:buFontTx/>
                <a:buNone/>
              </a:pPr>
              <a:r>
                <a:rPr lang="en-US" altLang="en-US" sz="1800" dirty="0"/>
                <a:t>	private:</a:t>
              </a:r>
            </a:p>
            <a:p>
              <a:pPr eaLnBrk="1" hangingPunct="1">
                <a:buFontTx/>
                <a:buNone/>
              </a:pPr>
              <a:r>
                <a:rPr lang="en-US" altLang="en-US" sz="1800" dirty="0"/>
                <a:t>	   int width;</a:t>
              </a:r>
            </a:p>
            <a:p>
              <a:pPr eaLnBrk="1" hangingPunct="1">
                <a:buFontTx/>
                <a:buNone/>
              </a:pPr>
              <a:r>
                <a:rPr lang="en-US" altLang="en-US" sz="1800" dirty="0"/>
                <a:t>	   int length;</a:t>
              </a:r>
            </a:p>
            <a:p>
              <a:pPr eaLnBrk="1" hangingPunct="1">
                <a:buFontTx/>
                <a:buNone/>
              </a:pPr>
              <a:r>
                <a:rPr lang="en-US" altLang="en-US" sz="1800" dirty="0"/>
                <a:t>	public:</a:t>
              </a:r>
            </a:p>
            <a:p>
              <a:pPr eaLnBrk="1" hangingPunct="1">
                <a:buFontTx/>
                <a:buNone/>
              </a:pPr>
              <a:r>
                <a:rPr lang="en-US" altLang="en-US" sz="1800" dirty="0"/>
                <a:t>	   void set(int w, int l);</a:t>
              </a:r>
            </a:p>
            <a:p>
              <a:pPr eaLnBrk="1" hangingPunct="1">
                <a:buFontTx/>
                <a:buNone/>
              </a:pPr>
              <a:r>
                <a:rPr lang="en-US" altLang="en-US" sz="1800" dirty="0"/>
                <a:t>	   int area();</a:t>
              </a:r>
            </a:p>
            <a:p>
              <a:pPr eaLnBrk="1" hangingPunct="1">
                <a:buFontTx/>
                <a:buNone/>
              </a:pPr>
              <a:r>
                <a:rPr lang="en-US" altLang="en-US" sz="1800" dirty="0"/>
                <a:t>};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985782" y="3505200"/>
              <a:ext cx="1899557" cy="167971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800" dirty="0"/>
                <a:t>Rectangle  r1;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800" dirty="0"/>
                <a:t>Rectangle  r2;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800" dirty="0"/>
                <a:t>Rectangle  r3;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6365422" y="5734052"/>
              <a:ext cx="1445078" cy="45223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spcAft>
                  <a:spcPts val="1800"/>
                </a:spcAft>
                <a:buFontTx/>
                <a:buNone/>
              </a:pPr>
              <a:r>
                <a:rPr lang="en-US" altLang="en-US" sz="1800" dirty="0" smtClean="0"/>
                <a:t>int   </a:t>
              </a:r>
              <a:r>
                <a:rPr lang="en-US" altLang="en-US" sz="1800" dirty="0"/>
                <a:t>a;</a:t>
              </a: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2819400" y="3733800"/>
              <a:ext cx="3849461" cy="21617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7278461" y="4343400"/>
              <a:ext cx="36739" cy="14875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56686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Class Basics</a:t>
            </a:r>
            <a:endParaRPr lang="en-US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2140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9600" y="2133600"/>
            <a:ext cx="7924800" cy="4038600"/>
            <a:chOff x="609600" y="2133600"/>
            <a:chExt cx="7924800" cy="4038600"/>
          </a:xfrm>
        </p:grpSpPr>
        <p:sp>
          <p:nvSpPr>
            <p:cNvPr id="24579" name="Rectangle 2"/>
            <p:cNvSpPr>
              <a:spLocks noChangeArrowheads="1"/>
            </p:cNvSpPr>
            <p:nvPr/>
          </p:nvSpPr>
          <p:spPr bwMode="auto">
            <a:xfrm>
              <a:off x="609600" y="2133600"/>
              <a:ext cx="3581400" cy="4038600"/>
            </a:xfrm>
            <a:prstGeom prst="rect">
              <a:avLst/>
            </a:prstGeom>
            <a:solidFill>
              <a:srgbClr val="D5E3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400" dirty="0"/>
                <a:t>class Rectangle</a:t>
              </a:r>
            </a:p>
            <a:p>
              <a:pPr eaLnBrk="1" hangingPunct="1">
                <a:buFontTx/>
                <a:buNone/>
              </a:pPr>
              <a:r>
                <a:rPr lang="en-US" altLang="en-US" sz="2400" dirty="0"/>
                <a:t>{</a:t>
              </a:r>
            </a:p>
            <a:p>
              <a:pPr eaLnBrk="1" hangingPunct="1">
                <a:buFontTx/>
                <a:buNone/>
              </a:pPr>
              <a:r>
                <a:rPr lang="en-US" altLang="en-US" sz="2400" dirty="0"/>
                <a:t>	private:</a:t>
              </a:r>
            </a:p>
            <a:p>
              <a:pPr eaLnBrk="1" hangingPunct="1">
                <a:buFontTx/>
                <a:buNone/>
              </a:pPr>
              <a:r>
                <a:rPr lang="en-US" altLang="en-US" sz="2400" dirty="0"/>
                <a:t>	   int width;</a:t>
              </a:r>
            </a:p>
            <a:p>
              <a:pPr eaLnBrk="1" hangingPunct="1">
                <a:buFontTx/>
                <a:buNone/>
              </a:pPr>
              <a:r>
                <a:rPr lang="en-US" altLang="en-US" sz="2400" dirty="0"/>
                <a:t>	   int length;</a:t>
              </a:r>
            </a:p>
            <a:p>
              <a:pPr eaLnBrk="1" hangingPunct="1">
                <a:buFontTx/>
                <a:buNone/>
              </a:pPr>
              <a:r>
                <a:rPr lang="en-US" altLang="en-US" sz="2400" dirty="0"/>
                <a:t>	public:</a:t>
              </a:r>
            </a:p>
            <a:p>
              <a:pPr eaLnBrk="1" hangingPunct="1">
                <a:buFontTx/>
                <a:buNone/>
              </a:pPr>
              <a:r>
                <a:rPr lang="en-US" altLang="en-US" sz="2400" dirty="0"/>
                <a:t>	   void set(int w, int l);</a:t>
              </a:r>
            </a:p>
            <a:p>
              <a:pPr eaLnBrk="1" hangingPunct="1">
                <a:buFontTx/>
                <a:buNone/>
              </a:pPr>
              <a:r>
                <a:rPr lang="en-US" altLang="en-US" sz="2400" dirty="0"/>
                <a:t>	   int area();</a:t>
              </a:r>
            </a:p>
            <a:p>
              <a:pPr eaLnBrk="1" hangingPunct="1">
                <a:buFontTx/>
                <a:buNone/>
              </a:pPr>
              <a:r>
                <a:rPr lang="en-US" altLang="en-US" sz="2400" dirty="0"/>
                <a:t>};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648200" y="2209800"/>
              <a:ext cx="3886200" cy="2286000"/>
              <a:chOff x="4648200" y="2362200"/>
              <a:chExt cx="3886200" cy="2286000"/>
            </a:xfrm>
          </p:grpSpPr>
          <p:sp>
            <p:nvSpPr>
              <p:cNvPr id="24581" name="Rectangle 4"/>
              <p:cNvSpPr>
                <a:spLocks noChangeArrowheads="1"/>
              </p:cNvSpPr>
              <p:nvPr/>
            </p:nvSpPr>
            <p:spPr bwMode="auto">
              <a:xfrm>
                <a:off x="4648200" y="2362200"/>
                <a:ext cx="3886200" cy="2286000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en-US" altLang="en-US" sz="800" dirty="0"/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en-US" sz="2400" dirty="0"/>
                  <a:t>main()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en-US" sz="2400" dirty="0"/>
                  <a:t>{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en-US" sz="2400" dirty="0"/>
                  <a:t>	 Rectangle r1;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en-US" sz="1200" dirty="0"/>
                  <a:t>	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en-US" sz="2400" dirty="0"/>
                  <a:t>     r1.set(5, 8); 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en-US" sz="2400" dirty="0"/>
                  <a:t>}</a:t>
                </a:r>
              </a:p>
            </p:txBody>
          </p:sp>
          <p:grpSp>
            <p:nvGrpSpPr>
              <p:cNvPr id="51209" name="Group 9"/>
              <p:cNvGrpSpPr>
                <a:grpSpLocks/>
              </p:cNvGrpSpPr>
              <p:nvPr/>
            </p:nvGrpSpPr>
            <p:grpSpPr bwMode="auto">
              <a:xfrm>
                <a:off x="4724400" y="3276600"/>
                <a:ext cx="381000" cy="838200"/>
                <a:chOff x="2928" y="1776"/>
                <a:chExt cx="240" cy="528"/>
              </a:xfrm>
            </p:grpSpPr>
            <p:sp>
              <p:nvSpPr>
                <p:cNvPr id="24588" name="AutoShape 10"/>
                <p:cNvSpPr>
                  <a:spLocks noChangeArrowheads="1"/>
                </p:cNvSpPr>
                <p:nvPr/>
              </p:nvSpPr>
              <p:spPr bwMode="auto">
                <a:xfrm>
                  <a:off x="2976" y="2160"/>
                  <a:ext cx="192" cy="144"/>
                </a:xfrm>
                <a:prstGeom prst="rightArrow">
                  <a:avLst>
                    <a:gd name="adj1" fmla="val 50000"/>
                    <a:gd name="adj2" fmla="val 33333"/>
                  </a:avLst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4589" name="Rectangle 11"/>
                <p:cNvSpPr>
                  <a:spLocks noChangeArrowheads="1"/>
                </p:cNvSpPr>
                <p:nvPr/>
              </p:nvSpPr>
              <p:spPr bwMode="auto">
                <a:xfrm>
                  <a:off x="2928" y="1776"/>
                  <a:ext cx="240" cy="240"/>
                </a:xfrm>
                <a:prstGeom prst="rect">
                  <a:avLst/>
                </a:pr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>
              <a:off x="5334000" y="4876800"/>
              <a:ext cx="1905000" cy="1143000"/>
              <a:chOff x="5334000" y="4876800"/>
              <a:chExt cx="1905000" cy="1143000"/>
            </a:xfrm>
          </p:grpSpPr>
          <p:sp>
            <p:nvSpPr>
              <p:cNvPr id="51206" name="Rectangle 6"/>
              <p:cNvSpPr>
                <a:spLocks noChangeArrowheads="1"/>
              </p:cNvSpPr>
              <p:nvPr/>
            </p:nvSpPr>
            <p:spPr bwMode="auto">
              <a:xfrm>
                <a:off x="5867400" y="4876800"/>
                <a:ext cx="1371600" cy="76200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/>
                  <a:t>width</a:t>
                </a:r>
              </a:p>
              <a:p>
                <a:pPr eaLnBrk="1" hangingPunct="1"/>
                <a:r>
                  <a:rPr lang="en-US" altLang="en-US" b="1" dirty="0"/>
                  <a:t>length</a:t>
                </a: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5334000" y="5105400"/>
                <a:ext cx="1905000" cy="914400"/>
                <a:chOff x="5334000" y="4724400"/>
                <a:chExt cx="1905000" cy="914400"/>
              </a:xfrm>
            </p:grpSpPr>
            <p:sp>
              <p:nvSpPr>
                <p:cNvPr id="5120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334000" y="4724400"/>
                  <a:ext cx="4000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b="1"/>
                    <a:t>r1</a:t>
                  </a:r>
                </a:p>
              </p:txBody>
            </p:sp>
            <p:sp>
              <p:nvSpPr>
                <p:cNvPr id="51212" name="Rectangle 12"/>
                <p:cNvSpPr>
                  <a:spLocks noChangeArrowheads="1"/>
                </p:cNvSpPr>
                <p:nvPr/>
              </p:nvSpPr>
              <p:spPr bwMode="auto">
                <a:xfrm>
                  <a:off x="5867400" y="4876800"/>
                  <a:ext cx="1371600" cy="762000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b="1" dirty="0"/>
                    <a:t>width = 5</a:t>
                  </a:r>
                </a:p>
                <a:p>
                  <a:pPr eaLnBrk="1" hangingPunct="1"/>
                  <a:r>
                    <a:rPr lang="en-US" altLang="en-US" b="1" dirty="0"/>
                    <a:t>length = 8</a:t>
                  </a:r>
                </a:p>
              </p:txBody>
            </p:sp>
          </p:grpSp>
        </p:grpSp>
      </p:grp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04800" y="838200"/>
            <a:ext cx="8610600" cy="9143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600"/>
              </a:spcBef>
              <a:buSzPct val="125000"/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Times New Roman"/>
              </a:rPr>
              <a:t>Object Declaration</a:t>
            </a:r>
            <a:endParaRPr lang="en-US" altLang="en-US" sz="2800" b="1" dirty="0" smtClean="0">
              <a:solidFill>
                <a:srgbClr val="0070C0"/>
              </a:solidFill>
              <a:latin typeface="Times New Roman"/>
            </a:endParaRPr>
          </a:p>
          <a:p>
            <a:pPr eaLnBrk="1" hangingPunct="1">
              <a:spcBef>
                <a:spcPts val="6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altLang="en-US" sz="1800" b="1" dirty="0"/>
              <a:t>r1</a:t>
            </a:r>
            <a:r>
              <a:rPr lang="en-US" altLang="en-US" sz="1800" dirty="0"/>
              <a:t> is statically </a:t>
            </a:r>
            <a:r>
              <a:rPr lang="en-US" altLang="en-US" sz="1800" dirty="0" smtClean="0"/>
              <a:t>allocated</a:t>
            </a:r>
            <a:endParaRPr lang="en-US" altLang="en-US" sz="1800" dirty="0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56686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Class Basics</a:t>
            </a:r>
            <a:endParaRPr lang="en-US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82453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57200" y="2057400"/>
            <a:ext cx="8451850" cy="4419600"/>
            <a:chOff x="457200" y="2057400"/>
            <a:chExt cx="8451850" cy="4419600"/>
          </a:xfrm>
        </p:grpSpPr>
        <p:sp>
          <p:nvSpPr>
            <p:cNvPr id="25603" name="Rectangle 2"/>
            <p:cNvSpPr>
              <a:spLocks noChangeArrowheads="1"/>
            </p:cNvSpPr>
            <p:nvPr/>
          </p:nvSpPr>
          <p:spPr bwMode="auto">
            <a:xfrm>
              <a:off x="457200" y="2057400"/>
              <a:ext cx="3962400" cy="4114800"/>
            </a:xfrm>
            <a:prstGeom prst="rect">
              <a:avLst/>
            </a:prstGeom>
            <a:solidFill>
              <a:srgbClr val="D5E3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400" dirty="0"/>
                <a:t>class Rectangle</a:t>
              </a:r>
            </a:p>
            <a:p>
              <a:pPr eaLnBrk="1" hangingPunct="1">
                <a:buFontTx/>
                <a:buNone/>
              </a:pPr>
              <a:r>
                <a:rPr lang="en-US" altLang="en-US" sz="2400" dirty="0"/>
                <a:t>{</a:t>
              </a:r>
            </a:p>
            <a:p>
              <a:pPr eaLnBrk="1" hangingPunct="1">
                <a:buFontTx/>
                <a:buNone/>
              </a:pPr>
              <a:r>
                <a:rPr lang="en-US" altLang="en-US" sz="2400" dirty="0"/>
                <a:t>	private:</a:t>
              </a:r>
            </a:p>
            <a:p>
              <a:pPr eaLnBrk="1" hangingPunct="1">
                <a:buFontTx/>
                <a:buNone/>
              </a:pPr>
              <a:r>
                <a:rPr lang="en-US" altLang="en-US" sz="2400" dirty="0"/>
                <a:t>	   int width;</a:t>
              </a:r>
            </a:p>
            <a:p>
              <a:pPr eaLnBrk="1" hangingPunct="1">
                <a:buFontTx/>
                <a:buNone/>
              </a:pPr>
              <a:r>
                <a:rPr lang="en-US" altLang="en-US" sz="2400" dirty="0"/>
                <a:t>	   int length;</a:t>
              </a:r>
            </a:p>
            <a:p>
              <a:pPr eaLnBrk="1" hangingPunct="1">
                <a:buFontTx/>
                <a:buNone/>
              </a:pPr>
              <a:r>
                <a:rPr lang="en-US" altLang="en-US" sz="2400" dirty="0"/>
                <a:t>	public:</a:t>
              </a:r>
            </a:p>
            <a:p>
              <a:pPr eaLnBrk="1" hangingPunct="1">
                <a:buFontTx/>
                <a:buNone/>
              </a:pPr>
              <a:r>
                <a:rPr lang="en-US" altLang="en-US" sz="2400" dirty="0"/>
                <a:t>	   void set(int w, int l);</a:t>
              </a:r>
            </a:p>
            <a:p>
              <a:pPr eaLnBrk="1" hangingPunct="1">
                <a:buFontTx/>
                <a:buNone/>
              </a:pPr>
              <a:r>
                <a:rPr lang="en-US" altLang="en-US" sz="2400" dirty="0"/>
                <a:t>	   int area();</a:t>
              </a:r>
            </a:p>
            <a:p>
              <a:pPr eaLnBrk="1" hangingPunct="1">
                <a:buFontTx/>
                <a:buNone/>
              </a:pPr>
              <a:r>
                <a:rPr lang="en-US" altLang="en-US" sz="2400" dirty="0"/>
                <a:t>};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572000" y="2133600"/>
              <a:ext cx="4337050" cy="2895600"/>
              <a:chOff x="4648200" y="1905000"/>
              <a:chExt cx="4337050" cy="2895600"/>
            </a:xfrm>
          </p:grpSpPr>
          <p:sp>
            <p:nvSpPr>
              <p:cNvPr id="25605" name="Rectangle 4"/>
              <p:cNvSpPr>
                <a:spLocks noChangeArrowheads="1"/>
              </p:cNvSpPr>
              <p:nvPr/>
            </p:nvSpPr>
            <p:spPr bwMode="auto">
              <a:xfrm>
                <a:off x="4648200" y="1905000"/>
                <a:ext cx="4337050" cy="2895600"/>
              </a:xfrm>
              <a:prstGeom prst="rect">
                <a:avLst/>
              </a:prstGeom>
              <a:solidFill>
                <a:srgbClr val="FFE5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en-US" altLang="en-US" sz="800" dirty="0"/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en-US" sz="2000" dirty="0"/>
                  <a:t>	main()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en-US" sz="2000" dirty="0"/>
                  <a:t>	{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en-US" sz="2000" dirty="0"/>
                  <a:t>	     Rectangle r1;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en-US" sz="2000" dirty="0"/>
                  <a:t>          r1.set(5, 8);</a:t>
                </a:r>
                <a:r>
                  <a:rPr lang="en-US" altLang="en-US" sz="2400" dirty="0"/>
                  <a:t> 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en-US" altLang="en-US" sz="1000" dirty="0"/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en-US" sz="2400" dirty="0"/>
                  <a:t>	    </a:t>
                </a:r>
                <a:r>
                  <a:rPr lang="en-US" altLang="en-US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Rectangle *r2;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en-US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	     r2 = &amp;r1;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en-US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	     r2-&gt;set(8,10);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en-US" sz="2000" dirty="0"/>
                  <a:t>	}</a:t>
                </a:r>
              </a:p>
            </p:txBody>
          </p:sp>
          <p:sp>
            <p:nvSpPr>
              <p:cNvPr id="52230" name="AutoShape 6"/>
              <p:cNvSpPr>
                <a:spLocks noChangeArrowheads="1"/>
              </p:cNvSpPr>
              <p:nvPr/>
            </p:nvSpPr>
            <p:spPr bwMode="auto">
              <a:xfrm>
                <a:off x="4953000" y="3581400"/>
                <a:ext cx="304800" cy="228600"/>
              </a:xfrm>
              <a:prstGeom prst="rightArrow">
                <a:avLst>
                  <a:gd name="adj1" fmla="val 50000"/>
                  <a:gd name="adj2" fmla="val 33333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20" name="AutoShape 24"/>
              <p:cNvSpPr>
                <a:spLocks noChangeArrowheads="1"/>
              </p:cNvSpPr>
              <p:nvPr/>
            </p:nvSpPr>
            <p:spPr bwMode="auto">
              <a:xfrm>
                <a:off x="4953000" y="4191000"/>
                <a:ext cx="304800" cy="228600"/>
              </a:xfrm>
              <a:prstGeom prst="rightArrow">
                <a:avLst>
                  <a:gd name="adj1" fmla="val 50000"/>
                  <a:gd name="adj2" fmla="val 33333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572000" y="5370513"/>
              <a:ext cx="4114800" cy="1106487"/>
              <a:chOff x="4572000" y="5065713"/>
              <a:chExt cx="4114800" cy="1106487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572000" y="5065713"/>
                <a:ext cx="4114800" cy="1106487"/>
                <a:chOff x="4572000" y="5065713"/>
                <a:chExt cx="4114800" cy="1106487"/>
              </a:xfrm>
            </p:grpSpPr>
            <p:grpSp>
              <p:nvGrpSpPr>
                <p:cNvPr id="52234" name="Group 10"/>
                <p:cNvGrpSpPr>
                  <a:grpSpLocks/>
                </p:cNvGrpSpPr>
                <p:nvPr/>
              </p:nvGrpSpPr>
              <p:grpSpPr bwMode="auto">
                <a:xfrm>
                  <a:off x="4572000" y="5065713"/>
                  <a:ext cx="1905000" cy="1106487"/>
                  <a:chOff x="3072" y="3191"/>
                  <a:chExt cx="1200" cy="697"/>
                </a:xfrm>
              </p:grpSpPr>
              <p:sp>
                <p:nvSpPr>
                  <p:cNvPr id="25624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3408"/>
                    <a:ext cx="864" cy="480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b="1"/>
                      <a:t>width</a:t>
                    </a:r>
                  </a:p>
                  <a:p>
                    <a:pPr eaLnBrk="1" hangingPunct="1"/>
                    <a:r>
                      <a:rPr lang="en-US" altLang="en-US" b="1"/>
                      <a:t>length</a:t>
                    </a:r>
                  </a:p>
                </p:txBody>
              </p:sp>
              <p:sp>
                <p:nvSpPr>
                  <p:cNvPr id="25625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2" y="3312"/>
                    <a:ext cx="2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b="1" dirty="0"/>
                      <a:t>r1</a:t>
                    </a:r>
                  </a:p>
                </p:txBody>
              </p:sp>
              <p:sp>
                <p:nvSpPr>
                  <p:cNvPr id="25626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3408"/>
                    <a:ext cx="864" cy="480"/>
                  </a:xfrm>
                  <a:prstGeom prst="rect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b="1"/>
                      <a:t>width = 5</a:t>
                    </a:r>
                  </a:p>
                  <a:p>
                    <a:pPr eaLnBrk="1" hangingPunct="1"/>
                    <a:r>
                      <a:rPr lang="en-US" altLang="en-US" b="1"/>
                      <a:t>length = 8</a:t>
                    </a:r>
                  </a:p>
                </p:txBody>
              </p:sp>
              <p:sp>
                <p:nvSpPr>
                  <p:cNvPr id="2562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50" y="3191"/>
                    <a:ext cx="43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b="1" dirty="0"/>
                      <a:t>5000</a:t>
                    </a:r>
                  </a:p>
                </p:txBody>
              </p:sp>
            </p:grpSp>
            <p:sp>
              <p:nvSpPr>
                <p:cNvPr id="5224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010400" y="5257800"/>
                  <a:ext cx="4000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b="1" dirty="0"/>
                    <a:t>r2</a:t>
                  </a:r>
                </a:p>
              </p:txBody>
            </p:sp>
            <p:sp>
              <p:nvSpPr>
                <p:cNvPr id="5224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375525" y="5410200"/>
                  <a:ext cx="6921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b="1" dirty="0"/>
                    <a:t>6000</a:t>
                  </a:r>
                </a:p>
              </p:txBody>
            </p:sp>
            <p:sp>
              <p:nvSpPr>
                <p:cNvPr id="52245" name="Rectangle 21"/>
                <p:cNvSpPr>
                  <a:spLocks noChangeArrowheads="1"/>
                </p:cNvSpPr>
                <p:nvPr/>
              </p:nvSpPr>
              <p:spPr bwMode="auto">
                <a:xfrm>
                  <a:off x="7467600" y="5715000"/>
                  <a:ext cx="1219200" cy="45720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b="1" dirty="0"/>
                    <a:t>5000</a:t>
                  </a:r>
                </a:p>
              </p:txBody>
            </p:sp>
            <p:sp>
              <p:nvSpPr>
                <p:cNvPr id="52246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6477000" y="5486400"/>
                  <a:ext cx="609600" cy="1524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2250" name="Rectangle 26"/>
              <p:cNvSpPr>
                <a:spLocks noChangeArrowheads="1"/>
              </p:cNvSpPr>
              <p:nvPr/>
            </p:nvSpPr>
            <p:spPr bwMode="auto">
              <a:xfrm>
                <a:off x="5105400" y="5410200"/>
                <a:ext cx="1371600" cy="762000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/>
                  <a:t>width = 8</a:t>
                </a:r>
              </a:p>
              <a:p>
                <a:pPr eaLnBrk="1" hangingPunct="1"/>
                <a:r>
                  <a:rPr lang="en-US" altLang="en-US" b="1" dirty="0"/>
                  <a:t>length = 10</a:t>
                </a:r>
              </a:p>
            </p:txBody>
          </p:sp>
        </p:grpSp>
      </p:grp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7086600" y="2971800"/>
            <a:ext cx="163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8000"/>
                </a:solidFill>
              </a:rPr>
              <a:t>//dot notation</a:t>
            </a: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7086600" y="4191000"/>
            <a:ext cx="189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8000"/>
                </a:solidFill>
              </a:rPr>
              <a:t>//arrow notation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304800" y="838200"/>
            <a:ext cx="8610600" cy="9143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600"/>
              </a:spcBef>
              <a:buSzPct val="125000"/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Times New Roman"/>
              </a:rPr>
              <a:t>Object Declaration</a:t>
            </a:r>
            <a:endParaRPr lang="en-US" altLang="en-US" sz="2800" b="1" dirty="0" smtClean="0">
              <a:solidFill>
                <a:srgbClr val="0070C0"/>
              </a:solidFill>
              <a:latin typeface="Times New Roman"/>
            </a:endParaRPr>
          </a:p>
          <a:p>
            <a:pPr eaLnBrk="1" hangingPunct="1">
              <a:spcBef>
                <a:spcPts val="6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altLang="en-US" sz="1800" b="1" dirty="0"/>
              <a:t>r1</a:t>
            </a:r>
            <a:r>
              <a:rPr lang="en-US" altLang="en-US" sz="1800" dirty="0"/>
              <a:t> is a pointer to a Rectangle object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56686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Class Basics</a:t>
            </a:r>
            <a:endParaRPr lang="en-US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18801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500"/>
                                        <p:tgtEl>
                                          <p:spTgt spid="5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1" grpId="0"/>
      <p:bldP spid="522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AutoShape 6"/>
          <p:cNvSpPr>
            <a:spLocks noChangeArrowheads="1"/>
          </p:cNvSpPr>
          <p:nvPr/>
        </p:nvSpPr>
        <p:spPr bwMode="auto">
          <a:xfrm>
            <a:off x="4800600" y="26670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3259" name="Group 11"/>
          <p:cNvGrpSpPr>
            <a:grpSpLocks/>
          </p:cNvGrpSpPr>
          <p:nvPr/>
        </p:nvGrpSpPr>
        <p:grpSpPr bwMode="auto">
          <a:xfrm>
            <a:off x="4724400" y="2514600"/>
            <a:ext cx="381000" cy="685800"/>
            <a:chOff x="2976" y="2304"/>
            <a:chExt cx="240" cy="432"/>
          </a:xfrm>
        </p:grpSpPr>
        <p:sp>
          <p:nvSpPr>
            <p:cNvPr id="26654" name="AutoShape 12"/>
            <p:cNvSpPr>
              <a:spLocks noChangeArrowheads="1"/>
            </p:cNvSpPr>
            <p:nvPr/>
          </p:nvSpPr>
          <p:spPr bwMode="auto">
            <a:xfrm>
              <a:off x="3024" y="2592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5" name="Rectangle 13"/>
            <p:cNvSpPr>
              <a:spLocks noChangeArrowheads="1"/>
            </p:cNvSpPr>
            <p:nvPr/>
          </p:nvSpPr>
          <p:spPr bwMode="auto">
            <a:xfrm>
              <a:off x="2976" y="2304"/>
              <a:ext cx="240" cy="24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3267" name="Group 19"/>
          <p:cNvGrpSpPr>
            <a:grpSpLocks/>
          </p:cNvGrpSpPr>
          <p:nvPr/>
        </p:nvGrpSpPr>
        <p:grpSpPr bwMode="auto">
          <a:xfrm>
            <a:off x="4724400" y="2819400"/>
            <a:ext cx="381000" cy="838200"/>
            <a:chOff x="2928" y="1776"/>
            <a:chExt cx="240" cy="528"/>
          </a:xfrm>
        </p:grpSpPr>
        <p:sp>
          <p:nvSpPr>
            <p:cNvPr id="26648" name="AutoShape 20"/>
            <p:cNvSpPr>
              <a:spLocks noChangeArrowheads="1"/>
            </p:cNvSpPr>
            <p:nvPr/>
          </p:nvSpPr>
          <p:spPr bwMode="auto">
            <a:xfrm>
              <a:off x="2976" y="216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9" name="Rectangle 21"/>
            <p:cNvSpPr>
              <a:spLocks noChangeArrowheads="1"/>
            </p:cNvSpPr>
            <p:nvPr/>
          </p:nvSpPr>
          <p:spPr bwMode="auto">
            <a:xfrm>
              <a:off x="2928" y="1776"/>
              <a:ext cx="240" cy="24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3271" name="Group 23"/>
          <p:cNvGrpSpPr>
            <a:grpSpLocks/>
          </p:cNvGrpSpPr>
          <p:nvPr/>
        </p:nvGrpSpPr>
        <p:grpSpPr bwMode="auto">
          <a:xfrm>
            <a:off x="4724400" y="3352800"/>
            <a:ext cx="381000" cy="838200"/>
            <a:chOff x="2928" y="1776"/>
            <a:chExt cx="240" cy="528"/>
          </a:xfrm>
        </p:grpSpPr>
        <p:sp>
          <p:nvSpPr>
            <p:cNvPr id="26646" name="AutoShape 24"/>
            <p:cNvSpPr>
              <a:spLocks noChangeArrowheads="1"/>
            </p:cNvSpPr>
            <p:nvPr/>
          </p:nvSpPr>
          <p:spPr bwMode="auto">
            <a:xfrm>
              <a:off x="2976" y="216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7" name="Rectangle 25"/>
            <p:cNvSpPr>
              <a:spLocks noChangeArrowheads="1"/>
            </p:cNvSpPr>
            <p:nvPr/>
          </p:nvSpPr>
          <p:spPr bwMode="auto">
            <a:xfrm>
              <a:off x="2928" y="1776"/>
              <a:ext cx="240" cy="24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3278" name="Group 30"/>
          <p:cNvGrpSpPr>
            <a:grpSpLocks/>
          </p:cNvGrpSpPr>
          <p:nvPr/>
        </p:nvGrpSpPr>
        <p:grpSpPr bwMode="auto">
          <a:xfrm>
            <a:off x="4724400" y="3886200"/>
            <a:ext cx="381000" cy="609600"/>
            <a:chOff x="4944" y="2976"/>
            <a:chExt cx="240" cy="384"/>
          </a:xfrm>
        </p:grpSpPr>
        <p:sp>
          <p:nvSpPr>
            <p:cNvPr id="26642" name="AutoShape 31"/>
            <p:cNvSpPr>
              <a:spLocks noChangeArrowheads="1"/>
            </p:cNvSpPr>
            <p:nvPr/>
          </p:nvSpPr>
          <p:spPr bwMode="auto">
            <a:xfrm>
              <a:off x="4992" y="3216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3" name="Rectangle 32"/>
            <p:cNvSpPr>
              <a:spLocks noChangeArrowheads="1"/>
            </p:cNvSpPr>
            <p:nvPr/>
          </p:nvSpPr>
          <p:spPr bwMode="auto">
            <a:xfrm>
              <a:off x="4944" y="2976"/>
              <a:ext cx="240" cy="24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7010400" y="3429000"/>
            <a:ext cx="189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8000"/>
                </a:solidFill>
              </a:rPr>
              <a:t>//arrow notation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200" y="2057400"/>
            <a:ext cx="8451850" cy="4346406"/>
            <a:chOff x="457200" y="2057400"/>
            <a:chExt cx="8451850" cy="4346406"/>
          </a:xfrm>
        </p:grpSpPr>
        <p:sp>
          <p:nvSpPr>
            <p:cNvPr id="26627" name="Rectangle 2"/>
            <p:cNvSpPr>
              <a:spLocks noChangeArrowheads="1"/>
            </p:cNvSpPr>
            <p:nvPr/>
          </p:nvSpPr>
          <p:spPr bwMode="auto">
            <a:xfrm>
              <a:off x="457200" y="2057400"/>
              <a:ext cx="3962400" cy="4114800"/>
            </a:xfrm>
            <a:prstGeom prst="rect">
              <a:avLst/>
            </a:prstGeom>
            <a:solidFill>
              <a:srgbClr val="D5E3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400" dirty="0"/>
                <a:t>class Rectangle</a:t>
              </a:r>
            </a:p>
            <a:p>
              <a:pPr eaLnBrk="1" hangingPunct="1">
                <a:buFontTx/>
                <a:buNone/>
              </a:pPr>
              <a:r>
                <a:rPr lang="en-US" altLang="en-US" sz="2400" dirty="0"/>
                <a:t>{</a:t>
              </a:r>
            </a:p>
            <a:p>
              <a:pPr eaLnBrk="1" hangingPunct="1">
                <a:buFontTx/>
                <a:buNone/>
              </a:pPr>
              <a:r>
                <a:rPr lang="en-US" altLang="en-US" sz="2400" dirty="0"/>
                <a:t>	private:</a:t>
              </a:r>
            </a:p>
            <a:p>
              <a:pPr eaLnBrk="1" hangingPunct="1">
                <a:buFontTx/>
                <a:buNone/>
              </a:pPr>
              <a:r>
                <a:rPr lang="en-US" altLang="en-US" sz="2400" dirty="0"/>
                <a:t>	   int width;</a:t>
              </a:r>
            </a:p>
            <a:p>
              <a:pPr eaLnBrk="1" hangingPunct="1">
                <a:buFontTx/>
                <a:buNone/>
              </a:pPr>
              <a:r>
                <a:rPr lang="en-US" altLang="en-US" sz="2400" dirty="0"/>
                <a:t>	   int length;</a:t>
              </a:r>
            </a:p>
            <a:p>
              <a:pPr eaLnBrk="1" hangingPunct="1">
                <a:buFontTx/>
                <a:buNone/>
              </a:pPr>
              <a:r>
                <a:rPr lang="en-US" altLang="en-US" sz="2400" dirty="0"/>
                <a:t>	public:</a:t>
              </a:r>
            </a:p>
            <a:p>
              <a:pPr eaLnBrk="1" hangingPunct="1">
                <a:buFontTx/>
                <a:buNone/>
              </a:pPr>
              <a:r>
                <a:rPr lang="en-US" altLang="en-US" sz="2400" dirty="0"/>
                <a:t>	   void set(int w, int l);</a:t>
              </a:r>
            </a:p>
            <a:p>
              <a:pPr eaLnBrk="1" hangingPunct="1">
                <a:buFontTx/>
                <a:buNone/>
              </a:pPr>
              <a:r>
                <a:rPr lang="en-US" altLang="en-US" sz="2400" dirty="0"/>
                <a:t>	   int area();</a:t>
              </a:r>
            </a:p>
            <a:p>
              <a:pPr eaLnBrk="1" hangingPunct="1">
                <a:buFontTx/>
                <a:buNone/>
              </a:pPr>
              <a:r>
                <a:rPr lang="en-US" altLang="en-US" sz="2400" dirty="0"/>
                <a:t>};</a:t>
              </a:r>
            </a:p>
          </p:txBody>
        </p:sp>
        <p:sp>
          <p:nvSpPr>
            <p:cNvPr id="26629" name="Rectangle 4"/>
            <p:cNvSpPr>
              <a:spLocks noChangeArrowheads="1"/>
            </p:cNvSpPr>
            <p:nvPr/>
          </p:nvSpPr>
          <p:spPr bwMode="auto">
            <a:xfrm>
              <a:off x="4648200" y="2066132"/>
              <a:ext cx="4260850" cy="320040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2400" dirty="0"/>
                <a:t>main()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2400" dirty="0"/>
                <a:t>{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2400" dirty="0"/>
                <a:t>	 </a:t>
              </a:r>
              <a:r>
                <a:rPr lang="en-US" altLang="en-US" sz="2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Rectangle *r3;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2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	 r3 = new Rectangle();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1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	 </a:t>
              </a:r>
              <a:r>
                <a:rPr lang="en-US" altLang="en-US" sz="2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r3-&gt;set(80,100);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1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	 </a:t>
              </a:r>
              <a:r>
                <a:rPr lang="en-US" altLang="en-US" sz="2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delete r3;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2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	 r3 = NULL;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2400" dirty="0"/>
                <a:t>}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486400" y="5489406"/>
              <a:ext cx="1676400" cy="914400"/>
              <a:chOff x="4724400" y="5181600"/>
              <a:chExt cx="1676400" cy="914400"/>
            </a:xfrm>
          </p:grpSpPr>
          <p:grpSp>
            <p:nvGrpSpPr>
              <p:cNvPr id="38" name="Group 7"/>
              <p:cNvGrpSpPr>
                <a:grpSpLocks/>
              </p:cNvGrpSpPr>
              <p:nvPr/>
            </p:nvGrpSpPr>
            <p:grpSpPr bwMode="auto">
              <a:xfrm>
                <a:off x="4724400" y="5181600"/>
                <a:ext cx="1676400" cy="914400"/>
                <a:chOff x="2976" y="3216"/>
                <a:chExt cx="1056" cy="576"/>
              </a:xfrm>
            </p:grpSpPr>
            <p:sp>
              <p:nvSpPr>
                <p:cNvPr id="40" name="Rectangle 8"/>
                <p:cNvSpPr>
                  <a:spLocks noChangeArrowheads="1"/>
                </p:cNvSpPr>
                <p:nvPr/>
              </p:nvSpPr>
              <p:spPr bwMode="auto">
                <a:xfrm>
                  <a:off x="3264" y="3504"/>
                  <a:ext cx="768" cy="28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b="1"/>
                    <a:t>???</a:t>
                  </a:r>
                </a:p>
              </p:txBody>
            </p:sp>
            <p:sp>
              <p:nvSpPr>
                <p:cNvPr id="4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976" y="3216"/>
                  <a:ext cx="2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b="1" dirty="0"/>
                    <a:t>r3</a:t>
                  </a:r>
                </a:p>
              </p:txBody>
            </p:sp>
            <p:sp>
              <p:nvSpPr>
                <p:cNvPr id="4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206" y="3312"/>
                  <a:ext cx="43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b="1" dirty="0"/>
                    <a:t>6000</a:t>
                  </a:r>
                </a:p>
              </p:txBody>
            </p:sp>
          </p:grpSp>
          <p:sp>
            <p:nvSpPr>
              <p:cNvPr id="39" name="Rectangle 29"/>
              <p:cNvSpPr>
                <a:spLocks noChangeArrowheads="1"/>
              </p:cNvSpPr>
              <p:nvPr/>
            </p:nvSpPr>
            <p:spPr bwMode="auto">
              <a:xfrm>
                <a:off x="5181600" y="5638800"/>
                <a:ext cx="1219200" cy="4572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b="1"/>
                  <a:t>NULL</a:t>
                </a:r>
              </a:p>
            </p:txBody>
          </p:sp>
        </p:grpSp>
      </p:grp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342900" y="838200"/>
            <a:ext cx="8610600" cy="9143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600"/>
              </a:spcBef>
              <a:buSzPct val="125000"/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Times New Roman"/>
              </a:rPr>
              <a:t>Object Declaration</a:t>
            </a:r>
            <a:endParaRPr lang="en-US" altLang="en-US" sz="2800" b="1" dirty="0" smtClean="0">
              <a:solidFill>
                <a:srgbClr val="0070C0"/>
              </a:solidFill>
              <a:latin typeface="Times New Roman"/>
            </a:endParaRPr>
          </a:p>
          <a:p>
            <a:pPr eaLnBrk="1" hangingPunct="1">
              <a:spcBef>
                <a:spcPts val="6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altLang="en-US" sz="1800" b="1" dirty="0" smtClean="0"/>
              <a:t>r3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is </a:t>
            </a:r>
            <a:r>
              <a:rPr lang="en-US" altLang="en-US" sz="1800" dirty="0" smtClean="0"/>
              <a:t>dynamically </a:t>
            </a:r>
            <a:r>
              <a:rPr lang="en-US" altLang="en-US" sz="1800" dirty="0"/>
              <a:t>allocated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56686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Class Basics</a:t>
            </a:r>
            <a:endParaRPr lang="en-US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59105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04800" y="990600"/>
            <a:ext cx="8610600" cy="57149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600"/>
              </a:spcBef>
              <a:buSzPct val="125000"/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Times New Roman"/>
              </a:rPr>
              <a:t>Object Declaration</a:t>
            </a:r>
            <a:endParaRPr lang="en-US" altLang="en-US" sz="1800" dirty="0" smtClean="0"/>
          </a:p>
          <a:p>
            <a:pPr marL="285750" lvl="2" indent="-285750" algn="r" rtl="1" eaLnBrk="1" hangingPunct="1">
              <a:spcBef>
                <a:spcPts val="600"/>
              </a:spcBef>
              <a:buSzPct val="125000"/>
              <a:buFont typeface="Arial" panose="020B0604020202020204" pitchFamily="34" charset="0"/>
              <a:buChar char="•"/>
            </a:pP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فيما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يلي مثالاً لكود يشتمل على بعض الأخطاء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 eaLnBrk="1" hangingPunct="1">
              <a:spcBef>
                <a:spcPts val="600"/>
              </a:spcBef>
              <a:buSzPct val="125000"/>
              <a:buNone/>
            </a:pPr>
            <a:endParaRPr lang="en-US" sz="1600" b="1" dirty="0" smtClean="0">
              <a:solidFill>
                <a:srgbClr val="0000FF"/>
              </a:solidFill>
              <a:latin typeface="Helvetica-Bold"/>
            </a:endParaRPr>
          </a:p>
          <a:p>
            <a:pPr marL="800100" lvl="2" indent="0" eaLnBrk="1" hangingPunct="1">
              <a:spcBef>
                <a:spcPts val="600"/>
              </a:spcBef>
              <a:buSzPct val="125000"/>
              <a:buNone/>
            </a:pPr>
            <a:endParaRPr lang="en-US" sz="1600" b="1" dirty="0">
              <a:solidFill>
                <a:srgbClr val="0000FF"/>
              </a:solidFill>
              <a:latin typeface="Helvetica-Bold"/>
            </a:endParaRPr>
          </a:p>
          <a:p>
            <a:pPr marL="800100" lvl="2" indent="0" eaLnBrk="1" hangingPunct="1">
              <a:spcBef>
                <a:spcPts val="600"/>
              </a:spcBef>
              <a:buSzPct val="125000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Helvetica-Bold"/>
              </a:rPr>
              <a:t>Class </a:t>
            </a:r>
            <a:r>
              <a:rPr lang="en-US" sz="1600" b="1" dirty="0">
                <a:solidFill>
                  <a:srgbClr val="0000FF"/>
                </a:solidFill>
                <a:latin typeface="Helvetica-Bold"/>
              </a:rPr>
              <a:t>X </a:t>
            </a:r>
            <a:endParaRPr lang="en-US" sz="1600" b="1" dirty="0" smtClean="0">
              <a:solidFill>
                <a:srgbClr val="0000FF"/>
              </a:solidFill>
              <a:latin typeface="Helvetica-Bold"/>
            </a:endParaRPr>
          </a:p>
          <a:p>
            <a:pPr marL="800100" lvl="2" indent="0" eaLnBrk="1" hangingPunct="1">
              <a:spcBef>
                <a:spcPts val="600"/>
              </a:spcBef>
              <a:buSzPct val="125000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Helvetica-Bold"/>
              </a:rPr>
              <a:t>{</a:t>
            </a:r>
            <a:r>
              <a:rPr lang="en-US" sz="1600" b="1" dirty="0">
                <a:solidFill>
                  <a:srgbClr val="0000FF"/>
                </a:solidFill>
                <a:latin typeface="Helvetica-Bold"/>
              </a:rPr>
              <a:t/>
            </a:r>
            <a:br>
              <a:rPr lang="en-US" sz="1600" b="1" dirty="0">
                <a:solidFill>
                  <a:srgbClr val="0000FF"/>
                </a:solidFill>
                <a:latin typeface="Helvetica-Bold"/>
              </a:rPr>
            </a:br>
            <a:r>
              <a:rPr lang="en-US" sz="1600" b="1" dirty="0">
                <a:solidFill>
                  <a:srgbClr val="0000FF"/>
                </a:solidFill>
                <a:latin typeface="Helvetica-Bold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Helvetica-Bold"/>
              </a:rPr>
              <a:t>       void </a:t>
            </a:r>
            <a:r>
              <a:rPr lang="en-US" sz="1600" b="1" dirty="0">
                <a:solidFill>
                  <a:srgbClr val="0000FF"/>
                </a:solidFill>
                <a:latin typeface="Helvetica-Bold"/>
              </a:rPr>
              <a:t>f();</a:t>
            </a:r>
            <a:br>
              <a:rPr lang="en-US" sz="1600" b="1" dirty="0">
                <a:solidFill>
                  <a:srgbClr val="0000FF"/>
                </a:solidFill>
                <a:latin typeface="Helvetica-Bold"/>
              </a:rPr>
            </a:br>
            <a:r>
              <a:rPr lang="en-US" sz="1600" b="1" dirty="0" smtClean="0">
                <a:solidFill>
                  <a:srgbClr val="0000FF"/>
                </a:solidFill>
                <a:latin typeface="Helvetica-Bold"/>
              </a:rPr>
              <a:t>        int </a:t>
            </a:r>
            <a:r>
              <a:rPr lang="en-US" sz="1600" b="1" dirty="0">
                <a:solidFill>
                  <a:srgbClr val="0000FF"/>
                </a:solidFill>
                <a:latin typeface="Helvetica-Bold"/>
              </a:rPr>
              <a:t>m;</a:t>
            </a:r>
            <a:br>
              <a:rPr lang="en-US" sz="1600" b="1" dirty="0">
                <a:solidFill>
                  <a:srgbClr val="0000FF"/>
                </a:solidFill>
                <a:latin typeface="Helvetica-Bold"/>
              </a:rPr>
            </a:br>
            <a:r>
              <a:rPr lang="en-US" sz="1600" b="1" dirty="0">
                <a:solidFill>
                  <a:srgbClr val="0000FF"/>
                </a:solidFill>
                <a:latin typeface="Helvetica-Bold"/>
              </a:rPr>
              <a:t>};</a:t>
            </a:r>
            <a:r>
              <a:rPr lang="en-US" sz="1600" dirty="0"/>
              <a:t> </a:t>
            </a:r>
            <a:br>
              <a:rPr lang="en-US" sz="1600" dirty="0"/>
            </a:br>
            <a:endParaRPr lang="en-US" alt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 eaLnBrk="1" hangingPunct="1">
              <a:spcBef>
                <a:spcPts val="600"/>
              </a:spcBef>
              <a:buSzPct val="125000"/>
              <a:buNone/>
            </a:pPr>
            <a:r>
              <a:rPr lang="en-US" sz="1600" b="1" dirty="0">
                <a:solidFill>
                  <a:srgbClr val="0000FF"/>
                </a:solidFill>
                <a:latin typeface="Helvetica-Bold"/>
              </a:rPr>
              <a:t>void user(X </a:t>
            </a:r>
            <a:r>
              <a:rPr lang="en-US" sz="1600" b="1" dirty="0" err="1">
                <a:solidFill>
                  <a:srgbClr val="0000FF"/>
                </a:solidFill>
                <a:latin typeface="Helvetica-Bold"/>
              </a:rPr>
              <a:t>x</a:t>
            </a:r>
            <a:r>
              <a:rPr lang="en-US" sz="1600" b="1" dirty="0">
                <a:solidFill>
                  <a:srgbClr val="0000FF"/>
                </a:solidFill>
                <a:latin typeface="Helvetica-Bold"/>
              </a:rPr>
              <a:t>, </a:t>
            </a:r>
            <a:r>
              <a:rPr lang="en-US" sz="1600" b="1" dirty="0" smtClean="0">
                <a:solidFill>
                  <a:srgbClr val="0000FF"/>
                </a:solidFill>
                <a:latin typeface="Helvetica-Bold"/>
              </a:rPr>
              <a:t>X*</a:t>
            </a:r>
            <a:r>
              <a:rPr lang="en-US" sz="1600" dirty="0" smtClean="0">
                <a:solidFill>
                  <a:srgbClr val="0000FF"/>
                </a:solidFill>
                <a:latin typeface="Symbol" panose="05050102010706020507" pitchFamily="18" charset="2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Helvetica-Bold"/>
              </a:rPr>
              <a:t>px)</a:t>
            </a:r>
            <a:br>
              <a:rPr lang="en-US" sz="1600" b="1" dirty="0">
                <a:solidFill>
                  <a:srgbClr val="0000FF"/>
                </a:solidFill>
                <a:latin typeface="Helvetica-Bold"/>
              </a:rPr>
            </a:br>
            <a:r>
              <a:rPr lang="en-US" sz="1600" b="1" dirty="0" smtClean="0">
                <a:solidFill>
                  <a:srgbClr val="0000FF"/>
                </a:solidFill>
                <a:latin typeface="Helvetica-Bold"/>
              </a:rPr>
              <a:t>{</a:t>
            </a:r>
          </a:p>
          <a:p>
            <a:pPr marL="800100" lvl="2" indent="0" eaLnBrk="1" hangingPunct="1">
              <a:spcBef>
                <a:spcPts val="0"/>
              </a:spcBef>
              <a:buSzPct val="125000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Helvetica-Bold"/>
              </a:rPr>
              <a:t>        m=1;		//error: there is no m in the scope</a:t>
            </a:r>
          </a:p>
          <a:p>
            <a:pPr marL="800100" lvl="2" indent="0" eaLnBrk="1" hangingPunct="1">
              <a:spcBef>
                <a:spcPts val="0"/>
              </a:spcBef>
              <a:buSzPct val="125000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Helvetica-Bold"/>
              </a:rPr>
              <a:t>        </a:t>
            </a:r>
            <a:r>
              <a:rPr lang="en-US" sz="1600" b="1" dirty="0" err="1" smtClean="0">
                <a:solidFill>
                  <a:srgbClr val="0000FF"/>
                </a:solidFill>
                <a:latin typeface="Helvetica-Bold"/>
              </a:rPr>
              <a:t>x.m</a:t>
            </a:r>
            <a:r>
              <a:rPr lang="en-US" sz="1600" b="1" dirty="0" smtClean="0">
                <a:solidFill>
                  <a:srgbClr val="0000FF"/>
                </a:solidFill>
                <a:latin typeface="Helvetica-Bold"/>
              </a:rPr>
              <a:t>=1;	//OK</a:t>
            </a:r>
          </a:p>
          <a:p>
            <a:pPr marL="800100" lvl="2" indent="0" eaLnBrk="1" hangingPunct="1">
              <a:spcBef>
                <a:spcPts val="0"/>
              </a:spcBef>
              <a:buSzPct val="125000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Helvetica-Bold"/>
              </a:rPr>
              <a:t>        x-&gt;m=1;	//</a:t>
            </a:r>
            <a:r>
              <a:rPr lang="en-US" sz="1600" b="1" dirty="0">
                <a:solidFill>
                  <a:srgbClr val="0000FF"/>
                </a:solidFill>
                <a:latin typeface="Helvetica-Bold"/>
              </a:rPr>
              <a:t>error: </a:t>
            </a:r>
            <a:r>
              <a:rPr lang="en-US" sz="1600" b="1" dirty="0" smtClean="0">
                <a:solidFill>
                  <a:srgbClr val="0000FF"/>
                </a:solidFill>
                <a:latin typeface="Helvetica-Bold"/>
              </a:rPr>
              <a:t>x </a:t>
            </a:r>
            <a:r>
              <a:rPr lang="en-US" sz="1600" b="1" dirty="0">
                <a:solidFill>
                  <a:srgbClr val="0000FF"/>
                </a:solidFill>
                <a:latin typeface="Helvetica-Bold"/>
              </a:rPr>
              <a:t>is </a:t>
            </a:r>
            <a:r>
              <a:rPr lang="en-US" sz="1600" b="1" dirty="0" smtClean="0">
                <a:solidFill>
                  <a:srgbClr val="0000FF"/>
                </a:solidFill>
                <a:latin typeface="Helvetica-Bold"/>
              </a:rPr>
              <a:t>not a pointer</a:t>
            </a:r>
          </a:p>
          <a:p>
            <a:pPr marL="800100" lvl="2" indent="0" eaLnBrk="1" hangingPunct="1">
              <a:spcBef>
                <a:spcPts val="0"/>
              </a:spcBef>
              <a:buSzPct val="125000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Helvetica-Bold"/>
              </a:rPr>
              <a:t>        px-</a:t>
            </a:r>
            <a:r>
              <a:rPr lang="en-US" sz="1600" b="1" dirty="0">
                <a:solidFill>
                  <a:srgbClr val="0000FF"/>
                </a:solidFill>
                <a:latin typeface="Helvetica-Bold"/>
              </a:rPr>
              <a:t>&gt;m=1</a:t>
            </a:r>
            <a:r>
              <a:rPr lang="en-US" sz="1600" b="1" dirty="0" smtClean="0">
                <a:solidFill>
                  <a:srgbClr val="0000FF"/>
                </a:solidFill>
                <a:latin typeface="Helvetica-Bold"/>
              </a:rPr>
              <a:t>;</a:t>
            </a:r>
            <a:r>
              <a:rPr lang="en-US" sz="1600" b="1" dirty="0">
                <a:solidFill>
                  <a:srgbClr val="0000FF"/>
                </a:solidFill>
                <a:latin typeface="Helvetica-Bold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Helvetica-Bold"/>
              </a:rPr>
              <a:t>	//OK</a:t>
            </a:r>
          </a:p>
          <a:p>
            <a:pPr marL="800100" lvl="2" indent="0" eaLnBrk="1" hangingPunct="1">
              <a:spcBef>
                <a:spcPts val="0"/>
              </a:spcBef>
              <a:buSzPct val="125000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Helvetica-Bold"/>
              </a:rPr>
              <a:t>        </a:t>
            </a:r>
            <a:r>
              <a:rPr lang="en-US" sz="1600" b="1" dirty="0" err="1" smtClean="0">
                <a:solidFill>
                  <a:srgbClr val="0000FF"/>
                </a:solidFill>
                <a:latin typeface="Helvetica-Bold"/>
              </a:rPr>
              <a:t>px.m</a:t>
            </a:r>
            <a:r>
              <a:rPr lang="en-US" sz="1600" b="1" dirty="0" smtClean="0">
                <a:solidFill>
                  <a:srgbClr val="0000FF"/>
                </a:solidFill>
                <a:latin typeface="Helvetica-Bold"/>
              </a:rPr>
              <a:t>=1;	//error</a:t>
            </a:r>
            <a:r>
              <a:rPr lang="en-US" sz="1600" b="1" dirty="0">
                <a:solidFill>
                  <a:srgbClr val="0000FF"/>
                </a:solidFill>
                <a:latin typeface="Helvetica-Bold"/>
              </a:rPr>
              <a:t>: </a:t>
            </a:r>
            <a:r>
              <a:rPr lang="en-US" sz="1600" b="1" dirty="0" smtClean="0">
                <a:solidFill>
                  <a:srgbClr val="0000FF"/>
                </a:solidFill>
                <a:latin typeface="Helvetica-Bold"/>
              </a:rPr>
              <a:t>px is </a:t>
            </a:r>
            <a:r>
              <a:rPr lang="en-US" sz="1600" b="1" dirty="0">
                <a:solidFill>
                  <a:srgbClr val="0000FF"/>
                </a:solidFill>
                <a:latin typeface="Helvetica-Bold"/>
              </a:rPr>
              <a:t>a pointer</a:t>
            </a:r>
            <a:endParaRPr lang="en-US" sz="1600" b="1" dirty="0" smtClean="0">
              <a:solidFill>
                <a:srgbClr val="0000FF"/>
              </a:solidFill>
              <a:latin typeface="Helvetica-Bold"/>
            </a:endParaRPr>
          </a:p>
          <a:p>
            <a:pPr marL="800100" lvl="2" indent="0" eaLnBrk="1" hangingPunct="1">
              <a:spcBef>
                <a:spcPts val="600"/>
              </a:spcBef>
              <a:buSzPct val="125000"/>
              <a:buNone/>
            </a:pPr>
            <a:r>
              <a:rPr lang="en-US" sz="1600" b="1" dirty="0">
                <a:solidFill>
                  <a:srgbClr val="0000FF"/>
                </a:solidFill>
                <a:latin typeface="Helvetica-Bold"/>
              </a:rPr>
              <a:t>}</a:t>
            </a:r>
            <a:r>
              <a:rPr lang="en-US" sz="1600" dirty="0"/>
              <a:t/>
            </a:r>
            <a:br>
              <a:rPr lang="en-US" sz="1600" dirty="0"/>
            </a:b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56686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Class Basics</a:t>
            </a:r>
            <a:endParaRPr lang="en-US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8809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04800" y="762000"/>
            <a:ext cx="8610600" cy="5943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600"/>
              </a:spcBef>
              <a:buSzPct val="125000"/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Times New Roman"/>
              </a:rPr>
              <a:t>Data Members </a:t>
            </a:r>
            <a:r>
              <a:rPr lang="en-US" altLang="en-US" sz="2800" b="1" dirty="0" smtClean="0">
                <a:solidFill>
                  <a:srgbClr val="0070C0"/>
                </a:solidFill>
                <a:latin typeface="Times New Roman"/>
              </a:rPr>
              <a:t>(</a:t>
            </a:r>
            <a:r>
              <a:rPr lang="ar-SA" altLang="en-US" sz="2800" b="1" dirty="0">
                <a:solidFill>
                  <a:srgbClr val="0070C0"/>
                </a:solidFill>
                <a:latin typeface="Times New Roman"/>
              </a:rPr>
              <a:t>الأعضاء </a:t>
            </a:r>
            <a:r>
              <a:rPr lang="ar-SA" altLang="en-US" sz="2800" b="1" dirty="0" smtClean="0">
                <a:solidFill>
                  <a:srgbClr val="0070C0"/>
                </a:solidFill>
                <a:latin typeface="Times New Roman"/>
              </a:rPr>
              <a:t>البيانية</a:t>
            </a:r>
            <a:r>
              <a:rPr lang="en-US" altLang="en-US" sz="2800" b="1" dirty="0" smtClean="0">
                <a:solidFill>
                  <a:srgbClr val="0070C0"/>
                </a:solidFill>
                <a:latin typeface="Times New Roman"/>
              </a:rPr>
              <a:t>)</a:t>
            </a:r>
            <a:endParaRPr lang="en-US" altLang="en-US" sz="1400" dirty="0" smtClean="0"/>
          </a:p>
          <a:p>
            <a:pPr marL="228600" indent="-228600" algn="just" rtl="1" eaLnBrk="1" hangingPunct="1">
              <a:spcBef>
                <a:spcPts val="0"/>
              </a:spcBef>
              <a:buSzPct val="125000"/>
            </a:pP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يتم الإعلان عن الأعضاء البيانية في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الـ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بنفس الطريقة التي يتم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بها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الإعـلان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عـن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المتغيرات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باستثناء أنه لا يمكننا تمهيد الأعضاء البيانية عند الإعلان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عنها.</a:t>
            </a:r>
          </a:p>
          <a:p>
            <a:pPr marL="228600" indent="-228600" algn="just" rtl="1" eaLnBrk="1" hangingPunct="1">
              <a:spcBef>
                <a:spcPts val="600"/>
              </a:spcBef>
              <a:buSzPct val="125000"/>
            </a:pP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يمكـن أن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تكـون الأعضاء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البيانية من أي نوع بيانات في الـ ++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ar-SA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 rtl="1" eaLnBrk="1" hangingPunct="1">
              <a:spcBef>
                <a:spcPts val="600"/>
              </a:spcBef>
              <a:buSzPct val="125000"/>
            </a:pP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يمكن أن تكون أعضاء البيانات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كما يمكن أن تكون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public،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ولكنها في الغالب تكون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ar-SA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 rtl="1" eaLnBrk="1" hangingPunct="1">
              <a:spcBef>
                <a:spcPts val="600"/>
              </a:spcBef>
              <a:buSzPct val="125000"/>
            </a:pPr>
            <a:r>
              <a:rPr lang="ar-SA" alt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مثال:</a:t>
            </a:r>
          </a:p>
          <a:p>
            <a:pPr marL="0" indent="0" algn="just" rtl="1" eaLnBrk="1" hangingPunct="1">
              <a:spcBef>
                <a:spcPts val="600"/>
              </a:spcBef>
              <a:buSzPct val="125000"/>
              <a:buNone/>
            </a:pPr>
            <a:endParaRPr lang="ar-SA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1" eaLnBrk="1" hangingPunct="1">
              <a:spcBef>
                <a:spcPts val="600"/>
              </a:spcBef>
              <a:buSzPct val="125000"/>
              <a:buNone/>
            </a:pPr>
            <a:endParaRPr lang="ar-SA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1" eaLnBrk="1" hangingPunct="1">
              <a:spcBef>
                <a:spcPts val="600"/>
              </a:spcBef>
              <a:buSzPct val="125000"/>
              <a:buNone/>
            </a:pPr>
            <a:endParaRPr lang="ar-SA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1" eaLnBrk="1" hangingPunct="1">
              <a:spcBef>
                <a:spcPts val="600"/>
              </a:spcBef>
              <a:buSzPct val="125000"/>
              <a:buNone/>
            </a:pPr>
            <a:endParaRPr lang="ar-SA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1" eaLnBrk="1" hangingPunct="1">
              <a:spcBef>
                <a:spcPts val="600"/>
              </a:spcBef>
              <a:buSzPct val="125000"/>
              <a:buNone/>
            </a:pPr>
            <a:endParaRPr lang="ar-SA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1" eaLnBrk="1" hangingPunct="1">
              <a:spcBef>
                <a:spcPts val="600"/>
              </a:spcBef>
              <a:buSzPct val="125000"/>
              <a:buNone/>
            </a:pPr>
            <a:endParaRPr lang="ar-SA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1" eaLnBrk="1" hangingPunct="1">
              <a:spcBef>
                <a:spcPts val="600"/>
              </a:spcBef>
              <a:buSzPct val="125000"/>
              <a:buNone/>
            </a:pPr>
            <a:endParaRPr lang="ar-SA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rtl="1" eaLnBrk="1" hangingPunct="1">
              <a:spcBef>
                <a:spcPts val="600"/>
              </a:spcBef>
              <a:buSzPct val="125000"/>
              <a:buNone/>
            </a:pPr>
            <a:endParaRPr lang="ar-SA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 rtl="1" eaLnBrk="1" hangingPunct="1">
              <a:spcBef>
                <a:spcPts val="0"/>
              </a:spcBef>
              <a:buSzPct val="125000"/>
            </a:pP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يحتوى الصنف 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على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إثنين من أعضاء البيانات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هما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المصفوفة 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s_elements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والتي عناصرها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من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النـوع </a:t>
            </a:r>
            <a:r>
              <a:rPr lang="en-US" alt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والمتغير 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من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النوع  </a:t>
            </a:r>
            <a:r>
              <a:rPr lang="en-US" alt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أيضا</a:t>
            </a:r>
          </a:p>
          <a:p>
            <a:pPr marL="228600" indent="-228600" algn="just" rtl="1" eaLnBrk="1" hangingPunct="1">
              <a:spcBef>
                <a:spcPts val="0"/>
              </a:spcBef>
              <a:buSzPct val="125000"/>
            </a:pP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لاحظ أن هذه التعريفات لا تعطى المتغيرات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أي قيمة، فهي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فقط تعطيها اسماً وتحدد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أنها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تتطلب مساحة معينة من الذاكرة حيث يتم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تخصـيص مساحة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الذاكرة بعد إنشاء الكائنات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Class Basics</a:t>
            </a:r>
            <a:endParaRPr lang="en-US" altLang="en-US" sz="36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76600" y="2971800"/>
            <a:ext cx="3657600" cy="24384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600" b="1" dirty="0" smtClean="0"/>
              <a:t>class </a:t>
            </a:r>
            <a:r>
              <a:rPr lang="en-US" sz="1600" dirty="0"/>
              <a:t>stack </a:t>
            </a:r>
            <a:r>
              <a:rPr lang="en-US" sz="1600" dirty="0" smtClean="0"/>
              <a:t>{</a:t>
            </a:r>
          </a:p>
          <a:p>
            <a:pPr eaLnBrk="1" hangingPunct="1">
              <a:buFontTx/>
              <a:buNone/>
            </a:pPr>
            <a:r>
              <a:rPr lang="en-US" sz="1600" b="1" dirty="0" smtClean="0"/>
              <a:t>private</a:t>
            </a:r>
            <a:r>
              <a:rPr lang="en-US" sz="1600" b="1" dirty="0"/>
              <a:t>:</a:t>
            </a:r>
            <a:br>
              <a:rPr lang="en-US" sz="1600" b="1" dirty="0"/>
            </a:b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dirty="0" smtClean="0"/>
              <a:t>s_elements[SIZE</a:t>
            </a:r>
            <a:r>
              <a:rPr lang="en-US" sz="1600" dirty="0"/>
              <a:t>];</a:t>
            </a:r>
            <a:br>
              <a:rPr lang="en-US" sz="1600" dirty="0"/>
            </a:b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dirty="0" smtClean="0"/>
              <a:t>top;</a:t>
            </a:r>
          </a:p>
          <a:p>
            <a:pPr eaLnBrk="1" hangingPunct="1">
              <a:buFontTx/>
              <a:buNone/>
            </a:pPr>
            <a:r>
              <a:rPr lang="en-US" sz="1600" b="1" dirty="0" smtClean="0"/>
              <a:t>public</a:t>
            </a:r>
            <a:r>
              <a:rPr lang="en-US" sz="1600" b="1" dirty="0"/>
              <a:t>:</a:t>
            </a:r>
            <a:br>
              <a:rPr lang="en-US" sz="1600" b="1" dirty="0"/>
            </a:br>
            <a:r>
              <a:rPr lang="en-US" sz="1600" b="1" dirty="0"/>
              <a:t>void </a:t>
            </a:r>
            <a:r>
              <a:rPr lang="en-US" sz="1600" dirty="0" err="1"/>
              <a:t>init</a:t>
            </a:r>
            <a:r>
              <a:rPr lang="en-US" sz="1600" dirty="0"/>
              <a:t> ( );</a:t>
            </a:r>
            <a:br>
              <a:rPr lang="en-US" sz="1600" dirty="0"/>
            </a:br>
            <a:r>
              <a:rPr lang="en-US" sz="1600" b="1" dirty="0"/>
              <a:t>void </a:t>
            </a:r>
            <a:r>
              <a:rPr lang="en-US" sz="1600" dirty="0"/>
              <a:t>push(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err="1"/>
              <a:t>i</a:t>
            </a:r>
            <a:r>
              <a:rPr lang="en-US" sz="1600" b="1" dirty="0" err="1"/>
              <a:t>nt</a:t>
            </a:r>
            <a:r>
              <a:rPr lang="en-US" sz="1600" b="1" dirty="0"/>
              <a:t> </a:t>
            </a:r>
            <a:r>
              <a:rPr lang="en-US" sz="1600" dirty="0"/>
              <a:t>pop ( </a:t>
            </a:r>
            <a:r>
              <a:rPr lang="en-US" sz="1600" dirty="0" smtClean="0"/>
              <a:t>);</a:t>
            </a:r>
          </a:p>
          <a:p>
            <a:pPr eaLnBrk="1" hangingPunct="1">
              <a:buFontTx/>
              <a:buNone/>
            </a:pPr>
            <a:r>
              <a:rPr lang="en-US" sz="1600" dirty="0" smtClean="0"/>
              <a:t>}; </a:t>
            </a:r>
            <a:r>
              <a:rPr lang="en-US" sz="2400" dirty="0"/>
              <a:t/>
            </a:r>
            <a:br>
              <a:rPr lang="en-US" sz="2400" dirty="0"/>
            </a:b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271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04800" y="762000"/>
            <a:ext cx="8610600" cy="5943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600"/>
              </a:spcBef>
              <a:buSzPct val="125000"/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Times New Roman"/>
              </a:rPr>
              <a:t>Data Members </a:t>
            </a:r>
            <a:r>
              <a:rPr lang="en-US" altLang="en-US" sz="2800" b="1" dirty="0" smtClean="0">
                <a:solidFill>
                  <a:srgbClr val="0070C0"/>
                </a:solidFill>
                <a:latin typeface="Times New Roman"/>
              </a:rPr>
              <a:t>(</a:t>
            </a:r>
            <a:r>
              <a:rPr lang="ar-SA" altLang="en-US" sz="2800" b="1" dirty="0">
                <a:solidFill>
                  <a:srgbClr val="0070C0"/>
                </a:solidFill>
                <a:latin typeface="Times New Roman"/>
              </a:rPr>
              <a:t>الأعضاء </a:t>
            </a:r>
            <a:r>
              <a:rPr lang="ar-SA" altLang="en-US" sz="2800" b="1" dirty="0" smtClean="0">
                <a:solidFill>
                  <a:srgbClr val="0070C0"/>
                </a:solidFill>
                <a:latin typeface="Times New Roman"/>
              </a:rPr>
              <a:t>البيانية</a:t>
            </a:r>
            <a:r>
              <a:rPr lang="en-US" altLang="en-US" sz="2800" b="1" dirty="0" smtClean="0">
                <a:solidFill>
                  <a:srgbClr val="0070C0"/>
                </a:solidFill>
                <a:latin typeface="Times New Roman"/>
              </a:rPr>
              <a:t>)</a:t>
            </a:r>
            <a:endParaRPr lang="en-US" altLang="en-US" sz="1400" dirty="0" smtClean="0"/>
          </a:p>
          <a:p>
            <a:pPr marL="228600" indent="-228600" algn="just" rtl="1" eaLnBrk="1" hangingPunct="1">
              <a:spcBef>
                <a:spcPts val="0"/>
              </a:spcBef>
              <a:buSzPct val="125000"/>
            </a:pP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بعد تعريف الصنف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، يُضاف نوع جديد إلى برنامجك، ومن الممكن استنساخ كائنات من هذا الصنف على النحو التالي: </a:t>
            </a:r>
            <a:endParaRPr lang="ar-SA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0" lvl="5" indent="0">
              <a:spcBef>
                <a:spcPts val="600"/>
              </a:spcBef>
              <a:spcAft>
                <a:spcPts val="1200"/>
              </a:spcAft>
              <a:buSzPct val="125000"/>
              <a:buNone/>
            </a:pPr>
            <a:r>
              <a:rPr lang="en-US" b="1" dirty="0" smtClean="0">
                <a:latin typeface="+mj-lt"/>
              </a:rPr>
              <a:t>stack my_stack;</a:t>
            </a:r>
            <a:endParaRPr lang="en-US" altLang="en-US" b="1" dirty="0" smtClean="0">
              <a:latin typeface="+mj-lt"/>
              <a:cs typeface="Times New Roman" panose="02020603050405020304" pitchFamily="18" charset="0"/>
            </a:endParaRPr>
          </a:p>
          <a:p>
            <a:pPr marL="228600" indent="-228600" algn="just" rtl="1" eaLnBrk="1" hangingPunct="1">
              <a:spcBef>
                <a:spcPts val="600"/>
              </a:spcBef>
              <a:buSzPct val="125000"/>
            </a:pP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تقع الأعضاء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البيانية والدوال الأعضاء للـ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ضمن مجال رؤية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الـ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 rtl="1" eaLnBrk="1" hangingPunct="1">
              <a:spcBef>
                <a:spcPts val="600"/>
              </a:spcBef>
              <a:buSzPct val="125000"/>
            </a:pP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وضمن مجال رؤية الـ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يمكن الوصول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مباشرة إلى أعضاء الـ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من قبل كافة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الدوال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الأعضاء التابعة للـ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وذلك فقط بذكرإسم العضو، أما في خارج المجال فيمكن الوصول إلى أعضاء الـ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العامة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فقط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من خلال اسم الكائن.</a:t>
            </a:r>
            <a:endParaRPr lang="ar-SA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 rtl="1" eaLnBrk="1" hangingPunct="1">
              <a:spcBef>
                <a:spcPts val="0"/>
              </a:spcBef>
              <a:buSzPct val="125000"/>
            </a:pP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من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خارج هذا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المجال يتم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الوصول إلى أعضاء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الصّنف </a:t>
            </a:r>
            <a:r>
              <a:rPr lang="ar-SA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بواسطة </a:t>
            </a:r>
            <a:r>
              <a:rPr lang="ar-SA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نقطــــــة </a:t>
            </a:r>
            <a:r>
              <a:rPr lang="ar-SA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ar-SA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تسمى </a:t>
            </a:r>
            <a:r>
              <a:rPr lang="ar-SA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بـمعـــامــــــل الـوصــــول </a:t>
            </a:r>
            <a:r>
              <a:rPr lang="ar-SA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 operator</a:t>
            </a:r>
            <a:r>
              <a:rPr lang="ar-SA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171700" lvl="5" indent="0">
              <a:spcBef>
                <a:spcPts val="600"/>
              </a:spcBef>
              <a:buSzPct val="125000"/>
              <a:buNone/>
            </a:pPr>
            <a:r>
              <a:rPr lang="en-US" b="1" dirty="0">
                <a:latin typeface="+mj-lt"/>
              </a:rPr>
              <a:t>my_stack. </a:t>
            </a:r>
            <a:r>
              <a:rPr lang="en-US" b="1" dirty="0" smtClean="0">
                <a:latin typeface="+mj-lt"/>
              </a:rPr>
              <a:t>top </a:t>
            </a:r>
            <a:r>
              <a:rPr lang="en-US" b="1" dirty="0">
                <a:latin typeface="+mj-lt"/>
              </a:rPr>
              <a:t>= 10</a:t>
            </a:r>
            <a:r>
              <a:rPr lang="en-US" b="1" dirty="0" smtClean="0">
                <a:latin typeface="+mj-lt"/>
              </a:rPr>
              <a:t>;</a:t>
            </a:r>
          </a:p>
          <a:p>
            <a:pPr marL="2171700" lvl="5" indent="0">
              <a:spcBef>
                <a:spcPts val="600"/>
              </a:spcBef>
              <a:buSzPct val="125000"/>
              <a:buNone/>
            </a:pPr>
            <a:r>
              <a:rPr lang="en-US" b="1" dirty="0">
                <a:solidFill>
                  <a:srgbClr val="000000"/>
                </a:solidFill>
              </a:rPr>
              <a:t>my_stack. </a:t>
            </a:r>
            <a:r>
              <a:rPr lang="en-US" b="1" dirty="0" smtClean="0">
                <a:solidFill>
                  <a:srgbClr val="000000"/>
                </a:solidFill>
              </a:rPr>
              <a:t>s_elements[top] </a:t>
            </a:r>
            <a:r>
              <a:rPr lang="en-US" b="1" dirty="0">
                <a:solidFill>
                  <a:srgbClr val="000000"/>
                </a:solidFill>
              </a:rPr>
              <a:t>= </a:t>
            </a:r>
            <a:r>
              <a:rPr lang="en-US" b="1" dirty="0" smtClean="0">
                <a:solidFill>
                  <a:srgbClr val="000000"/>
                </a:solidFill>
              </a:rPr>
              <a:t>2;</a:t>
            </a:r>
            <a:endParaRPr lang="ar-SA" altLang="en-US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indent="0" algn="ctr" eaLnBrk="1" hangingPunct="1">
              <a:spcBef>
                <a:spcPts val="0"/>
              </a:spcBef>
              <a:buSzPct val="125000"/>
              <a:buNone/>
            </a:pPr>
            <a:endParaRPr lang="ar-SA" altLang="en-US" sz="1800" b="1" dirty="0" smtClean="0">
              <a:latin typeface="+mj-lt"/>
              <a:cs typeface="Times New Roman" panose="02020603050405020304" pitchFamily="18" charset="0"/>
            </a:endParaRPr>
          </a:p>
          <a:p>
            <a:pPr marL="228600" indent="-228600" algn="just" rtl="1" eaLnBrk="1" hangingPunct="1">
              <a:spcBef>
                <a:spcPts val="0"/>
              </a:spcBef>
              <a:buSzPct val="125000"/>
            </a:pP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كيفية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الوصول من خارج الصنف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إلى الأعضاء العامة في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الصنف:</a:t>
            </a:r>
          </a:p>
          <a:p>
            <a:pPr lvl="1" indent="-342900" algn="just" rtl="1" eaLnBrk="1" hangingPunct="1">
              <a:spcBef>
                <a:spcPts val="0"/>
              </a:spcBef>
              <a:buSzPct val="100000"/>
              <a:buFont typeface="+mj-lt"/>
              <a:buAutoNum type="arabicParenR"/>
            </a:pP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إستخدام إسم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كائن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للصنف يليه  معامل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النقطة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SA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indent="-342900" algn="just" rtl="1" eaLnBrk="1" hangingPunct="1">
              <a:spcBef>
                <a:spcPts val="0"/>
              </a:spcBef>
              <a:buSzPct val="100000"/>
              <a:buFont typeface="+mj-lt"/>
              <a:buAutoNum type="arabicParenR"/>
            </a:pP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إستخدام مرجع (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إلى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كائن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الصنف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وعامل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النقطة</a:t>
            </a:r>
          </a:p>
          <a:p>
            <a:pPr lvl="1" indent="-342900" algn="just" rtl="1" eaLnBrk="1" hangingPunct="1">
              <a:spcBef>
                <a:spcPts val="0"/>
              </a:spcBef>
              <a:buSzPct val="100000"/>
              <a:buFont typeface="+mj-lt"/>
              <a:buAutoNum type="arabicParenR"/>
            </a:pP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إستخدام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مرجع (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إلى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كائن للصنف يليه 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المعامل (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ar-SA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 algn="just" rtl="1" eaLnBrk="1" hangingPunct="1">
              <a:spcBef>
                <a:spcPts val="0"/>
              </a:spcBef>
              <a:buSzPct val="100000"/>
              <a:buFont typeface="+mj-lt"/>
              <a:buAutoNum type="arabicParenR"/>
            </a:pPr>
            <a:endParaRPr lang="ar-SA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r" rtl="1" eaLnBrk="1" hangingPunct="1"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</a:pPr>
            <a:r>
              <a:rPr lang="ar-SA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فيما يلي برنـامج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C++</a:t>
            </a:r>
            <a:r>
              <a:rPr lang="ar-SA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يشتمل على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Class definition</a:t>
            </a:r>
            <a:r>
              <a:rPr lang="ar-SA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وإعلان عن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object</a:t>
            </a:r>
            <a:r>
              <a:rPr lang="ar-SA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لهذا الـ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Class</a:t>
            </a:r>
            <a:r>
              <a:rPr lang="ar-SA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، إضافة الي بعض العبارات التي تنجز أعمالها عبر الوصول الى أعضاء الـ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Class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Class Basics</a:t>
            </a: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2280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04800" y="762000"/>
            <a:ext cx="8610600" cy="1066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600"/>
              </a:spcBef>
              <a:buSzPct val="125000"/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Times New Roman"/>
              </a:rPr>
              <a:t>Data Members (</a:t>
            </a:r>
            <a:r>
              <a:rPr lang="ar-SA" altLang="en-US" sz="2800" b="1" dirty="0">
                <a:solidFill>
                  <a:srgbClr val="0070C0"/>
                </a:solidFill>
                <a:latin typeface="Times New Roman"/>
              </a:rPr>
              <a:t>الأعضاء البيانية</a:t>
            </a:r>
            <a:r>
              <a:rPr lang="en-US" altLang="en-US" sz="2800" b="1" dirty="0">
                <a:solidFill>
                  <a:srgbClr val="0070C0"/>
                </a:solidFill>
                <a:latin typeface="Times New Roman"/>
              </a:rPr>
              <a:t>)</a:t>
            </a:r>
            <a:endParaRPr lang="en-US" altLang="en-US" sz="2800" b="1" dirty="0" smtClean="0">
              <a:solidFill>
                <a:srgbClr val="0070C0"/>
              </a:solidFill>
              <a:latin typeface="Times New Roman"/>
            </a:endParaRPr>
          </a:p>
          <a:p>
            <a:pPr marL="228600" indent="-228600" algn="r" rtl="1" eaLnBrk="1" hangingPunct="1">
              <a:spcBef>
                <a:spcPts val="0"/>
              </a:spcBef>
              <a:buSzPct val="125000"/>
              <a:buFont typeface="Arial" panose="020B0604020202020204" pitchFamily="34" charset="0"/>
              <a:buChar char="•"/>
            </a:pPr>
            <a:r>
              <a:rPr lang="ar-SA" altLang="en-US" sz="1600" dirty="0" smtClean="0"/>
              <a:t>فيما يلي برنـامج</a:t>
            </a:r>
            <a:r>
              <a:rPr lang="en-US" altLang="en-US" sz="1600" dirty="0" smtClean="0"/>
              <a:t>C++</a:t>
            </a:r>
            <a:r>
              <a:rPr lang="ar-SA" altLang="en-US" sz="1600" dirty="0" smtClean="0"/>
              <a:t> يشتمل </a:t>
            </a:r>
            <a:r>
              <a:rPr lang="ar-SA" altLang="en-US" sz="1600" dirty="0"/>
              <a:t>على </a:t>
            </a:r>
            <a:r>
              <a:rPr lang="en-US" altLang="en-US" sz="1600" dirty="0"/>
              <a:t>Class definition</a:t>
            </a:r>
            <a:r>
              <a:rPr lang="ar-SA" altLang="en-US" sz="1600" dirty="0"/>
              <a:t> و</a:t>
            </a:r>
            <a:r>
              <a:rPr lang="ar-SA" altLang="en-US" sz="1600" dirty="0" smtClean="0"/>
              <a:t>إعلان </a:t>
            </a:r>
            <a:r>
              <a:rPr lang="ar-SA" altLang="en-US" sz="1600" dirty="0"/>
              <a:t>عن </a:t>
            </a:r>
            <a:r>
              <a:rPr lang="en-US" altLang="en-US" sz="1600" dirty="0"/>
              <a:t>object</a:t>
            </a:r>
            <a:r>
              <a:rPr lang="ar-SA" altLang="en-US" sz="1600" dirty="0"/>
              <a:t> </a:t>
            </a:r>
            <a:r>
              <a:rPr lang="ar-SA" altLang="en-US" sz="1600" dirty="0" smtClean="0"/>
              <a:t>لهذا </a:t>
            </a:r>
            <a:r>
              <a:rPr lang="ar-SA" altLang="en-US" sz="1600" dirty="0"/>
              <a:t>الـ</a:t>
            </a:r>
            <a:r>
              <a:rPr lang="en-US" altLang="en-US" sz="1600" dirty="0" smtClean="0"/>
              <a:t>Class</a:t>
            </a:r>
            <a:r>
              <a:rPr lang="ar-SA" altLang="en-US" sz="1600" dirty="0" smtClean="0"/>
              <a:t>، إضافة الي بعض العبارات التي تنجز أعمالها عبر الوصول الى أعضاء الـ</a:t>
            </a:r>
            <a:r>
              <a:rPr lang="en-US" altLang="en-US" sz="1600" dirty="0" smtClean="0"/>
              <a:t>Class</a:t>
            </a:r>
            <a:endParaRPr lang="en-US" altLang="en-US" sz="1600" dirty="0"/>
          </a:p>
          <a:p>
            <a:pPr marL="0" indent="0" algn="r" rtl="1" eaLnBrk="1" hangingPunct="1">
              <a:spcBef>
                <a:spcPts val="600"/>
              </a:spcBef>
              <a:buSzPct val="125000"/>
              <a:buNone/>
            </a:pPr>
            <a:endParaRPr lang="en-US" altLang="en-US" sz="1800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1219200" y="1981200"/>
            <a:ext cx="6781800" cy="472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class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       // The class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public:             // Access specifier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int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myNum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        // Attribute (int variable)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string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myString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  // Attribute (string variable)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marL="342900" lvl="0" indent="-342900">
              <a:spcBef>
                <a:spcPct val="20000"/>
              </a:spcBef>
            </a:pPr>
            <a:endParaRPr lang="en-US" alt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 main()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myObj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  // Create an object of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endParaRPr lang="en-US" alt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endParaRPr lang="en-US" alt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// Access attributes and set values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myObj.myNum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15;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myObj.myString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"Some text";</a:t>
            </a:r>
          </a:p>
          <a:p>
            <a:pPr marL="342900" lvl="0" indent="-342900">
              <a:spcBef>
                <a:spcPct val="20000"/>
              </a:spcBef>
            </a:pPr>
            <a:endParaRPr lang="en-US" alt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// Print attribute values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myObj.myNum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&lt;&lt; "\n";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myObj.myString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return 0;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Class Basics</a:t>
            </a: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1387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04800" y="990601"/>
            <a:ext cx="8610600" cy="55625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r" rtl="1" eaLnBrk="1" hangingPunct="1">
              <a:spcBef>
                <a:spcPts val="0"/>
              </a:spcBef>
              <a:spcAft>
                <a:spcPts val="600"/>
              </a:spcAft>
              <a:buSzPct val="125000"/>
            </a:pP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إخفاء البيانات (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hiding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هو جزء أساسي من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البرمجة بلغة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لإخفاء البيانات هتالك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ثلاثة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أنواع من حماية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الوصول المحددة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في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لغة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  <a:p>
            <a:pPr marL="228600" indent="-228600" algn="r" rtl="1" eaLnBrk="1" hangingPunct="1">
              <a:spcBef>
                <a:spcPts val="0"/>
              </a:spcBef>
              <a:spcAft>
                <a:spcPts val="600"/>
              </a:spcAft>
              <a:buSzPct val="125000"/>
            </a:pP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يتم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تحديد إمكانية الوصول إلى أعضاء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الصنف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(بيانات ، أعضاء دالية)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في الـ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باستخدام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ثلاث كلمات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محجوزة، هي:</a:t>
            </a:r>
          </a:p>
          <a:p>
            <a:pPr marL="0" lvl="8" indent="0" algn="ctr">
              <a:spcBef>
                <a:spcPts val="0"/>
              </a:spcBef>
              <a:buSzPct val="125000"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(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عام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private (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خاص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protected (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محمي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ar-SA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r" rtl="1" eaLnBrk="1" hangingPunct="1">
              <a:spcBef>
                <a:spcPts val="600"/>
              </a:spcBef>
              <a:spcAft>
                <a:spcPts val="600"/>
              </a:spcAft>
              <a:buSzPct val="125000"/>
            </a:pP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تتم كتابة هذه الكلمات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داخل جسم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الصنف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تليها نقطتان( :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28600" indent="-228600" algn="r" rtl="1" eaLnBrk="1" hangingPunct="1">
              <a:spcBef>
                <a:spcPts val="0"/>
              </a:spcBef>
              <a:spcAft>
                <a:spcPts val="600"/>
              </a:spcAft>
              <a:buSzPct val="125000"/>
            </a:pP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يفيد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تعريف الأعضاء البيانية والدوال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الأعضاء بعد المحدد 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في جعل هذه الأعضاء والدوال عامة (أي يمكن الوصول لها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ومتاحة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للاستخدام من أي نقطة ضمن البرنامج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indent="-228600" algn="r" rtl="1" eaLnBrk="1" hangingPunct="1">
              <a:spcBef>
                <a:spcPts val="0"/>
              </a:spcBef>
              <a:spcAft>
                <a:spcPts val="600"/>
              </a:spcAft>
              <a:buSzPct val="125000"/>
            </a:pP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أما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الأعضاء البيانية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والدوال الأعضاء المصرح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عنها بصنف ما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بعد المحدد :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يمكن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الوصول إليها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وتكون متاحة فقط للاستخدام بواسطة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الدوال الأعضاء المرتبطة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بالصنف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أو الدوال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الأصدقاء.</a:t>
            </a:r>
          </a:p>
          <a:p>
            <a:pPr marL="228600" indent="-228600" algn="r" rtl="1" eaLnBrk="1" hangingPunct="1">
              <a:spcBef>
                <a:spcPts val="0"/>
              </a:spcBef>
              <a:spcAft>
                <a:spcPts val="600"/>
              </a:spcAft>
              <a:buSzPct val="125000"/>
            </a:pP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الأعضاء البيانية والدوال الأعضاء المصرح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عنها بصنف ما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بعد المحدد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يمكن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الوصول إليها وتكون متاحة فقط للاستخدام بواسطة الدوال الأعضاء المرتبطة بالصنف أو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عن طريق صنف مشتق (دالة معرفة في صنف مشتق).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r" rtl="1" eaLnBrk="1" hangingPunct="1">
              <a:spcBef>
                <a:spcPts val="0"/>
              </a:spcBef>
              <a:spcAft>
                <a:spcPts val="600"/>
              </a:spcAft>
              <a:buSzPct val="125000"/>
            </a:pP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توفر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الكلمات الرئيسية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الخاصة (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والمحمية (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مستوى حماية الوصول لإخفاء البيانات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والدوال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داخل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الصنف.</a:t>
            </a:r>
          </a:p>
          <a:p>
            <a:pPr marL="228600" indent="-228600" algn="r" rtl="1" eaLnBrk="1" hangingPunct="1">
              <a:spcBef>
                <a:spcPts val="0"/>
              </a:spcBef>
              <a:spcAft>
                <a:spcPts val="600"/>
              </a:spcAft>
              <a:buSzPct val="125000"/>
            </a:pP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تشير هذه المحددات إلى رؤية الأعضاء حيث تكون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الخصوصية (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أكثر تقييدًا من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المحمية (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indent="-228600" algn="r" rtl="1" eaLnBrk="1" hangingPunct="1">
              <a:spcBef>
                <a:spcPts val="0"/>
              </a:spcBef>
              <a:spcAft>
                <a:spcPts val="600"/>
              </a:spcAft>
              <a:buSzPct val="125000"/>
            </a:pP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إذا أخذنا كمثال الكود التالي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r" rtl="1" eaLnBrk="1" hangingPunct="1">
              <a:spcBef>
                <a:spcPts val="0"/>
              </a:spcBef>
              <a:spcAft>
                <a:spcPts val="600"/>
              </a:spcAft>
              <a:buSzPct val="125000"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r" rtl="1" eaLnBrk="1" hangingPunct="1">
              <a:spcBef>
                <a:spcPts val="600"/>
              </a:spcBef>
              <a:spcAft>
                <a:spcPts val="1200"/>
              </a:spcAft>
              <a:buSzPct val="125000"/>
            </a:pPr>
            <a:endParaRPr lang="ar-SA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Access </a:t>
            </a:r>
            <a:r>
              <a:rPr lang="en-US" altLang="en-US" sz="4000" dirty="0" smtClean="0"/>
              <a:t>Modifiers (</a:t>
            </a:r>
            <a:r>
              <a:rPr lang="ar-SA" altLang="en-US" sz="4000" dirty="0"/>
              <a:t>محددات الوصول</a:t>
            </a:r>
            <a:r>
              <a:rPr lang="en-US" altLang="en-US" sz="4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775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04800" y="990601"/>
            <a:ext cx="8610600" cy="57149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rtl="1" eaLnBrk="1" hangingPunct="1">
              <a:spcBef>
                <a:spcPts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ar-SA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إذا </a:t>
            </a:r>
            <a:r>
              <a:rPr lang="ar-SA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أخذنا كمثال الكود التالي </a:t>
            </a: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600"/>
              </a:spcBef>
              <a:buSzPct val="125000"/>
              <a:buNone/>
            </a:pP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600"/>
              </a:spcBef>
              <a:buSzPct val="125000"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600"/>
              </a:spcBef>
              <a:buSzPct val="125000"/>
              <a:buNone/>
            </a:pP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600"/>
              </a:spcBef>
              <a:buSzPct val="125000"/>
              <a:buNone/>
            </a:pP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600"/>
              </a:spcBef>
              <a:buSzPct val="125000"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600"/>
              </a:spcBef>
              <a:buSzPct val="125000"/>
              <a:buNone/>
            </a:pP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600"/>
              </a:spcBef>
              <a:buSzPct val="125000"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600"/>
              </a:spcBef>
              <a:buSzPct val="125000"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600"/>
              </a:spcBef>
              <a:buSzPct val="125000"/>
              <a:buNone/>
            </a:pP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600"/>
              </a:spcBef>
              <a:buSzPct val="125000"/>
              <a:buNone/>
            </a:pPr>
            <a:endParaRPr lang="ar-SA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600"/>
              </a:spcBef>
              <a:buSzPct val="125000"/>
              <a:buNone/>
            </a:pPr>
            <a:endParaRPr lang="ar-SA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600"/>
              </a:spcBef>
              <a:buSzPct val="125000"/>
              <a:buNone/>
            </a:pP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r" rt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ü"/>
            </a:pP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يشتمل الكود على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definition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يتضمن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لمتغيرين (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patientNumber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و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الذين تم إخفاؤهما بواسطة المحدد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endParaRPr lang="ar-SA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r" rt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ü"/>
            </a:pP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كذلك يشتمل الـ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على الدالة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makeAppoinment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تم تعريفها لتستدعى من أي مكان بالبرنامج بإستخدام المحدد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05100" y="1676400"/>
            <a:ext cx="3848100" cy="33528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Patient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eaLnBrk="1" hangingPunct="1"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patientNumber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diagnosis;</a:t>
            </a:r>
          </a:p>
          <a:p>
            <a:pPr eaLnBrk="1" hangingPunct="1">
              <a:buFontTx/>
              <a:buNone/>
            </a:pP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void billing() {</a:t>
            </a:r>
          </a:p>
          <a:p>
            <a:pPr eaLnBrk="1" hangingPunct="1"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// code</a:t>
            </a:r>
          </a:p>
          <a:p>
            <a:pPr eaLnBrk="1" hangingPunct="1"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void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makeAppointment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// code</a:t>
            </a:r>
          </a:p>
          <a:p>
            <a:pPr eaLnBrk="1" hangingPunct="1"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Access </a:t>
            </a:r>
            <a:r>
              <a:rPr lang="en-US" altLang="en-US" sz="4000" dirty="0" smtClean="0"/>
              <a:t>Modifiers (</a:t>
            </a:r>
            <a:r>
              <a:rPr lang="ar-SA" altLang="en-US" sz="4000" dirty="0"/>
              <a:t>محددات الوصول</a:t>
            </a:r>
            <a:r>
              <a:rPr lang="en-US" altLang="en-US" sz="4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002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57200"/>
            <a:ext cx="8686800" cy="6172200"/>
          </a:xfrm>
        </p:spPr>
        <p:txBody>
          <a:bodyPr/>
          <a:lstStyle/>
          <a:p>
            <a:pPr marL="228600" indent="-228600" algn="just" rtl="1" eaLnBrk="1" hangingPunct="1">
              <a:spcBef>
                <a:spcPts val="600"/>
              </a:spcBef>
              <a:buSzPct val="125000"/>
            </a:pPr>
            <a:r>
              <a:rPr lang="ar-SA" altLang="en-US" sz="1800" dirty="0" smtClean="0"/>
              <a:t>كما هو معلوم فإن لغة </a:t>
            </a:r>
            <a:r>
              <a:rPr lang="en-US" altLang="en-US" sz="1800" dirty="0" smtClean="0"/>
              <a:t>C++</a:t>
            </a:r>
            <a:r>
              <a:rPr lang="ar-SA" altLang="en-US" sz="1800" dirty="0" smtClean="0"/>
              <a:t> تشتمل على مجموعة من الـ</a:t>
            </a:r>
            <a:r>
              <a:rPr lang="en-US" altLang="en-US" sz="1800" dirty="0" smtClean="0"/>
              <a:t>Data types</a:t>
            </a:r>
            <a:r>
              <a:rPr lang="ar-SA" altLang="en-US" sz="1800" dirty="0" smtClean="0"/>
              <a:t> التي تستخدم في إنشاء المتغيرات.</a:t>
            </a:r>
          </a:p>
          <a:p>
            <a:pPr marL="228600" indent="-228600" algn="just" rtl="1" eaLnBrk="1" hangingPunct="1">
              <a:spcBef>
                <a:spcPts val="600"/>
              </a:spcBef>
              <a:buSzPct val="125000"/>
            </a:pPr>
            <a:r>
              <a:rPr lang="ar-SA" altLang="en-US" sz="1800" dirty="0" smtClean="0"/>
              <a:t>إن </a:t>
            </a:r>
            <a:r>
              <a:rPr lang="ar-SA" altLang="en-US" sz="1800" dirty="0"/>
              <a:t>نوع المتغير </a:t>
            </a:r>
            <a:r>
              <a:rPr lang="ar-SA" altLang="en-US" sz="1800" dirty="0" smtClean="0"/>
              <a:t>يخبرك عن بعض السمات الخاصة بالمتغير، فإذا أعلنت عن المتغيرين (</a:t>
            </a:r>
            <a:r>
              <a:rPr lang="en-US" altLang="en-US" sz="1800" dirty="0"/>
              <a:t>height, </a:t>
            </a:r>
            <a:r>
              <a:rPr lang="en-US" altLang="en-US" sz="1800" dirty="0" smtClean="0"/>
              <a:t>width</a:t>
            </a:r>
            <a:r>
              <a:rPr lang="ar-SA" altLang="en-US" sz="1800" dirty="0" smtClean="0"/>
              <a:t>) على أنهما متغيرين من النوع (</a:t>
            </a:r>
            <a:r>
              <a:rPr lang="en-US" altLang="en-US" sz="1800" dirty="0"/>
              <a:t>unsigned integers</a:t>
            </a:r>
            <a:r>
              <a:rPr lang="ar-SA" altLang="en-US" sz="1800" dirty="0" smtClean="0"/>
              <a:t> )</a:t>
            </a:r>
            <a:r>
              <a:rPr lang="en-US" altLang="en-US" sz="1800" dirty="0" smtClean="0"/>
              <a:t> </a:t>
            </a:r>
            <a:r>
              <a:rPr lang="ar-SA" altLang="en-US" sz="1800" dirty="0" smtClean="0"/>
              <a:t>فانك ستعلم بان كل واحد منهما يمكن </a:t>
            </a:r>
            <a:r>
              <a:rPr lang="ar-SA" altLang="en-US" sz="1800" dirty="0"/>
              <a:t>ان </a:t>
            </a:r>
            <a:r>
              <a:rPr lang="ar-SA" altLang="en-US" sz="1800" dirty="0" smtClean="0"/>
              <a:t>يحمل قيمة عددية تتراوح مابين (</a:t>
            </a:r>
            <a:r>
              <a:rPr lang="en-US" altLang="en-US" sz="1800" dirty="0" smtClean="0"/>
              <a:t>0..65,535</a:t>
            </a:r>
            <a:r>
              <a:rPr lang="ar-SA" altLang="en-US" sz="1800" dirty="0"/>
              <a:t>)، وان محاولة تحميل المتغير باي شيء اخر غير </a:t>
            </a:r>
            <a:r>
              <a:rPr lang="ar-SA" altLang="en-US" sz="1800" dirty="0" smtClean="0"/>
              <a:t>مدى هذه القيم سيؤدي </a:t>
            </a:r>
            <a:r>
              <a:rPr lang="ar-SA" altLang="en-US" sz="1800" dirty="0"/>
              <a:t>الى خطأ </a:t>
            </a:r>
            <a:r>
              <a:rPr lang="ar-SA" altLang="en-US" sz="1800" dirty="0" smtClean="0"/>
              <a:t>واضح</a:t>
            </a:r>
            <a:r>
              <a:rPr lang="ar-SA" altLang="en-US" sz="1800" dirty="0"/>
              <a:t>، </a:t>
            </a:r>
            <a:r>
              <a:rPr lang="ar-SA" altLang="en-US" sz="1800" dirty="0" smtClean="0"/>
              <a:t>لذا فانك لاتتمكن من تخزين اسمك مثلاً في هذه المتغيرات.</a:t>
            </a:r>
            <a:endParaRPr lang="ar-SA" altLang="en-US" sz="1800" dirty="0"/>
          </a:p>
          <a:p>
            <a:pPr marL="228600" indent="-228600" algn="just" rtl="1" eaLnBrk="1" hangingPunct="1">
              <a:spcBef>
                <a:spcPts val="600"/>
              </a:spcBef>
              <a:buSzPct val="125000"/>
            </a:pPr>
            <a:r>
              <a:rPr lang="ar-SA" altLang="en-US" sz="1800" dirty="0" smtClean="0"/>
              <a:t>عليه فإن الـ</a:t>
            </a:r>
            <a:r>
              <a:rPr lang="en-US" altLang="en-US" sz="1800" dirty="0" smtClean="0"/>
              <a:t>Data types</a:t>
            </a:r>
            <a:r>
              <a:rPr lang="ar-SA" altLang="en-US" sz="1800" dirty="0" smtClean="0"/>
              <a:t> الخاصة بالمتغيرات تخبرك عن:</a:t>
            </a:r>
          </a:p>
          <a:p>
            <a:pPr marL="800100" lvl="1" indent="-342900" algn="just" rtl="1" eaLnBrk="1" hangingPunct="1">
              <a:spcBef>
                <a:spcPts val="0"/>
              </a:spcBef>
              <a:buSzPct val="100000"/>
              <a:buFont typeface="+mj-lt"/>
              <a:buAutoNum type="arabicParenR"/>
            </a:pPr>
            <a:r>
              <a:rPr lang="ar-SA" altLang="en-US" sz="1600" dirty="0" smtClean="0"/>
              <a:t>حجم المتغيرات في الذاكرة</a:t>
            </a:r>
          </a:p>
          <a:p>
            <a:pPr marL="800100" lvl="1" indent="-342900" algn="just" rtl="1" eaLnBrk="1" hangingPunct="1">
              <a:spcBef>
                <a:spcPts val="0"/>
              </a:spcBef>
              <a:buSzPct val="100000"/>
              <a:buFont typeface="+mj-lt"/>
              <a:buAutoNum type="arabicParenR"/>
            </a:pPr>
            <a:r>
              <a:rPr lang="ar-SA" altLang="en-US" sz="1600" dirty="0" smtClean="0"/>
              <a:t>ماهو نوع ومدى القيم التي ستخزن في المتغيرات</a:t>
            </a:r>
          </a:p>
          <a:p>
            <a:pPr marL="800100" lvl="1" indent="-342900" algn="just" rtl="1" eaLnBrk="1" hangingPunct="1">
              <a:spcBef>
                <a:spcPts val="0"/>
              </a:spcBef>
              <a:buSzPct val="100000"/>
              <a:buFont typeface="+mj-lt"/>
              <a:buAutoNum type="arabicParenR"/>
            </a:pPr>
            <a:r>
              <a:rPr lang="ar-SA" altLang="en-US" sz="1600" dirty="0" smtClean="0"/>
              <a:t>وما هي العمليات التي يمكن إجاؤها على المتغيرات</a:t>
            </a:r>
          </a:p>
          <a:p>
            <a:pPr marL="228600" indent="-228600" algn="just" rtl="1" eaLnBrk="1" hangingPunct="1">
              <a:spcBef>
                <a:spcPts val="600"/>
              </a:spcBef>
              <a:buSzPct val="125000"/>
            </a:pPr>
            <a:r>
              <a:rPr lang="ar-SA" altLang="en-US" sz="1800" dirty="0"/>
              <a:t> </a:t>
            </a:r>
            <a:r>
              <a:rPr lang="ar-SA" altLang="en-US" sz="1800" dirty="0" smtClean="0"/>
              <a:t>وبشكل عام يمكننا القول أن الـ</a:t>
            </a:r>
            <a:r>
              <a:rPr lang="en-US" altLang="en-US" sz="1800" dirty="0" smtClean="0"/>
              <a:t>Data type</a:t>
            </a:r>
            <a:r>
              <a:rPr lang="ar-SA" altLang="en-US" sz="1800" dirty="0" smtClean="0"/>
              <a:t> هو صنف (</a:t>
            </a:r>
            <a:r>
              <a:rPr lang="en-US" altLang="en-US" sz="1800" dirty="0" smtClean="0"/>
              <a:t>Class</a:t>
            </a:r>
            <a:r>
              <a:rPr lang="ar-SA" altLang="en-US" sz="1800" dirty="0" smtClean="0"/>
              <a:t>) للبيانات أو لأي شئ آخر.</a:t>
            </a:r>
            <a:endParaRPr lang="en-US" altLang="en-US" sz="1800" dirty="0" smtClean="0"/>
          </a:p>
          <a:p>
            <a:pPr marL="228600" indent="-228600" algn="just" rtl="1" eaLnBrk="1" hangingPunct="1">
              <a:spcBef>
                <a:spcPts val="600"/>
              </a:spcBef>
              <a:buSzPct val="125000"/>
            </a:pPr>
            <a:r>
              <a:rPr lang="ar-SA" altLang="en-US" sz="1800" dirty="0"/>
              <a:t>فعلى سبيل المثال تعتبر </a:t>
            </a:r>
            <a:r>
              <a:rPr lang="ar-SA" altLang="en-US" sz="1800" dirty="0" smtClean="0"/>
              <a:t>كل من (السيارة، الدار</a:t>
            </a:r>
            <a:r>
              <a:rPr lang="ar-SA" altLang="en-US" sz="1800" dirty="0"/>
              <a:t>، الشخص، الفاكهة، الشكل، </a:t>
            </a:r>
            <a:r>
              <a:rPr lang="ar-SA" altLang="en-US" sz="1800" dirty="0" smtClean="0"/>
              <a:t>وغيرهم) هم بمثابة أنواع جديدة ولكنها ليست من أنواع البيانات.</a:t>
            </a:r>
          </a:p>
          <a:p>
            <a:pPr marL="228600" indent="-228600" algn="just" rtl="1" eaLnBrk="1" hangingPunct="1">
              <a:spcBef>
                <a:spcPts val="600"/>
              </a:spcBef>
              <a:buSzPct val="125000"/>
            </a:pPr>
            <a:r>
              <a:rPr lang="ar-SA" altLang="en-US" sz="1800" dirty="0" smtClean="0"/>
              <a:t>فأساس </a:t>
            </a:r>
            <a:r>
              <a:rPr lang="ar-SA" altLang="en-US" sz="1800" dirty="0"/>
              <a:t>البرامج المكتوبة باللغة </a:t>
            </a:r>
            <a:r>
              <a:rPr lang="en-US" altLang="en-US" sz="1800" dirty="0"/>
              <a:t>C++ </a:t>
            </a:r>
            <a:r>
              <a:rPr lang="ar-SA" altLang="en-US" sz="1800" dirty="0" smtClean="0"/>
              <a:t> هو الكائنات (</a:t>
            </a:r>
            <a:r>
              <a:rPr lang="en-US" altLang="en-US" sz="1800" dirty="0" smtClean="0"/>
              <a:t>Objects</a:t>
            </a:r>
            <a:r>
              <a:rPr lang="ar-SA" altLang="en-US" sz="1800" dirty="0" smtClean="0"/>
              <a:t>) </a:t>
            </a:r>
            <a:r>
              <a:rPr lang="ar-SA" altLang="en-US" sz="1800" dirty="0"/>
              <a:t>التي يتم إنشاؤها بواسطة </a:t>
            </a:r>
            <a:r>
              <a:rPr lang="ar-SA" altLang="en-US" sz="1800" dirty="0" smtClean="0"/>
              <a:t>صنف (</a:t>
            </a:r>
            <a:r>
              <a:rPr lang="en-US" altLang="en-US" sz="1800" dirty="0" smtClean="0"/>
              <a:t>Class</a:t>
            </a:r>
            <a:r>
              <a:rPr lang="ar-SA" altLang="en-US" sz="1800" dirty="0" smtClean="0"/>
              <a:t>) يستعمل كقالب أو إطار عام لتلك الكائنات.</a:t>
            </a:r>
          </a:p>
          <a:p>
            <a:pPr marL="228600" indent="-228600" algn="just" rtl="1" eaLnBrk="1" hangingPunct="1">
              <a:spcBef>
                <a:spcPts val="600"/>
              </a:spcBef>
              <a:buSzPct val="125000"/>
            </a:pPr>
            <a:r>
              <a:rPr lang="ar-SA" altLang="en-US" sz="1800" dirty="0"/>
              <a:t>فعندما يكون هنالك الكثير من الكائنات المتطابقة في البرنامج لا يكون منطقياً وصف كل واحد منها على حدة ، من الأفضل تطوير مواصفات واحدة لكل من هذه الكائنات وبعد تحديد تلك المواصفات يمكن استخدامها لإنشاء قدر ما نحتاج إليه من الكائنات </a:t>
            </a:r>
            <a:endParaRPr lang="en-US" altLang="en-US" sz="1800" dirty="0" smtClean="0"/>
          </a:p>
          <a:p>
            <a:pPr marL="228600" indent="-228600" algn="just" rtl="1" eaLnBrk="1" hangingPunct="1">
              <a:spcBef>
                <a:spcPts val="600"/>
              </a:spcBef>
              <a:buSzPct val="125000"/>
            </a:pPr>
            <a:r>
              <a:rPr lang="ar-SA" altLang="en-US" sz="1800" dirty="0" smtClean="0"/>
              <a:t>تسمى هذه المواصفات بالـ </a:t>
            </a:r>
            <a:r>
              <a:rPr lang="en-US" altLang="en-US" sz="1800" dirty="0" smtClean="0"/>
              <a:t>Class</a:t>
            </a:r>
            <a:r>
              <a:rPr lang="ar-SA" altLang="en-US" sz="1800" dirty="0" smtClean="0"/>
              <a:t>.</a:t>
            </a:r>
          </a:p>
          <a:p>
            <a:pPr marL="228600" indent="-228600" algn="just" rtl="1" eaLnBrk="1" hangingPunct="1">
              <a:spcBef>
                <a:spcPts val="600"/>
              </a:spcBef>
              <a:buSzPct val="125000"/>
            </a:pPr>
            <a:r>
              <a:rPr lang="ar-SA" altLang="en-US" sz="1800" dirty="0" smtClean="0"/>
              <a:t>ويطلق على هذه البرمجة التي </a:t>
            </a:r>
            <a:r>
              <a:rPr lang="ar-SA" altLang="en-US" sz="1800" dirty="0"/>
              <a:t>تقوم باستخدام </a:t>
            </a:r>
            <a:r>
              <a:rPr lang="ar-SA" altLang="en-US" sz="1800" dirty="0" smtClean="0"/>
              <a:t>الكائنات في </a:t>
            </a:r>
            <a:r>
              <a:rPr lang="ar-SA" altLang="en-US" sz="1800" dirty="0"/>
              <a:t>كتابة </a:t>
            </a:r>
            <a:r>
              <a:rPr lang="ar-SA" altLang="en-US" sz="1800" dirty="0" smtClean="0"/>
              <a:t>الكود بالبرمجة الكائنية (</a:t>
            </a:r>
            <a:r>
              <a:rPr lang="en-US" altLang="en-US" sz="1800" dirty="0" smtClean="0"/>
              <a:t>OOP</a:t>
            </a:r>
            <a:r>
              <a:rPr lang="ar-SA" altLang="en-US" sz="1800" dirty="0" smtClean="0"/>
              <a:t>)</a:t>
            </a:r>
            <a:endParaRPr lang="ar-SA" altLang="en-US" sz="1800" dirty="0"/>
          </a:p>
          <a:p>
            <a:pPr marL="228600" indent="-228600" algn="just" rtl="1" eaLnBrk="1" hangingPunct="1">
              <a:spcBef>
                <a:spcPts val="600"/>
              </a:spcBef>
              <a:buSzPct val="125000"/>
            </a:pP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47451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04800" y="990601"/>
            <a:ext cx="8610600" cy="9905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r" rtl="1" eaLnBrk="1" hangingPunct="1">
              <a:spcBef>
                <a:spcPts val="600"/>
              </a:spcBef>
              <a:spcAft>
                <a:spcPts val="0"/>
              </a:spcAft>
              <a:buSzPct val="125000"/>
            </a:pP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البرنامج التالي للـ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يتضمن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definition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لها عضوين. هذا وقد تم الوصول الى العضوين من داخل الدالة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وذلك بفضل استخدام المحدد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57200" y="2133600"/>
            <a:ext cx="8451850" cy="4114801"/>
            <a:chOff x="457200" y="2590799"/>
            <a:chExt cx="8451850" cy="4114801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457200" y="2590799"/>
              <a:ext cx="3962400" cy="316774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/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#include &lt;</a:t>
              </a:r>
              <a:r>
                <a:rPr lang="en-US" alt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iostream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 eaLnBrk="1" hangingPunct="1"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using namespace </a:t>
              </a:r>
              <a:r>
                <a:rPr lang="en-US" alt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std</a:t>
              </a:r>
              <a:r>
                <a:rPr lang="en-US" alt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buFontTx/>
                <a:buNone/>
              </a:pPr>
              <a:r>
                <a:rPr lang="en-US" alt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define a class</a:t>
              </a:r>
            </a:p>
            <a:p>
              <a:pPr eaLnBrk="1" hangingPunct="1"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Sample {</a:t>
              </a:r>
            </a:p>
            <a:p>
              <a:pPr eaLnBrk="1" hangingPunct="1">
                <a:buFontTx/>
                <a:buNone/>
              </a:pPr>
              <a:endPara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// public elements</a:t>
              </a:r>
            </a:p>
            <a:p>
              <a:pPr eaLnBrk="1" hangingPunct="1"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public:</a:t>
              </a:r>
            </a:p>
            <a:p>
              <a:pPr eaLnBrk="1" hangingPunct="1"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int age;</a:t>
              </a:r>
            </a:p>
            <a:p>
              <a:pPr eaLnBrk="1" hangingPunct="1">
                <a:buFontTx/>
                <a:buNone/>
              </a:pPr>
              <a:endPara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void </a:t>
              </a:r>
              <a:r>
                <a:rPr lang="en-US" alt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displayAge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</a:p>
            <a:p>
              <a:pPr eaLnBrk="1" hangingPunct="1"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alt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&lt;&lt; "Age = " &lt;&lt; age &lt;&lt; </a:t>
              </a:r>
              <a:r>
                <a:rPr lang="en-US" alt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pPr eaLnBrk="1" hangingPunct="1"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4572000" y="2590800"/>
              <a:ext cx="4337050" cy="316774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/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800" dirty="0"/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main() {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// declare a class object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Sample obj1;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&lt;&lt; "Enter your age: ";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// store input in age of the obj1 object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cin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&gt;&gt; obj1.age;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// call class function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obj1.displayAge();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0;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24" name="Rectangle 2"/>
            <p:cNvSpPr>
              <a:spLocks noChangeArrowheads="1"/>
            </p:cNvSpPr>
            <p:nvPr/>
          </p:nvSpPr>
          <p:spPr bwMode="auto">
            <a:xfrm>
              <a:off x="2590800" y="5987141"/>
              <a:ext cx="3962400" cy="718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Output:</a:t>
              </a:r>
            </a:p>
            <a:p>
              <a:pPr eaLnBrk="1" hangingPunct="1"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 your age: 20</a:t>
              </a:r>
            </a:p>
            <a:p>
              <a:pPr eaLnBrk="1" hangingPunct="1"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Age = 20</a:t>
              </a:r>
              <a:endPara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Access </a:t>
            </a:r>
            <a:r>
              <a:rPr lang="en-US" altLang="en-US" sz="4000" dirty="0" smtClean="0"/>
              <a:t>Modifiers (</a:t>
            </a:r>
            <a:r>
              <a:rPr lang="ar-SA" altLang="en-US" sz="4000" dirty="0"/>
              <a:t>محددات الوصول</a:t>
            </a:r>
            <a:r>
              <a:rPr lang="en-US" altLang="en-US" sz="4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769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04800" y="990601"/>
            <a:ext cx="8610600" cy="8381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r" rtl="1" eaLnBrk="1" hangingPunct="1">
              <a:spcBef>
                <a:spcPts val="600"/>
              </a:spcBef>
              <a:spcAft>
                <a:spcPts val="0"/>
              </a:spcAft>
              <a:buSzPct val="125000"/>
            </a:pP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تم استخدام المحدد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في البرنامج التالي لتقييد المتغير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ليكون اليه فقط من داخل الـ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definition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التي أعلن فيها المتغير</a:t>
            </a:r>
            <a:endParaRPr lang="en-US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02771" y="2133600"/>
            <a:ext cx="8451850" cy="4114801"/>
            <a:chOff x="457200" y="2590799"/>
            <a:chExt cx="8451850" cy="4114801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457200" y="2590799"/>
              <a:ext cx="3962400" cy="316774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/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#include &lt;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iostream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using namespace 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std</a:t>
              </a: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buFontTx/>
                <a:buNone/>
              </a:pPr>
              <a:endParaRPr lang="en-US" alt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define a class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Sample {</a:t>
              </a:r>
            </a:p>
            <a:p>
              <a:pPr eaLnBrk="1" hangingPunct="1">
                <a:buFontTx/>
                <a:buNone/>
              </a:pPr>
              <a:endPara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// private elements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private: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int age;</a:t>
              </a:r>
            </a:p>
            <a:p>
              <a:pPr eaLnBrk="1" hangingPunct="1">
                <a:buFontTx/>
                <a:buNone/>
              </a:pPr>
              <a:endPara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// public elements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public: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void 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displayAge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a) {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age = a;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&lt;&lt; "Age = " &lt;&lt; age &lt;&lt; 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800600" y="2590800"/>
              <a:ext cx="4108450" cy="316774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/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800" dirty="0"/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main() {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int </a:t>
              </a:r>
              <a:r>
                <a:rPr lang="en-US" alt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ageInput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// declare an object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Sample obj1;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&lt;&lt; "Enter your age: ";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cin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&gt;&gt; </a:t>
              </a:r>
              <a:r>
                <a:rPr lang="en-US" alt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ageInput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// call function and pass </a:t>
              </a:r>
              <a:r>
                <a:rPr lang="en-US" alt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ageInput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as argument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obj1.displayAge(</a:t>
              </a:r>
              <a:r>
                <a:rPr lang="en-US" alt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ageInput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0;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2590800" y="5987141"/>
              <a:ext cx="3962400" cy="718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Output:</a:t>
              </a:r>
            </a:p>
            <a:p>
              <a:pPr eaLnBrk="1" hangingPunct="1"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 your age: 20</a:t>
              </a:r>
            </a:p>
            <a:p>
              <a:pPr eaLnBrk="1" hangingPunct="1"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Age = 20</a:t>
              </a:r>
              <a:endPara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Access </a:t>
            </a:r>
            <a:r>
              <a:rPr lang="en-US" altLang="en-US" sz="4000" dirty="0" smtClean="0"/>
              <a:t>Modifiers (</a:t>
            </a:r>
            <a:r>
              <a:rPr lang="ar-SA" altLang="en-US" sz="4000" dirty="0"/>
              <a:t>محددات الوصول</a:t>
            </a:r>
            <a:r>
              <a:rPr lang="en-US" altLang="en-US" sz="4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04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04800" y="990601"/>
            <a:ext cx="8610600" cy="6857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r" rtl="1" eaLnBrk="1" hangingPunct="1">
              <a:spcBef>
                <a:spcPts val="600"/>
              </a:spcBef>
              <a:spcAft>
                <a:spcPts val="0"/>
              </a:spcAft>
              <a:buSzPct val="125000"/>
            </a:pP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يُعدُّ استخدام الكلمة المفتاحيّة ‎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protected‎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مفيدًا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لقصر حق الوصول إلى بعض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على الأصناف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المشتقّة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فمثلًا في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برنامج الـ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التالي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يكون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الوصول إلى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العضو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‎مقصورًا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على الأصناف المشتقّة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من الصنف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2771" y="1828798"/>
            <a:ext cx="8451850" cy="4876802"/>
            <a:chOff x="402771" y="1676399"/>
            <a:chExt cx="8451850" cy="4876802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402771" y="1676399"/>
              <a:ext cx="3962400" cy="487680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/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#include &lt;</a:t>
              </a:r>
              <a:r>
                <a:rPr lang="en-US" alt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iostream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 eaLnBrk="1" hangingPunct="1"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using namespace </a:t>
              </a:r>
              <a:r>
                <a:rPr lang="en-US" alt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std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buFontTx/>
                <a:buNone/>
              </a:pPr>
              <a:endPara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declare parent class</a:t>
              </a:r>
            </a:p>
            <a:p>
              <a:pPr eaLnBrk="1" hangingPunct="1"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Sample {</a:t>
              </a:r>
            </a:p>
            <a:p>
              <a:pPr eaLnBrk="1" hangingPunct="1"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// protected elements</a:t>
              </a:r>
            </a:p>
            <a:p>
              <a:pPr eaLnBrk="1" hangingPunct="1"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protected:</a:t>
              </a:r>
            </a:p>
            <a:p>
              <a:pPr eaLnBrk="1" hangingPunct="1"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int age;</a:t>
              </a:r>
            </a:p>
            <a:p>
              <a:pPr eaLnBrk="1" hangingPunct="1"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  <a:p>
              <a:pPr eaLnBrk="1" hangingPunct="1">
                <a:buFontTx/>
                <a:buNone/>
              </a:pPr>
              <a:endPara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declare child class</a:t>
              </a:r>
            </a:p>
            <a:p>
              <a:pPr eaLnBrk="1" hangingPunct="1"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en-US" alt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SampleChild</a:t>
              </a:r>
              <a:r>
                <a:rPr lang="en-US" alt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public Sample {</a:t>
              </a:r>
            </a:p>
            <a:p>
              <a:pPr eaLnBrk="1" hangingPunct="1">
                <a:buFontTx/>
                <a:buNone/>
              </a:pPr>
              <a:endPara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public:</a:t>
              </a:r>
            </a:p>
            <a:p>
              <a:pPr eaLnBrk="1" hangingPunct="1"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void </a:t>
              </a:r>
              <a:r>
                <a:rPr lang="en-US" alt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displayAge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(int a) {</a:t>
              </a:r>
            </a:p>
            <a:p>
              <a:pPr eaLnBrk="1" hangingPunct="1"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age = a;</a:t>
              </a:r>
            </a:p>
            <a:p>
              <a:pPr eaLnBrk="1" hangingPunct="1"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alt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&lt;&lt; "Age = " &lt;&lt; age &lt;&lt; </a:t>
              </a:r>
              <a:r>
                <a:rPr lang="en-US" alt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pPr eaLnBrk="1" hangingPunct="1">
                <a:buFontTx/>
                <a:buNone/>
              </a:pPr>
              <a:endPara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746171" y="1676401"/>
              <a:ext cx="4108450" cy="396240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/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800" dirty="0"/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main() {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int </a:t>
              </a:r>
              <a:r>
                <a:rPr lang="en-US" alt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ageInput</a:t>
              </a: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// declare object of child class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SampleChild</a:t>
              </a: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child;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&lt;&lt; "Enter your age: ";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cin</a:t>
              </a: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&gt;&gt; </a:t>
              </a:r>
              <a:r>
                <a:rPr lang="en-US" alt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ageInput</a:t>
              </a: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// call child class function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// pass </a:t>
              </a:r>
              <a:r>
                <a:rPr lang="en-US" alt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ageInput</a:t>
              </a: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as argument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child.displayAge</a:t>
              </a: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en-US" sz="14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ageInput</a:t>
              </a: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0;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4746171" y="5867400"/>
              <a:ext cx="4108450" cy="6858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Output:</a:t>
              </a:r>
            </a:p>
            <a:p>
              <a:pPr eaLnBrk="1" hangingPunct="1"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 your age: 20</a:t>
              </a:r>
            </a:p>
            <a:p>
              <a:pPr eaLnBrk="1" hangingPunct="1"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Age = 20</a:t>
              </a:r>
              <a:endPara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Access </a:t>
            </a:r>
            <a:r>
              <a:rPr lang="en-US" altLang="en-US" sz="4000" dirty="0" smtClean="0"/>
              <a:t>Modifiers (</a:t>
            </a:r>
            <a:r>
              <a:rPr lang="ar-SA" altLang="en-US" sz="4000" dirty="0"/>
              <a:t>محددات الوصول</a:t>
            </a:r>
            <a:r>
              <a:rPr lang="en-US" altLang="en-US" sz="4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76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1981200"/>
          </a:xfrm>
        </p:spPr>
        <p:txBody>
          <a:bodyPr/>
          <a:lstStyle/>
          <a:p>
            <a:pPr algn="r" rtl="1" eaLnBrk="1" hangingPunct="1"/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التاابعة العضو (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function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هي تلك الدالة التي يكون تعريفها (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definition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أو راسها (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Prototype/Function definition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مضمن بداخل تعريف الصنف (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definition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r" rtl="1" eaLnBrk="1" hangingPunct="1"/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توفر الـ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 functions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واجهة بينية عامة للبيانات الأعضاء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الخاصة للصنف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 eaLnBrk="1" hangingPunct="1"/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عليه فإن الدالة التابعة يمكن تضمين تعريفها باداخل أو خارج الصنف (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التي تنتمي لها.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 eaLnBrk="1" hangingPunct="1"/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كمثال أنظر الكود التالي يشتمل على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definition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يتضمن رأس للدالة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getVolume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tx1"/>
                </a:solidFill>
              </a:rPr>
              <a:t>Member Functions</a:t>
            </a:r>
            <a:endParaRPr lang="en-US" altLang="en-US" sz="4000" dirty="0" smtClean="0">
              <a:solidFill>
                <a:schemeClr val="tx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9200" y="3810000"/>
            <a:ext cx="7086600" cy="22098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Box {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public: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length;         // Length of a box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breadth;        // Breadth of a box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height;         // Height of a box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getVolume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(void);// Returns box volume</a:t>
            </a:r>
          </a:p>
          <a:p>
            <a:pPr eaLnBrk="1" hangingPunct="1">
              <a:buFontTx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15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57013"/>
            <a:ext cx="8763000" cy="26719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b="1" dirty="0" smtClean="0">
                <a:solidFill>
                  <a:srgbClr val="0070C0"/>
                </a:solidFill>
                <a:latin typeface="Times New Roman"/>
              </a:rPr>
              <a:t>Definition of </a:t>
            </a:r>
            <a:r>
              <a:rPr lang="en-US" altLang="en-US" sz="2800" b="1" dirty="0">
                <a:solidFill>
                  <a:srgbClr val="0070C0"/>
                </a:solidFill>
                <a:latin typeface="Times New Roman"/>
              </a:rPr>
              <a:t>Member </a:t>
            </a:r>
            <a:r>
              <a:rPr lang="en-US" altLang="en-US" sz="2800" b="1" dirty="0" smtClean="0">
                <a:solidFill>
                  <a:srgbClr val="0070C0"/>
                </a:solidFill>
                <a:latin typeface="Times New Roman"/>
              </a:rPr>
              <a:t>Functions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 eaLnBrk="1" hangingPunct="1"/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هنالك طريقتين لتعريف الـ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 function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هما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indent="-228600" algn="r" rtl="1" eaLnBrk="1" hangingPunct="1">
              <a:buFont typeface="+mj-lt"/>
              <a:buAutoNum type="arabicPeriod"/>
            </a:pPr>
            <a:r>
              <a:rPr lang="ar-SA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تعريف الدالة بداخل الـ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definition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228600" algn="r" rtl="1" eaLnBrk="1" hangingPunct="1">
              <a:buFont typeface="+mj-lt"/>
              <a:buAutoNum type="arabicPeriod"/>
            </a:pPr>
            <a:r>
              <a:rPr lang="ar-SA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تعريف الدالة في خارج الـ</a:t>
            </a:r>
            <a:r>
              <a:rPr lang="en-US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definition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 eaLnBrk="1" hangingPunct="1"/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بداخل الـ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definition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يتم تعريف تعريف الدالة بثضمينه مباشرةً في الـ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ar-SA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 eaLnBrk="1" hangingPunct="1"/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فيما يلي مثال لكود لـ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Cass definition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تم بداخله تضمين تعريف الدالة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getVolume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528412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tx1"/>
                </a:solidFill>
              </a:rPr>
              <a:t>Member Functions</a:t>
            </a:r>
            <a:endParaRPr lang="en-US" altLang="en-US" sz="4000" dirty="0" smtClean="0">
              <a:solidFill>
                <a:schemeClr val="tx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95400" y="3429000"/>
            <a:ext cx="7086600" cy="30480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Box {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public: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length;      // Length of a box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breadth;     // Breadth of a box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height;      // Height of a box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getVolume(void) {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length * breadth * height;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772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57013"/>
            <a:ext cx="8763000" cy="58723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b="1" dirty="0" smtClean="0">
                <a:solidFill>
                  <a:srgbClr val="0070C0"/>
                </a:solidFill>
                <a:latin typeface="Times New Roman"/>
              </a:rPr>
              <a:t>Definition of </a:t>
            </a:r>
            <a:r>
              <a:rPr lang="en-US" altLang="en-US" sz="2800" b="1" dirty="0">
                <a:solidFill>
                  <a:srgbClr val="0070C0"/>
                </a:solidFill>
                <a:latin typeface="Times New Roman"/>
              </a:rPr>
              <a:t>Member </a:t>
            </a:r>
            <a:r>
              <a:rPr lang="en-US" altLang="en-US" sz="2800" b="1" dirty="0" smtClean="0">
                <a:solidFill>
                  <a:srgbClr val="0070C0"/>
                </a:solidFill>
                <a:latin typeface="Times New Roman"/>
              </a:rPr>
              <a:t>Functions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 eaLnBrk="1" hangingPunct="1"/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عند تعريف الـ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 function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بخرج الـ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definition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، يتم إستخدام تسمية يظهر فيها إسم الـ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التي صرحت فيها الدالة.</a:t>
            </a:r>
          </a:p>
          <a:p>
            <a:pPr algn="r" rtl="1" eaLnBrk="1" hangingPunct="1"/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تستخدم هذه التسمية المعامل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ويعرف هذا المعامل </a:t>
            </a:r>
            <a:r>
              <a:rPr lang="ar-SA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بمعامل تمييز المدى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resolution operator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r" rtl="1" eaLnBrk="1" hangingPunct="1"/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يحدد هذا المعامل إسم الصنف الذي تتبع له الـ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وذلك كما هو مبين في الـ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example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التالي</a:t>
            </a:r>
          </a:p>
          <a:p>
            <a:pPr marL="0" indent="0" algn="r" rtl="1" eaLnBrk="1" hangingPunct="1">
              <a:buNone/>
            </a:pPr>
            <a:endParaRPr lang="ar-SA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 eaLnBrk="1" hangingPunct="1">
              <a:buNone/>
            </a:pPr>
            <a:endParaRPr lang="ar-SA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 eaLnBrk="1" hangingPunct="1">
              <a:buNone/>
            </a:pPr>
            <a:endParaRPr lang="ar-SA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 eaLnBrk="1" hangingPunct="1">
              <a:buNone/>
            </a:pPr>
            <a:endParaRPr lang="ar-SA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 eaLnBrk="1" hangingPunct="1"/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وبنفس الطريقة المتبعة في الأعضاء البيانية، تستخدم النقطــــــة (.)، والتـــــي تسمـــى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بـمعـــامــــــل الـوصــــول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 operator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)، كنمط لإستدعاي الـ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 functions</a:t>
            </a:r>
            <a:endParaRPr lang="ar-SA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 eaLnBrk="1" hangingPunct="1"/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فيا يلي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example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لإنشاء كائن وإستدعاء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 function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تتبع لصنفه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528412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tx1"/>
                </a:solidFill>
              </a:rPr>
              <a:t>Member Functions</a:t>
            </a:r>
            <a:endParaRPr lang="en-US" altLang="en-US" sz="40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3600" y="2743200"/>
            <a:ext cx="5257800" cy="9144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Box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getVolume(void) {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length * breadth * height;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105400"/>
            <a:ext cx="7467600" cy="11430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Box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myBox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// Create an object</a:t>
            </a:r>
          </a:p>
          <a:p>
            <a:pPr eaLnBrk="1" hangingPunct="1">
              <a:buFontTx/>
              <a:buNone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myBox.getVolume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 // Call member function for the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89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35241"/>
            <a:ext cx="8763000" cy="59485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b="1" dirty="0" smtClean="0">
                <a:solidFill>
                  <a:srgbClr val="0070C0"/>
                </a:solidFill>
                <a:latin typeface="Times New Roman"/>
              </a:rPr>
              <a:t>Definition of </a:t>
            </a:r>
            <a:r>
              <a:rPr lang="en-US" altLang="en-US" sz="2800" b="1" dirty="0">
                <a:solidFill>
                  <a:srgbClr val="0070C0"/>
                </a:solidFill>
                <a:latin typeface="Times New Roman"/>
              </a:rPr>
              <a:t>Member </a:t>
            </a:r>
            <a:r>
              <a:rPr lang="en-US" altLang="en-US" sz="2800" b="1" dirty="0" smtClean="0">
                <a:solidFill>
                  <a:srgbClr val="0070C0"/>
                </a:solidFill>
                <a:latin typeface="Times New Roman"/>
              </a:rPr>
              <a:t>Functions</a:t>
            </a:r>
          </a:p>
          <a:p>
            <a:pPr lvl="0" algn="r" rtl="1" eaLnBrk="1" hangingPunct="1">
              <a:spcBef>
                <a:spcPts val="600"/>
              </a:spcBef>
            </a:pPr>
            <a:r>
              <a:rPr lang="ar-SA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الرسم التالي يشتمل على إيضاحات لتعريف الـ</a:t>
            </a:r>
            <a:r>
              <a:rPr lang="en-US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function</a:t>
            </a:r>
            <a:r>
              <a:rPr lang="ar-SA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بخارج تعريف الـ</a:t>
            </a:r>
            <a:r>
              <a:rPr lang="en-US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ar-SA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التي تتبع له</a:t>
            </a:r>
            <a:endParaRPr lang="en-US" altLang="en-US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ts val="600"/>
              </a:spcBef>
              <a:buNone/>
            </a:pP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ts val="600"/>
              </a:spcBef>
              <a:buNone/>
            </a:pPr>
            <a:endParaRPr lang="en-US" altLang="en-US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ts val="600"/>
              </a:spcBef>
              <a:buNone/>
            </a:pP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ts val="600"/>
              </a:spcBef>
              <a:buNone/>
            </a:pPr>
            <a:endParaRPr lang="en-US" altLang="en-US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ts val="600"/>
              </a:spcBef>
              <a:buNone/>
            </a:pP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ts val="600"/>
              </a:spcBef>
              <a:buNone/>
            </a:pPr>
            <a:endParaRPr lang="en-US" altLang="en-US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ts val="600"/>
              </a:spcBef>
              <a:buNone/>
            </a:pP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ts val="600"/>
              </a:spcBef>
              <a:buNone/>
            </a:pPr>
            <a:endParaRPr lang="en-US" altLang="en-US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ts val="600"/>
              </a:spcBef>
              <a:buNone/>
            </a:pP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ts val="600"/>
              </a:spcBef>
              <a:buNone/>
            </a:pPr>
            <a:endParaRPr lang="en-US" altLang="en-US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ts val="600"/>
              </a:spcBef>
              <a:buNone/>
            </a:pP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ts val="600"/>
              </a:spcBef>
              <a:buNone/>
            </a:pPr>
            <a:endParaRPr lang="en-US" altLang="en-US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 rtl="1" eaLnBrk="1" hangingPunct="1">
              <a:spcBef>
                <a:spcPts val="600"/>
              </a:spcBef>
            </a:pPr>
            <a:r>
              <a:rPr lang="ar-SA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فيما يلي برنامج كامل لـ</a:t>
            </a:r>
            <a:r>
              <a:rPr lang="en-US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ar-SA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يشتمل تعريفات لمجموعة من الـ</a:t>
            </a:r>
            <a:r>
              <a:rPr lang="en-US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functions</a:t>
            </a: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528412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tx1"/>
                </a:solidFill>
              </a:rPr>
              <a:t>Member Functions</a:t>
            </a:r>
            <a:endParaRPr lang="en-US" altLang="en-US" sz="4000" dirty="0" smtClean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81000" y="2057400"/>
            <a:ext cx="8406957" cy="3777571"/>
            <a:chOff x="381000" y="2057400"/>
            <a:chExt cx="8406957" cy="3777571"/>
          </a:xfrm>
        </p:grpSpPr>
        <p:grpSp>
          <p:nvGrpSpPr>
            <p:cNvPr id="3" name="Group 2"/>
            <p:cNvGrpSpPr/>
            <p:nvPr/>
          </p:nvGrpSpPr>
          <p:grpSpPr>
            <a:xfrm>
              <a:off x="381000" y="2057400"/>
              <a:ext cx="4572000" cy="3354842"/>
              <a:chOff x="517525" y="1513114"/>
              <a:chExt cx="4572000" cy="3354842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517525" y="1513114"/>
                <a:ext cx="4572000" cy="2754086"/>
              </a:xfrm>
              <a:prstGeom prst="rect">
                <a:avLst/>
              </a:prstGeom>
              <a:solidFill>
                <a:srgbClr val="D5E3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1800" dirty="0">
                    <a:latin typeface="Times New Roman" panose="02020603050405020304" pitchFamily="18" charset="0"/>
                  </a:rPr>
                  <a:t>class Rectangle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en-US" sz="1800" dirty="0">
                    <a:latin typeface="Times New Roman" panose="02020603050405020304" pitchFamily="18" charset="0"/>
                  </a:rPr>
                  <a:t>{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en-US" sz="1800" dirty="0">
                    <a:latin typeface="Times New Roman" panose="02020603050405020304" pitchFamily="18" charset="0"/>
                  </a:rPr>
                  <a:t>	private: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en-US" sz="1800" dirty="0">
                    <a:latin typeface="Times New Roman" panose="02020603050405020304" pitchFamily="18" charset="0"/>
                  </a:rPr>
                  <a:t>	   int width, length;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en-US" sz="1800" dirty="0">
                    <a:latin typeface="Times New Roman" panose="02020603050405020304" pitchFamily="18" charset="0"/>
                  </a:rPr>
                  <a:t>	public: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en-US" sz="1800" dirty="0">
                    <a:latin typeface="Times New Roman" panose="02020603050405020304" pitchFamily="18" charset="0"/>
                  </a:rPr>
                  <a:t>	   void set (int w, int l);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en-US" sz="1800" dirty="0">
                    <a:latin typeface="Times New Roman" panose="02020603050405020304" pitchFamily="18" charset="0"/>
                  </a:rPr>
                  <a:t>	   int area() {return width*length; }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en-US" sz="1800" dirty="0">
                    <a:latin typeface="Times New Roman" panose="02020603050405020304" pitchFamily="18" charset="0"/>
                  </a:rPr>
                  <a:t>};</a:t>
                </a: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890825" y="3810000"/>
                <a:ext cx="3300175" cy="1057956"/>
                <a:chOff x="890825" y="3810000"/>
                <a:chExt cx="3300175" cy="1057956"/>
              </a:xfrm>
            </p:grpSpPr>
            <p:sp>
              <p:nvSpPr>
                <p:cNvPr id="1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890825" y="4501243"/>
                  <a:ext cx="712691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b="1" dirty="0"/>
                    <a:t>inline</a:t>
                  </a: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295400" y="3810000"/>
                  <a:ext cx="512061" cy="6858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auto">
                <a:xfrm>
                  <a:off x="1062113" y="3846058"/>
                  <a:ext cx="312888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5098607" y="2057400"/>
              <a:ext cx="3689350" cy="3777571"/>
              <a:chOff x="5089525" y="2286000"/>
              <a:chExt cx="3689350" cy="3777571"/>
            </a:xfrm>
          </p:grpSpPr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5165725" y="2286000"/>
                <a:ext cx="14160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/>
                  <a:t>class name</a:t>
                </a:r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5927725" y="2628900"/>
                <a:ext cx="152400" cy="1552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 Box 14"/>
              <p:cNvSpPr txBox="1">
                <a:spLocks noChangeArrowheads="1"/>
              </p:cNvSpPr>
              <p:nvPr/>
            </p:nvSpPr>
            <p:spPr bwMode="auto">
              <a:xfrm>
                <a:off x="6080125" y="3124200"/>
                <a:ext cx="26987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/>
                  <a:t>member function name</a:t>
                </a: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5089525" y="4333198"/>
                <a:ext cx="3673475" cy="1730373"/>
                <a:chOff x="3794125" y="4789714"/>
                <a:chExt cx="3673475" cy="1730373"/>
              </a:xfrm>
            </p:grpSpPr>
            <p:sp>
              <p:nvSpPr>
                <p:cNvPr id="9" name="Rectangle 6"/>
                <p:cNvSpPr>
                  <a:spLocks noChangeArrowheads="1"/>
                </p:cNvSpPr>
                <p:nvPr/>
              </p:nvSpPr>
              <p:spPr bwMode="auto">
                <a:xfrm>
                  <a:off x="3794125" y="4789714"/>
                  <a:ext cx="3673475" cy="1730373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marL="342900" indent="-34290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en-US" sz="1800" dirty="0">
                      <a:latin typeface="Times New Roman" panose="02020603050405020304" pitchFamily="18" charset="0"/>
                    </a:rPr>
                    <a:t>void Rectangle </a:t>
                  </a:r>
                  <a:r>
                    <a:rPr lang="en-US" altLang="en-US" sz="1800" b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::</a:t>
                  </a:r>
                  <a:r>
                    <a:rPr lang="en-US" altLang="en-US" sz="1800" dirty="0">
                      <a:latin typeface="Times New Roman" panose="02020603050405020304" pitchFamily="18" charset="0"/>
                    </a:rPr>
                    <a:t> set (int w, int l)</a:t>
                  </a:r>
                </a:p>
                <a:p>
                  <a:pPr eaLnBrk="1" hangingPunct="1">
                    <a:buFontTx/>
                    <a:buNone/>
                  </a:pPr>
                  <a:r>
                    <a:rPr lang="en-US" altLang="en-US" sz="1800" dirty="0">
                      <a:latin typeface="Times New Roman" panose="02020603050405020304" pitchFamily="18" charset="0"/>
                    </a:rPr>
                    <a:t>{</a:t>
                  </a:r>
                </a:p>
                <a:p>
                  <a:pPr eaLnBrk="1" hangingPunct="1">
                    <a:buFontTx/>
                    <a:buNone/>
                  </a:pPr>
                  <a:r>
                    <a:rPr lang="en-US" altLang="en-US" sz="1800" dirty="0">
                      <a:latin typeface="Times New Roman" panose="02020603050405020304" pitchFamily="18" charset="0"/>
                    </a:rPr>
                    <a:t>	width = w;</a:t>
                  </a:r>
                </a:p>
                <a:p>
                  <a:pPr eaLnBrk="1" hangingPunct="1">
                    <a:buFontTx/>
                    <a:buNone/>
                  </a:pPr>
                  <a:r>
                    <a:rPr lang="en-US" altLang="en-US" sz="1800" dirty="0">
                      <a:latin typeface="Times New Roman" panose="02020603050405020304" pitchFamily="18" charset="0"/>
                    </a:rPr>
                    <a:t>	length = l;</a:t>
                  </a:r>
                </a:p>
                <a:p>
                  <a:pPr eaLnBrk="1" hangingPunct="1">
                    <a:buFontTx/>
                    <a:buNone/>
                  </a:pPr>
                  <a:r>
                    <a:rPr lang="en-US" altLang="en-US" sz="1800" dirty="0">
                      <a:latin typeface="Times New Roman" panose="02020603050405020304" pitchFamily="18" charset="0"/>
                    </a:rPr>
                    <a:t>}</a:t>
                  </a:r>
                </a:p>
              </p:txBody>
            </p:sp>
            <p:sp>
              <p:nvSpPr>
                <p:cNvPr id="1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508625" y="6023201"/>
                  <a:ext cx="18351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b="1" dirty="0"/>
                    <a:t>scope operator</a:t>
                  </a:r>
                </a:p>
              </p:txBody>
            </p:sp>
            <p:sp>
              <p:nvSpPr>
                <p:cNvPr id="18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5394325" y="5110387"/>
                  <a:ext cx="685800" cy="9144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 flipH="1">
                <a:off x="6934200" y="3490913"/>
                <a:ext cx="601662" cy="9128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AutoShape 13"/>
              <p:cNvSpPr>
                <a:spLocks/>
              </p:cNvSpPr>
              <p:nvPr/>
            </p:nvSpPr>
            <p:spPr bwMode="auto">
              <a:xfrm rot="5400000">
                <a:off x="6027735" y="3916364"/>
                <a:ext cx="136529" cy="838200"/>
              </a:xfrm>
              <a:prstGeom prst="leftBrace">
                <a:avLst>
                  <a:gd name="adj1" fmla="val 91667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99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57013"/>
            <a:ext cx="8763000" cy="6907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b="1" dirty="0" smtClean="0">
                <a:solidFill>
                  <a:srgbClr val="0070C0"/>
                </a:solidFill>
                <a:latin typeface="Times New Roman"/>
              </a:rPr>
              <a:t>Definition of </a:t>
            </a:r>
            <a:r>
              <a:rPr lang="en-US" altLang="en-US" sz="2800" b="1" dirty="0">
                <a:solidFill>
                  <a:srgbClr val="0070C0"/>
                </a:solidFill>
                <a:latin typeface="Times New Roman"/>
              </a:rPr>
              <a:t>Member </a:t>
            </a:r>
            <a:r>
              <a:rPr lang="en-US" altLang="en-US" sz="2800" b="1" dirty="0" smtClean="0">
                <a:solidFill>
                  <a:srgbClr val="0070C0"/>
                </a:solidFill>
                <a:latin typeface="Times New Roman"/>
              </a:rPr>
              <a:t>Functions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528412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tx1"/>
                </a:solidFill>
              </a:rPr>
              <a:t>Member Functions</a:t>
            </a:r>
            <a:endParaRPr lang="en-US" altLang="en-US" sz="4000" dirty="0" smtClean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2771" y="1447801"/>
            <a:ext cx="8512629" cy="5257800"/>
            <a:chOff x="402771" y="1676399"/>
            <a:chExt cx="8512629" cy="4876802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402771" y="1676399"/>
              <a:ext cx="3559629" cy="487680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/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#include &lt;</a:t>
              </a:r>
              <a:r>
                <a:rPr lang="en-US" alt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iostream</a:t>
              </a: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 eaLnBrk="1" hangingPunct="1">
                <a:buFontTx/>
                <a:buNone/>
              </a:pPr>
              <a:endPara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using namespace </a:t>
              </a:r>
              <a:r>
                <a:rPr lang="en-US" alt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std</a:t>
              </a: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buFontTx/>
                <a:buNone/>
              </a:pPr>
              <a:endPara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Box {</a:t>
              </a:r>
            </a:p>
            <a:p>
              <a:pPr eaLnBrk="1" hangingPunct="1">
                <a:buFontTx/>
                <a:buNone/>
              </a:pP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public:</a:t>
              </a:r>
            </a:p>
            <a:p>
              <a:pPr eaLnBrk="1" hangingPunct="1">
                <a:buFontTx/>
                <a:buNone/>
              </a:pP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double length;         // Length of a box</a:t>
              </a:r>
            </a:p>
            <a:p>
              <a:pPr eaLnBrk="1" hangingPunct="1">
                <a:buFontTx/>
                <a:buNone/>
              </a:pP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double breadth;        // Breadth of a box</a:t>
              </a:r>
            </a:p>
            <a:p>
              <a:pPr eaLnBrk="1" hangingPunct="1">
                <a:buFontTx/>
                <a:buNone/>
              </a:pP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double height;         // Height of a box</a:t>
              </a:r>
            </a:p>
            <a:p>
              <a:pPr eaLnBrk="1" hangingPunct="1">
                <a:buFontTx/>
                <a:buNone/>
              </a:pPr>
              <a:endPara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// Member functions declaration</a:t>
              </a:r>
            </a:p>
            <a:p>
              <a:pPr eaLnBrk="1" hangingPunct="1">
                <a:buFontTx/>
                <a:buNone/>
              </a:pP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double getVolume(void);</a:t>
              </a:r>
            </a:p>
            <a:p>
              <a:pPr eaLnBrk="1" hangingPunct="1">
                <a:buFontTx/>
                <a:buNone/>
              </a:pP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void </a:t>
              </a:r>
              <a:r>
                <a:rPr lang="en-US" alt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setLength</a:t>
              </a: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double </a:t>
              </a:r>
              <a:r>
                <a:rPr lang="en-US" alt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);</a:t>
              </a:r>
            </a:p>
            <a:p>
              <a:pPr eaLnBrk="1" hangingPunct="1">
                <a:buFontTx/>
                <a:buNone/>
              </a:pP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void </a:t>
              </a:r>
              <a:r>
                <a:rPr lang="en-US" alt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setBreadth</a:t>
              </a: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double </a:t>
              </a:r>
              <a:r>
                <a:rPr lang="en-US" alt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bre</a:t>
              </a: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);</a:t>
              </a:r>
            </a:p>
            <a:p>
              <a:pPr eaLnBrk="1" hangingPunct="1">
                <a:buFontTx/>
                <a:buNone/>
              </a:pP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void </a:t>
              </a:r>
              <a:r>
                <a:rPr lang="en-US" alt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setHeight</a:t>
              </a: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double </a:t>
              </a:r>
              <a:r>
                <a:rPr lang="en-US" alt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hei</a:t>
              </a: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);</a:t>
              </a:r>
            </a:p>
            <a:p>
              <a:pPr eaLnBrk="1" hangingPunct="1">
                <a:buFontTx/>
                <a:buNone/>
              </a:pP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  <a:p>
              <a:pPr eaLnBrk="1" hangingPunct="1">
                <a:buFontTx/>
                <a:buNone/>
              </a:pPr>
              <a:endPara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Member functions definitions</a:t>
              </a:r>
            </a:p>
            <a:p>
              <a:pPr eaLnBrk="1" hangingPunct="1">
                <a:buFontTx/>
                <a:buNone/>
              </a:pP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Box::getVolume(void) {</a:t>
              </a:r>
            </a:p>
            <a:p>
              <a:pPr eaLnBrk="1" hangingPunct="1">
                <a:buFontTx/>
                <a:buNone/>
              </a:pP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length * breadth * height;</a:t>
              </a:r>
            </a:p>
            <a:p>
              <a:pPr eaLnBrk="1" hangingPunct="1">
                <a:buFontTx/>
                <a:buNone/>
              </a:pP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eaLnBrk="1" hangingPunct="1">
                <a:buFontTx/>
                <a:buNone/>
              </a:pPr>
              <a:endPara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Box::</a:t>
              </a:r>
              <a:r>
                <a:rPr lang="en-US" alt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setLength</a:t>
              </a: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double </a:t>
              </a:r>
              <a:r>
                <a:rPr lang="en-US" alt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) {</a:t>
              </a:r>
            </a:p>
            <a:p>
              <a:pPr eaLnBrk="1" hangingPunct="1">
                <a:buFontTx/>
                <a:buNone/>
              </a:pP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length = </a:t>
              </a:r>
              <a:r>
                <a:rPr lang="en-US" alt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buFontTx/>
                <a:buNone/>
              </a:pP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eaLnBrk="1" hangingPunct="1">
                <a:buFontTx/>
                <a:buNone/>
              </a:pP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Box::</a:t>
              </a:r>
              <a:r>
                <a:rPr lang="en-US" alt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setBreadth</a:t>
              </a: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double </a:t>
              </a:r>
              <a:r>
                <a:rPr lang="en-US" alt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bre</a:t>
              </a: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) {</a:t>
              </a:r>
            </a:p>
            <a:p>
              <a:pPr eaLnBrk="1" hangingPunct="1">
                <a:buFontTx/>
                <a:buNone/>
              </a:pP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breadth = </a:t>
              </a:r>
              <a:r>
                <a:rPr lang="en-US" alt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bre</a:t>
              </a: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buFontTx/>
                <a:buNone/>
              </a:pP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eaLnBrk="1" hangingPunct="1">
                <a:buFontTx/>
                <a:buNone/>
              </a:pP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Box::</a:t>
              </a:r>
              <a:r>
                <a:rPr lang="en-US" alt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setHeight</a:t>
              </a: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double </a:t>
              </a:r>
              <a:r>
                <a:rPr lang="en-US" alt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hei</a:t>
              </a: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) {</a:t>
              </a:r>
            </a:p>
            <a:p>
              <a:pPr eaLnBrk="1" hangingPunct="1">
                <a:buFontTx/>
                <a:buNone/>
              </a:pP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height = </a:t>
              </a:r>
              <a:r>
                <a:rPr lang="en-US" altLang="en-US" sz="9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hei</a:t>
              </a: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buFontTx/>
                <a:buNone/>
              </a:pPr>
              <a:r>
                <a:rPr lang="en-US" altLang="en-US" sz="9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4038600" y="1676402"/>
              <a:ext cx="4876800" cy="405895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/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800" dirty="0"/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Main function for the </a:t>
              </a: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main() {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Box Box1;                // Declare Box1 of type Box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Box Box2;                // Declare Box2 of type Box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double volume = 0.0;     // Store the volume of a box here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// box 1 specification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Box1.setLength(6.0); 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Box1.setBreadth(7.0); 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Box1.setHeight(5.0);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// box 2 specification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Box2.setLength(12.0); 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Box2.setBreadth(13.0); 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Box2.setHeight(10.0);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// volume of box 1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volume = Box1.getVolume();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&lt;&lt; "Volume of Box1 : " &lt;&lt; volume &lt;&lt;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// volume of box 2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volume = Box2.getVolume();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&lt;&lt; "Volume of Box2 : " &lt;&lt; volume &lt;&lt;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0;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4419600" y="5867400"/>
              <a:ext cx="4435021" cy="6858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Output:</a:t>
              </a:r>
            </a:p>
            <a:p>
              <a:pPr eaLnBrk="1" hangingPunct="1"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Volume of Box1 : 210</a:t>
              </a:r>
            </a:p>
            <a:p>
              <a:pPr eaLnBrk="1" hangingPunct="1"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Volume of Box2 : 1560</a:t>
              </a:r>
              <a:endPara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65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35241"/>
            <a:ext cx="8763000" cy="59485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 smtClean="0">
                <a:solidFill>
                  <a:srgbClr val="0070C0"/>
                </a:solidFill>
                <a:latin typeface="Times New Roman"/>
              </a:rPr>
              <a:t>Types of </a:t>
            </a:r>
            <a:r>
              <a:rPr lang="en-US" altLang="en-US" sz="2400" b="1" dirty="0">
                <a:solidFill>
                  <a:srgbClr val="0070C0"/>
                </a:solidFill>
                <a:latin typeface="Times New Roman"/>
              </a:rPr>
              <a:t>Member </a:t>
            </a:r>
            <a:r>
              <a:rPr lang="en-US" altLang="en-US" sz="2400" b="1" dirty="0" smtClean="0">
                <a:solidFill>
                  <a:srgbClr val="0070C0"/>
                </a:solidFill>
                <a:latin typeface="Times New Roman"/>
              </a:rPr>
              <a:t>Functions</a:t>
            </a:r>
          </a:p>
          <a:p>
            <a:pPr marL="228600" lvl="0" indent="-228600" algn="r" rtl="1" eaLnBrk="1" hangingPunct="1">
              <a:buSzPct val="125000"/>
            </a:pPr>
            <a:r>
              <a:rPr lang="ar-SA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مميزات </a:t>
            </a:r>
            <a:r>
              <a:rPr lang="ar-SA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تعريف الدوال في خارج </a:t>
            </a:r>
            <a:r>
              <a:rPr lang="ar-SA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الصنف:</a:t>
            </a:r>
          </a:p>
          <a:p>
            <a:pPr marL="800100" lvl="1" indent="-342900" algn="r" rtl="1" eaLnBrk="1" hangingPunct="1">
              <a:spcBef>
                <a:spcPts val="0"/>
              </a:spcBef>
              <a:buFont typeface="+mj-lt"/>
              <a:buAutoNum type="arabicParenR"/>
            </a:pPr>
            <a:r>
              <a:rPr lang="ar-SA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إضافة تعدد الأشكال للدوال المعرفة بداخل الـ</a:t>
            </a:r>
            <a:r>
              <a:rPr lang="en-US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ar-SA" altLang="en-US" sz="1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r" rtl="1" eaLnBrk="1" hangingPunct="1">
              <a:spcBef>
                <a:spcPts val="0"/>
              </a:spcBef>
              <a:buFont typeface="+mj-lt"/>
              <a:buAutoNum type="arabicParenR"/>
            </a:pPr>
            <a:r>
              <a:rPr lang="ar-SA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تطوير البرامج (مثل حزم برامج </a:t>
            </a:r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r>
              <a:rPr lang="ar-SA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التطويرية</a:t>
            </a:r>
            <a:r>
              <a:rPr lang="ar-SA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lvl="0" indent="-228600" algn="r" rtl="1" eaLnBrk="1" hangingPunct="1">
              <a:buSzPct val="125000"/>
            </a:pPr>
            <a:r>
              <a:rPr lang="ar-SA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تشتمل </a:t>
            </a:r>
            <a:r>
              <a:rPr lang="ar-SA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الـ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functions</a:t>
            </a:r>
            <a:r>
              <a:rPr lang="ar-SA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على بعض الأنواع الخاصة، وبناءاً على ذلك يتم تصنيف الـ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functions </a:t>
            </a:r>
            <a:r>
              <a:rPr lang="ar-SA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كما يلي: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5825" lvl="7" indent="-282575">
              <a:buSzPct val="100000"/>
              <a:buFont typeface="+mj-lt"/>
              <a:buAutoNum type="arabicPeriod"/>
            </a:pPr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functions</a:t>
            </a:r>
            <a:r>
              <a:rPr lang="ar-SA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SA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الدوال الأعضاء </a:t>
            </a:r>
            <a:r>
              <a:rPr lang="ar-SA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البسيطة</a:t>
            </a:r>
            <a:r>
              <a:rPr lang="en-US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5825" lvl="7" indent="-282575">
              <a:buSzPct val="100000"/>
              <a:buFont typeface="+mj-lt"/>
              <a:buAutoNum type="arabicPeriod"/>
            </a:pPr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functions </a:t>
            </a:r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SA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الدوال الأعضاء الساكنة</a:t>
            </a:r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5825" lvl="7" indent="-282575">
              <a:buSzPct val="100000"/>
              <a:buFont typeface="+mj-lt"/>
              <a:buAutoNum type="arabicPeriod"/>
            </a:pPr>
            <a:r>
              <a:rPr lang="en-US" altLang="en-US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functions</a:t>
            </a:r>
            <a:r>
              <a:rPr lang="ar-SA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SA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الدوال الأعضاء </a:t>
            </a:r>
            <a:r>
              <a:rPr lang="ar-SA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الثابتة</a:t>
            </a:r>
            <a:r>
              <a:rPr lang="en-US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5825" lvl="7" indent="-282575">
              <a:buSzPct val="100000"/>
              <a:buFont typeface="+mj-lt"/>
              <a:buAutoNum type="arabicPeriod"/>
            </a:pPr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</a:t>
            </a:r>
            <a:r>
              <a:rPr lang="en-US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functions</a:t>
            </a:r>
            <a:r>
              <a:rPr lang="ar-SA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SA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الدوال الأعضاء </a:t>
            </a:r>
            <a:r>
              <a:rPr lang="ar-SA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المضمنة</a:t>
            </a:r>
            <a:r>
              <a:rPr lang="en-US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5825" lvl="7" indent="-282575">
              <a:buSzPct val="100000"/>
              <a:buFont typeface="+mj-lt"/>
              <a:buAutoNum type="arabicPeriod"/>
            </a:pPr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 </a:t>
            </a:r>
            <a:r>
              <a:rPr lang="en-US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functions </a:t>
            </a:r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SA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الدوال الأعضاء </a:t>
            </a:r>
            <a:r>
              <a:rPr lang="ar-SA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الصديقة</a:t>
            </a:r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ar-SA" altLang="en-US" sz="1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 rtl="1" eaLnBrk="1" hangingPunct="1">
              <a:spcBef>
                <a:spcPts val="600"/>
              </a:spcBef>
              <a:buSzPct val="125000"/>
            </a:pPr>
            <a:r>
              <a:rPr lang="ar-SA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تعمل الـ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ar-SA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فقط على إسترجاع أو قراءة أعضاء الكائنات تستدعى تلك الدوال، ولكنها لا تستطيع عمل أي تعديل أو تغيير في تلك الأعضاء</a:t>
            </a:r>
          </a:p>
          <a:p>
            <a:pPr marL="228600" lvl="0" indent="-228600" algn="just" rtl="1" eaLnBrk="1" hangingPunct="1">
              <a:spcBef>
                <a:spcPts val="600"/>
              </a:spcBef>
              <a:buSzPct val="125000"/>
            </a:pPr>
            <a:r>
              <a:rPr lang="ar-SA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يتم </a:t>
            </a:r>
            <a:r>
              <a:rPr lang="ar-SA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تعريف </a:t>
            </a:r>
            <a:r>
              <a:rPr lang="ar-SA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الـ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member 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ar-SA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بواسطة الكلمة الأساسية 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ar-SA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استدعاءات هذه الدالة تتم من دون استعمال كائن معين بل يشار إلى الدالة من خلال ربط اسمها باسم </a:t>
            </a:r>
            <a:r>
              <a:rPr lang="ar-SA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الصنف </a:t>
            </a:r>
            <a:r>
              <a:rPr lang="ar-SA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بواسطة عامل دقة </a:t>
            </a:r>
            <a:r>
              <a:rPr lang="ar-SA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المدى (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ar-SA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1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 rtl="1" eaLnBrk="1" hangingPunct="1">
              <a:spcBef>
                <a:spcPts val="600"/>
              </a:spcBef>
              <a:buSzPct val="125000"/>
            </a:pPr>
            <a:r>
              <a:rPr lang="ar-SA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يمكن لدالة  ليست عضواً في </a:t>
            </a:r>
            <a:r>
              <a:rPr lang="ar-SA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صنف (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ar-SA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ar-SA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ما الوصول إلى الأعضاء الخاصة </a:t>
            </a:r>
            <a:r>
              <a:rPr lang="ar-SA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بذلك الصنف </a:t>
            </a:r>
            <a:r>
              <a:rPr lang="ar-SA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وذلك بجعل الدالة صديقة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 </a:t>
            </a:r>
            <a:r>
              <a:rPr lang="ar-SA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لدوال ذلك الصنف.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لجعل دالة ما صديقة نكتب الإعلان عنها داخل </a:t>
            </a:r>
            <a:r>
              <a:rPr lang="ar-SA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الصنف </a:t>
            </a:r>
            <a:r>
              <a:rPr lang="ar-SA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مسبوقاً بالكلمة الأساسية 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</a:t>
            </a:r>
            <a:endParaRPr lang="ar-SA" altLang="en-US" sz="1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 rtl="1" eaLnBrk="1" hangingPunct="1">
              <a:spcBef>
                <a:spcPts val="600"/>
              </a:spcBef>
              <a:buSzPct val="125000"/>
            </a:pPr>
            <a:r>
              <a:rPr lang="ar-SA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الـ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Simple member function</a:t>
            </a:r>
            <a:r>
              <a:rPr lang="ar-SA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هي الـ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functions</a:t>
            </a:r>
            <a:r>
              <a:rPr lang="ar-SA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الأساسية، ولا يشتمل تعريف هذه الدوال على كلمات خاصة محجوزة (مثل الـ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ar-SA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وغيرها</a:t>
            </a:r>
            <a:r>
              <a:rPr lang="ar-SA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1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 rtl="1" eaLnBrk="1" hangingPunct="1">
              <a:spcBef>
                <a:spcPts val="600"/>
              </a:spcBef>
              <a:buSzPct val="125000"/>
            </a:pPr>
            <a:r>
              <a:rPr lang="ar-SA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تُسمى الدوال المُعرّفة بالكلمة المفتاحية ‎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inline‎ </a:t>
            </a:r>
            <a:r>
              <a:rPr lang="ar-SA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دوالًا </a:t>
            </a:r>
            <a:r>
              <a:rPr lang="ar-SA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مُضمّنة </a:t>
            </a:r>
            <a:r>
              <a:rPr lang="ar-SA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functions</a:t>
            </a:r>
            <a:r>
              <a:rPr lang="ar-SA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528412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tx1"/>
                </a:solidFill>
              </a:rPr>
              <a:t>Member Functions</a:t>
            </a:r>
            <a:endParaRPr lang="en-US" altLang="en-US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07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57013"/>
            <a:ext cx="8839200" cy="5262787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SzPct val="125000"/>
              <a:buNone/>
            </a:pPr>
            <a:r>
              <a:rPr lang="en-US" altLang="en-US" sz="2400" b="1" dirty="0" smtClean="0">
                <a:solidFill>
                  <a:srgbClr val="0070C0"/>
                </a:solidFill>
                <a:latin typeface="Times New Roman"/>
              </a:rPr>
              <a:t>Constructor</a:t>
            </a:r>
            <a:endParaRPr lang="en-US" sz="1800" dirty="0" smtClean="0"/>
          </a:p>
          <a:p>
            <a:pPr marL="228600" indent="-228600" algn="r" rtl="1" eaLnBrk="1" hangingPunct="1">
              <a:spcBef>
                <a:spcPts val="600"/>
              </a:spcBef>
              <a:buSzPct val="125000"/>
            </a:pPr>
            <a:r>
              <a:rPr lang="ar-SA" sz="1800" dirty="0" smtClean="0"/>
              <a:t>من </a:t>
            </a:r>
            <a:r>
              <a:rPr lang="ar-SA" sz="1800" dirty="0"/>
              <a:t>أهم الأشياء التي عليك التفكير بها عند إنشاء كلاس </a:t>
            </a:r>
            <a:r>
              <a:rPr lang="ar-SA" sz="1800" dirty="0" smtClean="0"/>
              <a:t>جديد </a:t>
            </a:r>
            <a:r>
              <a:rPr lang="ar-SA" sz="1800" dirty="0"/>
              <a:t>هي تسهيل طريقة إنشاء كائنات من هذا الكلاس </a:t>
            </a:r>
            <a:r>
              <a:rPr lang="ar-SA" sz="1800" dirty="0" smtClean="0"/>
              <a:t>لاحقاً، من </a:t>
            </a:r>
            <a:r>
              <a:rPr lang="ar-SA" sz="1800" dirty="0"/>
              <a:t>هنا جاءت </a:t>
            </a:r>
            <a:r>
              <a:rPr lang="ar-SA" sz="1800" dirty="0" smtClean="0"/>
              <a:t>فكرة دالة البناء (</a:t>
            </a:r>
            <a:r>
              <a:rPr lang="en-US" sz="1800" dirty="0">
                <a:solidFill>
                  <a:srgbClr val="000000"/>
                </a:solidFill>
              </a:rPr>
              <a:t>Constructor</a:t>
            </a:r>
            <a:r>
              <a:rPr lang="ar-SA" sz="1800" dirty="0" smtClean="0"/>
              <a:t>) والتي هي </a:t>
            </a:r>
            <a:r>
              <a:rPr lang="ar-SA" sz="1800" dirty="0"/>
              <a:t>عبارة عن </a:t>
            </a:r>
            <a:r>
              <a:rPr lang="ar-SA" sz="1800" dirty="0" smtClean="0"/>
              <a:t>دالة </a:t>
            </a:r>
            <a:r>
              <a:rPr lang="ar-SA" sz="1800" dirty="0"/>
              <a:t>يتم إستدعائها أثناء إنشاء كائن من الكلاس لإعطاء قيم أولية للخصائص الموجودة </a:t>
            </a:r>
            <a:r>
              <a:rPr lang="ar-SA" sz="1800" dirty="0" smtClean="0"/>
              <a:t>فيه (تهيئة الكائن للإستخدام)</a:t>
            </a:r>
          </a:p>
          <a:p>
            <a:pPr marL="228600" indent="-228600" algn="r" rtl="1" eaLnBrk="1" hangingPunct="1">
              <a:spcBef>
                <a:spcPts val="600"/>
              </a:spcBef>
              <a:buSzPct val="125000"/>
            </a:pPr>
            <a:r>
              <a:rPr lang="ar-SA" sz="1800" dirty="0" smtClean="0"/>
              <a:t>يتم استدعاءهذه الدالة </a:t>
            </a:r>
            <a:r>
              <a:rPr lang="ar-SA" sz="1800" dirty="0"/>
              <a:t>بشكل تلقائي عند إنشاء كائن </a:t>
            </a:r>
            <a:r>
              <a:rPr lang="en-US" sz="1800" dirty="0"/>
              <a:t>object </a:t>
            </a:r>
            <a:r>
              <a:rPr lang="ar-SA" sz="1800" dirty="0" smtClean="0"/>
              <a:t> من الصنف.</a:t>
            </a:r>
          </a:p>
          <a:p>
            <a:pPr marL="228600" indent="-228600" algn="r" rtl="1" eaLnBrk="1" hangingPunct="1">
              <a:spcBef>
                <a:spcPts val="600"/>
              </a:spcBef>
              <a:buSzPct val="125000"/>
            </a:pP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هذه الدالة تجعلك قادراً على تمرير قيم أولية للكائن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مباشرةً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في لحظة إنشائه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indent="-228600" algn="r" rtl="1" eaLnBrk="1" hangingPunct="1">
              <a:spcBef>
                <a:spcPts val="600"/>
              </a:spcBef>
              <a:buSzPct val="125000"/>
            </a:pP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دالة البناء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هي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أول دالة يتم إستدعائها عند إنشاء أي كائن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من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أي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صنف.</a:t>
            </a:r>
          </a:p>
          <a:p>
            <a:pPr marL="228600" indent="-228600" algn="r" rtl="1" eaLnBrk="1" hangingPunct="1">
              <a:spcBef>
                <a:spcPts val="600"/>
              </a:spcBef>
              <a:buSzPct val="125000"/>
            </a:pP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من أهم مهام هذه الدالة أنها تقوم بإعطاء قيم اولية لجميع المُتغيرات الموجودة في الكلاس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indent="-228600" algn="r" rtl="1" eaLnBrk="1" hangingPunct="1">
              <a:spcBef>
                <a:spcPts val="600"/>
              </a:spcBef>
              <a:buSzPct val="125000"/>
            </a:pP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كل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كلاس يتم إنشاؤه يحتوي على </a:t>
            </a:r>
            <a:r>
              <a:rPr lang="en-US" sz="1800" dirty="0">
                <a:solidFill>
                  <a:srgbClr val="000000"/>
                </a:solidFill>
              </a:rPr>
              <a:t>Constructor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واحد على الأقل. و حتى إن لم تقم بتعريف أي </a:t>
            </a:r>
            <a:r>
              <a:rPr lang="en-US" sz="1800" dirty="0">
                <a:solidFill>
                  <a:srgbClr val="000000"/>
                </a:solidFill>
              </a:rPr>
              <a:t>Constructor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،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سيقوم المترجم بإنشاء واحد إفتراضي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indent="-228600" algn="r" rtl="1" eaLnBrk="1" hangingPunct="1">
              <a:spcBef>
                <a:spcPts val="600"/>
              </a:spcBef>
              <a:buSzPct val="125000"/>
            </a:pP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القاعدة الأساسية عند تعريف </a:t>
            </a:r>
            <a:r>
              <a:rPr lang="en-US" sz="1800" dirty="0">
                <a:solidFill>
                  <a:srgbClr val="000000"/>
                </a:solidFill>
              </a:rPr>
              <a:t>Constructor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هي أنه يجب أن يحمل نفس إسم الكلاس و يكون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نوعه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ar-SA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r" rtl="1" eaLnBrk="1" hangingPunct="1">
              <a:spcBef>
                <a:spcPts val="600"/>
              </a:spcBef>
              <a:buSzPct val="125000"/>
            </a:pPr>
            <a:r>
              <a:rPr lang="ar-SA" sz="1800" b="1" dirty="0" smtClean="0">
                <a:solidFill>
                  <a:srgbClr val="000000"/>
                </a:solidFill>
              </a:rPr>
              <a:t>خصائص </a:t>
            </a:r>
            <a:r>
              <a:rPr lang="ar-SA" sz="1800" b="1" dirty="0">
                <a:solidFill>
                  <a:srgbClr val="000000"/>
                </a:solidFill>
              </a:rPr>
              <a:t>دالة البناء (</a:t>
            </a:r>
            <a:r>
              <a:rPr lang="en-US" sz="1800" b="1" dirty="0">
                <a:solidFill>
                  <a:srgbClr val="000000"/>
                </a:solidFill>
              </a:rPr>
              <a:t>Constructor</a:t>
            </a:r>
            <a:r>
              <a:rPr lang="ar-SA" sz="1800" b="1" dirty="0">
                <a:solidFill>
                  <a:srgbClr val="000000"/>
                </a:solidFill>
              </a:rPr>
              <a:t>)</a:t>
            </a:r>
          </a:p>
          <a:p>
            <a:pPr marL="628650" lvl="1" indent="-228600" algn="r" rtl="1" eaLnBrk="1" hangingPunct="1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ar-SA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لا تقوم دالة البناء بإرجاع </a:t>
            </a:r>
            <a:r>
              <a:rPr lang="ar-SA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قيمة </a:t>
            </a:r>
            <a:r>
              <a:rPr lang="ar-SA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حتى لو كانت القيمة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endParaRPr lang="ar-SA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28600" algn="r" rtl="1" eaLnBrk="1" hangingPunct="1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ar-SA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دالة البناء لها </a:t>
            </a:r>
            <a:r>
              <a:rPr lang="ar-SA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نفس إسم </a:t>
            </a:r>
            <a:r>
              <a:rPr lang="ar-SA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الصنف </a:t>
            </a:r>
            <a:r>
              <a:rPr lang="ar-SA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(فإذا كان إسم </a:t>
            </a:r>
            <a:r>
              <a:rPr lang="ar-SA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الصنف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</a:t>
            </a:r>
            <a:r>
              <a:rPr lang="ar-SA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فيكون </a:t>
            </a:r>
            <a:r>
              <a:rPr lang="ar-SA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إسم دالة البناء 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ar-SA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28650" lvl="1" indent="-228600" algn="r" rtl="1" eaLnBrk="1" hangingPunct="1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ar-SA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يتم إستدعائها عند إنشاء أي كائن من الكلاس مباشرةً</a:t>
            </a:r>
            <a:r>
              <a:rPr lang="ar-SA" alt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ar-SA" sz="1800" b="1" dirty="0" smtClean="0"/>
          </a:p>
          <a:p>
            <a:pPr marL="228600" indent="-228600" algn="r" rtl="1" eaLnBrk="1" hangingPunct="1">
              <a:spcBef>
                <a:spcPts val="600"/>
              </a:spcBef>
              <a:buSzPct val="125000"/>
            </a:pPr>
            <a:r>
              <a:rPr lang="ar-SA" sz="1800" dirty="0"/>
              <a:t>في المثال التالي قمنا بتعريف كلاس إسمه </a:t>
            </a:r>
            <a:r>
              <a:rPr lang="en-US" sz="1800" dirty="0"/>
              <a:t>Book </a:t>
            </a:r>
            <a:r>
              <a:rPr lang="ar-SA" sz="1800" dirty="0" smtClean="0"/>
              <a:t> ولم </a:t>
            </a:r>
            <a:r>
              <a:rPr lang="ar-SA" sz="1800" dirty="0"/>
              <a:t>نقم بتعريف </a:t>
            </a:r>
            <a:r>
              <a:rPr lang="en-US" sz="1800" dirty="0">
                <a:solidFill>
                  <a:srgbClr val="000000"/>
                </a:solidFill>
              </a:rPr>
              <a:t>Constructor</a:t>
            </a:r>
            <a:r>
              <a:rPr lang="ar-SA" sz="1800" dirty="0" smtClean="0"/>
              <a:t> </a:t>
            </a:r>
            <a:r>
              <a:rPr lang="ar-SA" sz="1800" dirty="0"/>
              <a:t>له</a:t>
            </a:r>
            <a:r>
              <a:rPr lang="ar-SA" sz="1800" dirty="0" smtClean="0"/>
              <a:t>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" y="128155"/>
            <a:ext cx="8726488" cy="63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tx1"/>
                </a:solidFill>
              </a:rPr>
              <a:t>Constructor </a:t>
            </a:r>
            <a:r>
              <a:rPr lang="en-US" altLang="en-US" sz="3200" b="1" dirty="0">
                <a:solidFill>
                  <a:schemeClr val="tx1"/>
                </a:solidFill>
              </a:rPr>
              <a:t>and 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Destructor</a:t>
            </a:r>
            <a:r>
              <a:rPr lang="ar-SA" altLang="en-US" sz="3200" b="1" dirty="0" smtClean="0"/>
              <a:t> </a:t>
            </a:r>
            <a:r>
              <a:rPr lang="en-US" sz="3200" b="1" dirty="0" smtClean="0"/>
              <a:t>(</a:t>
            </a:r>
            <a:r>
              <a:rPr lang="ar-SA" sz="3200" b="1" dirty="0" smtClean="0"/>
              <a:t>البناء والهدم</a:t>
            </a:r>
            <a:r>
              <a:rPr lang="en-US" sz="3200" b="1" dirty="0" smtClean="0"/>
              <a:t>)</a:t>
            </a:r>
            <a:endParaRPr lang="en-CA" sz="3200" b="1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6096000"/>
            <a:ext cx="7086600" cy="6096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 Book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8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09086"/>
            <a:ext cx="8305800" cy="5896514"/>
          </a:xfrm>
        </p:spPr>
        <p:txBody>
          <a:bodyPr/>
          <a:lstStyle/>
          <a:p>
            <a:pPr marL="228600" indent="-228600" algn="just" rtl="1" eaLnBrk="1" hangingPunct="1">
              <a:spcBef>
                <a:spcPts val="600"/>
              </a:spcBef>
              <a:buSzPct val="125000"/>
            </a:pPr>
            <a:r>
              <a:rPr lang="ar-SA" altLang="en-US" sz="1800" dirty="0" smtClean="0"/>
              <a:t>الـ</a:t>
            </a:r>
            <a:r>
              <a:rPr lang="en-US" altLang="en-US" sz="1800" dirty="0" smtClean="0"/>
              <a:t>Class</a:t>
            </a:r>
            <a:r>
              <a:rPr lang="ar-SA" altLang="en-US" sz="1800" dirty="0" smtClean="0"/>
              <a:t> ھي عبارة عن </a:t>
            </a:r>
            <a:r>
              <a:rPr lang="ar-SA" altLang="en-US" sz="1800" b="1" dirty="0" smtClean="0"/>
              <a:t>بنية برمجية</a:t>
            </a:r>
            <a:r>
              <a:rPr lang="ar-SA" altLang="en-US" sz="1800" dirty="0" smtClean="0"/>
              <a:t> تجمع «</a:t>
            </a:r>
            <a:r>
              <a:rPr lang="ar-SA" altLang="en-US" sz="1800" b="1" dirty="0" smtClean="0">
                <a:solidFill>
                  <a:srgbClr val="0070C0"/>
                </a:solidFill>
              </a:rPr>
              <a:t>تغلف</a:t>
            </a:r>
            <a:r>
              <a:rPr lang="ar-SA" altLang="en-US" sz="1800" dirty="0"/>
              <a:t>" </a:t>
            </a:r>
            <a:r>
              <a:rPr lang="ar-SA" altLang="en-US" sz="1800" dirty="0" smtClean="0"/>
              <a:t>البيانات (الخصائص) والمهام (السلوكيات) لمجموعة من الكائنات المتشابهة.</a:t>
            </a:r>
          </a:p>
          <a:p>
            <a:pPr marL="228600" indent="-228600" algn="just" rtl="1" eaLnBrk="1" hangingPunct="1">
              <a:spcBef>
                <a:spcPts val="600"/>
              </a:spcBef>
              <a:buSzPct val="125000"/>
            </a:pPr>
            <a:r>
              <a:rPr lang="ar-SA" altLang="en-US" sz="1800" dirty="0" smtClean="0"/>
              <a:t>وعند تعريف أصناف في برنامج</a:t>
            </a:r>
            <a:r>
              <a:rPr lang="en-US" altLang="en-US" sz="1800" dirty="0" smtClean="0"/>
              <a:t>C++</a:t>
            </a:r>
            <a:r>
              <a:rPr lang="ar-SA" altLang="en-US" sz="1800" dirty="0" smtClean="0"/>
              <a:t>، يكون المبرمج قد أنشأ أنواعاً جديدة (</a:t>
            </a:r>
            <a:r>
              <a:rPr lang="en-US" altLang="en-US" sz="1800" dirty="0" smtClean="0"/>
              <a:t>New data types</a:t>
            </a:r>
            <a:r>
              <a:rPr lang="ar-SA" altLang="en-US" sz="1800" dirty="0" smtClean="0"/>
              <a:t>)، لذلك تصف الـ</a:t>
            </a:r>
            <a:r>
              <a:rPr lang="en-US" altLang="en-US" sz="1800" dirty="0" smtClean="0"/>
              <a:t>Classes</a:t>
            </a:r>
            <a:r>
              <a:rPr lang="ar-SA" altLang="en-US" sz="1800" dirty="0" smtClean="0"/>
              <a:t> في سياق آخر بأنها عبارة عن أنواع بيانات معرفة من قبل المبرمج (</a:t>
            </a:r>
            <a:r>
              <a:rPr lang="en-US" altLang="en-US" sz="1800" dirty="0" smtClean="0"/>
              <a:t>User-defined data types</a:t>
            </a:r>
            <a:r>
              <a:rPr lang="ar-SA" altLang="en-US" sz="1800" dirty="0" smtClean="0"/>
              <a:t>).</a:t>
            </a:r>
          </a:p>
          <a:p>
            <a:pPr marL="228600" indent="-228600" algn="just" rtl="1" eaLnBrk="1" hangingPunct="1">
              <a:spcBef>
                <a:spcPts val="600"/>
              </a:spcBef>
              <a:buSzPct val="125000"/>
            </a:pPr>
            <a:r>
              <a:rPr lang="ar-SA" altLang="en-US" sz="1800" dirty="0"/>
              <a:t>الصنف </a:t>
            </a:r>
            <a:r>
              <a:rPr lang="ar-SA" altLang="en-US" sz="1800" dirty="0" smtClean="0"/>
              <a:t>هو </a:t>
            </a:r>
            <a:r>
              <a:rPr lang="ar-SA" altLang="en-US" sz="1800" dirty="0"/>
              <a:t>نوع </a:t>
            </a:r>
            <a:r>
              <a:rPr lang="ar-SA" altLang="en-US" sz="1800" dirty="0" smtClean="0"/>
              <a:t>بيانات يعرّفه </a:t>
            </a:r>
            <a:r>
              <a:rPr lang="ar-SA" altLang="en-US" sz="1800" dirty="0"/>
              <a:t>المستخدم، ويُسبق بالكلمة المفتاحية ‎</a:t>
            </a:r>
            <a:r>
              <a:rPr lang="en-US" altLang="en-US" sz="1800" dirty="0"/>
              <a:t>class</a:t>
            </a:r>
            <a:r>
              <a:rPr lang="en-US" altLang="en-US" sz="1800" dirty="0" smtClean="0"/>
              <a:t>‎</a:t>
            </a:r>
            <a:endParaRPr lang="ar-SA" altLang="en-US" sz="1800" dirty="0" smtClean="0"/>
          </a:p>
          <a:p>
            <a:pPr marL="228600" indent="-228600" algn="just" rtl="1" eaLnBrk="1" hangingPunct="1">
              <a:spcBef>
                <a:spcPts val="600"/>
              </a:spcBef>
              <a:buSzPct val="125000"/>
            </a:pPr>
            <a:r>
              <a:rPr lang="ar-SA" altLang="en-US" sz="1800" dirty="0" smtClean="0"/>
              <a:t>ويتألف الصنف  من </a:t>
            </a:r>
            <a:r>
              <a:rPr lang="ar-SA" altLang="en-US" sz="1800" dirty="0"/>
              <a:t>أعضاء يمكن أن تكون أيًا مما يلي: </a:t>
            </a:r>
            <a:endParaRPr lang="ar-SA" altLang="en-US" sz="1800" dirty="0" smtClean="0"/>
          </a:p>
          <a:p>
            <a:pPr lvl="1" algn="just" rtl="1" eaLnBrk="1" hangingPunct="1">
              <a:spcBef>
                <a:spcPts val="0"/>
              </a:spcBef>
              <a:buSzPct val="100000"/>
              <a:buFont typeface="+mj-lt"/>
              <a:buAutoNum type="arabicParenR"/>
            </a:pPr>
            <a:r>
              <a:rPr lang="ar-SA" altLang="en-US" sz="1600" dirty="0" smtClean="0"/>
              <a:t>أعضاء بيانية (</a:t>
            </a:r>
            <a:r>
              <a:rPr lang="en-US" altLang="en-US" sz="1600" dirty="0" smtClean="0"/>
              <a:t>Data members</a:t>
            </a:r>
            <a:r>
              <a:rPr lang="ar-SA" altLang="en-US" sz="1600" dirty="0" smtClean="0"/>
              <a:t>) وتسمى كذلك بالمتغيرات العضوية</a:t>
            </a:r>
          </a:p>
          <a:p>
            <a:pPr lvl="1" algn="just" rtl="1" eaLnBrk="1" hangingPunct="1">
              <a:spcBef>
                <a:spcPts val="0"/>
              </a:spcBef>
              <a:buSzPct val="100000"/>
              <a:buFont typeface="+mj-lt"/>
              <a:buAutoNum type="arabicParenR"/>
            </a:pPr>
            <a:r>
              <a:rPr lang="ar-SA" altLang="en-US" sz="1600" dirty="0" smtClean="0"/>
              <a:t>دوالاً أعضاء (</a:t>
            </a:r>
            <a:r>
              <a:rPr lang="en-US" altLang="en-US" sz="1600" dirty="0" smtClean="0"/>
              <a:t>Member functions</a:t>
            </a:r>
            <a:r>
              <a:rPr lang="ar-SA" altLang="en-US" sz="1600" dirty="0" smtClean="0"/>
              <a:t>) وتسمى كذلك بالدوال التابعة</a:t>
            </a:r>
          </a:p>
          <a:p>
            <a:pPr marL="228600" indent="-228600" algn="just" rtl="1" eaLnBrk="1" hangingPunct="1">
              <a:spcBef>
                <a:spcPts val="600"/>
              </a:spcBef>
              <a:buSzPct val="125000"/>
            </a:pPr>
            <a:r>
              <a:rPr lang="ar-SA" altLang="en-US" sz="1600" dirty="0"/>
              <a:t> </a:t>
            </a:r>
            <a:r>
              <a:rPr lang="ar-SA" altLang="en-US" sz="2000" b="1" dirty="0" smtClean="0"/>
              <a:t>مثال:</a:t>
            </a:r>
          </a:p>
          <a:p>
            <a:pPr lvl="1" algn="just" rt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ü"/>
            </a:pPr>
            <a:r>
              <a:rPr lang="ar-SA" altLang="en-US" sz="1600" dirty="0"/>
              <a:t>يُمكن التفكير في </a:t>
            </a:r>
            <a:r>
              <a:rPr lang="ar-SA" altLang="en-US" sz="1600" b="1" dirty="0"/>
              <a:t>السيارة</a:t>
            </a:r>
            <a:r>
              <a:rPr lang="ar-SA" altLang="en-US" sz="1600" dirty="0"/>
              <a:t> على أنها مجموعة من </a:t>
            </a:r>
            <a:r>
              <a:rPr lang="ar-SA" altLang="en-US" sz="1600" b="1" dirty="0" smtClean="0"/>
              <a:t>الأبواب</a:t>
            </a:r>
            <a:r>
              <a:rPr lang="ar-SA" altLang="en-US" sz="1600" dirty="0" smtClean="0"/>
              <a:t>، و</a:t>
            </a:r>
            <a:r>
              <a:rPr lang="ar-SA" altLang="en-US" sz="1600" b="1" dirty="0" smtClean="0"/>
              <a:t>المقاعد</a:t>
            </a:r>
            <a:r>
              <a:rPr lang="ar-SA" altLang="en-US" sz="1600" dirty="0" smtClean="0"/>
              <a:t>، و</a:t>
            </a:r>
            <a:r>
              <a:rPr lang="ar-SA" altLang="en-US" sz="1600" b="1" dirty="0" smtClean="0"/>
              <a:t>النوافذ</a:t>
            </a:r>
            <a:r>
              <a:rPr lang="ar-SA" altLang="en-US" sz="1600" dirty="0" smtClean="0"/>
              <a:t>، وغيرها</a:t>
            </a:r>
          </a:p>
          <a:p>
            <a:pPr lvl="1" algn="just" rt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ü"/>
            </a:pPr>
            <a:r>
              <a:rPr lang="ar-SA" altLang="en-US" sz="1600" dirty="0" smtClean="0"/>
              <a:t>وبجانب آخر </a:t>
            </a:r>
            <a:r>
              <a:rPr lang="ar-SA" altLang="en-US" sz="1600" dirty="0"/>
              <a:t>أخرى يُمكن التفكير </a:t>
            </a:r>
            <a:r>
              <a:rPr lang="ar-SA" altLang="en-US" sz="1600" dirty="0" smtClean="0"/>
              <a:t>في السيارة </a:t>
            </a:r>
            <a:r>
              <a:rPr lang="ar-SA" altLang="en-US" sz="1600" dirty="0"/>
              <a:t>من خلال معرفة ما </a:t>
            </a:r>
            <a:r>
              <a:rPr lang="ar-SA" altLang="en-US" sz="1600" dirty="0" smtClean="0"/>
              <a:t>يُمكنها عمله</a:t>
            </a:r>
            <a:r>
              <a:rPr lang="ar-SA" altLang="en-US" sz="1600" dirty="0"/>
              <a:t>: يُمكنها أن </a:t>
            </a:r>
            <a:r>
              <a:rPr lang="ar-SA" altLang="en-US" sz="1600" b="1" dirty="0" smtClean="0"/>
              <a:t>تتحرك</a:t>
            </a:r>
            <a:r>
              <a:rPr lang="ar-SA" altLang="en-US" sz="1600" dirty="0" smtClean="0"/>
              <a:t>، </a:t>
            </a:r>
            <a:r>
              <a:rPr lang="ar-SA" altLang="en-US" sz="1600" dirty="0"/>
              <a:t>و</a:t>
            </a:r>
            <a:r>
              <a:rPr lang="ar-SA" altLang="en-US" sz="1600" b="1" dirty="0"/>
              <a:t>زيادة </a:t>
            </a:r>
            <a:r>
              <a:rPr lang="ar-SA" altLang="en-US" sz="1600" b="1" dirty="0" smtClean="0"/>
              <a:t>سرعتها</a:t>
            </a:r>
            <a:r>
              <a:rPr lang="ar-SA" altLang="en-US" sz="1600" dirty="0" smtClean="0"/>
              <a:t>، و</a:t>
            </a:r>
            <a:r>
              <a:rPr lang="ar-SA" altLang="en-US" sz="1600" b="1" dirty="0" smtClean="0"/>
              <a:t>تقليلها</a:t>
            </a:r>
            <a:r>
              <a:rPr lang="ar-SA" altLang="en-US" sz="1600" dirty="0" smtClean="0"/>
              <a:t>، و</a:t>
            </a:r>
            <a:r>
              <a:rPr lang="ar-SA" altLang="en-US" sz="1600" b="1" dirty="0" smtClean="0"/>
              <a:t>التوقف</a:t>
            </a:r>
            <a:r>
              <a:rPr lang="ar-SA" altLang="en-US" sz="1600" dirty="0" smtClean="0"/>
              <a:t>، وغيرها.</a:t>
            </a:r>
          </a:p>
          <a:p>
            <a:pPr lvl="1" algn="just" rt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ü"/>
            </a:pPr>
            <a:r>
              <a:rPr lang="ar-SA" altLang="en-US" sz="1600" dirty="0"/>
              <a:t>تُتيح لك </a:t>
            </a:r>
            <a:r>
              <a:rPr lang="ar-SA" altLang="en-US" sz="1600" dirty="0" smtClean="0"/>
              <a:t>الـ</a:t>
            </a:r>
            <a:r>
              <a:rPr lang="en-US" altLang="en-US" sz="1600" dirty="0" smtClean="0"/>
              <a:t> Class</a:t>
            </a:r>
            <a:r>
              <a:rPr lang="ar-SA" altLang="en-US" sz="1600" dirty="0" smtClean="0"/>
              <a:t>كبسلة </a:t>
            </a:r>
            <a:r>
              <a:rPr lang="ar-SA" altLang="en-US" sz="1600" dirty="0"/>
              <a:t>أو تجميع هذه الأجزاء والإجراءات في </a:t>
            </a:r>
            <a:r>
              <a:rPr lang="ar-SA" altLang="en-US" sz="1600"/>
              <a:t>مجموعة </a:t>
            </a:r>
            <a:r>
              <a:rPr lang="ar-SA" altLang="en-US" sz="1600" smtClean="0"/>
              <a:t>واحدة.</a:t>
            </a:r>
            <a:endParaRPr lang="ar-SA" altLang="en-US" sz="1600" dirty="0"/>
          </a:p>
          <a:p>
            <a:pPr lvl="1" algn="just" rt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ü"/>
            </a:pPr>
            <a:endParaRPr lang="en-US" altLang="en-US" sz="1600" dirty="0" smtClean="0"/>
          </a:p>
          <a:p>
            <a:pPr algn="just" rtl="1" eaLnBrk="1" hangingPunct="1">
              <a:spcBef>
                <a:spcPts val="1200"/>
              </a:spcBef>
              <a:buSzPct val="125000"/>
            </a:pPr>
            <a:endParaRPr lang="en-US" altLang="en-US" sz="1400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56686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Class Basics</a:t>
            </a:r>
            <a:endParaRPr lang="en-US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36809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57013"/>
            <a:ext cx="8839200" cy="5872387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SzPct val="125000"/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Times New Roman"/>
              </a:rPr>
              <a:t>Constructor</a:t>
            </a:r>
            <a:endParaRPr lang="en-US" sz="1800" dirty="0" smtClean="0"/>
          </a:p>
          <a:p>
            <a:pPr marL="228600" indent="-228600" algn="r" rtl="1" eaLnBrk="1" hangingPunct="1">
              <a:spcBef>
                <a:spcPts val="600"/>
              </a:spcBef>
              <a:buSzPct val="125000"/>
            </a:pPr>
            <a:r>
              <a:rPr lang="ar-SA" sz="1800" dirty="0" smtClean="0"/>
              <a:t>في </a:t>
            </a:r>
            <a:r>
              <a:rPr lang="ar-SA" sz="1800" dirty="0"/>
              <a:t>المثال التالي قمنا بتعريف كلاس إسمه </a:t>
            </a:r>
            <a:r>
              <a:rPr lang="en-US" sz="1800" dirty="0"/>
              <a:t>Book  </a:t>
            </a:r>
            <a:r>
              <a:rPr lang="ar-SA" sz="1800" dirty="0" smtClean="0"/>
              <a:t> ولم </a:t>
            </a:r>
            <a:r>
              <a:rPr lang="ar-SA" sz="1800" dirty="0"/>
              <a:t>نقم بتعريف </a:t>
            </a:r>
            <a:r>
              <a:rPr lang="en-US" sz="1800" dirty="0">
                <a:solidFill>
                  <a:srgbClr val="000000"/>
                </a:solidFill>
              </a:rPr>
              <a:t>Constructor</a:t>
            </a:r>
            <a:r>
              <a:rPr lang="ar-SA" sz="1800" dirty="0" smtClean="0"/>
              <a:t> </a:t>
            </a:r>
            <a:r>
              <a:rPr lang="ar-SA" sz="1800" dirty="0"/>
              <a:t>له.</a:t>
            </a:r>
            <a:endParaRPr lang="en-US" sz="1800" dirty="0"/>
          </a:p>
          <a:p>
            <a:pPr marL="0" indent="0" algn="r" rtl="1" eaLnBrk="1" hangingPunct="1">
              <a:spcBef>
                <a:spcPts val="600"/>
              </a:spcBef>
              <a:buSzPct val="125000"/>
              <a:buNone/>
            </a:pPr>
            <a:endParaRPr lang="en-US" sz="1800" dirty="0" smtClean="0"/>
          </a:p>
          <a:p>
            <a:pPr marL="0" indent="0" algn="r" rtl="1" eaLnBrk="1" hangingPunct="1">
              <a:spcBef>
                <a:spcPts val="600"/>
              </a:spcBef>
              <a:buSzPct val="125000"/>
              <a:buNone/>
            </a:pPr>
            <a:endParaRPr lang="en-US" sz="1800" dirty="0"/>
          </a:p>
          <a:p>
            <a:pPr marL="228600" indent="-228600" algn="r" rtl="1" eaLnBrk="1" hangingPunct="1">
              <a:spcBef>
                <a:spcPts val="600"/>
              </a:spcBef>
              <a:buSzPct val="125000"/>
            </a:pPr>
            <a:r>
              <a:rPr lang="ar-SA" sz="1800" dirty="0"/>
              <a:t>سيقوم المترجم بإنشاء </a:t>
            </a:r>
            <a:r>
              <a:rPr lang="en-US" sz="1800" dirty="0">
                <a:solidFill>
                  <a:srgbClr val="000000"/>
                </a:solidFill>
              </a:rPr>
              <a:t>Constructor</a:t>
            </a:r>
            <a:r>
              <a:rPr lang="ar-SA" sz="1800" dirty="0" smtClean="0"/>
              <a:t> </a:t>
            </a:r>
            <a:r>
              <a:rPr lang="ar-SA" sz="1800" dirty="0"/>
              <a:t>فارغ بشكل تلقائي عنا كالتالي</a:t>
            </a:r>
            <a:r>
              <a:rPr lang="ar-SA" sz="1800" dirty="0" smtClean="0"/>
              <a:t>.</a:t>
            </a:r>
          </a:p>
          <a:p>
            <a:pPr marL="0" indent="0" algn="r" rtl="1" eaLnBrk="1" hangingPunct="1">
              <a:spcBef>
                <a:spcPts val="600"/>
              </a:spcBef>
              <a:buSzPct val="125000"/>
              <a:buNone/>
            </a:pPr>
            <a:endParaRPr lang="ar-SA" sz="1800" dirty="0" smtClean="0"/>
          </a:p>
          <a:p>
            <a:pPr marL="0" indent="0" algn="r" rtl="1" eaLnBrk="1" hangingPunct="1">
              <a:spcBef>
                <a:spcPts val="600"/>
              </a:spcBef>
              <a:buSzPct val="125000"/>
              <a:buNone/>
            </a:pPr>
            <a:endParaRPr lang="ar-SA" sz="1800" dirty="0"/>
          </a:p>
          <a:p>
            <a:pPr marL="0" indent="0" algn="r" rtl="1" eaLnBrk="1" hangingPunct="1">
              <a:spcBef>
                <a:spcPts val="600"/>
              </a:spcBef>
              <a:buSzPct val="125000"/>
              <a:buNone/>
            </a:pPr>
            <a:endParaRPr lang="ar-SA" sz="1800" dirty="0" smtClean="0"/>
          </a:p>
          <a:p>
            <a:pPr marL="0" indent="0" algn="r" rtl="1" eaLnBrk="1" hangingPunct="1">
              <a:spcBef>
                <a:spcPts val="600"/>
              </a:spcBef>
              <a:buSzPct val="125000"/>
              <a:buNone/>
            </a:pPr>
            <a:endParaRPr lang="en-US" sz="1800" dirty="0" smtClean="0"/>
          </a:p>
          <a:p>
            <a:pPr marL="0" indent="0" algn="r" rtl="1" eaLnBrk="1" hangingPunct="1">
              <a:spcBef>
                <a:spcPts val="600"/>
              </a:spcBef>
              <a:buSzPct val="125000"/>
              <a:buNone/>
            </a:pPr>
            <a:endParaRPr lang="ar-SA" sz="1800" dirty="0"/>
          </a:p>
          <a:p>
            <a:pPr marL="0" indent="0" algn="r" rtl="1" eaLnBrk="1" hangingPunct="1">
              <a:spcBef>
                <a:spcPts val="600"/>
              </a:spcBef>
              <a:buSzPct val="125000"/>
              <a:buNone/>
            </a:pPr>
            <a:endParaRPr lang="ar-SA" sz="1800" dirty="0" smtClean="0"/>
          </a:p>
          <a:p>
            <a:pPr marL="228600" indent="-228600" algn="r" rtl="1" eaLnBrk="1" hangingPunct="1">
              <a:spcBef>
                <a:spcPts val="600"/>
              </a:spcBef>
              <a:buSzPct val="125000"/>
            </a:pPr>
            <a:r>
              <a:rPr lang="ar-SA" sz="1800" dirty="0" smtClean="0"/>
              <a:t>في الحقيقة أنه توجد هنالك ثلاثة أنواع من الـ</a:t>
            </a:r>
            <a:r>
              <a:rPr lang="en-US" sz="1800" dirty="0" smtClean="0"/>
              <a:t>Constructor</a:t>
            </a:r>
            <a:r>
              <a:rPr lang="ar-SA" sz="1800" dirty="0" smtClean="0"/>
              <a:t> هي:</a:t>
            </a:r>
          </a:p>
          <a:p>
            <a:pPr marL="1143000" lvl="4" eaLnBrk="1" hangingPunct="1">
              <a:spcBef>
                <a:spcPts val="600"/>
              </a:spcBef>
              <a:buSzPct val="100000"/>
              <a:buFont typeface="+mj-lt"/>
              <a:buAutoNum type="arabicParenR"/>
            </a:pPr>
            <a:r>
              <a:rPr lang="en-US" sz="1400" dirty="0" smtClean="0"/>
              <a:t>Default Constructor (</a:t>
            </a:r>
            <a:r>
              <a:rPr lang="ar-SA" sz="1400" dirty="0" smtClean="0"/>
              <a:t>دالة البناء الإفتراضية</a:t>
            </a:r>
            <a:r>
              <a:rPr lang="en-US" sz="1400" dirty="0" smtClean="0"/>
              <a:t>)</a:t>
            </a:r>
            <a:endParaRPr lang="ar-SA" sz="1400" dirty="0" smtClean="0"/>
          </a:p>
          <a:p>
            <a:pPr marL="914400" lvl="4" indent="0" algn="r" rtl="1" eaLnBrk="1" hangingPunct="1">
              <a:spcBef>
                <a:spcPts val="600"/>
              </a:spcBef>
              <a:buSzPct val="100000"/>
              <a:buNone/>
            </a:pPr>
            <a:r>
              <a:rPr lang="ar-SA" sz="1400" dirty="0" smtClean="0"/>
              <a:t>وهو ذلك الـ</a:t>
            </a:r>
            <a:r>
              <a:rPr lang="en-US" sz="1400" dirty="0" smtClean="0"/>
              <a:t>Constructor</a:t>
            </a:r>
            <a:r>
              <a:rPr lang="ar-SA" sz="1400" dirty="0" smtClean="0"/>
              <a:t> الذي ليس له </a:t>
            </a:r>
            <a:r>
              <a:rPr lang="en-US" sz="1400" dirty="0" smtClean="0"/>
              <a:t>Parameters</a:t>
            </a:r>
          </a:p>
          <a:p>
            <a:pPr marL="1257300" lvl="4" indent="-342900" eaLnBrk="1" hangingPunct="1">
              <a:spcBef>
                <a:spcPts val="600"/>
              </a:spcBef>
              <a:buSzPct val="100000"/>
              <a:buFont typeface="+mj-lt"/>
              <a:buAutoNum type="arabicParenR" startAt="2"/>
            </a:pPr>
            <a:r>
              <a:rPr lang="en-US" sz="1400" dirty="0" smtClean="0"/>
              <a:t>Parameterized Constructor (</a:t>
            </a:r>
            <a:r>
              <a:rPr lang="ar-SA" sz="1400" dirty="0" smtClean="0"/>
              <a:t>دالة البناء التي تستخدم الوسائط</a:t>
            </a:r>
            <a:r>
              <a:rPr lang="en-US" sz="1400" dirty="0" smtClean="0"/>
              <a:t>)</a:t>
            </a:r>
            <a:endParaRPr lang="ar-SA" sz="1400" dirty="0" smtClean="0"/>
          </a:p>
          <a:p>
            <a:pPr marL="914400" lvl="4" indent="0" algn="r" rtl="1" eaLnBrk="1" hangingPunct="1">
              <a:spcBef>
                <a:spcPts val="600"/>
              </a:spcBef>
              <a:buSzPct val="100000"/>
              <a:buNone/>
            </a:pPr>
            <a:r>
              <a:rPr lang="ar-SA" sz="1400" dirty="0" smtClean="0"/>
              <a:t>وهو ال</a:t>
            </a:r>
            <a:r>
              <a:rPr lang="en-US" sz="1400" dirty="0" smtClean="0"/>
              <a:t>Constructor</a:t>
            </a:r>
            <a:r>
              <a:rPr lang="ar-SA" sz="1400" dirty="0" smtClean="0"/>
              <a:t> الذي يحتاج الى تمرير </a:t>
            </a:r>
            <a:r>
              <a:rPr lang="en-US" sz="1400" dirty="0" smtClean="0"/>
              <a:t>Parameters</a:t>
            </a:r>
            <a:r>
              <a:rPr lang="ar-SA" sz="1400" dirty="0" smtClean="0"/>
              <a:t> عند إستدعائه</a:t>
            </a:r>
            <a:endParaRPr lang="en-US" sz="1400" dirty="0" smtClean="0"/>
          </a:p>
          <a:p>
            <a:pPr marL="1257300" lvl="4" indent="-342900" eaLnBrk="1" hangingPunct="1">
              <a:spcBef>
                <a:spcPts val="600"/>
              </a:spcBef>
              <a:buSzPct val="100000"/>
              <a:buFont typeface="+mj-lt"/>
              <a:buAutoNum type="arabicParenR" startAt="3"/>
            </a:pPr>
            <a:r>
              <a:rPr lang="en-US" sz="1400" dirty="0"/>
              <a:t>Copy </a:t>
            </a:r>
            <a:r>
              <a:rPr lang="en-US" sz="1400" dirty="0" smtClean="0"/>
              <a:t>constructor (</a:t>
            </a:r>
            <a:r>
              <a:rPr lang="ar-SA" sz="1400" dirty="0" smtClean="0"/>
              <a:t>دالة البناء الناسخة</a:t>
            </a:r>
            <a:r>
              <a:rPr lang="en-US" sz="1400" dirty="0" smtClean="0"/>
              <a:t>)</a:t>
            </a:r>
            <a:endParaRPr lang="en-US" sz="1400" dirty="0"/>
          </a:p>
          <a:p>
            <a:pPr marL="1714500" lvl="4" indent="0" algn="r" rtl="1" eaLnBrk="1" hangingPunct="1">
              <a:spcBef>
                <a:spcPts val="600"/>
              </a:spcBef>
              <a:buSzPct val="125000"/>
              <a:buNone/>
            </a:pPr>
            <a:endParaRPr lang="ar-SA" sz="14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" y="128155"/>
            <a:ext cx="8726488" cy="63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tx1"/>
                </a:solidFill>
              </a:rPr>
              <a:t>Constructor </a:t>
            </a:r>
            <a:r>
              <a:rPr lang="en-US" altLang="en-US" sz="3200" b="1" dirty="0">
                <a:solidFill>
                  <a:schemeClr val="tx1"/>
                </a:solidFill>
              </a:rPr>
              <a:t>and 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Destructor</a:t>
            </a:r>
            <a:r>
              <a:rPr lang="ar-SA" altLang="en-US" sz="3200" b="1" dirty="0" smtClean="0"/>
              <a:t> </a:t>
            </a:r>
            <a:r>
              <a:rPr lang="en-US" sz="3200" b="1" dirty="0" smtClean="0"/>
              <a:t>(</a:t>
            </a:r>
            <a:r>
              <a:rPr lang="ar-SA" sz="3200" b="1" dirty="0" smtClean="0"/>
              <a:t>البناء والهدم</a:t>
            </a:r>
            <a:r>
              <a:rPr lang="en-US" sz="3200" b="1" dirty="0" smtClean="0"/>
              <a:t>)</a:t>
            </a:r>
            <a:endParaRPr lang="en-CA" sz="3200" b="1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1524000"/>
            <a:ext cx="7086600" cy="6096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 Book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2590800"/>
            <a:ext cx="7086600" cy="18288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 Book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public:</a:t>
            </a:r>
          </a:p>
          <a:p>
            <a:pPr eaLnBrk="1" hangingPunct="1"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 is a default constructor which constructed by the compiler</a:t>
            </a:r>
            <a:endParaRPr lang="ar-SA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ar-SA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Book()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</a:p>
        </p:txBody>
      </p:sp>
    </p:spTree>
    <p:extLst>
      <p:ext uri="{BB962C8B-B14F-4D97-AF65-F5344CB8AC3E}">
        <p14:creationId xmlns:p14="http://schemas.microsoft.com/office/powerpoint/2010/main" val="34816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57013"/>
            <a:ext cx="8839200" cy="5872387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Times New Roman"/>
              </a:rPr>
              <a:t>Default, Parametrized, and Copy </a:t>
            </a:r>
            <a:r>
              <a:rPr lang="en-US" altLang="en-US" sz="2400" b="1" dirty="0" smtClean="0">
                <a:solidFill>
                  <a:srgbClr val="0070C0"/>
                </a:solidFill>
                <a:latin typeface="Times New Roman"/>
              </a:rPr>
              <a:t>Constructors</a:t>
            </a:r>
            <a:endParaRPr lang="en-US" sz="1800" dirty="0" smtClean="0"/>
          </a:p>
          <a:p>
            <a:pPr marL="228600" indent="-228600" algn="r" rtl="1" eaLnBrk="1" hangingPunct="1">
              <a:spcBef>
                <a:spcPts val="600"/>
              </a:spcBef>
              <a:buSzPct val="125000"/>
            </a:pPr>
            <a:r>
              <a:rPr lang="ar-SA" sz="1800" dirty="0" smtClean="0"/>
              <a:t>عند إستدعاء الـ</a:t>
            </a:r>
            <a:r>
              <a:rPr lang="en-US" sz="1800" dirty="0" smtClean="0"/>
              <a:t>Default </a:t>
            </a:r>
            <a:r>
              <a:rPr lang="en-US" sz="1800" dirty="0" smtClean="0">
                <a:solidFill>
                  <a:srgbClr val="000000"/>
                </a:solidFill>
              </a:rPr>
              <a:t>constructor</a:t>
            </a:r>
            <a:r>
              <a:rPr lang="ar-SA" sz="1800" dirty="0"/>
              <a:t> فإنك لا تحتاج فعل أي شيء حين تنشئ كائن من الكلاس </a:t>
            </a:r>
            <a:r>
              <a:rPr lang="ar-SA" sz="1800" dirty="0" smtClean="0"/>
              <a:t>، ويكون ذلك كما هو مبين في المثال التالي</a:t>
            </a:r>
          </a:p>
          <a:p>
            <a:pPr marL="0" indent="0" algn="r" rtl="1" eaLnBrk="1" hangingPunct="1">
              <a:spcBef>
                <a:spcPts val="600"/>
              </a:spcBef>
              <a:buSzPct val="125000"/>
              <a:buNone/>
            </a:pPr>
            <a:endParaRPr lang="en-US" sz="1800" dirty="0"/>
          </a:p>
          <a:p>
            <a:pPr marL="0" indent="0" algn="r" rtl="1" eaLnBrk="1" hangingPunct="1">
              <a:spcBef>
                <a:spcPts val="600"/>
              </a:spcBef>
              <a:buSzPct val="125000"/>
              <a:buNone/>
            </a:pPr>
            <a:endParaRPr lang="en-US" sz="1800" dirty="0" smtClean="0"/>
          </a:p>
          <a:p>
            <a:pPr marL="228600" indent="-228600" algn="r" rtl="1" eaLnBrk="1" hangingPunct="1">
              <a:spcBef>
                <a:spcPts val="600"/>
              </a:spcBef>
              <a:buSzPct val="125000"/>
            </a:pPr>
            <a:r>
              <a:rPr lang="ar-SA" sz="1800" dirty="0"/>
              <a:t>عند إستدعاء </a:t>
            </a:r>
            <a:r>
              <a:rPr lang="ar-SA" sz="1800" dirty="0" smtClean="0"/>
              <a:t>الـ</a:t>
            </a:r>
            <a:r>
              <a:rPr lang="en-US" sz="1800" dirty="0" err="1" smtClean="0"/>
              <a:t>Parametreized</a:t>
            </a:r>
            <a:r>
              <a:rPr lang="en-US" sz="1800" dirty="0" smtClean="0"/>
              <a:t> </a:t>
            </a:r>
            <a:r>
              <a:rPr lang="en-US" sz="1800" dirty="0"/>
              <a:t>constructor </a:t>
            </a:r>
            <a:r>
              <a:rPr lang="ar-SA" sz="1800" dirty="0" smtClean="0"/>
              <a:t> فإنك </a:t>
            </a:r>
            <a:r>
              <a:rPr lang="ar-SA" sz="1800" dirty="0"/>
              <a:t>مجبر على تمرير </a:t>
            </a:r>
            <a:r>
              <a:rPr lang="ar-SA" sz="1800" dirty="0" smtClean="0"/>
              <a:t>قيم عند إنشاء الكائن، ويكون ذلك كما هو مبين في الأمثلة التالية</a:t>
            </a:r>
          </a:p>
          <a:p>
            <a:pPr marL="0" indent="0" algn="r" rtl="1" eaLnBrk="1" hangingPunct="1">
              <a:spcBef>
                <a:spcPts val="600"/>
              </a:spcBef>
              <a:buSzPct val="125000"/>
              <a:buNone/>
            </a:pPr>
            <a:endParaRPr lang="ar-SA" sz="1800" dirty="0" smtClean="0"/>
          </a:p>
          <a:p>
            <a:pPr marL="0" indent="0" algn="r" rtl="1" eaLnBrk="1" hangingPunct="1">
              <a:spcBef>
                <a:spcPts val="600"/>
              </a:spcBef>
              <a:buSzPct val="125000"/>
              <a:buNone/>
            </a:pPr>
            <a:endParaRPr lang="ar-SA" sz="1800" dirty="0"/>
          </a:p>
          <a:p>
            <a:pPr marL="0" indent="0" algn="r" rtl="1" eaLnBrk="1" hangingPunct="1">
              <a:spcBef>
                <a:spcPts val="600"/>
              </a:spcBef>
              <a:buSzPct val="125000"/>
              <a:buNone/>
            </a:pPr>
            <a:endParaRPr lang="ar-SA" sz="1800" dirty="0" smtClean="0"/>
          </a:p>
          <a:p>
            <a:pPr marL="0" indent="0" algn="r" rtl="1" eaLnBrk="1" hangingPunct="1">
              <a:spcBef>
                <a:spcPts val="600"/>
              </a:spcBef>
              <a:buSzPct val="125000"/>
              <a:buNone/>
            </a:pPr>
            <a:endParaRPr lang="en-US" sz="1800" dirty="0" smtClean="0"/>
          </a:p>
          <a:p>
            <a:pPr marL="0" indent="0" algn="r" rtl="1" eaLnBrk="1" hangingPunct="1">
              <a:spcBef>
                <a:spcPts val="600"/>
              </a:spcBef>
              <a:buSzPct val="125000"/>
              <a:buNone/>
            </a:pPr>
            <a:endParaRPr lang="ar-SA" sz="1800" dirty="0"/>
          </a:p>
          <a:p>
            <a:pPr marL="0" indent="0" algn="r" rtl="1" eaLnBrk="1" hangingPunct="1">
              <a:spcBef>
                <a:spcPts val="600"/>
              </a:spcBef>
              <a:buSzPct val="125000"/>
              <a:buNone/>
            </a:pPr>
            <a:endParaRPr lang="ar-SA" sz="1800" dirty="0" smtClean="0"/>
          </a:p>
          <a:p>
            <a:pPr marL="228600" indent="-228600" algn="r" rtl="1" eaLnBrk="1" hangingPunct="1">
              <a:spcBef>
                <a:spcPts val="600"/>
              </a:spcBef>
              <a:buSzPct val="125000"/>
            </a:pPr>
            <a:r>
              <a:rPr lang="ar-SA" sz="1800" dirty="0"/>
              <a:t>إذا </a:t>
            </a:r>
            <a:r>
              <a:rPr lang="ar-SA" sz="1800" dirty="0" smtClean="0"/>
              <a:t>الكلاس </a:t>
            </a:r>
            <a:r>
              <a:rPr lang="ar-SA" sz="1800" dirty="0"/>
              <a:t>يحتوي على </a:t>
            </a:r>
            <a:r>
              <a:rPr lang="en-US" sz="1800" dirty="0">
                <a:solidFill>
                  <a:srgbClr val="000000"/>
                </a:solidFill>
              </a:rPr>
              <a:t>Default constructor </a:t>
            </a:r>
            <a:r>
              <a:rPr lang="ar-SA" sz="1800" dirty="0" smtClean="0">
                <a:solidFill>
                  <a:srgbClr val="000000"/>
                </a:solidFill>
              </a:rPr>
              <a:t> </a:t>
            </a:r>
            <a:r>
              <a:rPr lang="ar-SA" sz="1800" dirty="0" smtClean="0"/>
              <a:t>وكان يحتوي كذلك على </a:t>
            </a:r>
            <a:r>
              <a:rPr lang="en-US" sz="1800" dirty="0" smtClean="0"/>
              <a:t>Parameterized </a:t>
            </a:r>
            <a:r>
              <a:rPr lang="en-US" sz="1800" dirty="0"/>
              <a:t>constructor</a:t>
            </a:r>
            <a:r>
              <a:rPr lang="ar-SA" sz="1800" dirty="0" smtClean="0"/>
              <a:t> فهنا </a:t>
            </a:r>
            <a:r>
              <a:rPr lang="ar-SA" sz="1800" dirty="0"/>
              <a:t>تكون مخيّر على استدعاء </a:t>
            </a:r>
            <a:r>
              <a:rPr lang="ar-SA" sz="1800" dirty="0" smtClean="0"/>
              <a:t>الـ</a:t>
            </a:r>
            <a:r>
              <a:rPr lang="en-US" sz="1800" dirty="0" smtClean="0"/>
              <a:t>Constructor</a:t>
            </a:r>
            <a:r>
              <a:rPr lang="ar-SA" sz="1800" dirty="0" smtClean="0"/>
              <a:t> </a:t>
            </a:r>
            <a:r>
              <a:rPr lang="ar-SA" sz="1800" dirty="0"/>
              <a:t>الذي </a:t>
            </a:r>
            <a:r>
              <a:rPr lang="ar-SA" sz="1800" dirty="0" smtClean="0"/>
              <a:t>تريده</a:t>
            </a:r>
            <a:r>
              <a:rPr lang="en-US" sz="1800" dirty="0" smtClean="0"/>
              <a:t> </a:t>
            </a:r>
            <a:r>
              <a:rPr lang="ar-SA" sz="1800" dirty="0" smtClean="0"/>
              <a:t> (كيف يكون ذلك؟)</a:t>
            </a:r>
          </a:p>
          <a:p>
            <a:pPr marL="228600" indent="-228600" algn="r" rtl="1" eaLnBrk="1" hangingPunct="1">
              <a:spcBef>
                <a:spcPts val="600"/>
              </a:spcBef>
              <a:buSzPct val="125000"/>
            </a:pPr>
            <a:r>
              <a:rPr lang="ar-SA" sz="2000" dirty="0"/>
              <a:t>المثال </a:t>
            </a:r>
            <a:r>
              <a:rPr lang="ar-SA" sz="2000" dirty="0" smtClean="0"/>
              <a:t>التالي يشتمل على </a:t>
            </a:r>
            <a:r>
              <a:rPr lang="en-US" sz="2000" dirty="0" smtClean="0"/>
              <a:t>C++ program</a:t>
            </a:r>
            <a:r>
              <a:rPr lang="ar-SA" sz="2000" dirty="0" smtClean="0"/>
              <a:t> يتضمن على تعريف لـ</a:t>
            </a:r>
            <a:r>
              <a:rPr lang="en-US" sz="2000" dirty="0"/>
              <a:t> Default Constructor</a:t>
            </a:r>
            <a:endParaRPr lang="ar-SA" sz="20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" y="128155"/>
            <a:ext cx="8726488" cy="63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tx1"/>
                </a:solidFill>
              </a:rPr>
              <a:t>Constructor </a:t>
            </a:r>
            <a:r>
              <a:rPr lang="en-US" altLang="en-US" sz="3200" b="1" dirty="0">
                <a:solidFill>
                  <a:schemeClr val="tx1"/>
                </a:solidFill>
              </a:rPr>
              <a:t>and 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Destructor</a:t>
            </a:r>
            <a:r>
              <a:rPr lang="ar-SA" altLang="en-US" sz="3200" b="1" dirty="0" smtClean="0"/>
              <a:t> </a:t>
            </a:r>
            <a:r>
              <a:rPr lang="en-US" sz="3200" b="1" dirty="0" smtClean="0"/>
              <a:t>(</a:t>
            </a:r>
            <a:r>
              <a:rPr lang="ar-SA" sz="3200" b="1" dirty="0" smtClean="0"/>
              <a:t>البناء والهدم</a:t>
            </a:r>
            <a:r>
              <a:rPr lang="en-US" sz="3200" b="1" dirty="0" smtClean="0"/>
              <a:t>)</a:t>
            </a:r>
            <a:endParaRPr lang="en-CA" sz="3200" b="1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1905000"/>
            <a:ext cx="7086600" cy="3810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Book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3352800"/>
            <a:ext cx="7086600" cy="3810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Book book("C++ for beginners");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3000" y="4267200"/>
            <a:ext cx="7086600" cy="3810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Book book("C++ for beginners", "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Mhamad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Harmush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12104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57013"/>
            <a:ext cx="8763000" cy="1147987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en-US" sz="2400" b="1" dirty="0" smtClean="0">
                <a:solidFill>
                  <a:srgbClr val="0070C0"/>
                </a:solidFill>
                <a:latin typeface="Times New Roman"/>
              </a:rPr>
              <a:t>Default, Parametrized, and Copy Constructors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r" rtl="1" eaLnBrk="1" hangingPunct="1">
              <a:spcBef>
                <a:spcPts val="600"/>
              </a:spcBef>
              <a:spcAft>
                <a:spcPts val="0"/>
              </a:spcAft>
              <a:buSzPct val="125000"/>
            </a:pP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المثال التالي يشتمل على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program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يتضمن على تعريف لـ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</a:t>
            </a:r>
          </a:p>
          <a:p>
            <a:pPr marL="0" indent="0" algn="r" rtl="1" eaLnBrk="1" hangingPunct="1">
              <a:spcBef>
                <a:spcPts val="600"/>
              </a:spcBef>
              <a:spcAft>
                <a:spcPts val="600"/>
              </a:spcAft>
              <a:buSzPct val="125000"/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eaLnBrk="1" hangingPunct="1">
              <a:spcBef>
                <a:spcPts val="600"/>
              </a:spcBef>
              <a:spcAft>
                <a:spcPts val="600"/>
              </a:spcAft>
              <a:buSzPct val="125000"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28864" y="2133601"/>
            <a:ext cx="8451850" cy="4343400"/>
            <a:chOff x="528864" y="3657600"/>
            <a:chExt cx="8451850" cy="3069207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528864" y="3657600"/>
              <a:ext cx="3738336" cy="306920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/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#include &lt;</a:t>
              </a:r>
              <a:r>
                <a:rPr lang="en-US" alt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iostream</a:t>
              </a:r>
              <a:r>
                <a:rPr lang="en-US" alt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 eaLnBrk="1" hangingPunct="1">
                <a:buFontTx/>
                <a:buNone/>
              </a:pPr>
              <a:endPara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using namespace </a:t>
              </a:r>
              <a:r>
                <a:rPr lang="en-US" alt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std</a:t>
              </a:r>
              <a:r>
                <a:rPr lang="en-US" alt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buFontTx/>
                <a:buNone/>
              </a:pPr>
              <a:endPara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creature</a:t>
              </a:r>
            </a:p>
            <a:p>
              <a:pPr eaLnBrk="1" hangingPunct="1">
                <a:buFontTx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 eaLnBrk="1" hangingPunct="1">
                <a:buFontTx/>
                <a:buNone/>
              </a:pPr>
              <a:r>
                <a:rPr lang="en-US" alt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private</a:t>
              </a:r>
              <a:r>
                <a:rPr lang="en-US" alt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eaLnBrk="1" hangingPunct="1">
                <a:buFontTx/>
                <a:buNone/>
              </a:pPr>
              <a:r>
                <a:rPr lang="en-US" alt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int </a:t>
              </a:r>
              <a:r>
                <a:rPr lang="en-US" alt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yearofBirth</a:t>
              </a:r>
              <a:r>
                <a:rPr lang="en-US" alt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buFontTx/>
                <a:buNone/>
              </a:pPr>
              <a:r>
                <a:rPr lang="en-US" alt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public</a:t>
              </a:r>
              <a:r>
                <a:rPr lang="en-US" alt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eaLnBrk="1" hangingPunct="1">
                <a:buFontTx/>
                <a:buNone/>
              </a:pPr>
              <a:r>
                <a:rPr lang="en-US" alt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creature</a:t>
              </a:r>
              <a:r>
                <a:rPr lang="en-US" alt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buFontTx/>
                <a:buNone/>
              </a:pPr>
              <a:r>
                <a:rPr lang="en-US" alt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{</a:t>
              </a:r>
              <a:endPara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alt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alt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&lt;&lt;“Constructor is called</a:t>
              </a:r>
              <a:r>
                <a:rPr lang="en-US" alt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";</a:t>
              </a:r>
            </a:p>
            <a:p>
              <a:pPr eaLnBrk="1" hangingPunct="1">
                <a:buFontTx/>
                <a:buNone/>
              </a:pPr>
              <a:r>
                <a:rPr lang="en-US" alt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  <a:endPara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724400" y="3657601"/>
              <a:ext cx="4256314" cy="1830754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/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800" dirty="0"/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Main function for the </a:t>
              </a:r>
              <a:r>
                <a:rPr lang="en-US" alt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main()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creature </a:t>
              </a:r>
              <a:r>
                <a:rPr lang="en-US" alt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obj;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alt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getch</a:t>
              </a:r>
              <a:r>
                <a:rPr lang="en-US" alt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</a:t>
              </a:r>
              <a:r>
                <a:rPr lang="en-US" alt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4724400" y="5703737"/>
              <a:ext cx="4256314" cy="10230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Output:</a:t>
              </a:r>
            </a:p>
            <a:p>
              <a:pPr eaLnBrk="1" hangingPunct="1">
                <a:buFontTx/>
                <a:buNone/>
              </a:pPr>
              <a:r>
                <a:rPr lang="en-US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Constructor is </a:t>
              </a:r>
              <a:r>
                <a:rPr lang="en-US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called</a:t>
              </a:r>
            </a:p>
          </p:txBody>
        </p:sp>
      </p:grp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28600" y="128155"/>
            <a:ext cx="8726488" cy="63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tx1"/>
                </a:solidFill>
              </a:rPr>
              <a:t>Constructor </a:t>
            </a:r>
            <a:r>
              <a:rPr lang="en-US" altLang="en-US" sz="3200" b="1" dirty="0">
                <a:solidFill>
                  <a:schemeClr val="tx1"/>
                </a:solidFill>
              </a:rPr>
              <a:t>and 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Destructor</a:t>
            </a:r>
            <a:r>
              <a:rPr lang="ar-SA" altLang="en-US" sz="3200" b="1" dirty="0" smtClean="0"/>
              <a:t> </a:t>
            </a:r>
            <a:r>
              <a:rPr lang="en-US" sz="3200" b="1" dirty="0" smtClean="0"/>
              <a:t>(</a:t>
            </a:r>
            <a:r>
              <a:rPr lang="ar-SA" sz="3200" b="1" dirty="0" smtClean="0"/>
              <a:t>البناء والهدم</a:t>
            </a:r>
            <a:r>
              <a:rPr lang="en-US" sz="3200" b="1" dirty="0" smtClean="0"/>
              <a:t>)</a:t>
            </a:r>
            <a:endParaRPr lang="en-CA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2488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57013"/>
            <a:ext cx="8763000" cy="843187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Times New Roman"/>
              </a:rPr>
              <a:t>Default, Parametrized, and Copy Constructors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r" rtl="1" eaLnBrk="1" hangingPunct="1">
              <a:buSzPct val="125000"/>
            </a:pP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المثال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التالي يشتمل على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program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يتضمن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على تعريف لـ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Parametrized Constructor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تم تعريفه في خارج الـ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43000" y="1752600"/>
            <a:ext cx="6705600" cy="4805587"/>
            <a:chOff x="1143000" y="1905000"/>
            <a:chExt cx="6705600" cy="4805587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143000" y="1905000"/>
              <a:ext cx="6705600" cy="13716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/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Point</a:t>
              </a: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            //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Declaration Point Class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int 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x,y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//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Properties: x and y coordinates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public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Point(int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int); </a:t>
              </a: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//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Declaration of the constructor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bool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move(int, int); // A function to move points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void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 </a:t>
              </a: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//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print coordinates on the screen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</p:txBody>
        </p:sp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1143000" y="3390900"/>
              <a:ext cx="6705600" cy="213360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/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Point::Point(int 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x_first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 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y_first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 "Constructor is called..." &lt;&lt; 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if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x_first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0 ) </a:t>
              </a: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//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given value is negative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x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0; </a:t>
              </a: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//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Assigns zero to x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else</a:t>
              </a:r>
              <a:endPara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x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x_first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if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y_first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0 ) </a:t>
              </a: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//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given value is negative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y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0; </a:t>
              </a: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//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Assigns zero to x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else</a:t>
              </a:r>
              <a:endPara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y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y_first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1143000" y="5638800"/>
              <a:ext cx="6705600" cy="1071787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/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main() {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Point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p1(20, 100), p2(-10, 45); </a:t>
              </a: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//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Construct is called 2 times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Point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*pp = new Point(10, 50); </a:t>
              </a: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//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Construct is called once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Point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p3; </a:t>
              </a: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//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ERROR! There is not a default </a:t>
              </a: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constructor</a:t>
              </a:r>
              <a:endPara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28600" y="128155"/>
            <a:ext cx="8726488" cy="63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tx1"/>
                </a:solidFill>
              </a:rPr>
              <a:t>Constructor </a:t>
            </a:r>
            <a:r>
              <a:rPr lang="en-US" altLang="en-US" sz="3200" b="1" dirty="0">
                <a:solidFill>
                  <a:schemeClr val="tx1"/>
                </a:solidFill>
              </a:rPr>
              <a:t>and 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Destructor</a:t>
            </a:r>
            <a:r>
              <a:rPr lang="ar-SA" altLang="en-US" sz="3200" b="1" dirty="0" smtClean="0"/>
              <a:t> </a:t>
            </a:r>
            <a:r>
              <a:rPr lang="en-US" sz="3200" b="1" dirty="0" smtClean="0"/>
              <a:t>(</a:t>
            </a:r>
            <a:r>
              <a:rPr lang="ar-SA" sz="3200" b="1" dirty="0" smtClean="0"/>
              <a:t>البناء والهدم</a:t>
            </a:r>
            <a:r>
              <a:rPr lang="en-US" sz="3200" b="1" dirty="0" smtClean="0"/>
              <a:t>)</a:t>
            </a:r>
            <a:endParaRPr lang="en-CA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95557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57013"/>
            <a:ext cx="8763000" cy="5948587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Times New Roman"/>
              </a:rPr>
              <a:t>Default, Parametrized, and Copy </a:t>
            </a:r>
            <a:r>
              <a:rPr lang="en-US" altLang="en-US" sz="2400" b="1" dirty="0" smtClean="0">
                <a:solidFill>
                  <a:srgbClr val="0070C0"/>
                </a:solidFill>
                <a:latin typeface="Times New Roman"/>
              </a:rPr>
              <a:t>Constructors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r" rtl="1" eaLnBrk="1" hangingPunct="1">
              <a:buSzPct val="125000"/>
            </a:pP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كما هو مبين في المثال التالي، يمكن أن تأخذ الـ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في الـ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 parameters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على قيم إفتراضية.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SzPct val="125000"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SzPct val="125000"/>
              <a:buNone/>
            </a:pP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SzPct val="125000"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SzPct val="125000"/>
              <a:buNone/>
            </a:pP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SzPct val="125000"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SzPct val="125000"/>
              <a:buNone/>
            </a:pP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SzPct val="125000"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SzPct val="125000"/>
              <a:buNone/>
            </a:pP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SzPct val="125000"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SzPct val="125000"/>
              <a:buNone/>
            </a:pP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r" rtl="1" eaLnBrk="1" hangingPunct="1">
              <a:spcBef>
                <a:spcPts val="1800"/>
              </a:spcBef>
              <a:buSzPct val="125000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الكود التالي يبين عملية إنشاء لكائنات يستصحبها إستدعاء إفتراضي لـ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Parametrized constructors</a:t>
            </a:r>
          </a:p>
          <a:p>
            <a:pPr marL="0" indent="0" eaLnBrk="1" hangingPunct="1">
              <a:spcBef>
                <a:spcPts val="0"/>
              </a:spcBef>
              <a:buSzPct val="125000"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0"/>
              </a:spcBef>
              <a:buSzPct val="125000"/>
              <a:buNone/>
            </a:pP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SzPct val="125000"/>
              <a:buNone/>
            </a:pP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r" rtl="1" eaLnBrk="1" hangingPunct="1">
              <a:buSzPct val="125000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الكود التالي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يبين عملية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إنشاء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لكائن تستصحبه إستدعاء إفتراضي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لـ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Parametrized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في صورة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66800" y="1600200"/>
            <a:ext cx="7315200" cy="2895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ex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Point{</a:t>
            </a:r>
          </a:p>
          <a:p>
            <a:pPr eaLnBrk="1" hangingPunct="1">
              <a:buFontTx/>
              <a:buNone/>
            </a:pP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Point(int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x_first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0, int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y_first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>
              <a:buFontTx/>
              <a:buNone/>
            </a:pPr>
            <a:endParaRPr lang="en-US" alt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Point::Point(int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x_first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y_first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buFontTx/>
              <a:buNone/>
            </a:pP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x_first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</a:t>
            </a: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// 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the given value is negative</a:t>
            </a:r>
          </a:p>
          <a:p>
            <a:pPr eaLnBrk="1" hangingPunct="1">
              <a:buFontTx/>
              <a:buNone/>
            </a:pP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// 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Assigns zero to x</a:t>
            </a:r>
          </a:p>
          <a:p>
            <a:pPr eaLnBrk="1" hangingPunct="1">
              <a:buFontTx/>
              <a:buNone/>
            </a:pP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x_first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y_first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0 ) </a:t>
            </a: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// 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the given value is negative</a:t>
            </a:r>
          </a:p>
          <a:p>
            <a:pPr eaLnBrk="1" hangingPunct="1">
              <a:buFontTx/>
              <a:buNone/>
            </a:pP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 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// 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Assigns zero to x</a:t>
            </a:r>
          </a:p>
          <a:p>
            <a:pPr eaLnBrk="1" hangingPunct="1">
              <a:buFontTx/>
              <a:buNone/>
            </a:pPr>
            <a:r>
              <a: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y_first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66800" y="4993592"/>
            <a:ext cx="7315200" cy="607107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fr-F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Point p1(15,75); </a:t>
            </a:r>
            <a:r>
              <a:rPr lang="fr-FR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fr-F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x=15, y=75</a:t>
            </a:r>
          </a:p>
          <a:p>
            <a:pPr eaLnBrk="1" hangingPunct="1">
              <a:buFontTx/>
              <a:buNone/>
            </a:pPr>
            <a:r>
              <a:rPr lang="fr-F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Point p2(100); </a:t>
            </a:r>
            <a:r>
              <a:rPr lang="fr-FR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fr-F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x=100, y=0</a:t>
            </a:r>
            <a:endParaRPr lang="en-US" alt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66800" y="6272436"/>
            <a:ext cx="7315200" cy="356964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fr-F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Point p3; </a:t>
            </a:r>
            <a:r>
              <a:rPr lang="fr-FR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fr-FR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x=0, y=0</a:t>
            </a:r>
            <a:endParaRPr lang="en-US" alt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28600" y="128155"/>
            <a:ext cx="8726488" cy="63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tx1"/>
                </a:solidFill>
              </a:rPr>
              <a:t>Constructor </a:t>
            </a:r>
            <a:r>
              <a:rPr lang="en-US" altLang="en-US" sz="3200" b="1" dirty="0">
                <a:solidFill>
                  <a:schemeClr val="tx1"/>
                </a:solidFill>
              </a:rPr>
              <a:t>and 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Destructor</a:t>
            </a:r>
            <a:r>
              <a:rPr lang="ar-SA" altLang="en-US" sz="3200" b="1" dirty="0" smtClean="0"/>
              <a:t> </a:t>
            </a:r>
            <a:r>
              <a:rPr lang="en-US" sz="3200" b="1" dirty="0" smtClean="0"/>
              <a:t>(</a:t>
            </a:r>
            <a:r>
              <a:rPr lang="ar-SA" sz="3200" b="1" dirty="0" smtClean="0"/>
              <a:t>البناء والهدم</a:t>
            </a:r>
            <a:r>
              <a:rPr lang="en-US" sz="3200" b="1" dirty="0" smtClean="0"/>
              <a:t>)</a:t>
            </a:r>
            <a:endParaRPr lang="en-CA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8986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57013"/>
            <a:ext cx="8763000" cy="5948587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Times New Roman"/>
              </a:rPr>
              <a:t>Default, Parametrized, and Copy Constructor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 rtl="1" eaLnBrk="1" hangingPunct="1">
              <a:spcBef>
                <a:spcPts val="600"/>
              </a:spcBef>
              <a:spcAft>
                <a:spcPts val="0"/>
              </a:spcAft>
              <a:buSzPct val="125000"/>
            </a:pP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الـ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constructor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هي عبارة دالة بناء خاصة تستخدم لإنشاء دالة جديدة (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object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في شكل نسخة (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لكائن (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آخر. مع ملاحظة أن كلا الكئنان هما من كلاس واحدة.</a:t>
            </a:r>
          </a:p>
          <a:p>
            <a:pPr marL="228600" indent="-228600" algn="just" rtl="1" eaLnBrk="1" hangingPunct="1">
              <a:spcBef>
                <a:spcPts val="600"/>
              </a:spcBef>
              <a:spcAft>
                <a:spcPts val="0"/>
              </a:spcAft>
              <a:buSzPct val="125000"/>
            </a:pP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يتم إستخدام الـ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constructor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فيما يلي:</a:t>
            </a:r>
          </a:p>
          <a:p>
            <a:pPr lvl="1" indent="-342900" algn="just" rtl="1" eaLnBrk="1" hangingPunct="1">
              <a:spcBef>
                <a:spcPts val="600"/>
              </a:spcBef>
              <a:spcAft>
                <a:spcPts val="0"/>
              </a:spcAft>
              <a:buSzPct val="100000"/>
              <a:buFont typeface="+mj-lt"/>
              <a:buAutoNum type="arabicParenR"/>
            </a:pP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إعطاء قيم إبتدائية لكائن من كائن آخر له نفس الـ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ar-SA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 algn="just" rtl="1" eaLnBrk="1" hangingPunct="1">
              <a:spcBef>
                <a:spcPts val="600"/>
              </a:spcBef>
              <a:spcAft>
                <a:spcPts val="0"/>
              </a:spcAft>
              <a:buSzPct val="100000"/>
              <a:buFont typeface="+mj-lt"/>
              <a:buAutoNum type="arabicParenR"/>
            </a:pP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نسخ كائن لتمريره في شكل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الى دالة</a:t>
            </a:r>
          </a:p>
          <a:p>
            <a:pPr lvl="1" indent="-342900" algn="just" rtl="1" eaLnBrk="1" hangingPunct="1">
              <a:spcBef>
                <a:spcPts val="600"/>
              </a:spcBef>
              <a:spcAft>
                <a:spcPts val="0"/>
              </a:spcAft>
              <a:buSzPct val="100000"/>
              <a:buFont typeface="+mj-lt"/>
              <a:buAutoNum type="arabicParenR"/>
            </a:pPr>
            <a:r>
              <a:rPr lang="ar-SA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نسخ كائن </a:t>
            </a:r>
            <a:r>
              <a:rPr lang="ar-SA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لإسترجاعه من دالة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r" rtl="1" eaLnBrk="1" hangingPunct="1">
              <a:spcBef>
                <a:spcPts val="1200"/>
              </a:spcBef>
              <a:spcAft>
                <a:spcPts val="6600"/>
              </a:spcAft>
              <a:buSzPct val="125000"/>
            </a:pPr>
            <a:r>
              <a:rPr lang="ar-SA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تظهر الصورة العامة للـ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constructor</a:t>
            </a:r>
            <a:r>
              <a:rPr lang="ar-SA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كما يلي: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228600" algn="r" rtl="1" eaLnBrk="1" hangingPunct="1">
              <a:spcBef>
                <a:spcPts val="6600"/>
              </a:spcBef>
              <a:spcAft>
                <a:spcPts val="0"/>
              </a:spcAft>
              <a:buSzPct val="125000"/>
            </a:pP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الـ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في هذه الصورة العامة هو عبارة عن مرجع (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للكائن الذي تم إستخدامه في إنشاء الكائن المستنسخ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r" rtl="1" eaLnBrk="1" hangingPunct="1">
              <a:spcBef>
                <a:spcPts val="600"/>
              </a:spcBef>
              <a:spcAft>
                <a:spcPts val="0"/>
              </a:spcAft>
              <a:buSzPct val="125000"/>
            </a:pP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الـ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constructor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نفسه يتم تصنيفه الى نوعين:</a:t>
            </a:r>
          </a:p>
          <a:p>
            <a:pPr lvl="5" indent="-342900">
              <a:spcBef>
                <a:spcPts val="600"/>
              </a:spcBef>
              <a:buSzPct val="100000"/>
              <a:buFont typeface="+mj-lt"/>
              <a:buAutoNum type="arabicParenR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Copy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ar-SA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 indent="-342900">
              <a:spcBef>
                <a:spcPts val="600"/>
              </a:spcBef>
              <a:buSzPct val="100000"/>
              <a:buFont typeface="+mj-lt"/>
              <a:buAutoNum type="arabicParenR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Copy Constructor</a:t>
            </a:r>
            <a:endParaRPr lang="ar-SA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24100" y="3886200"/>
            <a:ext cx="5067300" cy="1219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  <a:ex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classname (const classname &amp;obj) {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body of constructor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8600" y="128155"/>
            <a:ext cx="8726488" cy="63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tx1"/>
                </a:solidFill>
              </a:rPr>
              <a:t>Constructor </a:t>
            </a:r>
            <a:r>
              <a:rPr lang="en-US" altLang="en-US" sz="3200" b="1" dirty="0">
                <a:solidFill>
                  <a:schemeClr val="tx1"/>
                </a:solidFill>
              </a:rPr>
              <a:t>and 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Destructor</a:t>
            </a:r>
            <a:r>
              <a:rPr lang="ar-SA" altLang="en-US" sz="3200" b="1" dirty="0" smtClean="0"/>
              <a:t> </a:t>
            </a:r>
            <a:r>
              <a:rPr lang="en-US" sz="3200" b="1" dirty="0" smtClean="0"/>
              <a:t>(</a:t>
            </a:r>
            <a:r>
              <a:rPr lang="ar-SA" sz="3200" b="1" dirty="0" smtClean="0"/>
              <a:t>البناء والهدم</a:t>
            </a:r>
            <a:r>
              <a:rPr lang="en-US" sz="3200" b="1" dirty="0" smtClean="0"/>
              <a:t>)</a:t>
            </a:r>
            <a:endParaRPr lang="en-CA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59658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57013"/>
            <a:ext cx="8763000" cy="1376587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Times New Roman"/>
              </a:rPr>
              <a:t>Default, Parametrized, and Copy Constructor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 rtl="1" eaLnBrk="1" hangingPunct="1">
              <a:spcBef>
                <a:spcPts val="600"/>
              </a:spcBef>
              <a:spcAft>
                <a:spcPts val="0"/>
              </a:spcAft>
              <a:buSzPct val="125000"/>
            </a:pP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الـ</a:t>
            </a: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copy constructor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لايتم تعريفه من قبل المبرمج، إنما يقوم المترجم (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بتقديمه وإستدعائه تلقائياً عندما يتم نسخ قيم لكائن الى كائن آخر جديد.</a:t>
            </a:r>
          </a:p>
          <a:p>
            <a:pPr marL="228600" indent="-228600" algn="just" rtl="1" eaLnBrk="1" hangingPunct="1">
              <a:spcBef>
                <a:spcPts val="600"/>
              </a:spcBef>
              <a:spcAft>
                <a:spcPts val="0"/>
              </a:spcAft>
              <a:buSzPct val="125000"/>
            </a:pP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قيما يلي مثال لـ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program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يتضمن إستدعاء غير صريح لـ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copy constructor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8600" y="128155"/>
            <a:ext cx="8726488" cy="63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tx1"/>
                </a:solidFill>
              </a:rPr>
              <a:t>Constructor </a:t>
            </a:r>
            <a:r>
              <a:rPr lang="en-US" altLang="en-US" sz="3200" b="1" dirty="0">
                <a:solidFill>
                  <a:schemeClr val="tx1"/>
                </a:solidFill>
              </a:rPr>
              <a:t>and 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Destructor</a:t>
            </a:r>
            <a:r>
              <a:rPr lang="ar-SA" altLang="en-US" sz="3200" b="1" dirty="0" smtClean="0"/>
              <a:t> </a:t>
            </a:r>
            <a:r>
              <a:rPr lang="en-US" sz="3200" b="1" dirty="0" smtClean="0"/>
              <a:t>(</a:t>
            </a:r>
            <a:r>
              <a:rPr lang="ar-SA" sz="3200" b="1" dirty="0" smtClean="0"/>
              <a:t>البناء والهدم</a:t>
            </a:r>
            <a:r>
              <a:rPr lang="en-US" sz="3200" b="1" dirty="0" smtClean="0"/>
              <a:t>)</a:t>
            </a:r>
            <a:endParaRPr lang="en-CA" sz="3200" b="1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75379" y="2133600"/>
            <a:ext cx="4206421" cy="4571999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pPr eaLnBrk="1" hangingPunct="1"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x, y;</a:t>
            </a:r>
          </a:p>
          <a:p>
            <a:pPr eaLnBrk="1" hangingPunct="1"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A(</a:t>
            </a:r>
            <a:r>
              <a:rPr lang="en-US" alt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j)</a:t>
            </a:r>
          </a:p>
          <a:p>
            <a:pPr eaLnBrk="1" hangingPunct="1"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en-US" alt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j;</a:t>
            </a:r>
          </a:p>
          <a:p>
            <a:pPr eaLnBrk="1" hangingPunct="1"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x; }</a:t>
            </a:r>
          </a:p>
          <a:p>
            <a:pPr eaLnBrk="1" hangingPunct="1"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getY</a:t>
            </a: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y; }</a:t>
            </a:r>
          </a:p>
          <a:p>
            <a:pPr eaLnBrk="1" hangingPunct="1"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>
              <a:buFontTx/>
              <a:buNone/>
            </a:pPr>
            <a:r>
              <a:rPr lang="en-US" alt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ob1(10, 46);</a:t>
            </a:r>
          </a:p>
          <a:p>
            <a:pPr eaLnBrk="1" hangingPunct="1"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ob2 = ob1;                                    // 1</a:t>
            </a:r>
          </a:p>
          <a:p>
            <a:pPr eaLnBrk="1" hangingPunct="1"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ob2.getX() &lt;&lt; " y = " &lt;&lt; ob2.getY();</a:t>
            </a:r>
          </a:p>
          <a:p>
            <a:pPr eaLnBrk="1" hangingPunct="1"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022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57013"/>
            <a:ext cx="8763000" cy="5948587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Times New Roman"/>
              </a:rPr>
              <a:t>Default, Parametrized, and Copy Constructor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 rtl="1" eaLnBrk="1" hangingPunct="1">
              <a:spcBef>
                <a:spcPts val="600"/>
              </a:spcBef>
              <a:spcAft>
                <a:spcPts val="0"/>
              </a:spcAft>
              <a:buSzPct val="125000"/>
            </a:pP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أما في حالة الـ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copy constructor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فيتم نسخ قيم معاملات الكائن (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parameters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الى الكائن الجديد، ويتم تعريف بصورة صريحة الـ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constructor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بواسطة المبرمج.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 rtl="1" eaLnBrk="1" hangingPunct="1">
              <a:spcBef>
                <a:spcPts val="600"/>
              </a:spcBef>
              <a:spcAft>
                <a:spcPts val="0"/>
              </a:spcAft>
              <a:buSzPct val="125000"/>
            </a:pP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وتنجذ عملية النسخ هذه في شكل عبارات صريحة تضمن في تعريف الـ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constructor</a:t>
            </a:r>
            <a:endParaRPr lang="ar-SA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 rtl="1" eaLnBrk="1" hangingPunct="1">
              <a:spcBef>
                <a:spcPts val="600"/>
              </a:spcBef>
              <a:spcAft>
                <a:spcPts val="0"/>
              </a:spcAft>
              <a:buSzPct val="125000"/>
            </a:pP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قيما يلي مثال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لـ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program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يتضمن تعريف لـ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constructor</a:t>
            </a:r>
          </a:p>
          <a:p>
            <a:pPr marL="0" indent="0" algn="r" rtl="1" eaLnBrk="1" hangingPunct="1">
              <a:spcBef>
                <a:spcPts val="600"/>
              </a:spcBef>
              <a:spcAft>
                <a:spcPts val="0"/>
              </a:spcAft>
              <a:buSzPct val="125000"/>
              <a:buNone/>
            </a:pPr>
            <a:endParaRPr lang="ar-SA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 eaLnBrk="1" hangingPunct="1">
              <a:spcBef>
                <a:spcPts val="600"/>
              </a:spcBef>
              <a:spcAft>
                <a:spcPts val="0"/>
              </a:spcAft>
              <a:buSzPct val="125000"/>
              <a:buNone/>
            </a:pPr>
            <a:endParaRPr lang="ar-SA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 eaLnBrk="1" hangingPunct="1">
              <a:spcBef>
                <a:spcPts val="600"/>
              </a:spcBef>
              <a:spcAft>
                <a:spcPts val="0"/>
              </a:spcAft>
              <a:buSzPct val="125000"/>
              <a:buNone/>
            </a:pPr>
            <a:endParaRPr lang="ar-SA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 eaLnBrk="1" hangingPunct="1">
              <a:spcBef>
                <a:spcPts val="600"/>
              </a:spcBef>
              <a:spcAft>
                <a:spcPts val="0"/>
              </a:spcAft>
              <a:buSzPct val="125000"/>
              <a:buNone/>
            </a:pPr>
            <a:endParaRPr lang="ar-SA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 eaLnBrk="1" hangingPunct="1">
              <a:spcBef>
                <a:spcPts val="600"/>
              </a:spcBef>
              <a:spcAft>
                <a:spcPts val="0"/>
              </a:spcAft>
              <a:buSzPct val="125000"/>
              <a:buNone/>
            </a:pPr>
            <a:endParaRPr lang="ar-SA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 eaLnBrk="1" hangingPunct="1">
              <a:spcBef>
                <a:spcPts val="600"/>
              </a:spcBef>
              <a:spcAft>
                <a:spcPts val="0"/>
              </a:spcAft>
              <a:buSzPct val="125000"/>
              <a:buNone/>
            </a:pPr>
            <a:endParaRPr lang="ar-SA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 eaLnBrk="1" hangingPunct="1">
              <a:spcBef>
                <a:spcPts val="600"/>
              </a:spcBef>
              <a:spcAft>
                <a:spcPts val="0"/>
              </a:spcAft>
              <a:buSzPct val="125000"/>
              <a:buNone/>
            </a:pPr>
            <a:endParaRPr lang="ar-SA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 eaLnBrk="1" hangingPunct="1">
              <a:spcBef>
                <a:spcPts val="600"/>
              </a:spcBef>
              <a:spcAft>
                <a:spcPts val="0"/>
              </a:spcAft>
              <a:buSzPct val="125000"/>
              <a:buNone/>
            </a:pPr>
            <a:endParaRPr lang="ar-SA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 eaLnBrk="1" hangingPunct="1">
              <a:spcBef>
                <a:spcPts val="600"/>
              </a:spcBef>
              <a:spcAft>
                <a:spcPts val="0"/>
              </a:spcAft>
              <a:buSzPct val="125000"/>
              <a:buNone/>
            </a:pPr>
            <a:endParaRPr lang="ar-SA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 eaLnBrk="1" hangingPunct="1">
              <a:spcBef>
                <a:spcPts val="600"/>
              </a:spcBef>
              <a:spcAft>
                <a:spcPts val="0"/>
              </a:spcAft>
              <a:buSzPct val="125000"/>
              <a:buNone/>
            </a:pPr>
            <a:endParaRPr lang="ar-SA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 eaLnBrk="1" hangingPunct="1">
              <a:spcBef>
                <a:spcPts val="600"/>
              </a:spcBef>
              <a:spcAft>
                <a:spcPts val="0"/>
              </a:spcAft>
              <a:buSzPct val="125000"/>
              <a:buNone/>
            </a:pPr>
            <a:endParaRPr lang="ar-SA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r" rtl="1" eaLnBrk="1" hangingPunct="1">
              <a:spcBef>
                <a:spcPts val="600"/>
              </a:spcBef>
              <a:spcAft>
                <a:spcPts val="0"/>
              </a:spcAft>
              <a:buSzPct val="125000"/>
            </a:pP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فيما يلي مثال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شامل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لبرنامج حول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التعامل مع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في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الـ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8600" y="128155"/>
            <a:ext cx="8726488" cy="63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tx1"/>
                </a:solidFill>
              </a:rPr>
              <a:t>Constructor </a:t>
            </a:r>
            <a:r>
              <a:rPr lang="en-US" altLang="en-US" sz="3200" b="1" dirty="0">
                <a:solidFill>
                  <a:schemeClr val="tx1"/>
                </a:solidFill>
              </a:rPr>
              <a:t>and 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Destructor</a:t>
            </a:r>
            <a:r>
              <a:rPr lang="ar-SA" altLang="en-US" sz="3200" b="1" dirty="0" smtClean="0"/>
              <a:t> </a:t>
            </a:r>
            <a:r>
              <a:rPr lang="en-US" sz="3200" b="1" dirty="0" smtClean="0"/>
              <a:t>(</a:t>
            </a:r>
            <a:r>
              <a:rPr lang="ar-SA" sz="3200" b="1" dirty="0" smtClean="0"/>
              <a:t>البناء والهدم</a:t>
            </a:r>
            <a:r>
              <a:rPr lang="en-US" sz="3200" b="1" dirty="0" smtClean="0"/>
              <a:t>)</a:t>
            </a:r>
            <a:endParaRPr lang="en-CA" sz="3200" b="1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00200" y="2590800"/>
            <a:ext cx="6644821" cy="36576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  <a:effectLst/>
          <a:ex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Example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public: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Example(</a:t>
            </a:r>
            <a:r>
              <a:rPr lang="en-US" alt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x)       </a:t>
            </a:r>
            <a:r>
              <a:rPr lang="en-US" alt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parameterized constructor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a=x;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Example(Example &amp;</a:t>
            </a:r>
            <a:r>
              <a:rPr lang="en-US" alt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alt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 constructor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= </a:t>
            </a:r>
            <a:r>
              <a:rPr lang="en-US" alt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ob.a</a:t>
            </a: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Example e1(36);      </a:t>
            </a:r>
            <a:r>
              <a:rPr lang="en-US" alt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Calling the parameterized constructor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ar-SA" alt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 </a:t>
            </a: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e2(e1);      </a:t>
            </a:r>
            <a:r>
              <a:rPr lang="en-US" alt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Calling the copy constructor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ar-SA" alt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&lt;&lt;e2.a;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5488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57013"/>
            <a:ext cx="8763000" cy="6907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Times New Roman"/>
              </a:rPr>
              <a:t>Default, Parametrized, and Copy Constructor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8600" y="1295400"/>
            <a:ext cx="8626021" cy="5410201"/>
            <a:chOff x="228600" y="1295400"/>
            <a:chExt cx="8626021" cy="5410201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228600" y="1295400"/>
              <a:ext cx="4206421" cy="541020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/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#include &lt;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iostream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 eaLnBrk="1" hangingPunct="1">
                <a:buFontTx/>
                <a:buNone/>
              </a:pPr>
              <a:endPara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using namespace 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std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buFontTx/>
                <a:buNone/>
              </a:pPr>
              <a:endPara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Line {</a:t>
              </a:r>
            </a:p>
            <a:p>
              <a:pPr eaLnBrk="1" hangingPunct="1">
                <a:buFontTx/>
                <a:buNone/>
              </a:pPr>
              <a:endPara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public: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getLength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void );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Line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int 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); </a:t>
              </a: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simple constructor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Line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const Line &amp;obj); </a:t>
              </a: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copy constructor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~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Line();                </a:t>
              </a: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destructor</a:t>
              </a:r>
            </a:p>
            <a:p>
              <a:pPr eaLnBrk="1" hangingPunct="1">
                <a:buFontTx/>
                <a:buNone/>
              </a:pPr>
              <a:endPara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private: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  <a:p>
              <a:pPr eaLnBrk="1" hangingPunct="1">
                <a:buFontTx/>
                <a:buNone/>
              </a:pPr>
              <a:endPara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//Member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functions definitions including constructor</a:t>
              </a:r>
            </a:p>
            <a:p>
              <a:pPr eaLnBrk="1" hangingPunct="1">
                <a:buFontTx/>
                <a:buNone/>
              </a:pPr>
              <a:endParaRPr lang="en-US" alt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Line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::Line(int 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 "Normal constructor allocating 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" </a:t>
              </a: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&lt;&lt; </a:t>
              </a:r>
              <a:r>
                <a:rPr lang="en-US" alt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// allocate memory for the pointer;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int;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*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eaLnBrk="1" hangingPunct="1">
                <a:buFontTx/>
                <a:buNone/>
              </a:pPr>
              <a:endParaRPr lang="en-US" altLang="en-US" sz="9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4572000" y="1295400"/>
              <a:ext cx="4282621" cy="451841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/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800" dirty="0"/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Line::Line(const Line &amp;obj) {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&lt;&lt; "Copy constructor allocating 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." &lt;&lt; 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new int;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*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*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obj.ptr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// copy the value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Line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::~Line(void) {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&lt;&lt; "Freeing memory!" &lt;&lt; 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delete 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Line::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getLength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void ) {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*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display(Line obj) {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&lt;&lt; "Length of line : " &lt;&lt; 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obj.getLength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&lt;&lt;</a:t>
              </a:r>
              <a:r>
                <a:rPr lang="en-US" alt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Main function for the program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main() {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Line line(10);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display(line);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endParaRPr lang="en-US" alt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0;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4572000" y="5867400"/>
              <a:ext cx="4282621" cy="8382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n-US" altLang="en-US" sz="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Output:</a:t>
              </a: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n-US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 constructor allocating </a:t>
              </a:r>
              <a:r>
                <a:rPr lang="en-US" alt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ptr</a:t>
              </a:r>
              <a:endParaRPr lang="en-US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n-US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 constructor allocating </a:t>
              </a:r>
              <a:r>
                <a:rPr lang="en-US" altLang="en-US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ptr</a:t>
              </a:r>
              <a:r>
                <a:rPr lang="en-US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n-US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Length of line : 10</a:t>
              </a: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n-US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Freeing memory!</a:t>
              </a:r>
            </a:p>
            <a:p>
              <a:pPr eaLnBrk="1" hangingPunct="1">
                <a:spcBef>
                  <a:spcPts val="0"/>
                </a:spcBef>
                <a:buFontTx/>
                <a:buNone/>
              </a:pPr>
              <a:r>
                <a:rPr lang="en-US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Freeing memory!</a:t>
              </a:r>
              <a:endParaRPr lang="en-US" alt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8600" y="128155"/>
            <a:ext cx="8726488" cy="63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tx1"/>
                </a:solidFill>
              </a:rPr>
              <a:t>Constructor </a:t>
            </a:r>
            <a:r>
              <a:rPr lang="en-US" altLang="en-US" sz="3200" b="1" dirty="0">
                <a:solidFill>
                  <a:schemeClr val="tx1"/>
                </a:solidFill>
              </a:rPr>
              <a:t>and 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Destructor</a:t>
            </a:r>
            <a:r>
              <a:rPr lang="ar-SA" altLang="en-US" sz="3200" b="1" dirty="0" smtClean="0"/>
              <a:t> </a:t>
            </a:r>
            <a:r>
              <a:rPr lang="en-US" sz="3200" b="1" dirty="0" smtClean="0"/>
              <a:t>(</a:t>
            </a:r>
            <a:r>
              <a:rPr lang="ar-SA" sz="3200" b="1" dirty="0" smtClean="0"/>
              <a:t>البناء والهدم</a:t>
            </a:r>
            <a:r>
              <a:rPr lang="en-US" sz="3200" b="1" dirty="0" smtClean="0"/>
              <a:t>)</a:t>
            </a:r>
            <a:endParaRPr lang="en-CA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3138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57013"/>
            <a:ext cx="8763000" cy="5948587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Times New Roman"/>
              </a:rPr>
              <a:t>Destructors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r" rtl="1" eaLnBrk="1" hangingPunct="1">
              <a:spcBef>
                <a:spcPts val="600"/>
              </a:spcBef>
              <a:spcAft>
                <a:spcPts val="0"/>
              </a:spcAft>
              <a:buSzPct val="125000"/>
            </a:pPr>
            <a:r>
              <a:rPr lang="ar-SA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دالة الهدم (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Destructor</a:t>
            </a:r>
            <a:r>
              <a:rPr lang="ar-SA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هي عبارة </a:t>
            </a:r>
            <a:r>
              <a:rPr lang="ar-S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عن دالة تقوم بإزالة </a:t>
            </a:r>
            <a:r>
              <a:rPr lang="ar-SA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الكائنات </a:t>
            </a:r>
            <a:r>
              <a:rPr lang="ar-S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من الذاكرة </a:t>
            </a:r>
            <a:r>
              <a:rPr lang="ar-SA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S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إلغاء </a:t>
            </a:r>
            <a:r>
              <a:rPr lang="ar-SA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الكائنات </a:t>
            </a:r>
            <a:r>
              <a:rPr lang="ar-S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من </a:t>
            </a:r>
            <a:r>
              <a:rPr lang="ar-SA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الذاكرة).</a:t>
            </a:r>
          </a:p>
          <a:p>
            <a:pPr marL="228600" indent="-228600" algn="r" rtl="1" eaLnBrk="1" hangingPunct="1">
              <a:spcBef>
                <a:spcPts val="600"/>
              </a:spcBef>
              <a:spcAft>
                <a:spcPts val="0"/>
              </a:spcAft>
              <a:buSzPct val="125000"/>
            </a:pPr>
            <a:r>
              <a:rPr lang="ar-SA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خصائص دالة الهدم:</a:t>
            </a:r>
          </a:p>
          <a:p>
            <a:pPr lvl="1" indent="-342900" algn="r" rtl="1" eaLnBrk="1" hangingPunct="1">
              <a:spcBef>
                <a:spcPts val="0"/>
              </a:spcBef>
              <a:spcAft>
                <a:spcPts val="0"/>
              </a:spcAft>
              <a:buSzPct val="125000"/>
              <a:buFont typeface="+mj-lt"/>
              <a:buAutoNum type="arabicParenR"/>
            </a:pP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لھا نفس اسم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الصنف</a:t>
            </a:r>
          </a:p>
          <a:p>
            <a:pPr lvl="1" indent="-342900" algn="r" rtl="1" eaLnBrk="1" hangingPunct="1">
              <a:spcBef>
                <a:spcPts val="0"/>
              </a:spcBef>
              <a:spcAft>
                <a:spcPts val="0"/>
              </a:spcAft>
              <a:buSzPct val="125000"/>
              <a:buFont typeface="+mj-lt"/>
              <a:buAutoNum type="arabicParenR"/>
            </a:pP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يسبق اسم دالة الھدم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العلامة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SA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indent="-342900" algn="r" rtl="1" eaLnBrk="1" hangingPunct="1">
              <a:spcBef>
                <a:spcPts val="0"/>
              </a:spcBef>
              <a:spcAft>
                <a:spcPts val="0"/>
              </a:spcAft>
              <a:buSzPct val="125000"/>
              <a:buFont typeface="+mj-lt"/>
              <a:buAutoNum type="arabicParenR"/>
            </a:pP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لا توجد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لھا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مدخلات (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ولا تقوم بإرجاع بشيء</a:t>
            </a:r>
          </a:p>
          <a:p>
            <a:pPr lvl="1" indent="-342900" algn="r" rtl="1" eaLnBrk="1" hangingPunct="1">
              <a:spcBef>
                <a:spcPts val="0"/>
              </a:spcBef>
              <a:spcAft>
                <a:spcPts val="0"/>
              </a:spcAft>
              <a:buSzPct val="125000"/>
              <a:buFont typeface="+mj-lt"/>
              <a:buAutoNum type="arabicParenR"/>
            </a:pP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تقوم بإلغاء المساحات المحجوزة للكائنات في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الذاكرة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 algn="r" rtl="1" eaLnBrk="1" hangingPunct="1">
              <a:spcBef>
                <a:spcPts val="0"/>
              </a:spcBef>
              <a:spcAft>
                <a:spcPts val="0"/>
              </a:spcAft>
              <a:buSzPct val="125000"/>
              <a:buFont typeface="+mj-lt"/>
              <a:buAutoNum type="arabicParenR"/>
            </a:pP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لا يمكن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إنشاء أكثر من دالة ھدم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واحدة</a:t>
            </a:r>
          </a:p>
          <a:p>
            <a:pPr lvl="1" indent="-342900" algn="r" rtl="1" eaLnBrk="1" hangingPunct="1">
              <a:spcBef>
                <a:spcPts val="0"/>
              </a:spcBef>
              <a:spcAft>
                <a:spcPts val="0"/>
              </a:spcAft>
              <a:buSzPct val="125000"/>
              <a:buFont typeface="+mj-lt"/>
              <a:buAutoNum type="arabicParenR"/>
            </a:pP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يتم تنفيذھا عند إلغاء الكائن أو انتھاء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البرنامج</a:t>
            </a:r>
          </a:p>
          <a:p>
            <a:pPr marL="228600" indent="-228600" algn="just" rtl="1" eaLnBrk="1" hangingPunct="1">
              <a:spcBef>
                <a:spcPts val="600"/>
              </a:spcBef>
              <a:spcAft>
                <a:spcPts val="0"/>
              </a:spcAft>
              <a:buSzPct val="125000"/>
            </a:pPr>
            <a:r>
              <a:rPr lang="ar-SA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دوال الهدم </a:t>
            </a:r>
            <a:r>
              <a:rPr lang="ar-S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مھمة جدا وتوجد في كل لغة برمجية دوال مدمرة، يمكنك </a:t>
            </a:r>
            <a:r>
              <a:rPr lang="ar-SA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ملاحظة </a:t>
            </a:r>
            <a:r>
              <a:rPr lang="ar-S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دالة </a:t>
            </a:r>
            <a:r>
              <a:rPr lang="ar-SA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الهدم </a:t>
            </a:r>
            <a:r>
              <a:rPr lang="ar-S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الخاصة </a:t>
            </a:r>
            <a:r>
              <a:rPr lang="ar-SA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ببيئة ++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ar-SA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عند </a:t>
            </a:r>
            <a:r>
              <a:rPr lang="ar-S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ظھور </a:t>
            </a:r>
            <a:r>
              <a:rPr lang="ar-SA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الرسالة </a:t>
            </a:r>
            <a:r>
              <a:rPr lang="ar-S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any key to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ar-SA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في </a:t>
            </a:r>
            <a:r>
              <a:rPr lang="ar-S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نھاية تنفيذ </a:t>
            </a:r>
            <a:r>
              <a:rPr lang="ar-SA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البرنامج.</a:t>
            </a:r>
            <a:endParaRPr lang="ar-SA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algn="r" rtl="1" eaLnBrk="1" hangingPunct="1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ü"/>
            </a:pP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تقوم بيئة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بهدم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الكائن مباشرةً عند انتھاء البرنامج ولكن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إذا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أردنا التحكم بحذف الكائن فإننا يجب أن ننشئ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دالة ھدم خاصة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بنا. </a:t>
            </a:r>
          </a:p>
          <a:p>
            <a:pPr marL="685800" lvl="1" algn="r" rtl="1" eaLnBrk="1" hangingPunct="1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ü"/>
            </a:pP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عند إغلاق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البرنامج يجب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حذف جميع المتغيرات التي  يستخدمھا  من  الذاكرة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،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وإلا فإنھا  ستبقى حتى تملأھا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وبالتالي سنحتاج إلى إضافة ذاكرة إضافية والتي بدورھا ستمتلئ، يمكنك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أن تلاحظ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أنه عند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إعطاء المتغير 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قيمة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معينة ثم إعادة تشغيل البرنامج وطباعة 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فإنھا لا تعيد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شيئاً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1" algn="r" rtl="1" eaLnBrk="1" hangingPunct="1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ü"/>
            </a:pP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تقوم دالة الھدم الخاصة بنا بتدمير الكائن قبل دالة الھدم الخاصة بالبيئة</a:t>
            </a:r>
            <a:endParaRPr lang="ar-SA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r" rtl="1" eaLnBrk="1" hangingPunct="1">
              <a:spcBef>
                <a:spcPts val="600"/>
              </a:spcBef>
              <a:spcAft>
                <a:spcPts val="0"/>
              </a:spcAft>
              <a:buSzPct val="125000"/>
            </a:pPr>
            <a:r>
              <a:rPr lang="ar-S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فيما يلي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example</a:t>
            </a:r>
            <a:r>
              <a:rPr lang="ar-SA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يشتمل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على </a:t>
            </a:r>
            <a:r>
              <a:rPr lang="ar-S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تعريفات </a:t>
            </a:r>
            <a:r>
              <a:rPr lang="ar-SA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لصنف ودالة بناء (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ar-SA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ودالة هدم (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Destructor</a:t>
            </a:r>
            <a:r>
              <a:rPr lang="ar-SA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للصنف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r" rtl="1" eaLnBrk="1" hangingPunct="1">
              <a:spcBef>
                <a:spcPts val="600"/>
              </a:spcBef>
              <a:spcAft>
                <a:spcPts val="0"/>
              </a:spcAft>
              <a:buSzPct val="125000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8600" y="128155"/>
            <a:ext cx="8726488" cy="63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tx1"/>
                </a:solidFill>
              </a:rPr>
              <a:t>Constructor </a:t>
            </a:r>
            <a:r>
              <a:rPr lang="en-US" altLang="en-US" sz="3200" b="1" dirty="0">
                <a:solidFill>
                  <a:schemeClr val="tx1"/>
                </a:solidFill>
              </a:rPr>
              <a:t>and 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Destructor</a:t>
            </a:r>
            <a:r>
              <a:rPr lang="ar-SA" altLang="en-US" sz="3200" b="1" dirty="0" smtClean="0"/>
              <a:t> </a:t>
            </a:r>
            <a:r>
              <a:rPr lang="en-US" sz="3200" b="1" dirty="0" smtClean="0"/>
              <a:t>(</a:t>
            </a:r>
            <a:r>
              <a:rPr lang="ar-SA" sz="3200" b="1" dirty="0" smtClean="0"/>
              <a:t>البناء والهدم</a:t>
            </a:r>
            <a:r>
              <a:rPr lang="en-US" sz="3200" b="1" dirty="0" smtClean="0"/>
              <a:t>)</a:t>
            </a:r>
            <a:endParaRPr lang="en-CA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4319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715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Times New Roman"/>
              </a:rPr>
              <a:t>Class Definition</a:t>
            </a:r>
            <a:endParaRPr lang="en-US" altLang="en-US" sz="2800" dirty="0" smtClean="0"/>
          </a:p>
          <a:p>
            <a:pPr algn="just" rtl="1" eaLnBrk="1" hangingPunct="1">
              <a:spcBef>
                <a:spcPts val="600"/>
              </a:spcBef>
              <a:buSzPct val="125000"/>
            </a:pPr>
            <a:r>
              <a:rPr lang="ar-SA" altLang="en-US" sz="1800" dirty="0" smtClean="0"/>
              <a:t>يشير الـ</a:t>
            </a:r>
            <a:r>
              <a:rPr lang="en-US" altLang="en-US" sz="1800" dirty="0" smtClean="0"/>
              <a:t>Class definition</a:t>
            </a:r>
            <a:r>
              <a:rPr lang="ar-SA" altLang="en-US" sz="1800" dirty="0" smtClean="0"/>
              <a:t> الى الكود الذي يمثل الـ</a:t>
            </a:r>
            <a:r>
              <a:rPr lang="en-US" altLang="en-US" sz="1800" dirty="0" smtClean="0"/>
              <a:t>Class</a:t>
            </a:r>
            <a:r>
              <a:rPr lang="ar-SA" altLang="en-US" sz="1800" dirty="0" smtClean="0"/>
              <a:t> في برنامج الـ</a:t>
            </a:r>
            <a:r>
              <a:rPr lang="en-US" altLang="en-US" sz="1800" dirty="0" smtClean="0"/>
              <a:t>C++</a:t>
            </a:r>
            <a:r>
              <a:rPr lang="ar-SA" altLang="en-US" sz="1800" dirty="0" smtClean="0"/>
              <a:t> </a:t>
            </a:r>
          </a:p>
          <a:p>
            <a:pPr algn="just" rtl="1" eaLnBrk="1" hangingPunct="1">
              <a:spcBef>
                <a:spcPts val="600"/>
              </a:spcBef>
              <a:buSzPct val="125000"/>
            </a:pPr>
            <a:r>
              <a:rPr lang="ar-SA" altLang="en-US" sz="1800" dirty="0" smtClean="0"/>
              <a:t>يتألف الـ</a:t>
            </a:r>
            <a:r>
              <a:rPr lang="en-US" altLang="en-US" sz="1800" dirty="0" smtClean="0"/>
              <a:t>Class definition</a:t>
            </a:r>
            <a:r>
              <a:rPr lang="ar-SA" altLang="en-US" sz="1800" dirty="0" smtClean="0"/>
              <a:t> </a:t>
            </a:r>
            <a:r>
              <a:rPr lang="ar-SA" altLang="en-US" sz="1800" dirty="0"/>
              <a:t>من الكلمة </a:t>
            </a:r>
            <a:r>
              <a:rPr lang="ar-SA" altLang="en-US" sz="1800" dirty="0" smtClean="0"/>
              <a:t>المحجوزة </a:t>
            </a:r>
            <a:r>
              <a:rPr lang="en-US" altLang="en-US" sz="1800" dirty="0" smtClean="0"/>
              <a:t>class</a:t>
            </a:r>
            <a:r>
              <a:rPr lang="ar-SA" altLang="en-US" sz="1800" dirty="0" smtClean="0"/>
              <a:t> يليها </a:t>
            </a:r>
            <a:r>
              <a:rPr lang="ar-SA" altLang="en-US" sz="1800" dirty="0"/>
              <a:t>اسم </a:t>
            </a:r>
            <a:r>
              <a:rPr lang="ar-SA" altLang="en-US" sz="1800" dirty="0" smtClean="0"/>
              <a:t>الصنف </a:t>
            </a:r>
            <a:r>
              <a:rPr lang="ar-SA" altLang="en-US" sz="1800" dirty="0"/>
              <a:t>ثم جسم </a:t>
            </a:r>
            <a:r>
              <a:rPr lang="ar-SA" altLang="en-US" sz="1800" dirty="0" smtClean="0"/>
              <a:t>الصنف </a:t>
            </a:r>
            <a:r>
              <a:rPr lang="ar-SA" altLang="en-US" sz="1800" dirty="0"/>
              <a:t>بين قوسين حاصرين {  } ويجب أن ينهي تعريف </a:t>
            </a:r>
            <a:r>
              <a:rPr lang="ar-SA" altLang="en-US" sz="1800" dirty="0" smtClean="0"/>
              <a:t>الصنف بفاصلة </a:t>
            </a:r>
            <a:r>
              <a:rPr lang="ar-SA" altLang="en-US" sz="1800" dirty="0"/>
              <a:t>منقوطة أو عبارة إعلان عن كائنات تنتمي إلى </a:t>
            </a:r>
            <a:r>
              <a:rPr lang="ar-SA" altLang="en-US" sz="1800" dirty="0" smtClean="0"/>
              <a:t>الصنف</a:t>
            </a:r>
            <a:endParaRPr lang="en-US" altLang="en-US" sz="1800" dirty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 smtClean="0"/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SzPct val="125000"/>
              <a:buNone/>
            </a:pPr>
            <a:r>
              <a:rPr lang="en-US" altLang="en-US" sz="1800" dirty="0" smtClean="0"/>
              <a:t>		class </a:t>
            </a:r>
            <a:r>
              <a:rPr lang="en-US" altLang="en-US" sz="1800" dirty="0" err="1" smtClean="0"/>
              <a:t>class_name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{  /* class body*/  };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1200"/>
              </a:spcAft>
              <a:buSzPct val="125000"/>
              <a:buNone/>
            </a:pPr>
            <a:r>
              <a:rPr lang="ar-SA" altLang="en-US" sz="1800" dirty="0"/>
              <a:t>أو</a:t>
            </a:r>
          </a:p>
          <a:p>
            <a:pPr marL="0" indent="0" eaLnBrk="1" hangingPunct="1">
              <a:spcBef>
                <a:spcPts val="0"/>
              </a:spcBef>
              <a:spcAft>
                <a:spcPts val="1200"/>
              </a:spcAft>
              <a:buSzPct val="125000"/>
              <a:buNone/>
            </a:pPr>
            <a:r>
              <a:rPr lang="en-US" altLang="en-US" sz="1800" dirty="0" smtClean="0"/>
              <a:t>		</a:t>
            </a:r>
            <a:r>
              <a:rPr lang="en-US" altLang="en-US" sz="1800" dirty="0"/>
              <a:t>class </a:t>
            </a:r>
            <a:r>
              <a:rPr lang="en-US" altLang="en-US" sz="1800" dirty="0" err="1"/>
              <a:t>class_name</a:t>
            </a:r>
            <a:r>
              <a:rPr lang="en-US" altLang="en-US" sz="1800" dirty="0"/>
              <a:t> { /* class body */ }  obj1, obj2;</a:t>
            </a:r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 smtClean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 smtClean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 smtClean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1981200" y="4410075"/>
            <a:ext cx="5648325" cy="1990725"/>
            <a:chOff x="0" y="0"/>
            <a:chExt cx="5648325" cy="2066925"/>
          </a:xfrm>
        </p:grpSpPr>
        <p:sp>
          <p:nvSpPr>
            <p:cNvPr id="13" name="Text Box 2"/>
            <p:cNvSpPr txBox="1"/>
            <p:nvPr/>
          </p:nvSpPr>
          <p:spPr>
            <a:xfrm>
              <a:off x="0" y="0"/>
              <a:ext cx="2266950" cy="2066925"/>
            </a:xfrm>
            <a:prstGeom prst="rect">
              <a:avLst/>
            </a:prstGeom>
            <a:solidFill>
              <a:srgbClr val="4472C4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Class </a:t>
              </a: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class_name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{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. . . 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. . . 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. . . 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};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1419225" y="161925"/>
              <a:ext cx="2105025" cy="409575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15" name="Text Box 4"/>
            <p:cNvSpPr txBox="1"/>
            <p:nvPr/>
          </p:nvSpPr>
          <p:spPr>
            <a:xfrm>
              <a:off x="3467100" y="409575"/>
              <a:ext cx="1600200" cy="3333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Any valid identifier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552450" y="1181100"/>
              <a:ext cx="2181225" cy="66675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17" name="Text Box 6"/>
            <p:cNvSpPr txBox="1"/>
            <p:nvPr/>
          </p:nvSpPr>
          <p:spPr>
            <a:xfrm>
              <a:off x="2657475" y="1076325"/>
              <a:ext cx="2990850" cy="3333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Class body (data members + methods)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56686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Class Basics</a:t>
            </a:r>
            <a:endParaRPr lang="en-US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4870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57013"/>
            <a:ext cx="8763000" cy="538387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en-US" sz="2800" b="1" dirty="0" smtClean="0">
                <a:solidFill>
                  <a:srgbClr val="0070C0"/>
                </a:solidFill>
                <a:latin typeface="Times New Roman"/>
              </a:rPr>
              <a:t>Destructors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5300" y="1371600"/>
            <a:ext cx="8229599" cy="5334000"/>
            <a:chOff x="495300" y="1295400"/>
            <a:chExt cx="8229599" cy="533400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143000" y="1295400"/>
              <a:ext cx="6705600" cy="1600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/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String{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int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size; </a:t>
              </a: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//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Length (number of chars) of the string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char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*contents; </a:t>
              </a: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//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Contents of the string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public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String(</a:t>
              </a:r>
              <a:r>
                <a:rPr lang="en-US" alt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char *); </a:t>
              </a: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//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Constructor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void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 </a:t>
              </a: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//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An ordinary member function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~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String(); </a:t>
              </a:r>
              <a:r>
                <a:rPr lang="en-US" alt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// </a:t>
              </a: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Destructor</a:t>
              </a:r>
            </a:p>
            <a:p>
              <a:pPr eaLnBrk="1" hangingPunct="1">
                <a:buFontTx/>
                <a:buNone/>
              </a:pPr>
              <a:r>
                <a:rPr lang="en-US" alt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</p:txBody>
        </p:sp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495300" y="3048000"/>
              <a:ext cx="8229599" cy="358140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/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String::String(</a:t>
              </a:r>
              <a:r>
                <a:rPr lang="en-US" alt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char *</a:t>
              </a:r>
              <a:r>
                <a:rPr lang="en-US" alt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in_data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 eaLnBrk="1" hangingPunct="1">
                <a:buFontTx/>
                <a:buNone/>
              </a:pPr>
              <a:r>
                <a:rPr lang="en-US" alt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 "Constructor has been invoked" &lt;&lt; </a:t>
              </a:r>
              <a:r>
                <a:rPr lang="en-US" alt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buFontTx/>
                <a:buNone/>
              </a:pPr>
              <a:r>
                <a:rPr lang="en-US" alt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size 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alt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strlen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in_data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US" alt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// </a:t>
              </a:r>
              <a:r>
                <a:rPr lang="en-US" alt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strlen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function of the </a:t>
              </a:r>
              <a:r>
                <a:rPr lang="en-US" alt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cstring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library</a:t>
              </a:r>
            </a:p>
            <a:p>
              <a:pPr eaLnBrk="1" hangingPunct="1">
                <a:buFontTx/>
                <a:buNone/>
              </a:pPr>
              <a:r>
                <a:rPr lang="en-US" alt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contents 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new char[size +1]; </a:t>
              </a:r>
              <a:r>
                <a:rPr lang="en-US" alt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// 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+1 for null ( '\0' ) character</a:t>
              </a:r>
            </a:p>
            <a:p>
              <a:pPr eaLnBrk="1" hangingPunct="1">
                <a:buFontTx/>
                <a:buNone/>
              </a:pPr>
              <a:r>
                <a:rPr lang="en-US" alt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strcpy</a:t>
              </a:r>
              <a:r>
                <a:rPr lang="en-US" alt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(contents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alt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in_data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r>
                <a:rPr lang="en-US" alt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// </a:t>
              </a:r>
              <a:r>
                <a:rPr lang="en-US" alt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input_data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copied to the contents</a:t>
              </a:r>
            </a:p>
            <a:p>
              <a:pPr eaLnBrk="1" hangingPunct="1"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eaLnBrk="1" hangingPunct="1">
                <a:buFontTx/>
                <a:buNone/>
              </a:pPr>
              <a:endParaRPr lang="en-US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String::print() {</a:t>
              </a:r>
            </a:p>
            <a:p>
              <a:pPr eaLnBrk="1" hangingPunct="1">
                <a:buFontTx/>
                <a:buNone/>
              </a:pPr>
              <a:r>
                <a:rPr lang="en-US" alt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alt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 contents &lt;&lt; " " &lt;&lt; size &lt;&lt; </a:t>
              </a:r>
              <a:r>
                <a:rPr lang="en-US" alt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buFontTx/>
                <a:buNone/>
              </a:pPr>
              <a:r>
                <a:rPr lang="en-US" alt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eaLnBrk="1" hangingPunct="1">
                <a:buFontTx/>
                <a:buNone/>
              </a:pPr>
              <a:endPara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 Destructor: Memory pointed by contents is given back</a:t>
              </a:r>
            </a:p>
            <a:p>
              <a:pPr eaLnBrk="1" hangingPunct="1"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String::~String() {</a:t>
              </a:r>
            </a:p>
            <a:p>
              <a:pPr eaLnBrk="1" hangingPunct="1">
                <a:buFontTx/>
                <a:buNone/>
              </a:pPr>
              <a:r>
                <a:rPr lang="en-US" alt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alt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&lt;&lt; "Destructor has been invoked" &lt;&lt; </a:t>
              </a:r>
              <a:r>
                <a:rPr lang="en-US" alt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eaLnBrk="1" hangingPunct="1">
                <a:buFontTx/>
                <a:buNone/>
              </a:pPr>
              <a:r>
                <a:rPr lang="en-US" alt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delete</a:t>
              </a: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[] contents;</a:t>
              </a:r>
            </a:p>
            <a:p>
              <a:pPr eaLnBrk="1" hangingPunct="1">
                <a:buFontTx/>
                <a:buNone/>
              </a:pPr>
              <a:r>
                <a:rPr lang="en-US" alt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8600" y="128155"/>
            <a:ext cx="8726488" cy="63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 dirty="0" smtClean="0">
                <a:solidFill>
                  <a:schemeClr val="tx1"/>
                </a:solidFill>
              </a:rPr>
              <a:t>Constructor </a:t>
            </a:r>
            <a:r>
              <a:rPr lang="en-US" altLang="en-US" sz="3200" b="1" dirty="0">
                <a:solidFill>
                  <a:schemeClr val="tx1"/>
                </a:solidFill>
              </a:rPr>
              <a:t>and 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Destructor</a:t>
            </a:r>
            <a:r>
              <a:rPr lang="ar-SA" altLang="en-US" sz="3200" b="1" dirty="0" smtClean="0"/>
              <a:t> </a:t>
            </a:r>
            <a:r>
              <a:rPr lang="en-US" sz="3200" b="1" dirty="0" smtClean="0"/>
              <a:t>(</a:t>
            </a:r>
            <a:r>
              <a:rPr lang="ar-SA" sz="3200" b="1" dirty="0" smtClean="0"/>
              <a:t>البناء والهدم</a:t>
            </a:r>
            <a:r>
              <a:rPr lang="en-US" sz="3200" b="1" dirty="0" smtClean="0"/>
              <a:t>)</a:t>
            </a:r>
            <a:endParaRPr lang="en-CA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13103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" y="128155"/>
            <a:ext cx="8726488" cy="63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dirty="0" smtClean="0">
                <a:solidFill>
                  <a:schemeClr val="tx1"/>
                </a:solidFill>
              </a:rPr>
              <a:t>Communication </a:t>
            </a:r>
            <a:r>
              <a:rPr lang="en-US" altLang="en-US" sz="2800" b="1" dirty="0">
                <a:solidFill>
                  <a:schemeClr val="tx1"/>
                </a:solidFill>
              </a:rPr>
              <a:t>between Objects</a:t>
            </a:r>
            <a:r>
              <a:rPr lang="ar-SA" altLang="en-US" sz="2800" b="1" dirty="0" smtClean="0"/>
              <a:t> </a:t>
            </a:r>
            <a:r>
              <a:rPr lang="en-US" sz="2800" b="1" dirty="0" smtClean="0"/>
              <a:t>(</a:t>
            </a:r>
            <a:r>
              <a:rPr lang="ar-SA" sz="2800" b="1" dirty="0" smtClean="0"/>
              <a:t>التواصل بين الكائنات</a:t>
            </a:r>
            <a:r>
              <a:rPr lang="en-US" sz="2800" b="1" dirty="0" smtClean="0"/>
              <a:t>)</a:t>
            </a:r>
            <a:endParaRPr lang="en-CA" sz="2800" b="1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757013"/>
            <a:ext cx="8763000" cy="594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r" rtl="1" eaLnBrk="1" hangingPunct="1">
              <a:spcBef>
                <a:spcPts val="600"/>
              </a:spcBef>
              <a:spcAft>
                <a:spcPts val="0"/>
              </a:spcAft>
              <a:buSzPct val="125000"/>
            </a:pP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يتكون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برنامج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عادةً من عدد من الكائنات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التي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تتواصل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مع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بعضها البعض عن طريق استدعاء الدوال الأعضاء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المضمنة في هذه الكائنات.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يوضح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الشكل التالي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تنظيم برنامج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endParaRPr lang="ar-SA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 eaLnBrk="1" hangingPunct="1">
              <a:spcBef>
                <a:spcPts val="600"/>
              </a:spcBef>
              <a:spcAft>
                <a:spcPts val="0"/>
              </a:spcAft>
              <a:buSzPct val="125000"/>
              <a:buNone/>
            </a:pPr>
            <a:endParaRPr lang="ar-SA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 eaLnBrk="1" hangingPunct="1">
              <a:spcBef>
                <a:spcPts val="600"/>
              </a:spcBef>
              <a:spcAft>
                <a:spcPts val="0"/>
              </a:spcAft>
              <a:buSzPct val="125000"/>
              <a:buNone/>
            </a:pPr>
            <a:endParaRPr lang="ar-SA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 eaLnBrk="1" hangingPunct="1">
              <a:spcBef>
                <a:spcPts val="600"/>
              </a:spcBef>
              <a:spcAft>
                <a:spcPts val="0"/>
              </a:spcAft>
              <a:buSzPct val="125000"/>
              <a:buNone/>
            </a:pPr>
            <a:endParaRPr lang="ar-SA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 eaLnBrk="1" hangingPunct="1">
              <a:spcBef>
                <a:spcPts val="600"/>
              </a:spcBef>
              <a:spcAft>
                <a:spcPts val="0"/>
              </a:spcAft>
              <a:buSzPct val="125000"/>
              <a:buNone/>
            </a:pPr>
            <a:endParaRPr lang="ar-SA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 eaLnBrk="1" hangingPunct="1">
              <a:spcBef>
                <a:spcPts val="600"/>
              </a:spcBef>
              <a:spcAft>
                <a:spcPts val="0"/>
              </a:spcAft>
              <a:buSzPct val="125000"/>
              <a:buNone/>
            </a:pPr>
            <a:endParaRPr lang="ar-SA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 eaLnBrk="1" hangingPunct="1">
              <a:spcBef>
                <a:spcPts val="600"/>
              </a:spcBef>
              <a:spcAft>
                <a:spcPts val="0"/>
              </a:spcAft>
              <a:buSzPct val="125000"/>
              <a:buNone/>
            </a:pPr>
            <a:endParaRPr lang="ar-SA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 eaLnBrk="1" hangingPunct="1">
              <a:spcBef>
                <a:spcPts val="600"/>
              </a:spcBef>
              <a:spcAft>
                <a:spcPts val="0"/>
              </a:spcAft>
              <a:buSzPct val="125000"/>
              <a:buNone/>
            </a:pPr>
            <a:endParaRPr lang="ar-SA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 eaLnBrk="1" hangingPunct="1">
              <a:spcBef>
                <a:spcPts val="600"/>
              </a:spcBef>
              <a:spcAft>
                <a:spcPts val="0"/>
              </a:spcAft>
              <a:buSzPct val="125000"/>
              <a:buNone/>
            </a:pPr>
            <a:endParaRPr lang="ar-SA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 eaLnBrk="1" hangingPunct="1">
              <a:spcBef>
                <a:spcPts val="600"/>
              </a:spcBef>
              <a:spcAft>
                <a:spcPts val="0"/>
              </a:spcAft>
              <a:buSzPct val="125000"/>
              <a:buNone/>
            </a:pPr>
            <a:endParaRPr lang="ar-SA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 eaLnBrk="1" hangingPunct="1">
              <a:spcBef>
                <a:spcPts val="600"/>
              </a:spcBef>
              <a:spcAft>
                <a:spcPts val="0"/>
              </a:spcAft>
              <a:buSzPct val="125000"/>
              <a:buNone/>
            </a:pPr>
            <a:endParaRPr lang="ar-SA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 eaLnBrk="1" hangingPunct="1">
              <a:spcBef>
                <a:spcPts val="600"/>
              </a:spcBef>
              <a:spcAft>
                <a:spcPts val="0"/>
              </a:spcAft>
              <a:buSzPct val="125000"/>
              <a:buNone/>
            </a:pPr>
            <a:endParaRPr lang="ar-SA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 rtl="1" eaLnBrk="1" hangingPunct="1">
              <a:spcBef>
                <a:spcPts val="600"/>
              </a:spcBef>
              <a:spcAft>
                <a:spcPts val="0"/>
              </a:spcAft>
              <a:buSzPct val="125000"/>
            </a:pP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يشار إلى استدعاء دالة عضو لكائن بأنه إرسال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رسالة (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a message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إلى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الكائن.</a:t>
            </a:r>
          </a:p>
          <a:p>
            <a:pPr marL="228600" indent="-228600" algn="just" rtl="1" eaLnBrk="1" hangingPunct="1">
              <a:spcBef>
                <a:spcPts val="600"/>
              </a:spcBef>
              <a:spcAft>
                <a:spcPts val="0"/>
              </a:spcAft>
              <a:buSzPct val="125000"/>
            </a:pP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يجب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أن نذكر أن ما يسمى "دوال العضو"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functions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في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لغة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تسمى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الأساليب"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في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بعض اللغات الأخرى . ويشار إلى عناصر البيانات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items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أيضًا على أنها سمات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أو متغيرات مثيل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r" rtl="1" eaLnBrk="1" hangingPunct="1">
              <a:spcBef>
                <a:spcPts val="600"/>
              </a:spcBef>
              <a:spcAft>
                <a:spcPts val="0"/>
              </a:spcAft>
              <a:buSzPct val="125000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540" name="Picture 5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504950"/>
            <a:ext cx="40767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534400" cy="5715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Times New Roman"/>
              </a:rPr>
              <a:t>Class </a:t>
            </a:r>
            <a:r>
              <a:rPr lang="en-US" altLang="en-US" sz="2800" b="1" dirty="0" smtClean="0">
                <a:solidFill>
                  <a:srgbClr val="0070C0"/>
                </a:solidFill>
                <a:latin typeface="Times New Roman"/>
              </a:rPr>
              <a:t>Definition</a:t>
            </a:r>
            <a:endParaRPr lang="en-US" altLang="en-US" sz="2800" dirty="0" smtClean="0"/>
          </a:p>
          <a:p>
            <a:pPr lvl="0" algn="just" rtl="1" eaLnBrk="1" hangingPunct="1">
              <a:spcBef>
                <a:spcPts val="600"/>
              </a:spcBef>
              <a:buSzPct val="125000"/>
            </a:pPr>
            <a:r>
              <a:rPr lang="ar-SA" altLang="en-US" sz="1800" dirty="0">
                <a:solidFill>
                  <a:srgbClr val="000000"/>
                </a:solidFill>
              </a:rPr>
              <a:t>غالباً ما </a:t>
            </a:r>
            <a:r>
              <a:rPr lang="ar-SA" altLang="en-US" sz="1800" dirty="0" smtClean="0">
                <a:solidFill>
                  <a:srgbClr val="000000"/>
                </a:solidFill>
              </a:rPr>
              <a:t>يكتب الصنف في برنامج الـ </a:t>
            </a:r>
            <a:r>
              <a:rPr lang="en-US" altLang="en-US" sz="1800" dirty="0">
                <a:solidFill>
                  <a:srgbClr val="000000"/>
                </a:solidFill>
              </a:rPr>
              <a:t>C</a:t>
            </a:r>
            <a:r>
              <a:rPr lang="en-US" altLang="en-US" sz="1800" dirty="0" smtClean="0">
                <a:solidFill>
                  <a:srgbClr val="000000"/>
                </a:solidFill>
              </a:rPr>
              <a:t>++</a:t>
            </a:r>
            <a:r>
              <a:rPr lang="ar-SA" altLang="en-US" sz="1800" dirty="0" smtClean="0">
                <a:solidFill>
                  <a:srgbClr val="000000"/>
                </a:solidFill>
              </a:rPr>
              <a:t> على </a:t>
            </a:r>
            <a:r>
              <a:rPr lang="ar-SA" altLang="en-US" sz="1800" dirty="0">
                <a:solidFill>
                  <a:srgbClr val="000000"/>
                </a:solidFill>
              </a:rPr>
              <a:t>النحو </a:t>
            </a:r>
            <a:r>
              <a:rPr lang="ar-SA" altLang="en-US" sz="1800" dirty="0" smtClean="0">
                <a:solidFill>
                  <a:srgbClr val="000000"/>
                </a:solidFill>
              </a:rPr>
              <a:t>التالي:</a:t>
            </a:r>
            <a:endParaRPr lang="en-US" altLang="en-US" sz="1800" dirty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 smtClean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 smtClean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 smtClean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 smtClean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ar-SA" altLang="en-US" sz="1800" dirty="0" smtClean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ar-SA" altLang="en-US" sz="1800" dirty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 smtClean="0"/>
          </a:p>
          <a:p>
            <a:pPr lvl="1" algn="r" rt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ü"/>
            </a:pPr>
            <a:r>
              <a:rPr lang="ar-SA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يشتمل جسم الصنف (</a:t>
            </a:r>
            <a:r>
              <a:rPr lang="en-US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Class body</a:t>
            </a:r>
            <a:r>
              <a:rPr lang="ar-SA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) على مجموعة من الأعضاء (</a:t>
            </a:r>
            <a:r>
              <a:rPr lang="en-US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Members</a:t>
            </a:r>
            <a:r>
              <a:rPr lang="ar-SA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)، ويمثل كلاً من هذه الأعضاء إما عضو بياتات (</a:t>
            </a:r>
            <a:r>
              <a:rPr lang="en-US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Data member</a:t>
            </a:r>
            <a:r>
              <a:rPr lang="ar-SA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) أو دله عضو (</a:t>
            </a:r>
            <a:r>
              <a:rPr lang="en-US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Member function</a:t>
            </a:r>
            <a:r>
              <a:rPr lang="ar-SA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lvl="1" algn="r" rt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ü"/>
            </a:pPr>
            <a:r>
              <a:rPr lang="ar-SA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تكتب الأعضاء في جسم الصنف بصورة منظمة في شكل أجزاء كتابية (</a:t>
            </a:r>
            <a:r>
              <a:rPr lang="en-US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Sections</a:t>
            </a:r>
            <a:r>
              <a:rPr lang="ar-SA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)، وتقسم هذه الأجزاء الى ثلاثة أنواع هي:</a:t>
            </a:r>
          </a:p>
          <a:p>
            <a:pPr marL="2405063" lvl="5" indent="-176213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altLang="en-US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private:</a:t>
            </a:r>
          </a:p>
          <a:p>
            <a:pPr marL="2405063" lvl="5" indent="-176213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altLang="en-US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public:</a:t>
            </a:r>
          </a:p>
          <a:p>
            <a:pPr marL="2405063" lvl="5" indent="-176213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altLang="en-US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protected:</a:t>
            </a:r>
            <a:endParaRPr lang="ar-SA" altLang="en-US" sz="14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algn="r" rt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ü"/>
            </a:pPr>
            <a:r>
              <a:rPr lang="ar-SA" altLang="en-US" sz="1400" dirty="0" smtClean="0"/>
              <a:t>هذه الأجزاء كتابتها بجسم الصنف إختيارية ويمكن أن تكرر عدة مرات كما يمكن كتابتها بأي ترتيب</a:t>
            </a:r>
            <a:endParaRPr lang="en-US" altLang="en-US" sz="1400" dirty="0" smtClean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590800" y="2057400"/>
            <a:ext cx="4352925" cy="2505075"/>
            <a:chOff x="4114800" y="2141764"/>
            <a:chExt cx="4352925" cy="2505075"/>
          </a:xfrm>
        </p:grpSpPr>
        <p:sp>
          <p:nvSpPr>
            <p:cNvPr id="11" name="Text Box 2"/>
            <p:cNvSpPr txBox="1"/>
            <p:nvPr/>
          </p:nvSpPr>
          <p:spPr>
            <a:xfrm>
              <a:off x="4114800" y="2141764"/>
              <a:ext cx="2266950" cy="2505075"/>
            </a:xfrm>
            <a:prstGeom prst="rect">
              <a:avLst/>
            </a:prstGeom>
            <a:solidFill>
              <a:srgbClr val="4472C4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Class </a:t>
              </a: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class_name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{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   private: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          . . 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          . . 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          . . . 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   public: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          . . 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          . . 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          . . 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};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4914902" y="2362200"/>
              <a:ext cx="2019298" cy="903514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13" name="Text Box 4"/>
            <p:cNvSpPr txBox="1"/>
            <p:nvPr/>
          </p:nvSpPr>
          <p:spPr>
            <a:xfrm>
              <a:off x="6858000" y="2223747"/>
              <a:ext cx="1609725" cy="53203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Private data members or methods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953002" y="3980090"/>
              <a:ext cx="1904998" cy="47624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15" name="Text Box 8"/>
            <p:cNvSpPr txBox="1"/>
            <p:nvPr/>
          </p:nvSpPr>
          <p:spPr>
            <a:xfrm>
              <a:off x="6838950" y="3924979"/>
              <a:ext cx="1533525" cy="5143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Public data members or methods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56686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Class Basics</a:t>
            </a:r>
            <a:endParaRPr lang="en-US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27822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534400" cy="5715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Times New Roman"/>
              </a:rPr>
              <a:t>Class </a:t>
            </a:r>
            <a:r>
              <a:rPr lang="en-US" altLang="en-US" sz="2800" b="1" dirty="0" smtClean="0">
                <a:solidFill>
                  <a:srgbClr val="0070C0"/>
                </a:solidFill>
                <a:latin typeface="Times New Roman"/>
              </a:rPr>
              <a:t>Definition</a:t>
            </a:r>
            <a:endParaRPr lang="en-US" altLang="en-US" sz="2800" dirty="0" smtClean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 smtClean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 smtClean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 smtClean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 smtClean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ar-SA" altLang="en-US" sz="1800" dirty="0" smtClean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ar-SA" altLang="en-US" sz="1800" dirty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 smtClean="0"/>
          </a:p>
          <a:p>
            <a:pPr lvl="1" algn="r" rt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ü"/>
            </a:pPr>
            <a:r>
              <a:rPr lang="ar-SA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تحدد هذه الأجزاء طريقة الوصول (</a:t>
            </a:r>
            <a:r>
              <a:rPr lang="en-US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Accessing</a:t>
            </a:r>
            <a:r>
              <a:rPr lang="ar-SA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) الى الأعضاء.</a:t>
            </a:r>
          </a:p>
          <a:p>
            <a:pPr lvl="1" algn="r" rt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ü"/>
            </a:pPr>
            <a:r>
              <a:rPr lang="ar-SA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فالأعضاء الذين يتم تضمينهم في الجزء </a:t>
            </a:r>
            <a:r>
              <a:rPr lang="en-US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public</a:t>
            </a:r>
            <a:r>
              <a:rPr lang="ar-SA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يمكن الوصول اليهم والتعامل معهم من أي مكان بالبرنامج.</a:t>
            </a:r>
          </a:p>
          <a:p>
            <a:pPr lvl="1" algn="r" rt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ü"/>
            </a:pPr>
            <a:r>
              <a:rPr lang="ar-SA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أما الأعضاء الذين يتم تضمينهم في الجزء </a:t>
            </a:r>
            <a:r>
              <a:rPr lang="en-US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private</a:t>
            </a:r>
            <a:r>
              <a:rPr lang="ar-SA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لايمكن الوصول اليهم أو التعامل معهم إلا من داخل الصنف المحتوي على الأعضاء.</a:t>
            </a:r>
          </a:p>
          <a:p>
            <a:pPr lvl="1" algn="r" rt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ü"/>
            </a:pPr>
            <a:r>
              <a:rPr lang="ar-SA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والأعضاء الذين يتم تضمينهم في الجزء </a:t>
            </a:r>
            <a:r>
              <a:rPr lang="en-US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protected</a:t>
            </a:r>
            <a:r>
              <a:rPr lang="ar-SA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فإنهم فقط يتم التعامل معهم من داخل الصنف المحتوي للأعضاء أو بواسطة أصدقائه.</a:t>
            </a:r>
            <a:endParaRPr lang="en-US" altLang="en-US" sz="1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590800" y="1752600"/>
            <a:ext cx="4352925" cy="2505075"/>
            <a:chOff x="4114800" y="2141764"/>
            <a:chExt cx="4352925" cy="2505075"/>
          </a:xfrm>
        </p:grpSpPr>
        <p:sp>
          <p:nvSpPr>
            <p:cNvPr id="11" name="Text Box 2"/>
            <p:cNvSpPr txBox="1"/>
            <p:nvPr/>
          </p:nvSpPr>
          <p:spPr>
            <a:xfrm>
              <a:off x="4114800" y="2141764"/>
              <a:ext cx="2266950" cy="2505075"/>
            </a:xfrm>
            <a:prstGeom prst="rect">
              <a:avLst/>
            </a:prstGeom>
            <a:solidFill>
              <a:srgbClr val="4472C4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Class </a:t>
              </a: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class_name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{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   private: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          . . 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          . . 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          . . . 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   public: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          . . 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          . . 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          . . .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};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4914902" y="2362200"/>
              <a:ext cx="2019298" cy="903514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13" name="Text Box 4"/>
            <p:cNvSpPr txBox="1"/>
            <p:nvPr/>
          </p:nvSpPr>
          <p:spPr>
            <a:xfrm>
              <a:off x="6858000" y="2223747"/>
              <a:ext cx="1609725" cy="53203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Private data members or methods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953002" y="3980090"/>
              <a:ext cx="1904998" cy="47624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15" name="Text Box 8"/>
            <p:cNvSpPr txBox="1"/>
            <p:nvPr/>
          </p:nvSpPr>
          <p:spPr>
            <a:xfrm>
              <a:off x="6838950" y="3924979"/>
              <a:ext cx="1533525" cy="5143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Public data members or methods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56686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Class Basics</a:t>
            </a:r>
            <a:endParaRPr lang="en-US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7737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381000" y="990600"/>
            <a:ext cx="8534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Times New Roman"/>
              </a:rPr>
              <a:t>Class Definition</a:t>
            </a:r>
            <a:endParaRPr lang="en-US" altLang="en-US" sz="2800" dirty="0" smtClean="0"/>
          </a:p>
          <a:p>
            <a:pPr marL="0" indent="0" eaLnBrk="1" hangingPunct="1">
              <a:lnSpc>
                <a:spcPct val="80000"/>
              </a:lnSpc>
              <a:buSzPct val="125000"/>
              <a:buFontTx/>
              <a:buNone/>
            </a:pPr>
            <a:endParaRPr lang="en-US" altLang="en-US" sz="1800" dirty="0" smtClean="0"/>
          </a:p>
          <a:p>
            <a:pPr marL="0" indent="0" algn="just" rtl="1" eaLnBrk="1" hangingPunct="1">
              <a:lnSpc>
                <a:spcPct val="80000"/>
              </a:lnSpc>
              <a:buSzPct val="125000"/>
              <a:buFontTx/>
              <a:buNone/>
            </a:pPr>
            <a:r>
              <a:rPr lang="ar-SA" altLang="en-US" sz="1800" dirty="0"/>
              <a:t>المثال التالي يوضح </a:t>
            </a:r>
            <a:r>
              <a:rPr lang="ar-SA" altLang="en-US" sz="1800" dirty="0" smtClean="0"/>
              <a:t>التعريف</a:t>
            </a:r>
            <a:r>
              <a:rPr lang="en-US" altLang="en-US" sz="1800" dirty="0" smtClean="0"/>
              <a:t> </a:t>
            </a:r>
            <a:r>
              <a:rPr lang="ar-SA" altLang="en-US" sz="1800" dirty="0" smtClean="0"/>
              <a:t>(</a:t>
            </a:r>
            <a:r>
              <a:rPr lang="en-US" altLang="en-US" sz="1800" dirty="0" smtClean="0"/>
              <a:t>Class definition</a:t>
            </a:r>
            <a:r>
              <a:rPr lang="ar-SA" altLang="en-US" sz="1800" dirty="0" smtClean="0"/>
              <a:t>) للصنف </a:t>
            </a:r>
            <a:r>
              <a:rPr lang="en-US" altLang="en-US" sz="1800" dirty="0" smtClean="0"/>
              <a:t>Rectangle</a:t>
            </a:r>
            <a:endParaRPr lang="en-US" altLang="en-US" sz="1800" dirty="0"/>
          </a:p>
          <a:p>
            <a:pPr marL="0" indent="0" eaLnBrk="1" hangingPunct="1">
              <a:lnSpc>
                <a:spcPct val="80000"/>
              </a:lnSpc>
              <a:buSzPct val="125000"/>
              <a:buFontTx/>
              <a:buNone/>
            </a:pPr>
            <a:endParaRPr lang="en-US" altLang="en-US" sz="1800" dirty="0" smtClean="0"/>
          </a:p>
          <a:p>
            <a:pPr marL="0" indent="0" eaLnBrk="1" hangingPunct="1">
              <a:lnSpc>
                <a:spcPct val="80000"/>
              </a:lnSpc>
              <a:buSzPct val="125000"/>
              <a:buFontTx/>
              <a:buNone/>
            </a:pPr>
            <a:endParaRPr lang="en-US" altLang="en-US" sz="1800" dirty="0" smtClean="0"/>
          </a:p>
          <a:p>
            <a:pPr marL="0" indent="0" eaLnBrk="1" hangingPunct="1">
              <a:lnSpc>
                <a:spcPct val="80000"/>
              </a:lnSpc>
              <a:buSzPct val="125000"/>
              <a:buFontTx/>
              <a:buNone/>
            </a:pPr>
            <a:endParaRPr lang="en-US" altLang="en-US" sz="1800" dirty="0"/>
          </a:p>
          <a:p>
            <a:pPr marL="0" indent="0" eaLnBrk="1" hangingPunct="1">
              <a:lnSpc>
                <a:spcPct val="80000"/>
              </a:lnSpc>
              <a:buSzPct val="125000"/>
              <a:buFontTx/>
              <a:buNone/>
            </a:pPr>
            <a:endParaRPr lang="en-US" altLang="en-US" sz="1800" dirty="0" smtClean="0"/>
          </a:p>
          <a:p>
            <a:pPr marL="0" indent="0" eaLnBrk="1" hangingPunct="1">
              <a:lnSpc>
                <a:spcPct val="80000"/>
              </a:lnSpc>
              <a:buSzPct val="125000"/>
              <a:buFontTx/>
              <a:buNone/>
            </a:pPr>
            <a:endParaRPr lang="en-US" altLang="en-US" sz="1800" dirty="0"/>
          </a:p>
          <a:p>
            <a:pPr marL="0" indent="0" eaLnBrk="1" hangingPunct="1">
              <a:lnSpc>
                <a:spcPct val="80000"/>
              </a:lnSpc>
              <a:buSzPct val="125000"/>
              <a:buFontTx/>
              <a:buNone/>
            </a:pPr>
            <a:endParaRPr lang="en-US" altLang="en-US" sz="1800" dirty="0" smtClean="0"/>
          </a:p>
          <a:p>
            <a:pPr marL="0" indent="0" eaLnBrk="1" hangingPunct="1">
              <a:lnSpc>
                <a:spcPct val="80000"/>
              </a:lnSpc>
              <a:buSzPct val="125000"/>
              <a:buFontTx/>
              <a:buNone/>
            </a:pPr>
            <a:endParaRPr lang="en-US" altLang="en-US" sz="1800" dirty="0"/>
          </a:p>
          <a:p>
            <a:pPr marL="0" indent="0" eaLnBrk="1" hangingPunct="1">
              <a:lnSpc>
                <a:spcPct val="80000"/>
              </a:lnSpc>
              <a:buSzPct val="125000"/>
              <a:buFontTx/>
              <a:buNone/>
            </a:pPr>
            <a:endParaRPr lang="en-US" altLang="en-US" sz="1800" dirty="0" smtClean="0"/>
          </a:p>
          <a:p>
            <a:pPr marL="0" indent="0" eaLnBrk="1" hangingPunct="1">
              <a:lnSpc>
                <a:spcPct val="80000"/>
              </a:lnSpc>
              <a:buSzPct val="125000"/>
              <a:buFontTx/>
              <a:buNone/>
            </a:pPr>
            <a:endParaRPr lang="en-US" altLang="en-US" sz="1800" dirty="0"/>
          </a:p>
          <a:p>
            <a:pPr marL="0" indent="0" eaLnBrk="1" hangingPunct="1">
              <a:lnSpc>
                <a:spcPct val="80000"/>
              </a:lnSpc>
              <a:buSzPct val="125000"/>
              <a:buFontTx/>
              <a:buNone/>
            </a:pPr>
            <a:endParaRPr lang="en-US" altLang="en-US" sz="1800" dirty="0" smtClean="0"/>
          </a:p>
          <a:p>
            <a:pPr marL="0" indent="0" eaLnBrk="1" hangingPunct="1">
              <a:lnSpc>
                <a:spcPct val="80000"/>
              </a:lnSpc>
              <a:buSzPct val="125000"/>
              <a:buFontTx/>
              <a:buNone/>
            </a:pPr>
            <a:endParaRPr lang="en-US" altLang="en-US" sz="1800" dirty="0"/>
          </a:p>
          <a:p>
            <a:pPr marL="0" indent="0" eaLnBrk="1" hangingPunct="1">
              <a:lnSpc>
                <a:spcPct val="80000"/>
              </a:lnSpc>
              <a:buSzPct val="125000"/>
              <a:buFontTx/>
              <a:buNone/>
            </a:pPr>
            <a:endParaRPr lang="en-US" altLang="en-US" sz="1800" dirty="0" smtClean="0"/>
          </a:p>
          <a:p>
            <a:pPr marL="0" indent="0" eaLnBrk="1" hangingPunct="1">
              <a:lnSpc>
                <a:spcPct val="80000"/>
              </a:lnSpc>
              <a:buSzPct val="125000"/>
              <a:buFontTx/>
              <a:buNone/>
            </a:pPr>
            <a:endParaRPr lang="en-US" altLang="en-US" sz="1800" dirty="0"/>
          </a:p>
          <a:p>
            <a:pPr marL="0" indent="0" eaLnBrk="1" hangingPunct="1">
              <a:lnSpc>
                <a:spcPct val="80000"/>
              </a:lnSpc>
              <a:buSzPct val="125000"/>
              <a:buFontTx/>
              <a:buNone/>
            </a:pPr>
            <a:endParaRPr lang="en-US" altLang="en-US" sz="1800" dirty="0" smtClean="0"/>
          </a:p>
          <a:p>
            <a:pPr lvl="1" algn="r" rtl="1" eaLnBrk="1" hangingPunct="1">
              <a:spcBef>
                <a:spcPts val="1800"/>
              </a:spcBef>
              <a:buSzPct val="100000"/>
              <a:buFont typeface="Wingdings" panose="05000000000000000000" pitchFamily="2" charset="2"/>
              <a:buChar char="ü"/>
            </a:pPr>
            <a:r>
              <a:rPr lang="ar-SA" altLang="en-US" sz="1600" dirty="0" smtClean="0"/>
              <a:t>يشتمل الـ</a:t>
            </a:r>
            <a:r>
              <a:rPr lang="en-US" altLang="en-US" sz="1600" dirty="0" smtClean="0"/>
              <a:t>Definition</a:t>
            </a:r>
            <a:r>
              <a:rPr lang="ar-SA" altLang="en-US" sz="1600" dirty="0" smtClean="0"/>
              <a:t> على اثنين من الـ</a:t>
            </a:r>
            <a:r>
              <a:rPr lang="en-US" altLang="en-US" sz="1600" dirty="0" smtClean="0"/>
              <a:t>Data members</a:t>
            </a:r>
            <a:r>
              <a:rPr lang="ar-SA" altLang="en-US" sz="1600" dirty="0" smtClean="0"/>
              <a:t> واثنين من الـ</a:t>
            </a:r>
            <a:r>
              <a:rPr lang="en-US" altLang="en-US" sz="1600" dirty="0" smtClean="0"/>
              <a:t>Member functions</a:t>
            </a:r>
            <a:endParaRPr lang="ar-SA" altLang="en-US" sz="1600" dirty="0" smtClean="0"/>
          </a:p>
          <a:p>
            <a:pPr lvl="1" algn="r" rt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ü"/>
            </a:pPr>
            <a:r>
              <a:rPr lang="ar-SA" altLang="en-US" sz="1600" dirty="0" smtClean="0"/>
              <a:t>بين ماهي إمكانية الوصول لكلعضومنهذه الأعضاء؟</a:t>
            </a:r>
            <a:endParaRPr lang="en-US" altLang="en-US" sz="16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971312" y="2155412"/>
            <a:ext cx="7410688" cy="3559588"/>
            <a:chOff x="762000" y="1447800"/>
            <a:chExt cx="7410688" cy="3559588"/>
          </a:xfrm>
        </p:grpSpPr>
        <p:grpSp>
          <p:nvGrpSpPr>
            <p:cNvPr id="12" name="Group 11"/>
            <p:cNvGrpSpPr/>
            <p:nvPr/>
          </p:nvGrpSpPr>
          <p:grpSpPr>
            <a:xfrm>
              <a:off x="762000" y="1459908"/>
              <a:ext cx="3483429" cy="3547480"/>
              <a:chOff x="762000" y="1459908"/>
              <a:chExt cx="3483429" cy="3547480"/>
            </a:xfrm>
          </p:grpSpPr>
          <p:sp>
            <p:nvSpPr>
              <p:cNvPr id="25" name="Rectangle 4"/>
              <p:cNvSpPr>
                <a:spLocks noChangeArrowheads="1"/>
              </p:cNvSpPr>
              <p:nvPr/>
            </p:nvSpPr>
            <p:spPr bwMode="auto">
              <a:xfrm>
                <a:off x="800100" y="1459908"/>
                <a:ext cx="3445329" cy="3547480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  <a:effectLst/>
              <a:extLst/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en-US" altLang="en-US" sz="2800" b="1" dirty="0" smtClean="0">
                  <a:solidFill>
                    <a:schemeClr val="accent2"/>
                  </a:solidFill>
                </a:endParaRPr>
              </a:p>
              <a:p>
                <a:pPr eaLnBrk="1" hangingPunct="1">
                  <a:buFontTx/>
                  <a:buNone/>
                </a:pPr>
                <a:r>
                  <a:rPr lang="en-US" altLang="en-US" sz="2000" b="1" dirty="0" smtClean="0">
                    <a:solidFill>
                      <a:schemeClr val="accent2"/>
                    </a:solidFill>
                  </a:rPr>
                  <a:t>class </a:t>
                </a:r>
                <a:r>
                  <a:rPr lang="en-US" altLang="en-US" sz="2000" i="1" dirty="0">
                    <a:solidFill>
                      <a:schemeClr val="accent2"/>
                    </a:solidFill>
                  </a:rPr>
                  <a:t>class_name</a:t>
                </a:r>
                <a:r>
                  <a:rPr lang="en-US" altLang="en-US" sz="2000" dirty="0">
                    <a:solidFill>
                      <a:schemeClr val="accent2"/>
                    </a:solidFill>
                  </a:rPr>
                  <a:t> 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en-US" sz="2000" b="1" dirty="0">
                    <a:solidFill>
                      <a:schemeClr val="accent2"/>
                    </a:solidFill>
                  </a:rPr>
                  <a:t>	{</a:t>
                </a:r>
                <a:r>
                  <a:rPr lang="en-US" altLang="en-US" sz="2000" dirty="0">
                    <a:solidFill>
                      <a:schemeClr val="accent2"/>
                    </a:solidFill>
                  </a:rPr>
                  <a:t> 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en-US" sz="2000" i="1" dirty="0">
                    <a:solidFill>
                      <a:schemeClr val="accent2"/>
                    </a:solidFill>
                  </a:rPr>
                  <a:t>		</a:t>
                </a:r>
                <a:r>
                  <a:rPr lang="en-US" altLang="en-US" sz="2000" dirty="0" err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permission_label</a:t>
                </a:r>
                <a:r>
                  <a:rPr lang="en-US" altLang="en-US" sz="2000" dirty="0">
                    <a:solidFill>
                      <a:schemeClr val="accent2"/>
                    </a:solidFill>
                  </a:rPr>
                  <a:t>: 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en-US" sz="2000" i="1" dirty="0">
                    <a:solidFill>
                      <a:schemeClr val="accent2"/>
                    </a:solidFill>
                  </a:rPr>
                  <a:t>		       member</a:t>
                </a:r>
                <a:r>
                  <a:rPr lang="en-US" altLang="en-US" sz="2000" b="1" dirty="0">
                    <a:solidFill>
                      <a:schemeClr val="accent2"/>
                    </a:solidFill>
                  </a:rPr>
                  <a:t>;</a:t>
                </a:r>
                <a:r>
                  <a:rPr lang="en-US" altLang="en-US" sz="2000" dirty="0">
                    <a:solidFill>
                      <a:schemeClr val="accent2"/>
                    </a:solidFill>
                  </a:rPr>
                  <a:t> 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en-US" sz="2000" i="1" dirty="0">
                    <a:solidFill>
                      <a:schemeClr val="accent2"/>
                    </a:solidFill>
                  </a:rPr>
                  <a:t>		</a:t>
                </a:r>
                <a:r>
                  <a:rPr lang="en-US" altLang="en-US" sz="2000" dirty="0" err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permission_label</a:t>
                </a:r>
                <a:r>
                  <a:rPr lang="en-US" altLang="en-US" sz="2000" dirty="0">
                    <a:solidFill>
                      <a:schemeClr val="accent2"/>
                    </a:solidFill>
                  </a:rPr>
                  <a:t>: 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en-US" sz="2000" i="1" dirty="0">
                    <a:solidFill>
                      <a:schemeClr val="accent2"/>
                    </a:solidFill>
                  </a:rPr>
                  <a:t>		       member</a:t>
                </a:r>
                <a:r>
                  <a:rPr lang="en-US" altLang="en-US" sz="2000" b="1" dirty="0">
                    <a:solidFill>
                      <a:schemeClr val="accent2"/>
                    </a:solidFill>
                  </a:rPr>
                  <a:t>; 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en-US" sz="2000" b="1" dirty="0">
                    <a:solidFill>
                      <a:schemeClr val="accent2"/>
                    </a:solidFill>
                  </a:rPr>
                  <a:t>		... 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en-US" sz="2000" b="1" dirty="0">
                    <a:solidFill>
                      <a:schemeClr val="accent2"/>
                    </a:solidFill>
                  </a:rPr>
                  <a:t>	};</a:t>
                </a:r>
                <a:r>
                  <a:rPr lang="en-US" altLang="en-US" sz="2000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39564" y="1476051"/>
                <a:ext cx="891591" cy="537708"/>
                <a:chOff x="366035" y="1595040"/>
                <a:chExt cx="891591" cy="553293"/>
              </a:xfrm>
            </p:grpSpPr>
            <p:sp>
              <p:nvSpPr>
                <p:cNvPr id="717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6035" y="1595040"/>
                  <a:ext cx="891591" cy="3385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1600" dirty="0">
                      <a:latin typeface="Comic Sans MS" panose="030F0702030302020204" pitchFamily="66" charset="0"/>
                    </a:rPr>
                    <a:t>Header</a:t>
                  </a:r>
                </a:p>
              </p:txBody>
            </p:sp>
            <p:sp>
              <p:nvSpPr>
                <p:cNvPr id="7180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830881" y="1933592"/>
                  <a:ext cx="76200" cy="21474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81" name="Line 21"/>
                <p:cNvSpPr>
                  <a:spLocks noChangeShapeType="1"/>
                </p:cNvSpPr>
                <p:nvPr/>
              </p:nvSpPr>
              <p:spPr bwMode="auto">
                <a:xfrm>
                  <a:off x="907081" y="1933593"/>
                  <a:ext cx="312120" cy="2147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695" name="Group 23"/>
              <p:cNvGrpSpPr>
                <a:grpSpLocks/>
              </p:cNvGrpSpPr>
              <p:nvPr/>
            </p:nvGrpSpPr>
            <p:grpSpPr bwMode="auto">
              <a:xfrm>
                <a:off x="762000" y="2803834"/>
                <a:ext cx="930730" cy="1565322"/>
                <a:chOff x="133" y="2016"/>
                <a:chExt cx="539" cy="1152"/>
              </a:xfrm>
            </p:grpSpPr>
            <p:sp>
              <p:nvSpPr>
                <p:cNvPr id="718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33" y="2457"/>
                  <a:ext cx="44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>
                      <a:latin typeface="Comic Sans MS" panose="030F0702030302020204" pitchFamily="66" charset="0"/>
                    </a:rPr>
                    <a:t>Body</a:t>
                  </a:r>
                </a:p>
              </p:txBody>
            </p:sp>
            <p:sp>
              <p:nvSpPr>
                <p:cNvPr id="7183" name="AutoShape 18"/>
                <p:cNvSpPr>
                  <a:spLocks/>
                </p:cNvSpPr>
                <p:nvPr/>
              </p:nvSpPr>
              <p:spPr bwMode="auto">
                <a:xfrm>
                  <a:off x="624" y="2016"/>
                  <a:ext cx="48" cy="1152"/>
                </a:xfrm>
                <a:prstGeom prst="leftBrace">
                  <a:avLst>
                    <a:gd name="adj1" fmla="val 200000"/>
                    <a:gd name="adj2" fmla="val 50000"/>
                  </a:avLst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2988129" y="1447800"/>
              <a:ext cx="5184559" cy="3559588"/>
              <a:chOff x="2514600" y="1565970"/>
              <a:chExt cx="5184559" cy="3662760"/>
            </a:xfrm>
          </p:grpSpPr>
          <p:sp>
            <p:nvSpPr>
              <p:cNvPr id="28676" name="Rectangle 4"/>
              <p:cNvSpPr>
                <a:spLocks noChangeArrowheads="1"/>
              </p:cNvSpPr>
              <p:nvPr/>
            </p:nvSpPr>
            <p:spPr bwMode="auto">
              <a:xfrm>
                <a:off x="4498760" y="1565970"/>
                <a:ext cx="3200399" cy="3662760"/>
              </a:xfrm>
              <a:prstGeom prst="rect">
                <a:avLst/>
              </a:prstGeom>
              <a:solidFill>
                <a:srgbClr val="D5E3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en-US" sz="2000" dirty="0"/>
                  <a:t>class </a:t>
                </a:r>
                <a:r>
                  <a:rPr lang="en-US" altLang="en-US" sz="2000" u="sng" dirty="0"/>
                  <a:t>Rectangle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en-US" sz="2000" dirty="0"/>
                  <a:t>{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en-US" sz="2000" dirty="0"/>
                  <a:t>	private: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en-US" sz="2000" dirty="0"/>
                  <a:t>	   int width;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en-US" sz="2000" dirty="0"/>
                  <a:t>	   int length;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en-US" sz="2000" dirty="0"/>
                  <a:t>	public: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en-US" sz="2000" dirty="0"/>
                  <a:t>	   void set(int w, int l);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en-US" sz="2000" dirty="0"/>
                  <a:t>	   int area();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en-US" sz="2000" dirty="0"/>
                  <a:t>};</a:t>
                </a:r>
              </a:p>
            </p:txBody>
          </p:sp>
          <p:sp>
            <p:nvSpPr>
              <p:cNvPr id="7188" name="Line 5"/>
              <p:cNvSpPr>
                <a:spLocks noChangeShapeType="1"/>
              </p:cNvSpPr>
              <p:nvPr/>
            </p:nvSpPr>
            <p:spPr bwMode="auto">
              <a:xfrm flipV="1">
                <a:off x="2514600" y="1897848"/>
                <a:ext cx="2743200" cy="388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688" name="Group 16"/>
              <p:cNvGrpSpPr>
                <a:grpSpLocks/>
              </p:cNvGrpSpPr>
              <p:nvPr/>
            </p:nvGrpSpPr>
            <p:grpSpPr bwMode="auto">
              <a:xfrm>
                <a:off x="3200400" y="2551912"/>
                <a:ext cx="1714500" cy="1075572"/>
                <a:chOff x="2328" y="1872"/>
                <a:chExt cx="936" cy="888"/>
              </a:xfrm>
            </p:grpSpPr>
            <p:sp>
              <p:nvSpPr>
                <p:cNvPr id="7186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328" y="1872"/>
                  <a:ext cx="936" cy="404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87" name="Line 12"/>
                <p:cNvSpPr>
                  <a:spLocks noChangeShapeType="1"/>
                </p:cNvSpPr>
                <p:nvPr/>
              </p:nvSpPr>
              <p:spPr bwMode="auto">
                <a:xfrm>
                  <a:off x="2328" y="2276"/>
                  <a:ext cx="912" cy="484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895600" y="3232659"/>
                <a:ext cx="2206869" cy="884162"/>
                <a:chOff x="2895600" y="3232659"/>
                <a:chExt cx="2206869" cy="884162"/>
              </a:xfrm>
            </p:grpSpPr>
            <p:sp>
              <p:nvSpPr>
                <p:cNvPr id="7184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95600" y="3988467"/>
                  <a:ext cx="2206869" cy="128354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85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95600" y="3232659"/>
                  <a:ext cx="2206869" cy="88416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6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56686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Class Basics</a:t>
            </a:r>
            <a:endParaRPr lang="en-US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56849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715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Times New Roman"/>
              </a:rPr>
              <a:t>Class Definition</a:t>
            </a:r>
            <a:endParaRPr lang="en-US" altLang="en-US" sz="2800" dirty="0" smtClean="0"/>
          </a:p>
          <a:p>
            <a:pPr marL="0" lvl="0" indent="0" algn="just" rtl="1" eaLnBrk="1" hangingPunct="1">
              <a:lnSpc>
                <a:spcPct val="80000"/>
              </a:lnSpc>
              <a:spcBef>
                <a:spcPct val="0"/>
              </a:spcBef>
              <a:buSzPct val="125000"/>
              <a:buNone/>
            </a:pPr>
            <a:r>
              <a:rPr lang="ar-S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المثال التالي يوضح التعريف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ar-S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Class definition</a:t>
            </a:r>
            <a:r>
              <a:rPr lang="ar-SA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) للصنف </a:t>
            </a:r>
            <a:r>
              <a:rPr lang="en-US" altLang="en-US" sz="18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MyClass</a:t>
            </a: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600"/>
              </a:spcBef>
              <a:buSzPct val="125000"/>
              <a:buNone/>
            </a:pPr>
            <a:endParaRPr lang="en-US" altLang="en-US" sz="1800" dirty="0"/>
          </a:p>
          <a:p>
            <a:pPr marL="0" indent="0" eaLnBrk="1" hangingPunct="1">
              <a:spcBef>
                <a:spcPts val="600"/>
              </a:spcBef>
              <a:buSzPct val="125000"/>
              <a:buNone/>
            </a:pPr>
            <a:endParaRPr lang="en-US" altLang="en-US" sz="1800" dirty="0" smtClean="0"/>
          </a:p>
          <a:p>
            <a:pPr marL="0" indent="0" eaLnBrk="1" hangingPunct="1">
              <a:spcBef>
                <a:spcPts val="600"/>
              </a:spcBef>
              <a:buSzPct val="125000"/>
              <a:buNone/>
            </a:pPr>
            <a:endParaRPr lang="en-US" altLang="en-US" sz="1800" dirty="0"/>
          </a:p>
          <a:p>
            <a:pPr marL="0" indent="0" eaLnBrk="1" hangingPunct="1">
              <a:spcBef>
                <a:spcPts val="600"/>
              </a:spcBef>
              <a:buSzPct val="125000"/>
              <a:buNone/>
            </a:pPr>
            <a:endParaRPr lang="en-US" altLang="en-US" sz="1800" dirty="0" smtClean="0"/>
          </a:p>
          <a:p>
            <a:pPr marL="0" indent="0" eaLnBrk="1" hangingPunct="1">
              <a:spcBef>
                <a:spcPts val="600"/>
              </a:spcBef>
              <a:buSzPct val="125000"/>
              <a:buNone/>
            </a:pPr>
            <a:endParaRPr lang="en-US" altLang="en-US" sz="1800" dirty="0"/>
          </a:p>
          <a:p>
            <a:pPr marL="1600200" lvl="1" indent="-338138" algn="r" rtl="1" eaLnBrk="1" hangingPunct="1">
              <a:spcBef>
                <a:spcPts val="1200"/>
              </a:spcBef>
              <a:spcAft>
                <a:spcPts val="1200"/>
              </a:spcAft>
              <a:buSzPct val="125000"/>
              <a:buFont typeface="Tahoma" panose="020B0604030504040204" pitchFamily="34" charset="0"/>
              <a:buChar char="‒"/>
            </a:pPr>
            <a:r>
              <a:rPr lang="ar-SA" altLang="en-US" sz="1600" dirty="0" smtClean="0"/>
              <a:t>بين ماهو إسم ال</a:t>
            </a:r>
            <a:r>
              <a:rPr lang="en-US" altLang="en-US" sz="1600" dirty="0" smtClean="0"/>
              <a:t>Class</a:t>
            </a:r>
            <a:r>
              <a:rPr lang="ar-SA" altLang="en-US" sz="1600" dirty="0" smtClean="0"/>
              <a:t>؟</a:t>
            </a:r>
          </a:p>
          <a:p>
            <a:pPr marL="1600200" lvl="1" indent="-338138" algn="r" rtl="1" eaLnBrk="1" hangingPunct="1">
              <a:spcBef>
                <a:spcPts val="0"/>
              </a:spcBef>
              <a:spcAft>
                <a:spcPts val="1200"/>
              </a:spcAft>
              <a:buSzPct val="125000"/>
              <a:buFont typeface="Tahoma" panose="020B0604030504040204" pitchFamily="34" charset="0"/>
              <a:buChar char="‒"/>
            </a:pPr>
            <a:r>
              <a:rPr lang="ar-SA" altLang="en-US" sz="1600" dirty="0" smtClean="0"/>
              <a:t>أذكر ما هي أعضاء هذا الـ</a:t>
            </a:r>
            <a:r>
              <a:rPr lang="en-US" altLang="en-US" sz="1600" dirty="0" smtClean="0"/>
              <a:t>Class</a:t>
            </a:r>
            <a:r>
              <a:rPr lang="ar-SA" altLang="en-US" sz="1600" dirty="0" smtClean="0"/>
              <a:t> وذلك مع تبيين النوع وأمكانية الوصول لكل من هذه الأعضاء</a:t>
            </a:r>
            <a:endParaRPr lang="en-US" altLang="en-US" sz="1600" dirty="0" smtClean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 smtClean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 smtClean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 smtClean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 smtClean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 smtClean="0"/>
          </a:p>
          <a:p>
            <a:pPr marL="0" indent="0" eaLnBrk="1" hangingPunct="1">
              <a:lnSpc>
                <a:spcPct val="80000"/>
              </a:lnSpc>
              <a:buSzPct val="125000"/>
              <a:buNone/>
            </a:pPr>
            <a:endParaRPr lang="en-US" altLang="en-US" sz="18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219200" y="1828800"/>
            <a:ext cx="6781800" cy="1524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class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MyClass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       // The class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public:             // Access specifier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int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myNum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        // Attribute (int variable)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string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myString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  // Attribute (string variable)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56686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Class Basics</a:t>
            </a:r>
            <a:endParaRPr lang="en-US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9402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04800" y="990600"/>
            <a:ext cx="8610600" cy="5638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600"/>
              </a:spcBef>
              <a:buSzPct val="125000"/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Times New Roman"/>
              </a:rPr>
              <a:t>Object Declaration</a:t>
            </a:r>
            <a:endParaRPr lang="en-US" altLang="en-US" sz="1400" dirty="0" smtClean="0"/>
          </a:p>
          <a:p>
            <a:pPr marL="228600" indent="-228600" algn="r" rtl="1" eaLnBrk="1" hangingPunct="1">
              <a:spcBef>
                <a:spcPts val="600"/>
              </a:spcBef>
              <a:buSzPct val="125000"/>
            </a:pP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عند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إنشاء كائن لصنف معين فإن هذا الأمر يشبه المثال التالي:</a:t>
            </a:r>
          </a:p>
          <a:p>
            <a:pPr marL="628650" lvl="1" indent="-228600" algn="r" rtl="1" eaLnBrk="1" hangingPunct="1">
              <a:spcBef>
                <a:spcPts val="0"/>
              </a:spcBef>
              <a:buSzPct val="125000"/>
            </a:pP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عندما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نشتري كتاب طبخ، فإن </a:t>
            </a:r>
            <a:r>
              <a:rPr lang="ar-SA" altLang="en-US" sz="16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الوصفة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تمثل </a:t>
            </a:r>
            <a:r>
              <a:rPr lang="ar-SA" altLang="en-US" sz="16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الـ</a:t>
            </a:r>
            <a:r>
              <a:rPr lang="en-US" altLang="en-US" sz="16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بينما </a:t>
            </a:r>
            <a:r>
              <a:rPr lang="ar-SA" alt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الطبق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الذي تنتجه هذه الوصفة يمثل </a:t>
            </a:r>
            <a:r>
              <a:rPr lang="ar-SA" alt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الـ</a:t>
            </a:r>
            <a:r>
              <a:rPr lang="en-US" alt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marL="628650" lvl="1" indent="-228600" algn="r" rtl="1" eaLnBrk="1" hangingPunct="1">
              <a:spcBef>
                <a:spcPts val="0"/>
              </a:spcBef>
              <a:buSzPct val="125000"/>
            </a:pP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لذلك فإننا نقول أن ھذه </a:t>
            </a:r>
            <a:r>
              <a:rPr lang="ar-SA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الطبخة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من تلك </a:t>
            </a:r>
            <a:r>
              <a:rPr lang="ar-SA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الوصفة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وھذا </a:t>
            </a:r>
            <a:r>
              <a:rPr lang="ar-SA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الكائن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من ذاك </a:t>
            </a:r>
            <a:r>
              <a:rPr lang="ar-SA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الصنف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r" rtl="1" eaLnBrk="1" hangingPunct="1">
              <a:spcBef>
                <a:spcPts val="600"/>
              </a:spcBef>
              <a:buSzPct val="125000"/>
            </a:pP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يتكون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العالم الحقيقي من 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كائنات (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85800" lvl="1" algn="r" rtl="1" eaLnBrk="1" hangingPunct="1">
              <a:spcBef>
                <a:spcPts val="0"/>
              </a:spcBef>
              <a:buSzPct val="100000"/>
              <a:buFont typeface="Wingdings" panose="05000000000000000000" pitchFamily="2" charset="2"/>
              <a:buChar char="ü"/>
            </a:pP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بعضها يكون ملموس- مثلا انت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كشخ، دفتر محاضراتك، سيارتك.</a:t>
            </a:r>
          </a:p>
          <a:p>
            <a:pPr marL="685800" lvl="1" algn="r" rtl="1" eaLnBrk="1" hangingPunct="1">
              <a:spcBef>
                <a:spcPts val="0"/>
              </a:spcBef>
              <a:buSzPct val="100000"/>
              <a:buFont typeface="Wingdings" panose="05000000000000000000" pitchFamily="2" charset="2"/>
              <a:buChar char="ü"/>
            </a:pP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وبعضها غير ملموس- مثلا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حسابك 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في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البنك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،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الكورس الذي تدرسه بالجامعة</a:t>
            </a:r>
          </a:p>
          <a:p>
            <a:pPr marL="228600" indent="-228600" algn="r" rtl="1" eaLnBrk="1" hangingPunct="1">
              <a:spcBef>
                <a:spcPts val="600"/>
              </a:spcBef>
              <a:buSzPct val="125000"/>
            </a:pP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في العالم الحقيقي، فإن الكائن هوعبارة شئ له مواصفات (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ويتصرف بطريقة معينه (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algn="r" rt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ü"/>
            </a:pP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لذلك فإن مفهوم الكائن في لغة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هو عبارة عن تغليف (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او حزم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ل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لبيانات والطرق في نموذج برمجي، </a:t>
            </a:r>
          </a:p>
          <a:p>
            <a:pPr marL="685800" lvl="1" algn="r" rt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ü"/>
            </a:pP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وبهذا فان </a:t>
            </a:r>
            <a:r>
              <a:rPr lang="ar-SA" alt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الكائن البرمجي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يوفر تمثيلا او تجريدا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لكائنات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العالم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الحقيقي.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r" rtl="1" eaLnBrk="1" hangingPunct="1">
              <a:spcBef>
                <a:spcPts val="600"/>
              </a:spcBef>
              <a:buSzPct val="125000"/>
            </a:pP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العبارة </a:t>
            </a:r>
            <a:r>
              <a:rPr lang="ar-S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التالية تبين الصورة العامة للإعلان عن الـ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في لغة الـ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  <a:p>
            <a:pPr marL="0" indent="0" algn="r" rtl="1" eaLnBrk="1" hangingPunct="1">
              <a:spcBef>
                <a:spcPts val="600"/>
              </a:spcBef>
              <a:buSzPct val="125000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 eaLnBrk="1" hangingPunct="1">
              <a:spcBef>
                <a:spcPts val="600"/>
              </a:spcBef>
              <a:buSzPct val="125000"/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 eaLnBrk="1" hangingPunct="1">
              <a:spcBef>
                <a:spcPts val="600"/>
              </a:spcBef>
              <a:buSzPct val="125000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r" rtl="1" eaLnBrk="1" hangingPunct="1">
              <a:spcBef>
                <a:spcPts val="600"/>
              </a:spcBef>
              <a:buSzPct val="125000"/>
            </a:pPr>
            <a:r>
              <a:rPr lang="ar-SA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طريقة </a:t>
            </a:r>
            <a:r>
              <a:rPr lang="ar-SA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الإعلان عن الكائن(</a:t>
            </a:r>
            <a:r>
              <a:rPr lang="en-GB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declaration</a:t>
            </a:r>
            <a:r>
              <a:rPr lang="ar-SA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ببرنامج الـ</a:t>
            </a:r>
            <a:r>
              <a:rPr lang="en-US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ar-SA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هي </a:t>
            </a:r>
            <a:r>
              <a:rPr lang="ar-SA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نفس طريقة الإعلان </a:t>
            </a:r>
            <a:r>
              <a:rPr lang="ar-SA" sz="1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المتغير.</a:t>
            </a:r>
          </a:p>
          <a:p>
            <a:pPr marL="228600" indent="-228600" algn="r" rtl="1" eaLnBrk="1" hangingPunct="1">
              <a:spcBef>
                <a:spcPts val="600"/>
              </a:spcBef>
              <a:buSzPct val="125000"/>
            </a:pPr>
            <a:r>
              <a:rPr lang="ar-SA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الرسم التالي يوضح أمثلة للإعلان عن بعض الكائنات 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56686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Class Basics</a:t>
            </a:r>
            <a:endParaRPr lang="en-US" altLang="en-US" sz="4000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2362200" y="4800600"/>
            <a:ext cx="4953000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algn="ctr">
              <a:spcBef>
                <a:spcPts val="600"/>
              </a:spcBef>
            </a:pP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Class_name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object_name;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6830</TotalTime>
  <Words>5529</Words>
  <Application>Microsoft Office PowerPoint</Application>
  <PresentationFormat>On-screen Show (4:3)</PresentationFormat>
  <Paragraphs>1034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Default Design</vt:lpstr>
      <vt:lpstr>PowerPoint Presentation</vt:lpstr>
      <vt:lpstr>PowerPoint Presentation</vt:lpstr>
      <vt:lpstr>Class Basics</vt:lpstr>
      <vt:lpstr>Class Basics</vt:lpstr>
      <vt:lpstr>Class Basics</vt:lpstr>
      <vt:lpstr>Class Basics</vt:lpstr>
      <vt:lpstr>Class Basics</vt:lpstr>
      <vt:lpstr>Class Basics</vt:lpstr>
      <vt:lpstr>Class Basics</vt:lpstr>
      <vt:lpstr>Class Basics</vt:lpstr>
      <vt:lpstr>Class Basics</vt:lpstr>
      <vt:lpstr>Class Basics</vt:lpstr>
      <vt:lpstr>Class Basics</vt:lpstr>
      <vt:lpstr>Class Basics</vt:lpstr>
      <vt:lpstr>Class Basics</vt:lpstr>
      <vt:lpstr>Class Basics</vt:lpstr>
      <vt:lpstr>Class Basics</vt:lpstr>
      <vt:lpstr>Access Modifiers (محددات الوصول)</vt:lpstr>
      <vt:lpstr>Access Modifiers (محددات الوصول)</vt:lpstr>
      <vt:lpstr>Access Modifiers (محددات الوصول)</vt:lpstr>
      <vt:lpstr>Access Modifiers (محددات الوصول)</vt:lpstr>
      <vt:lpstr>Access Modifiers (محددات الوصول)</vt:lpstr>
      <vt:lpstr>Member Functions</vt:lpstr>
      <vt:lpstr>Member Functions</vt:lpstr>
      <vt:lpstr>Member Functions</vt:lpstr>
      <vt:lpstr>Member Functions</vt:lpstr>
      <vt:lpstr>Member Functions</vt:lpstr>
      <vt:lpstr>Member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Programming-- Introduction to Classes</dc:title>
  <dc:creator>Wei Du</dc:creator>
  <cp:lastModifiedBy>DR.Ahmed Saker 2o1O</cp:lastModifiedBy>
  <cp:revision>668</cp:revision>
  <dcterms:created xsi:type="dcterms:W3CDTF">2003-10-14T03:58:11Z</dcterms:created>
  <dcterms:modified xsi:type="dcterms:W3CDTF">2022-12-10T10:50:27Z</dcterms:modified>
</cp:coreProperties>
</file>