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36"/>
  </p:notesMasterIdLst>
  <p:sldIdLst>
    <p:sldId id="282" r:id="rId2"/>
    <p:sldId id="276" r:id="rId3"/>
    <p:sldId id="277" r:id="rId4"/>
    <p:sldId id="278" r:id="rId5"/>
    <p:sldId id="304" r:id="rId6"/>
    <p:sldId id="280" r:id="rId7"/>
    <p:sldId id="279" r:id="rId8"/>
    <p:sldId id="257" r:id="rId9"/>
    <p:sldId id="266" r:id="rId10"/>
    <p:sldId id="259" r:id="rId11"/>
    <p:sldId id="260" r:id="rId12"/>
    <p:sldId id="261" r:id="rId13"/>
    <p:sldId id="269" r:id="rId14"/>
    <p:sldId id="273" r:id="rId15"/>
    <p:sldId id="274" r:id="rId16"/>
    <p:sldId id="272" r:id="rId17"/>
    <p:sldId id="283" r:id="rId18"/>
    <p:sldId id="285" r:id="rId19"/>
    <p:sldId id="287" r:id="rId20"/>
    <p:sldId id="288" r:id="rId21"/>
    <p:sldId id="301" r:id="rId22"/>
    <p:sldId id="289" r:id="rId23"/>
    <p:sldId id="290" r:id="rId24"/>
    <p:sldId id="291" r:id="rId25"/>
    <p:sldId id="292" r:id="rId26"/>
    <p:sldId id="294" r:id="rId27"/>
    <p:sldId id="295" r:id="rId28"/>
    <p:sldId id="296" r:id="rId29"/>
    <p:sldId id="298" r:id="rId30"/>
    <p:sldId id="299" r:id="rId31"/>
    <p:sldId id="300" r:id="rId32"/>
    <p:sldId id="302" r:id="rId33"/>
    <p:sldId id="303" r:id="rId34"/>
    <p:sldId id="293" r:id="rId35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B07EF-28DD-44DF-BA08-F591553310F8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72B5-0B0E-4748-8DA6-6A4188E4F4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472B5-0B0E-4748-8DA6-6A4188E4F49F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B8ABB09-4A1D-463E-8065-109CC2B7EFAA}" type="datetimeFigureOut">
              <a:rPr lang="ar-SA" smtClean="0"/>
              <a:pPr/>
              <a:t>22/03/1444</a:t>
            </a:fld>
            <a:endParaRPr lang="ar-S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ar-S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22/03/1444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22/03/1444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B8ABB09-4A1D-463E-8065-109CC2B7EFAA}" type="datetimeFigureOut">
              <a:rPr lang="ar-SA" smtClean="0"/>
              <a:pPr/>
              <a:t>22/03/1444</a:t>
            </a:fld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B8ABB09-4A1D-463E-8065-109CC2B7EFAA}" type="datetimeFigureOut">
              <a:rPr lang="ar-SA" smtClean="0"/>
              <a:pPr/>
              <a:t>22/03/1444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ar-S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22/03/1444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22/03/1444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8ABB09-4A1D-463E-8065-109CC2B7EFAA}" type="datetimeFigureOut">
              <a:rPr lang="ar-SA" smtClean="0"/>
              <a:pPr/>
              <a:t>22/03/1444</a:t>
            </a:fld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22/03/1444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B8ABB09-4A1D-463E-8065-109CC2B7EFAA}" type="datetimeFigureOut">
              <a:rPr lang="ar-SA" smtClean="0"/>
              <a:pPr/>
              <a:t>22/03/1444</a:t>
            </a:fld>
            <a:endParaRPr lang="ar-S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8ABB09-4A1D-463E-8065-109CC2B7EFAA}" type="datetimeFigureOut">
              <a:rPr lang="ar-SA" smtClean="0"/>
              <a:pPr/>
              <a:t>22/03/1444</a:t>
            </a:fld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22/03/1444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.wikipedia.org/wiki/%D8%B9%D8%AA%D8%A7%D8%AF_%D8%A7%D9%84%D8%AD%D8%A7%D8%B3%D9%88%D8%A8" TargetMode="External"/><Relationship Id="rId2" Type="http://schemas.openxmlformats.org/officeDocument/2006/relationships/hyperlink" Target="https://ar.wikipedia.org/wiki/%D9%84%D8%BA%D8%A9_%D8%A5%D9%86%D8%AC%D9%84%D9%8A%D8%B2%D9%8A%D8%A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.wikipedia.org/wiki/%D8%A7%D9%84%D9%85%D8%B3%D8%AA%D8%AE%D8%AF%D9%85" TargetMode="External"/><Relationship Id="rId5" Type="http://schemas.openxmlformats.org/officeDocument/2006/relationships/hyperlink" Target="https://ar.wikipedia.org/wiki/%D8%AD%D8%A7%D8%B3%D9%88%D8%A8" TargetMode="External"/><Relationship Id="rId4" Type="http://schemas.openxmlformats.org/officeDocument/2006/relationships/hyperlink" Target="https://ar.wikipedia.org/wiki/%D8%A8%D8%B1%D9%85%D8%AC%D9%8A%D8%A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8660" y="414338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ar-SA" b="1" dirty="0" smtClean="0"/>
              <a:t>معمل نظام التشغيل باستخدام نظام التشغيل لينكس</a:t>
            </a:r>
            <a:br>
              <a:rPr lang="ar-SA" b="1" dirty="0" smtClean="0"/>
            </a:br>
            <a:r>
              <a:rPr lang="ar-SA" b="1" dirty="0" smtClean="0"/>
              <a:t/>
            </a:r>
            <a:br>
              <a:rPr lang="ar-SA" b="1" dirty="0" smtClean="0"/>
            </a:br>
            <a:r>
              <a:rPr lang="ar-SA" b="1" dirty="0" smtClean="0"/>
              <a:t>أ.إسراء بابكر ميرغني </a:t>
            </a:r>
            <a:br>
              <a:rPr lang="ar-SA" b="1" dirty="0" smtClean="0"/>
            </a:br>
            <a:r>
              <a:rPr lang="ar-SA" b="1" dirty="0" smtClean="0"/>
              <a:t/>
            </a:r>
            <a:br>
              <a:rPr lang="ar-SA" b="1" dirty="0" smtClean="0"/>
            </a:br>
            <a:r>
              <a:rPr lang="en-US" b="1" dirty="0" smtClean="0"/>
              <a:t>lab1</a:t>
            </a:r>
            <a:r>
              <a:rPr lang="ar-SA" b="1" dirty="0" smtClean="0"/>
              <a:t/>
            </a:r>
            <a:br>
              <a:rPr lang="ar-SA" b="1" dirty="0" smtClean="0"/>
            </a:br>
            <a:r>
              <a:rPr lang="ar-SA" b="1" dirty="0" smtClean="0"/>
              <a:t> </a:t>
            </a:r>
            <a:br>
              <a:rPr lang="ar-SA" b="1" dirty="0" smtClean="0"/>
            </a:br>
            <a:r>
              <a:rPr lang="ar-SA" b="1" dirty="0" smtClean="0"/>
              <a:t/>
            </a:r>
            <a:br>
              <a:rPr lang="ar-SA" b="1" dirty="0" smtClean="0"/>
            </a:br>
            <a:endParaRPr lang="ar-SA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b="1" dirty="0" smtClean="0"/>
              <a:t>ماهو نظام لينكس ؟</a:t>
            </a:r>
            <a:br>
              <a:rPr lang="ar-SA" b="1" dirty="0" smtClean="0"/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نظام لينكس هو عبارة عن نظام تشغيل مفتوح المصدر مبني على اليونكس ثم بناؤه من قبل الكثير من المبرمجين يترأسهم </a:t>
            </a:r>
            <a:r>
              <a:rPr lang="ar-SA" b="1" dirty="0" smtClean="0"/>
              <a:t>لينوس تورفالدس</a:t>
            </a:r>
            <a:r>
              <a:rPr lang="ar-SA" dirty="0" smtClean="0"/>
              <a:t> لأن هناك العديد من الطلاب كانو يحبون العمل على بيئة اليونكس، لكنه كان باهض الثمن و لهذا السبب جاءت فكرة بناء و تطوير نسخة مصغرة و شبيهة .</a:t>
            </a:r>
          </a:p>
          <a:p>
            <a:r>
              <a:rPr lang="ar-SA" dirty="0" smtClean="0"/>
              <a:t>نظام لينكس نظام حساس للحالة (</a:t>
            </a:r>
            <a:r>
              <a:rPr lang="en-US" dirty="0" smtClean="0"/>
              <a:t>case senstves</a:t>
            </a:r>
            <a:r>
              <a:rPr lang="ar-SA" dirty="0" smtClean="0"/>
              <a:t>) </a:t>
            </a:r>
          </a:p>
          <a:p>
            <a:r>
              <a:rPr lang="ar-SA" dirty="0" smtClean="0"/>
              <a:t>و من مميزات لينكس:</a:t>
            </a:r>
          </a:p>
          <a:p>
            <a:pPr lvl="1"/>
            <a:r>
              <a:rPr lang="ar-SA" dirty="0" smtClean="0"/>
              <a:t>مفتوح المصدر،</a:t>
            </a:r>
          </a:p>
          <a:p>
            <a:pPr lvl="1"/>
            <a:r>
              <a:rPr lang="ar-SA" dirty="0" smtClean="0"/>
              <a:t>عدم تأثير الفيروسات،</a:t>
            </a:r>
          </a:p>
          <a:p>
            <a:pPr lvl="1"/>
            <a:r>
              <a:rPr lang="ar-SA" dirty="0" smtClean="0"/>
              <a:t>مجانية النظام،</a:t>
            </a:r>
          </a:p>
          <a:p>
            <a:pPr lvl="1"/>
            <a:r>
              <a:rPr lang="ar-SA" dirty="0" smtClean="0"/>
              <a:t>جودة النظام.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ar-SA" b="1" dirty="0" smtClean="0"/>
              <a:t>مفتوح المصدر :</a:t>
            </a:r>
          </a:p>
          <a:p>
            <a:pPr>
              <a:buNone/>
            </a:pPr>
            <a:r>
              <a:rPr lang="ar-SA" dirty="0" smtClean="0"/>
              <a:t>أو </a:t>
            </a:r>
            <a:r>
              <a:rPr lang="en-US" b="1" dirty="0" smtClean="0"/>
              <a:t>Open Source</a:t>
            </a:r>
            <a:r>
              <a:rPr lang="en-US" dirty="0" smtClean="0"/>
              <a:t> </a:t>
            </a:r>
            <a:r>
              <a:rPr lang="ar-SA" dirty="0" smtClean="0"/>
              <a:t>يعني يمكن لك أنت كمستخدم عادي للينكس بإظهار شفرة النظام وعمل عليها تعديلات تناسب عملك و تخصصك كمستخدم على عكس الأنظمة الأخرى مثل الويندز.</a:t>
            </a:r>
          </a:p>
          <a:p>
            <a:r>
              <a:rPr lang="ar-SA" b="1" dirty="0" smtClean="0"/>
              <a:t>عدم تأثير الفيروسات :</a:t>
            </a:r>
          </a:p>
          <a:p>
            <a:r>
              <a:rPr lang="ar-SA" dirty="0" smtClean="0"/>
              <a:t>رغم أن نظام تشغيل لينكس له فيروسات (ما يقل عن 100 فيروس) لكنه لا يتأثر بها مما لا يجعلك تثبت مكافح فيروسات و هذه الميزة تعد من بين أفضل مميزات نظام لينكس عكس نظام </a:t>
            </a:r>
            <a:r>
              <a:rPr lang="en-US" dirty="0" smtClean="0"/>
              <a:t>WINDOWS.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r-SA" b="1" dirty="0" smtClean="0"/>
              <a:t>مجانية النظام :</a:t>
            </a:r>
          </a:p>
          <a:p>
            <a:r>
              <a:rPr lang="ar-SA" dirty="0" smtClean="0"/>
              <a:t>نعم مجاني 100/100 وهذه ايضآ ميزة رائعة في نظام رائع كهذا عكس الأنظمة الاخرى.</a:t>
            </a:r>
          </a:p>
          <a:p>
            <a:r>
              <a:rPr lang="ar-SA" b="1" dirty="0" smtClean="0"/>
              <a:t>جودة النظام :</a:t>
            </a:r>
          </a:p>
          <a:p>
            <a:r>
              <a:rPr lang="ar-SA" dirty="0" smtClean="0"/>
              <a:t>بسبب قلت الأخطاء التي من الممكن أن تظهر للمستخدمين يعد نظام لينكس الاكثر جودة.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 descr="img_5265666d84d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0"/>
            <a:ext cx="8572560" cy="6572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workstation-p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57166"/>
            <a:ext cx="8286808" cy="56436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1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r-SA" dirty="0" smtClean="0"/>
              <a:t>ما هو الفرق بين نظام التشغيل ويندوز و نظام التشغيل لينكس؟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2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r-SA" dirty="0" smtClean="0"/>
              <a:t>ماهو </a:t>
            </a:r>
            <a:r>
              <a:rPr lang="en-US" dirty="0" smtClean="0"/>
              <a:t>vmware</a:t>
            </a:r>
            <a:r>
              <a:rPr lang="ar-SA" dirty="0" smtClean="0"/>
              <a:t>؟</a:t>
            </a:r>
            <a:endParaRPr lang="en-US" dirty="0" smtClean="0"/>
          </a:p>
          <a:p>
            <a:r>
              <a:rPr lang="ar-SA" dirty="0" smtClean="0"/>
              <a:t>المزايا والعيوب لكل من نظام التشغيل ويندوز ونظام التشغيل لينكس.</a:t>
            </a:r>
          </a:p>
          <a:p>
            <a:r>
              <a:rPr lang="en-US" dirty="0" smtClean="0"/>
              <a:t>israababiker2020@gmail.com</a:t>
            </a:r>
            <a:endParaRPr lang="ar-SA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857364"/>
            <a:ext cx="8229600" cy="1143000"/>
          </a:xfrm>
        </p:spPr>
        <p:txBody>
          <a:bodyPr/>
          <a:lstStyle/>
          <a:p>
            <a:r>
              <a:rPr lang="en-US" b="1" dirty="0" smtClean="0"/>
              <a:t>LAB 2</a:t>
            </a:r>
            <a:endParaRPr lang="ar-SA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>
                <a:solidFill>
                  <a:srgbClr val="FF0000"/>
                </a:solidFill>
              </a:rPr>
              <a:t/>
            </a:r>
            <a:br>
              <a:rPr lang="ar-SA" dirty="0" smtClean="0">
                <a:solidFill>
                  <a:srgbClr val="FF0000"/>
                </a:solidFill>
              </a:rPr>
            </a:br>
            <a:r>
              <a:rPr lang="en-US" u="sng" dirty="0" smtClean="0">
                <a:solidFill>
                  <a:srgbClr val="FF0000"/>
                </a:solidFill>
              </a:rPr>
              <a:t>What We Will Learn</a:t>
            </a:r>
            <a:endParaRPr lang="ar-S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ctr" rtl="0">
              <a:buNone/>
            </a:pPr>
            <a:r>
              <a:rPr lang="ar-SA" sz="2800" dirty="0" smtClean="0"/>
              <a:t>اوامرعامة  تتعلق بالتعامل مع الملفات والمجلدات</a:t>
            </a:r>
            <a:endParaRPr lang="en-US" sz="2800" dirty="0" smtClean="0"/>
          </a:p>
          <a:p>
            <a:pPr marL="514350" indent="-514350" algn="l" rtl="0">
              <a:buFont typeface="+mj-lt"/>
              <a:buAutoNum type="arabicPeriod"/>
            </a:pPr>
            <a:endParaRPr lang="en-US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Pwd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Ls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Mkdir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err="1" smtClean="0"/>
              <a:t>Cd</a:t>
            </a:r>
            <a:endParaRPr lang="en-US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Touch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rm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err="1" smtClean="0"/>
              <a:t>Rm</a:t>
            </a:r>
            <a:r>
              <a:rPr lang="en-US" dirty="0" smtClean="0"/>
              <a:t>  -</a:t>
            </a:r>
            <a:r>
              <a:rPr lang="en-US" dirty="0" smtClean="0"/>
              <a:t>r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err="1" smtClean="0"/>
              <a:t>Rmdir</a:t>
            </a:r>
            <a:endParaRPr lang="en-US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Date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Cal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Mv           mv  pp ww/pp    or  mv pp yy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Clear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Exit</a:t>
            </a:r>
            <a:endParaRPr lang="ar-S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3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r-SA" dirty="0" smtClean="0"/>
              <a:t>انشئ مجلد باسم لينكس ثم انشئ بداخله ملف باسمك </a:t>
            </a:r>
          </a:p>
          <a:p>
            <a:r>
              <a:rPr lang="ar-SA" dirty="0" smtClean="0"/>
              <a:t>قم بتغيير اسم الملف </a:t>
            </a:r>
            <a:endParaRPr lang="ar-S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830" y="214290"/>
            <a:ext cx="8548446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متابعة لاوامر اللينكس</a:t>
            </a:r>
            <a:br>
              <a:rPr lang="ar-SA" dirty="0" smtClean="0"/>
            </a:br>
            <a:r>
              <a:rPr lang="en-US" dirty="0" smtClean="0"/>
              <a:t>lab 3</a:t>
            </a:r>
            <a:r>
              <a:rPr lang="ar-SA" dirty="0" smtClean="0"/>
              <a:t>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Which</a:t>
            </a:r>
          </a:p>
          <a:p>
            <a:pPr algn="l" rtl="0"/>
            <a:r>
              <a:rPr lang="en-US" dirty="0" err="1" smtClean="0"/>
              <a:t>Whereis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whatis</a:t>
            </a:r>
            <a:r>
              <a:rPr lang="en-US" dirty="0" smtClean="0"/>
              <a:t>   and   locate (</a:t>
            </a:r>
            <a:r>
              <a:rPr lang="ar-SA" dirty="0" smtClean="0"/>
              <a:t>من اوامر البحث</a:t>
            </a:r>
            <a:r>
              <a:rPr lang="en-US" dirty="0" smtClean="0"/>
              <a:t>) </a:t>
            </a:r>
          </a:p>
          <a:p>
            <a:pPr algn="l" rtl="0"/>
            <a:r>
              <a:rPr lang="en-US" dirty="0" smtClean="0"/>
              <a:t>Info    </a:t>
            </a:r>
          </a:p>
          <a:p>
            <a:pPr algn="l" rtl="0"/>
            <a:r>
              <a:rPr lang="en-US" dirty="0" smtClean="0"/>
              <a:t>History</a:t>
            </a:r>
          </a:p>
          <a:p>
            <a:pPr algn="l" rtl="0"/>
            <a:r>
              <a:rPr lang="en-US" dirty="0" smtClean="0"/>
              <a:t>Cp           cp rr </a:t>
            </a:r>
            <a:r>
              <a:rPr lang="en-US" dirty="0" err="1" smtClean="0"/>
              <a:t>tt</a:t>
            </a:r>
            <a:r>
              <a:rPr lang="en-US" dirty="0" smtClean="0"/>
              <a:t>      or  cp rr yy/rr</a:t>
            </a:r>
          </a:p>
          <a:p>
            <a:pPr algn="l" rtl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MANUAL PAGE:</a:t>
            </a:r>
          </a:p>
          <a:p>
            <a:pPr rtl="0">
              <a:buNone/>
            </a:pPr>
            <a:r>
              <a:rPr lang="ar-SA" dirty="0" smtClean="0">
                <a:solidFill>
                  <a:srgbClr val="FF0000"/>
                </a:solidFill>
              </a:rPr>
              <a:t> الغرض منها التعريف بوظيفة الامر وبيان كيفية استخدامه.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man   filename(</a:t>
            </a:r>
            <a:r>
              <a:rPr lang="ar-SA" dirty="0" smtClean="0">
                <a:solidFill>
                  <a:srgbClr val="FF0000"/>
                </a:solidFill>
              </a:rPr>
              <a:t>اسم الملف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xman &amp;</a:t>
            </a:r>
          </a:p>
          <a:p>
            <a:pPr algn="l" rtl="0"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</a:p>
          <a:p>
            <a:pPr algn="l" rtl="0"/>
            <a:endParaRPr lang="en-US" dirty="0" smtClean="0"/>
          </a:p>
          <a:p>
            <a:pPr algn="l" rtl="0"/>
            <a:endParaRPr lang="ar-S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dirty="0" smtClean="0">
                <a:solidFill>
                  <a:srgbClr val="FF0000"/>
                </a:solidFill>
              </a:rPr>
              <a:t>بعض أوامر التعامل مع محتويات الملفات وكيفية ادارة الملفات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lab 4 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ls  -ltr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file </a:t>
            </a:r>
            <a:r>
              <a:rPr lang="en-US" dirty="0" smtClean="0"/>
              <a:t>( file name)</a:t>
            </a:r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( file </a:t>
            </a:r>
            <a:r>
              <a:rPr lang="en-US" dirty="0" smtClean="0"/>
              <a:t>name    </a:t>
            </a:r>
            <a:r>
              <a:rPr lang="ar-SA" dirty="0" smtClean="0"/>
              <a:t>اظهار رساله تاكيد لحذف الملف ام لا</a:t>
            </a:r>
            <a:r>
              <a:rPr lang="en-US" dirty="0" smtClean="0"/>
              <a:t>)</a:t>
            </a:r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rm  -</a:t>
            </a:r>
            <a:r>
              <a:rPr lang="en-US" dirty="0" err="1" smtClean="0"/>
              <a:t>rf</a:t>
            </a:r>
            <a:r>
              <a:rPr lang="en-US" dirty="0" smtClean="0"/>
              <a:t>   (folder name)</a:t>
            </a:r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head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tail 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cat</a:t>
            </a:r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tac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more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Less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strings</a:t>
            </a:r>
          </a:p>
          <a:p>
            <a:pPr marL="457200" indent="-457200" algn="l" rtl="0">
              <a:buNone/>
            </a:pPr>
            <a:endParaRPr lang="ar-S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Using vi editor</a:t>
            </a:r>
            <a:br>
              <a:rPr lang="en-US" b="1" u="sng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lab 5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طريقة التعامل معه:</a:t>
            </a:r>
          </a:p>
          <a:p>
            <a:pPr>
              <a:buNone/>
            </a:pPr>
            <a:r>
              <a:rPr lang="ar-SA" dirty="0" smtClean="0"/>
              <a:t>مثلا عند انشاء ملف جديد او فتح ملف موجود نكتب  </a:t>
            </a:r>
          </a:p>
          <a:p>
            <a:pPr algn="l" rtl="0"/>
            <a:r>
              <a:rPr lang="en-US" dirty="0" smtClean="0"/>
              <a:t>Vi  file name( </a:t>
            </a:r>
            <a:r>
              <a:rPr lang="ar-SA" dirty="0" smtClean="0"/>
              <a:t>اسم الملف</a:t>
            </a:r>
            <a:r>
              <a:rPr lang="en-US" dirty="0" smtClean="0"/>
              <a:t> )    </a:t>
            </a:r>
          </a:p>
          <a:p>
            <a:pPr algn="r" rtl="0">
              <a:buNone/>
            </a:pPr>
            <a:r>
              <a:rPr lang="ar-SA" dirty="0" smtClean="0"/>
              <a:t>عند فتح ملف للقراءة فقط ولا يمكن التعديل عليه نكتب </a:t>
            </a:r>
          </a:p>
          <a:p>
            <a:pPr algn="l" rtl="0"/>
            <a:r>
              <a:rPr lang="en-US" dirty="0" smtClean="0"/>
              <a:t>Vi –R  file name  or  view file name</a:t>
            </a:r>
          </a:p>
          <a:p>
            <a:pPr rtl="0">
              <a:buNone/>
            </a:pPr>
            <a:r>
              <a:rPr lang="en-US" dirty="0" smtClean="0"/>
              <a:t>  </a:t>
            </a:r>
            <a:r>
              <a:rPr lang="ar-SA" dirty="0" smtClean="0"/>
              <a:t>عند انشاء ملف جديد او فتح ملف موجود سوف نلاحظ   </a:t>
            </a:r>
          </a:p>
          <a:p>
            <a:pPr rtl="0">
              <a:buNone/>
            </a:pPr>
            <a:r>
              <a:rPr lang="ar-SA" dirty="0" smtClean="0"/>
              <a:t>هذه العلامة  في بعض الاسطر    ~( تعني الاسطر غير مستخدمة)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اثناء التعامل مع المحرر </a:t>
            </a:r>
            <a:r>
              <a:rPr lang="en-US" dirty="0" smtClean="0"/>
              <a:t>vi editor  </a:t>
            </a:r>
            <a:r>
              <a:rPr lang="ar-SA" dirty="0" smtClean="0"/>
              <a:t>  توجد صيغتين: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r-SA" dirty="0" smtClean="0"/>
              <a:t>الصيغه الاولى تسمى        </a:t>
            </a:r>
            <a:r>
              <a:rPr lang="en-US" dirty="0" smtClean="0"/>
              <a:t>command mode </a:t>
            </a:r>
            <a:r>
              <a:rPr lang="ar-SA" dirty="0" smtClean="0"/>
              <a:t>  يمكننا من خلالها تنفيذ بعض عمليات ادارة الملفات مثل : تخزين الملفات والبحث داخل الملفات والتعديل والخروج منها وتحريك المؤشر في جميع الاتجاهات.</a:t>
            </a:r>
          </a:p>
          <a:p>
            <a:r>
              <a:rPr lang="ar-SA" dirty="0" smtClean="0"/>
              <a:t>الصيغة الثانية تسمى         </a:t>
            </a:r>
            <a:r>
              <a:rPr lang="en-US" dirty="0" smtClean="0"/>
              <a:t>    insert mode </a:t>
            </a:r>
            <a:r>
              <a:rPr lang="ar-SA" dirty="0" smtClean="0"/>
              <a:t>يمكننا من خلالها ادخال النصوص وتحريرها.</a:t>
            </a:r>
          </a:p>
          <a:p>
            <a:pPr>
              <a:buFont typeface="Wingdings" pitchFamily="2" charset="2"/>
              <a:buChar char="v"/>
            </a:pPr>
            <a:r>
              <a:rPr lang="ar-SA" dirty="0" smtClean="0"/>
              <a:t>بمعنى اخر اي شئ يتم تنفيذه في الصيغه الاولى يعتبر أمر اما في الصيغه الثانيه يعتبر مدخلات.</a:t>
            </a:r>
            <a:endParaRPr lang="ar-SA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r-SA" dirty="0" smtClean="0"/>
              <a:t>عند فتح الملف نوجد الصيغة الاولى بشكل افتراضي , للانتقال الى الصيغه الثانيه نضغط حرف  </a:t>
            </a:r>
            <a:r>
              <a:rPr lang="en-US" dirty="0" smtClean="0"/>
              <a:t>i </a:t>
            </a:r>
            <a:r>
              <a:rPr lang="ar-SA" dirty="0" smtClean="0"/>
              <a:t>    لادخال نص </a:t>
            </a:r>
          </a:p>
          <a:p>
            <a:r>
              <a:rPr lang="ar-SA" dirty="0" smtClean="0"/>
              <a:t>اما للانتقال من صيغه لاخرى نضغط على حرف  </a:t>
            </a:r>
            <a:r>
              <a:rPr lang="en-US" dirty="0" smtClean="0"/>
              <a:t>ESC</a:t>
            </a:r>
            <a:r>
              <a:rPr lang="ar-SA" dirty="0" smtClean="0"/>
              <a:t>  </a:t>
            </a:r>
          </a:p>
          <a:p>
            <a:r>
              <a:rPr lang="ar-SA" dirty="0" smtClean="0"/>
              <a:t>اما للخروج من الملف بشرط ان اكون في الصيغه الاولى بالضغط على </a:t>
            </a:r>
            <a:r>
              <a:rPr lang="en-US" dirty="0" smtClean="0"/>
              <a:t>:q! </a:t>
            </a:r>
            <a:r>
              <a:rPr lang="ar-SA" dirty="0" smtClean="0"/>
              <a:t>  في حالة عدم حفظ التعديلات.</a:t>
            </a:r>
          </a:p>
          <a:p>
            <a:r>
              <a:rPr lang="ar-SA" dirty="0" smtClean="0"/>
              <a:t>اما في حالة حفظ التعديلات </a:t>
            </a:r>
            <a:r>
              <a:rPr lang="en-US" dirty="0" smtClean="0"/>
              <a:t> :w </a:t>
            </a:r>
            <a:r>
              <a:rPr lang="ar-SA" dirty="0" smtClean="0"/>
              <a:t> </a:t>
            </a:r>
          </a:p>
          <a:p>
            <a:r>
              <a:rPr lang="ar-SA" dirty="0" smtClean="0"/>
              <a:t>عند تعديل النص والخروج من الملف بعد التخزين</a:t>
            </a:r>
            <a:r>
              <a:rPr lang="en-US" dirty="0" smtClean="0"/>
              <a:t>        </a:t>
            </a:r>
            <a:r>
              <a:rPr lang="ar-SA" dirty="0" smtClean="0"/>
              <a:t> </a:t>
            </a:r>
            <a:r>
              <a:rPr lang="en-US" dirty="0" smtClean="0"/>
              <a:t>:wq</a:t>
            </a:r>
            <a:r>
              <a:rPr lang="ar-SA" dirty="0" smtClean="0"/>
              <a:t>  </a:t>
            </a:r>
            <a:endParaRPr lang="ar-SA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r-SA" dirty="0" smtClean="0"/>
              <a:t>اما عند تخزين التعديلات باسم ملف جديد  </a:t>
            </a:r>
            <a:r>
              <a:rPr lang="en-US" dirty="0" smtClean="0"/>
              <a:t> :w file name</a:t>
            </a:r>
            <a:endParaRPr lang="ar-SA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3600" u="sng" dirty="0" smtClean="0">
                <a:solidFill>
                  <a:srgbClr val="FF0000"/>
                </a:solidFill>
              </a:rPr>
              <a:t>File permissions using by chmod</a:t>
            </a:r>
            <a:br>
              <a:rPr lang="en-US" sz="3600" u="sng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lab 6</a:t>
            </a:r>
            <a:endParaRPr lang="ar-SA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r  -</a:t>
            </a:r>
            <a:r>
              <a:rPr lang="en-US" dirty="0" smtClean="0">
                <a:sym typeface="Wingdings" pitchFamily="2" charset="2"/>
              </a:rPr>
              <a:t>--&gt; read</a:t>
            </a:r>
          </a:p>
          <a:p>
            <a:pPr algn="l" rtl="0"/>
            <a:r>
              <a:rPr lang="en-US" dirty="0" smtClean="0">
                <a:sym typeface="Wingdings" pitchFamily="2" charset="2"/>
              </a:rPr>
              <a:t>w ---&gt; write</a:t>
            </a:r>
          </a:p>
          <a:p>
            <a:pPr algn="l" rtl="0"/>
            <a:r>
              <a:rPr lang="en-US" dirty="0" smtClean="0">
                <a:sym typeface="Wingdings" pitchFamily="2" charset="2"/>
              </a:rPr>
              <a:t>x ---&gt;  execute</a:t>
            </a:r>
          </a:p>
          <a:p>
            <a:pPr algn="l" rtl="0"/>
            <a:endParaRPr lang="en-US" dirty="0" smtClean="0">
              <a:sym typeface="Wingdings" pitchFamily="2" charset="2"/>
            </a:endParaRPr>
          </a:p>
          <a:p>
            <a:pPr algn="l" rtl="0">
              <a:buNone/>
            </a:pPr>
            <a:r>
              <a:rPr lang="en-US" dirty="0" smtClean="0">
                <a:sym typeface="Wingdings" pitchFamily="2" charset="2"/>
              </a:rPr>
              <a:t>For example: chmod u-w  filename  (after create file)  </a:t>
            </a:r>
          </a:p>
          <a:p>
            <a:pPr algn="l" rtl="0">
              <a:buNone/>
            </a:pPr>
            <a:r>
              <a:rPr lang="en-US" dirty="0" smtClean="0">
                <a:sym typeface="Wingdings" pitchFamily="2" charset="2"/>
              </a:rPr>
              <a:t>chmod  o-r  filename</a:t>
            </a:r>
          </a:p>
          <a:p>
            <a:pPr algn="l" rtl="0">
              <a:buNone/>
            </a:pPr>
            <a:r>
              <a:rPr lang="en-US" dirty="0" smtClean="0">
                <a:sym typeface="Wingdings" pitchFamily="2" charset="2"/>
              </a:rPr>
              <a:t>chmod  g-r  filename</a:t>
            </a:r>
          </a:p>
          <a:p>
            <a:pPr algn="l" rtl="0">
              <a:buNone/>
            </a:pPr>
            <a:r>
              <a:rPr lang="en-US" dirty="0" smtClean="0">
                <a:sym typeface="Wingdings" pitchFamily="2" charset="2"/>
              </a:rPr>
              <a:t> </a:t>
            </a:r>
          </a:p>
          <a:p>
            <a:pPr algn="l" rtl="0"/>
            <a:endParaRPr lang="en-US" dirty="0" smtClean="0">
              <a:sym typeface="Wingdings" pitchFamily="2" charset="2"/>
            </a:endParaRPr>
          </a:p>
          <a:p>
            <a:pPr algn="l" rtl="0"/>
            <a:r>
              <a:rPr lang="en-US" dirty="0" smtClean="0">
                <a:sym typeface="Wingdings" pitchFamily="2" charset="2"/>
              </a:rPr>
              <a:t>U ---&gt; user</a:t>
            </a:r>
          </a:p>
          <a:p>
            <a:pPr algn="l" rtl="0"/>
            <a:r>
              <a:rPr lang="en-US" dirty="0" smtClean="0">
                <a:sym typeface="Wingdings" pitchFamily="2" charset="2"/>
              </a:rPr>
              <a:t>G ---&gt;  group</a:t>
            </a:r>
          </a:p>
          <a:p>
            <a:pPr algn="l" rtl="0"/>
            <a:r>
              <a:rPr lang="en-US" dirty="0" smtClean="0">
                <a:sym typeface="Wingdings" pitchFamily="2" charset="2"/>
              </a:rPr>
              <a:t>O ---&gt;  other </a:t>
            </a:r>
            <a:endParaRPr lang="ar-SA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0 </a:t>
            </a:r>
            <a:r>
              <a:rPr lang="en-US" dirty="0" smtClean="0">
                <a:sym typeface="Wingdings" pitchFamily="2" charset="2"/>
              </a:rPr>
              <a:t>---&gt;  no permission</a:t>
            </a:r>
          </a:p>
          <a:p>
            <a:pPr algn="l" rtl="0"/>
            <a:r>
              <a:rPr lang="en-US" dirty="0" smtClean="0">
                <a:sym typeface="Wingdings" pitchFamily="2" charset="2"/>
              </a:rPr>
              <a:t>1 ---&gt;  Execute</a:t>
            </a:r>
          </a:p>
          <a:p>
            <a:pPr algn="l" rtl="0"/>
            <a:r>
              <a:rPr lang="en-US" dirty="0" smtClean="0">
                <a:sym typeface="Wingdings" pitchFamily="2" charset="2"/>
              </a:rPr>
              <a:t>2 ---&gt;  Write</a:t>
            </a:r>
          </a:p>
          <a:p>
            <a:pPr algn="l" rtl="0"/>
            <a:r>
              <a:rPr lang="en-US" dirty="0" smtClean="0">
                <a:sym typeface="Wingdings" pitchFamily="2" charset="2"/>
              </a:rPr>
              <a:t>3 ---&gt;  Write + Execute</a:t>
            </a:r>
          </a:p>
          <a:p>
            <a:pPr algn="l" rtl="0"/>
            <a:r>
              <a:rPr lang="en-US" dirty="0" smtClean="0">
                <a:sym typeface="Wingdings" pitchFamily="2" charset="2"/>
              </a:rPr>
              <a:t>4 ---&gt;  Read</a:t>
            </a:r>
          </a:p>
          <a:p>
            <a:pPr algn="l" rtl="0"/>
            <a:r>
              <a:rPr lang="en-US" dirty="0" smtClean="0">
                <a:sym typeface="Wingdings" pitchFamily="2" charset="2"/>
              </a:rPr>
              <a:t>5 ---&gt; Read + Execute</a:t>
            </a:r>
          </a:p>
          <a:p>
            <a:pPr algn="l" rtl="0"/>
            <a:r>
              <a:rPr lang="en-US" dirty="0" smtClean="0">
                <a:sym typeface="Wingdings" pitchFamily="2" charset="2"/>
              </a:rPr>
              <a:t>6 ---&gt; Read + Write</a:t>
            </a:r>
          </a:p>
          <a:p>
            <a:pPr algn="l" rtl="0"/>
            <a:r>
              <a:rPr lang="en-US" dirty="0" smtClean="0">
                <a:sym typeface="Wingdings" pitchFamily="2" charset="2"/>
              </a:rPr>
              <a:t>7 ---&gt; Read + Write + Execute</a:t>
            </a:r>
          </a:p>
          <a:p>
            <a:pPr algn="l" rtl="0"/>
            <a:endParaRPr lang="en-US" dirty="0" smtClean="0">
              <a:sym typeface="Wingdings" pitchFamily="2" charset="2"/>
            </a:endParaRPr>
          </a:p>
          <a:p>
            <a:pPr algn="l" rtl="0">
              <a:buNone/>
            </a:pPr>
            <a:r>
              <a:rPr lang="en-US" dirty="0" smtClean="0">
                <a:sym typeface="Wingdings" pitchFamily="2" charset="2"/>
              </a:rPr>
              <a:t>For example: chmod  760   filename</a:t>
            </a:r>
            <a:endParaRPr lang="ar-SA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28586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ar-SA" sz="2400" dirty="0" smtClean="0">
                <a:solidFill>
                  <a:srgbClr val="FF0000"/>
                </a:solidFill>
              </a:rPr>
              <a:t> 4 </a:t>
            </a:r>
            <a:r>
              <a:rPr lang="en-US" sz="2400" dirty="0" smtClean="0">
                <a:solidFill>
                  <a:srgbClr val="FF0000"/>
                </a:solidFill>
              </a:rPr>
              <a:t>H W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search in archiving and compressing file and    directories</a:t>
            </a:r>
            <a:endParaRPr lang="ar-SA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7467600" cy="1071546"/>
          </a:xfrm>
        </p:spPr>
        <p:txBody>
          <a:bodyPr/>
          <a:lstStyle/>
          <a:p>
            <a:r>
              <a:rPr lang="ar-SA" u="sng" dirty="0" smtClean="0">
                <a:solidFill>
                  <a:srgbClr val="FF0000"/>
                </a:solidFill>
              </a:rPr>
              <a:t>          </a:t>
            </a:r>
            <a:r>
              <a:rPr lang="en-US" u="sng" dirty="0" smtClean="0">
                <a:solidFill>
                  <a:srgbClr val="FF0000"/>
                </a:solidFill>
              </a:rPr>
              <a:t>lab 7</a:t>
            </a:r>
            <a:br>
              <a:rPr lang="en-US" u="sng" dirty="0" smtClean="0">
                <a:solidFill>
                  <a:srgbClr val="FF0000"/>
                </a:solidFill>
              </a:rPr>
            </a:br>
            <a:r>
              <a:rPr lang="en-US" u="sng" dirty="0" smtClean="0">
                <a:solidFill>
                  <a:srgbClr val="FF0000"/>
                </a:solidFill>
              </a:rPr>
              <a:t>Test 1            group(A)</a:t>
            </a:r>
            <a:endParaRPr lang="ar-SA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 smtClean="0"/>
              <a:t>Q1</a:t>
            </a:r>
          </a:p>
          <a:p>
            <a:pPr algn="l" rtl="0"/>
            <a:r>
              <a:rPr lang="en-US" b="1" dirty="0" smtClean="0"/>
              <a:t>What command do?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 smtClean="0"/>
              <a:t>vi file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 smtClean="0"/>
              <a:t>Vi –R 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 smtClean="0"/>
              <a:t>Rmdir</a:t>
            </a:r>
          </a:p>
          <a:p>
            <a:pPr marL="457200" indent="-457200" algn="l" rtl="0"/>
            <a:r>
              <a:rPr lang="en-US" b="1" dirty="0" smtClean="0"/>
              <a:t>Q2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 smtClean="0"/>
              <a:t>What is the file permissions?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 smtClean="0"/>
              <a:t>What is the Archiving?</a:t>
            </a:r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endParaRPr lang="en-US" b="1" dirty="0" smtClean="0"/>
          </a:p>
          <a:p>
            <a:pPr marL="457200" indent="-457200" algn="l" rtl="0">
              <a:buNone/>
            </a:pPr>
            <a:endParaRPr lang="en-US" b="1" dirty="0" smtClean="0"/>
          </a:p>
          <a:p>
            <a:pPr marL="457200" indent="-457200" algn="l" rtl="0">
              <a:buFont typeface="+mj-lt"/>
              <a:buAutoNum type="arabicPeriod"/>
            </a:pPr>
            <a:endParaRPr lang="en-US" dirty="0" smtClean="0"/>
          </a:p>
          <a:p>
            <a:pPr algn="l"/>
            <a:endParaRPr lang="ar-S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801332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Test 1            group(B)</a:t>
            </a:r>
            <a:endParaRPr lang="ar-S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Q1</a:t>
            </a:r>
          </a:p>
          <a:p>
            <a:pPr algn="l" rtl="0"/>
            <a:r>
              <a:rPr lang="en-US" b="1" dirty="0" smtClean="0"/>
              <a:t>What command do?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 smtClean="0"/>
              <a:t>tar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 smtClean="0"/>
              <a:t>cat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 smtClean="0"/>
              <a:t>info</a:t>
            </a:r>
          </a:p>
          <a:p>
            <a:pPr marL="457200" indent="-457200" algn="l" rtl="0"/>
            <a:r>
              <a:rPr lang="en-US" b="1" dirty="0" smtClean="0"/>
              <a:t>Q2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 smtClean="0"/>
              <a:t>What is the Manual page?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 smtClean="0"/>
              <a:t>What is the Linux?</a:t>
            </a:r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endParaRPr lang="en-US" b="1" dirty="0" smtClean="0"/>
          </a:p>
          <a:p>
            <a:pPr marL="457200" indent="-457200" algn="l" rtl="0">
              <a:buNone/>
            </a:pPr>
            <a:endParaRPr lang="en-US" b="1" dirty="0" smtClean="0"/>
          </a:p>
          <a:p>
            <a:pPr marL="457200" indent="-457200" algn="l" rtl="0">
              <a:buFont typeface="+mj-lt"/>
              <a:buAutoNum type="arabicPeriod"/>
            </a:pPr>
            <a:endParaRPr lang="en-US" dirty="0" smtClean="0"/>
          </a:p>
          <a:p>
            <a:pPr algn="l"/>
            <a:endParaRPr lang="ar-SA" dirty="0" smtClean="0"/>
          </a:p>
          <a:p>
            <a:endParaRPr lang="ar-SA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Shell scripting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lab 8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r-SA" dirty="0" smtClean="0"/>
              <a:t>هي مترجم سطر الاوامر(</a:t>
            </a:r>
            <a:r>
              <a:rPr lang="en-US" dirty="0" smtClean="0"/>
              <a:t>command-line interpreter</a:t>
            </a:r>
            <a:r>
              <a:rPr lang="ar-SA" dirty="0" smtClean="0"/>
              <a:t>)  وتستخدم لتنفيذ مجموعة من الاوامر مكتوبة في ملف نصي ويتم عملها عن طريق واجهة سطر الاوامر لنظام التشغيل وتعتبركانها قشرة خارجية للتعامل مع البرامج.</a:t>
            </a:r>
          </a:p>
          <a:p>
            <a:r>
              <a:rPr lang="ar-SA" dirty="0" smtClean="0"/>
              <a:t>كما ان العمليات التي يتم انجازها بواسطة الشيل سكربت تشمل تنفيذ برنامج او معالجة اوطباعة نص .</a:t>
            </a:r>
          </a:p>
          <a:p>
            <a:r>
              <a:rPr lang="ar-SA" dirty="0" smtClean="0"/>
              <a:t>وهي في اغلب الاحيان تكون بسيطة ويمكن ان نقول عنها انها لغة برمجة مصممة لتكون مفيدة لمجموعة محددة من المهام.</a:t>
            </a:r>
          </a:p>
          <a:p>
            <a:pPr>
              <a:buNone/>
            </a:pPr>
            <a:endParaRPr lang="ar-SA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ar-SA" dirty="0" smtClean="0"/>
              <a:t>طريقة كتابة الشل ننشئ ملف نصي باسم      </a:t>
            </a:r>
            <a:r>
              <a:rPr lang="en-US" dirty="0" smtClean="0"/>
              <a:t>shell</a:t>
            </a:r>
            <a:r>
              <a:rPr lang="ar-SA" dirty="0" smtClean="0"/>
              <a:t>   ونكتب بداخله الاوامر     </a:t>
            </a:r>
          </a:p>
          <a:p>
            <a:pPr>
              <a:buNone/>
            </a:pPr>
            <a:r>
              <a:rPr lang="ar-SA" dirty="0" smtClean="0"/>
              <a:t>     مثلا :          بعد انشاء الملف نكتب بداخله :</a:t>
            </a:r>
          </a:p>
          <a:p>
            <a:pPr algn="l">
              <a:buNone/>
            </a:pPr>
            <a:r>
              <a:rPr lang="en-US" dirty="0" smtClean="0"/>
              <a:t>Bin\sh          </a:t>
            </a:r>
            <a:r>
              <a:rPr lang="ar-SA" dirty="0" smtClean="0"/>
              <a:t>\!#</a:t>
            </a:r>
          </a:p>
          <a:p>
            <a:pPr algn="l">
              <a:buNone/>
            </a:pPr>
            <a:r>
              <a:rPr lang="ar-SA" dirty="0" smtClean="0"/>
              <a:t>#</a:t>
            </a:r>
          </a:p>
          <a:p>
            <a:pPr algn="l">
              <a:buNone/>
            </a:pPr>
            <a:r>
              <a:rPr lang="en-US" dirty="0" smtClean="0"/>
              <a:t>This is prgram display stuff on the screen</a:t>
            </a:r>
            <a:r>
              <a:rPr lang="ar-SA" dirty="0" smtClean="0"/>
              <a:t>#</a:t>
            </a:r>
          </a:p>
          <a:p>
            <a:pPr algn="l">
              <a:buNone/>
            </a:pPr>
            <a:r>
              <a:rPr lang="en-US" dirty="0" smtClean="0"/>
              <a:t>Echo  “ hello …”</a:t>
            </a:r>
          </a:p>
          <a:p>
            <a:pPr algn="l">
              <a:buNone/>
            </a:pPr>
            <a:r>
              <a:rPr lang="en-US" dirty="0" smtClean="0"/>
              <a:t>ls</a:t>
            </a:r>
            <a:endParaRPr lang="ar-SA" dirty="0" smtClean="0"/>
          </a:p>
          <a:p>
            <a:pPr algn="l">
              <a:buNone/>
            </a:pPr>
            <a:r>
              <a:rPr lang="en-US" dirty="0" smtClean="0"/>
              <a:t>date</a:t>
            </a:r>
            <a:r>
              <a:rPr lang="ar-SA" dirty="0" smtClean="0"/>
              <a:t>  </a:t>
            </a:r>
          </a:p>
          <a:p>
            <a:pPr>
              <a:buNone/>
            </a:pPr>
            <a:r>
              <a:rPr lang="ar-SA" dirty="0" smtClean="0"/>
              <a:t>ثم يتم حفظ الملف ومن ثم نذهب الى التيرمنال لتنفيذه عن طريق كتابة  الامر  </a:t>
            </a:r>
            <a:r>
              <a:rPr lang="en-US" dirty="0" smtClean="0"/>
              <a:t>bash  shell</a:t>
            </a:r>
            <a:r>
              <a:rPr lang="ar-SA" dirty="0" smtClean="0"/>
              <a:t> حيث  ان ال </a:t>
            </a:r>
            <a:r>
              <a:rPr lang="en-US" dirty="0" smtClean="0"/>
              <a:t>shell</a:t>
            </a:r>
            <a:r>
              <a:rPr lang="ar-SA" dirty="0" smtClean="0"/>
              <a:t>  هي اسم الملف ويمكن كتابة اكثر من الاوامر الاخرى داخل الملف </a:t>
            </a:r>
            <a:endParaRPr lang="ar-SA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 5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r-SA" dirty="0" smtClean="0"/>
              <a:t>طريقة كتابة وتنفيذ الامر    </a:t>
            </a:r>
            <a:r>
              <a:rPr lang="en-US" dirty="0" smtClean="0"/>
              <a:t>pipe  (|)</a:t>
            </a:r>
            <a:r>
              <a:rPr lang="ar-SA" dirty="0" smtClean="0"/>
              <a:t> ؟؟؟    </a:t>
            </a:r>
          </a:p>
          <a:p>
            <a:r>
              <a:rPr lang="ar-SA" dirty="0" smtClean="0"/>
              <a:t>كيفية ايقاف واعادة تشغيل للنظام؟؟            </a:t>
            </a:r>
            <a:endParaRPr lang="ar-SA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3116"/>
            <a:ext cx="8229600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ar-S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734864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ar-SA" dirty="0" smtClean="0"/>
              <a:t>حيث يقصد ب </a:t>
            </a:r>
            <a:r>
              <a:rPr lang="en-US" dirty="0" smtClean="0"/>
              <a:t>kernel</a:t>
            </a:r>
            <a:r>
              <a:rPr lang="ar-SA" dirty="0" smtClean="0"/>
              <a:t> هو العقل او الدماغ الخاص بظام التشغيل لينكس يعمل كوسيط بين جميع أجزاء الحاسوب المادية بحيث ينظم العمل فيما بينها.       وهو يقوم بالاتي:-</a:t>
            </a:r>
          </a:p>
          <a:p>
            <a:pPr>
              <a:buFontTx/>
              <a:buChar char="-"/>
            </a:pPr>
            <a:r>
              <a:rPr lang="ar-SA" dirty="0" smtClean="0"/>
              <a:t>ادارة العتاد المادي للكمبيوتر</a:t>
            </a:r>
          </a:p>
          <a:p>
            <a:pPr>
              <a:buFontTx/>
              <a:buChar char="-"/>
            </a:pPr>
            <a:r>
              <a:rPr lang="ar-SA" dirty="0" smtClean="0"/>
              <a:t>ادارة الذاكرة او ال </a:t>
            </a:r>
            <a:r>
              <a:rPr lang="en-US" dirty="0" smtClean="0"/>
              <a:t>memory</a:t>
            </a:r>
            <a:endParaRPr lang="ar-SA" dirty="0" smtClean="0"/>
          </a:p>
          <a:p>
            <a:pPr>
              <a:buFontTx/>
              <a:buChar char="-"/>
            </a:pPr>
            <a:r>
              <a:rPr lang="ar-SA" dirty="0" smtClean="0"/>
              <a:t>ادارة المهام   </a:t>
            </a:r>
            <a:r>
              <a:rPr lang="en-US" dirty="0" smtClean="0"/>
              <a:t>process</a:t>
            </a:r>
            <a:endParaRPr lang="ar-SA" dirty="0" smtClean="0"/>
          </a:p>
          <a:p>
            <a:pPr>
              <a:buFontTx/>
              <a:buChar char="-"/>
            </a:pPr>
            <a:r>
              <a:rPr lang="ar-SA" dirty="0" smtClean="0"/>
              <a:t>ادارة الطلبات ليتم ارسالها من البرنامج لنظام التشغيل</a:t>
            </a:r>
          </a:p>
          <a:p>
            <a:r>
              <a:rPr lang="en-US" dirty="0" smtClean="0"/>
              <a:t>System library </a:t>
            </a:r>
            <a:r>
              <a:rPr lang="ar-SA" dirty="0" smtClean="0"/>
              <a:t>هي مكتبة من الخدمات الجاهزة والتي تتبع ل </a:t>
            </a:r>
            <a:r>
              <a:rPr lang="en-US" dirty="0" smtClean="0"/>
              <a:t>standard</a:t>
            </a:r>
            <a:r>
              <a:rPr lang="ar-SA" dirty="0" smtClean="0"/>
              <a:t> معين .</a:t>
            </a:r>
          </a:p>
          <a:p>
            <a:r>
              <a:rPr lang="ar-SA" dirty="0" smtClean="0"/>
              <a:t>ويقصد ب </a:t>
            </a:r>
            <a:r>
              <a:rPr lang="en-US" dirty="0" smtClean="0"/>
              <a:t>system utility</a:t>
            </a:r>
            <a:r>
              <a:rPr lang="ar-SA" dirty="0" smtClean="0"/>
              <a:t> هي مجموعة من البرامج الجاهزة التي تساعد مستخدم النظام من عمل وظيفة معينة. مثل الاوامر الموجودة بنظام لينكس.</a:t>
            </a:r>
          </a:p>
          <a:p>
            <a:r>
              <a:rPr lang="ar-SA" dirty="0" smtClean="0"/>
              <a:t>اخر شئ ال </a:t>
            </a:r>
            <a:r>
              <a:rPr lang="en-US" dirty="0" smtClean="0"/>
              <a:t>user interfaces</a:t>
            </a:r>
            <a:r>
              <a:rPr lang="ar-SA" dirty="0" smtClean="0"/>
              <a:t> هي واجهات التعامل مع نظام التشغيل . وهي تنقسم الى عدة اقسام هي:  </a:t>
            </a:r>
            <a:r>
              <a:rPr lang="en-US" dirty="0" smtClean="0"/>
              <a:t>CLI  command line interface</a:t>
            </a:r>
            <a:r>
              <a:rPr lang="ar-SA" dirty="0" smtClean="0"/>
              <a:t>يتم التعامل معها عن طريق سطر الاوامر.  أما</a:t>
            </a:r>
            <a:r>
              <a:rPr lang="en-US" dirty="0" smtClean="0"/>
              <a:t> GUI grafical user interface  </a:t>
            </a:r>
            <a:r>
              <a:rPr lang="ar-SA" dirty="0" smtClean="0"/>
              <a:t>عبارة عن واجهة رسومية.</a:t>
            </a:r>
            <a:endParaRPr lang="ar-S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432269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 descr="linux 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28604"/>
            <a:ext cx="8429684" cy="58579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نظام التشغيل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ar-SA" dirty="0" smtClean="0"/>
          </a:p>
          <a:p>
            <a:r>
              <a:rPr lang="ar-SA" b="1" dirty="0" smtClean="0"/>
              <a:t>نظام التشغيل</a:t>
            </a:r>
            <a:r>
              <a:rPr lang="ar-SA" dirty="0" smtClean="0"/>
              <a:t> (</a:t>
            </a:r>
            <a:r>
              <a:rPr lang="ar-SA" dirty="0" smtClean="0">
                <a:hlinkClick r:id="rId2" tooltip="لغة إنجليزية"/>
              </a:rPr>
              <a:t>بالإنجليزية</a:t>
            </a:r>
            <a:r>
              <a:rPr lang="ar-SA" dirty="0" smtClean="0"/>
              <a:t>: </a:t>
            </a:r>
            <a:r>
              <a:rPr lang="en-US" dirty="0" smtClean="0"/>
              <a:t>Operating System </a:t>
            </a:r>
            <a:r>
              <a:rPr lang="ar-SA" dirty="0" smtClean="0"/>
              <a:t>و تختصر إلى </a:t>
            </a:r>
            <a:r>
              <a:rPr lang="en-US" dirty="0" smtClean="0"/>
              <a:t>OS) </a:t>
            </a:r>
            <a:r>
              <a:rPr lang="ar-SA" dirty="0" smtClean="0"/>
              <a:t>هو مجموعة من البرمجيات </a:t>
            </a:r>
            <a:r>
              <a:rPr lang="ar-SA" dirty="0" err="1" smtClean="0"/>
              <a:t>المسؤولة</a:t>
            </a:r>
            <a:r>
              <a:rPr lang="ar-SA" dirty="0" smtClean="0"/>
              <a:t> عن إدارة الموارد (</a:t>
            </a:r>
            <a:r>
              <a:rPr lang="ar-SA" dirty="0" smtClean="0">
                <a:hlinkClick r:id="rId3" tooltip="عتاد الحاسوب"/>
              </a:rPr>
              <a:t>عتاد الحاسوب</a:t>
            </a:r>
            <a:r>
              <a:rPr lang="ar-SA" dirty="0" smtClean="0"/>
              <a:t>)، </a:t>
            </a:r>
            <a:r>
              <a:rPr lang="ar-SA" dirty="0" smtClean="0">
                <a:hlinkClick r:id="rId4" tooltip="برمجية"/>
              </a:rPr>
              <a:t>وبرمجيات</a:t>
            </a:r>
            <a:r>
              <a:rPr lang="ar-SA" dirty="0" smtClean="0"/>
              <a:t> </a:t>
            </a:r>
            <a:r>
              <a:rPr lang="ar-SA" dirty="0" smtClean="0">
                <a:hlinkClick r:id="rId5" tooltip="حاسوب"/>
              </a:rPr>
              <a:t>الحاسوب</a:t>
            </a:r>
            <a:r>
              <a:rPr lang="ar-SA" dirty="0" smtClean="0"/>
              <a:t>، ويمثل وسيط بين </a:t>
            </a:r>
            <a:r>
              <a:rPr lang="ar-SA" dirty="0" smtClean="0">
                <a:hlinkClick r:id="rId6" tooltip="المستخدم"/>
              </a:rPr>
              <a:t>المستخدم</a:t>
            </a:r>
            <a:r>
              <a:rPr lang="ar-SA" dirty="0" smtClean="0"/>
              <a:t>، </a:t>
            </a:r>
            <a:r>
              <a:rPr lang="ar-SA" dirty="0" smtClean="0">
                <a:hlinkClick r:id="rId3" tooltip="عتاد الحاسوب"/>
              </a:rPr>
              <a:t>وعتاد الحاسوب</a:t>
            </a:r>
            <a:r>
              <a:rPr lang="ar-SA" dirty="0" smtClean="0"/>
              <a:t>، ويمكن القول أنه جسر لتشغيل برامج المستخدم، يقوم نظام التشغيل بالمهام الأساسية مثل: إدارة وتخصيص مصادر الحاسوب (الذاكرة، القرص الصلب، الوصول للأجهزة الملحقة </a:t>
            </a:r>
            <a:r>
              <a:rPr lang="ar-SA" dirty="0" err="1" smtClean="0"/>
              <a:t>إلخ</a:t>
            </a:r>
            <a:r>
              <a:rPr lang="ar-SA" dirty="0" smtClean="0"/>
              <a:t>...)، ترتيب أولوية التعامل مع الأوامر، التحكم في أجهزة الإدخال، والإخراج مثل: لوحة المفاتيح، لتسهيل التعامل مع الشبكات، وإدارة الملفات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عنصر نائب للمحتوى 7" descr="allo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158" y="214290"/>
            <a:ext cx="8429684" cy="66437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2310</TotalTime>
  <Words>1031</Words>
  <PresentationFormat>On-screen Show (4:3)</PresentationFormat>
  <Paragraphs>162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Oriel</vt:lpstr>
      <vt:lpstr>معمل نظام التشغيل باستخدام نظام التشغيل لينكس  أ.إسراء بابكر ميرغني   lab1    </vt:lpstr>
      <vt:lpstr>Slide 2</vt:lpstr>
      <vt:lpstr>Slide 3</vt:lpstr>
      <vt:lpstr>Slide 4</vt:lpstr>
      <vt:lpstr>Slide 5</vt:lpstr>
      <vt:lpstr>Slide 6</vt:lpstr>
      <vt:lpstr>Slide 7</vt:lpstr>
      <vt:lpstr>نظام التشغيل</vt:lpstr>
      <vt:lpstr>Slide 9</vt:lpstr>
      <vt:lpstr>ماهو نظام لينكس ؟ </vt:lpstr>
      <vt:lpstr>Slide 11</vt:lpstr>
      <vt:lpstr>Slide 12</vt:lpstr>
      <vt:lpstr>Slide 13</vt:lpstr>
      <vt:lpstr>Slide 14</vt:lpstr>
      <vt:lpstr>HW 1</vt:lpstr>
      <vt:lpstr>HW 2</vt:lpstr>
      <vt:lpstr>LAB 2</vt:lpstr>
      <vt:lpstr> What We Will Learn</vt:lpstr>
      <vt:lpstr>HW 3</vt:lpstr>
      <vt:lpstr>متابعة لاوامر اللينكس lab 3 </vt:lpstr>
      <vt:lpstr>بعض أوامر التعامل مع محتويات الملفات وكيفية ادارة الملفات  lab 4  </vt:lpstr>
      <vt:lpstr>Using vi editor lab 5</vt:lpstr>
      <vt:lpstr>اثناء التعامل مع المحرر vi editor    توجد صيغتين:</vt:lpstr>
      <vt:lpstr>continuation</vt:lpstr>
      <vt:lpstr>continuation</vt:lpstr>
      <vt:lpstr>File permissions using by chmod lab 6</vt:lpstr>
      <vt:lpstr>Slide 27</vt:lpstr>
      <vt:lpstr> 4 H W search in archiving and compressing file and    directories</vt:lpstr>
      <vt:lpstr>          lab 7 Test 1            group(A)</vt:lpstr>
      <vt:lpstr>Test 1            group(B)</vt:lpstr>
      <vt:lpstr>Shell scripting lab 8</vt:lpstr>
      <vt:lpstr>Slide 32</vt:lpstr>
      <vt:lpstr>Hw  5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فاطمة علي</dc:creator>
  <cp:lastModifiedBy>TOSHIBA</cp:lastModifiedBy>
  <cp:revision>202</cp:revision>
  <dcterms:created xsi:type="dcterms:W3CDTF">2016-01-16T19:28:59Z</dcterms:created>
  <dcterms:modified xsi:type="dcterms:W3CDTF">2022-10-17T21:18:47Z</dcterms:modified>
</cp:coreProperties>
</file>