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Override5.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png" ContentType="image/png"/>
  <Default Extension="bin" ContentType="application/vnd.openxmlformats-officedocument.oleObject"/>
  <Override PartName="/ppt/theme/themeOverride8.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jpeg" ContentType="image/jpeg"/>
  <Override PartName="/ppt/theme/themeOverride4.xml" ContentType="application/vnd.openxmlformats-officedocument.themeOverr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Override7.xml" ContentType="application/vnd.openxmlformats-officedocument.themeOverr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6" r:id="rId3"/>
    <p:sldMasterId id="2147483708" r:id="rId4"/>
  </p:sldMasterIdLst>
  <p:sldIdLst>
    <p:sldId id="305" r:id="rId5"/>
    <p:sldId id="306" r:id="rId6"/>
    <p:sldId id="257" r:id="rId7"/>
    <p:sldId id="258" r:id="rId8"/>
    <p:sldId id="259" r:id="rId9"/>
    <p:sldId id="260" r:id="rId10"/>
    <p:sldId id="304" r:id="rId11"/>
    <p:sldId id="261" r:id="rId12"/>
    <p:sldId id="292" r:id="rId13"/>
    <p:sldId id="297" r:id="rId14"/>
    <p:sldId id="293" r:id="rId15"/>
    <p:sldId id="299" r:id="rId16"/>
    <p:sldId id="300" r:id="rId17"/>
    <p:sldId id="298" r:id="rId18"/>
    <p:sldId id="321" r:id="rId19"/>
    <p:sldId id="322" r:id="rId20"/>
    <p:sldId id="301" r:id="rId21"/>
    <p:sldId id="319" r:id="rId22"/>
    <p:sldId id="320" r:id="rId23"/>
    <p:sldId id="307" r:id="rId24"/>
    <p:sldId id="310" r:id="rId25"/>
    <p:sldId id="311" r:id="rId26"/>
    <p:sldId id="312" r:id="rId27"/>
    <p:sldId id="315" r:id="rId28"/>
    <p:sldId id="316" r:id="rId29"/>
    <p:sldId id="317" r:id="rId30"/>
    <p:sldId id="318" r:id="rId31"/>
    <p:sldId id="313" r:id="rId32"/>
    <p:sldId id="31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9"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5" Type="http://schemas.openxmlformats.org/officeDocument/2006/relationships/image" Target="../media/image39.wmf"/><Relationship Id="rId4"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6B9700-63E4-489C-99D2-E54DD350433D}"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B9700-63E4-489C-99D2-E54DD350433D}"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B9700-63E4-489C-99D2-E54DD350433D}"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smtClean="0">
                <a:solidFill>
                  <a:schemeClr val="bg2"/>
                </a:solidFill>
              </a:defRPr>
            </a:lvl1pPr>
          </a:lstStyle>
          <a:p>
            <a:pPr fontAlgn="base">
              <a:spcBef>
                <a:spcPct val="0"/>
              </a:spcBef>
              <a:spcAft>
                <a:spcPct val="0"/>
              </a:spcAft>
              <a:defRPr/>
            </a:pPr>
            <a:endParaRPr lang="en-US" altLang="zh-TW">
              <a:solidFill>
                <a:srgbClr val="1C1C1C"/>
              </a:solidFill>
            </a:endParaRPr>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smtClean="0">
                <a:solidFill>
                  <a:schemeClr val="bg2"/>
                </a:solidFill>
              </a:defRPr>
            </a:lvl1pPr>
          </a:lstStyle>
          <a:p>
            <a:pPr fontAlgn="base">
              <a:spcBef>
                <a:spcPct val="0"/>
              </a:spcBef>
              <a:spcAft>
                <a:spcPct val="0"/>
              </a:spcAft>
              <a:defRPr/>
            </a:pPr>
            <a:endParaRPr lang="en-US" altLang="zh-TW">
              <a:solidFill>
                <a:srgbClr val="1C1C1C"/>
              </a:solidFill>
            </a:endParaRPr>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smtClean="0">
                <a:solidFill>
                  <a:schemeClr val="bg2"/>
                </a:solidFill>
              </a:defRPr>
            </a:lvl1pPr>
          </a:lstStyle>
          <a:p>
            <a:pPr fontAlgn="base">
              <a:spcBef>
                <a:spcPct val="0"/>
              </a:spcBef>
              <a:spcAft>
                <a:spcPct val="0"/>
              </a:spcAft>
              <a:defRPr/>
            </a:pPr>
            <a:fld id="{AE1E8A27-6E49-49D4-A3FF-A86A14497852}" type="slidenum">
              <a:rPr lang="en-US" altLang="zh-TW">
                <a:solidFill>
                  <a:srgbClr val="1C1C1C"/>
                </a:solidFill>
              </a:rPr>
              <a:pPr fontAlgn="base">
                <a:spcBef>
                  <a:spcPct val="0"/>
                </a:spcBef>
                <a:spcAft>
                  <a:spcPct val="0"/>
                </a:spcAft>
                <a:defRPr/>
              </a:pPr>
              <a:t>‹#›</a:t>
            </a:fld>
            <a:endParaRPr lang="en-US" altLang="zh-TW">
              <a:solidFill>
                <a:srgbClr val="1C1C1C"/>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6B9700-63E4-489C-99D2-E54DD350433D}"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fontAlgn="base">
                <a:spcBef>
                  <a:spcPct val="0"/>
                </a:spcBef>
                <a:spcAft>
                  <a:spcPct val="0"/>
                </a:spcAft>
                <a:defRPr/>
              </a:pPr>
              <a:endParaRPr kumimoji="1" lang="ar-SA" sz="2400">
                <a:solidFill>
                  <a:srgbClr val="000000"/>
                </a:solidFill>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kumimoji="0" sz="1400" smtClean="0">
                <a:solidFill>
                  <a:schemeClr val="bg2"/>
                </a:solidFill>
              </a:defRPr>
            </a:lvl1pPr>
          </a:lstStyle>
          <a:p>
            <a:pPr fontAlgn="base">
              <a:spcBef>
                <a:spcPct val="0"/>
              </a:spcBef>
              <a:spcAft>
                <a:spcPct val="0"/>
              </a:spcAft>
              <a:defRPr/>
            </a:pPr>
            <a:endParaRPr lang="en-US" altLang="zh-TW">
              <a:solidFill>
                <a:srgbClr val="1C1C1C"/>
              </a:solidFill>
            </a:endParaRPr>
          </a:p>
        </p:txBody>
      </p:sp>
      <p:sp>
        <p:nvSpPr>
          <p:cNvPr id="15"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kumimoji="0" sz="1400" smtClean="0">
                <a:solidFill>
                  <a:schemeClr val="bg2"/>
                </a:solidFill>
              </a:defRPr>
            </a:lvl1pPr>
          </a:lstStyle>
          <a:p>
            <a:pPr fontAlgn="base">
              <a:spcBef>
                <a:spcPct val="0"/>
              </a:spcBef>
              <a:spcAft>
                <a:spcPct val="0"/>
              </a:spcAft>
              <a:defRPr/>
            </a:pPr>
            <a:endParaRPr lang="en-US" altLang="zh-TW">
              <a:solidFill>
                <a:srgbClr val="1C1C1C"/>
              </a:solidFill>
            </a:endParaRPr>
          </a:p>
        </p:txBody>
      </p:sp>
      <p:sp>
        <p:nvSpPr>
          <p:cNvPr id="16" name="Rectangle 16"/>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kumimoji="0" sz="1400" smtClean="0">
                <a:solidFill>
                  <a:schemeClr val="bg2"/>
                </a:solidFill>
              </a:defRPr>
            </a:lvl1pPr>
          </a:lstStyle>
          <a:p>
            <a:pPr fontAlgn="base">
              <a:spcBef>
                <a:spcPct val="0"/>
              </a:spcBef>
              <a:spcAft>
                <a:spcPct val="0"/>
              </a:spcAft>
              <a:defRPr/>
            </a:pPr>
            <a:fld id="{AE1E8A27-6E49-49D4-A3FF-A86A14497852}" type="slidenum">
              <a:rPr lang="en-US" altLang="zh-TW">
                <a:solidFill>
                  <a:srgbClr val="1C1C1C"/>
                </a:solidFill>
              </a:rPr>
              <a:pPr fontAlgn="base">
                <a:spcBef>
                  <a:spcPct val="0"/>
                </a:spcBef>
                <a:spcAft>
                  <a:spcPct val="0"/>
                </a:spcAft>
                <a:defRPr/>
              </a:pPr>
              <a:t>‹#›</a:t>
            </a:fld>
            <a:endParaRPr lang="en-US" altLang="zh-TW">
              <a:solidFill>
                <a:srgbClr val="1C1C1C"/>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ar-S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ar-S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6B9700-63E4-489C-99D2-E54DD350433D}" type="datetimeFigureOut">
              <a:rPr lang="en-US" smtClean="0"/>
              <a:pPr/>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r">
              <a:defRPr sz="2000" b="1"/>
            </a:lvl1pPr>
          </a:lstStyle>
          <a:p>
            <a:r>
              <a:rPr lang="en-US" smtClean="0"/>
              <a:t>Click to edit Master title style</a:t>
            </a:r>
            <a:endParaRPr lang="ar-S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r">
              <a:defRPr sz="2000" b="1"/>
            </a:lvl1pPr>
          </a:lstStyle>
          <a:p>
            <a:r>
              <a:rPr lang="en-US" smtClean="0"/>
              <a:t>Click to edit Master title style</a:t>
            </a:r>
            <a:endParaRPr lang="ar-S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ar-S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ar-SA"/>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3088" name="Rectangle 16"/>
          <p:cNvSpPr>
            <a:spLocks noChangeArrowheads="1"/>
          </p:cNvSpPr>
          <p:nvPr/>
        </p:nvSpPr>
        <p:spPr bwMode="auto">
          <a:xfrm>
            <a:off x="0" y="0"/>
            <a:ext cx="900113" cy="6858000"/>
          </a:xfrm>
          <a:prstGeom prst="rect">
            <a:avLst/>
          </a:prstGeom>
          <a:solidFill>
            <a:srgbClr val="00CC99"/>
          </a:solidFill>
          <a:ln w="9525">
            <a:solidFill>
              <a:schemeClr val="tx1"/>
            </a:solidFill>
            <a:miter lim="800000"/>
            <a:headEnd/>
            <a:tailEnd/>
          </a:ln>
          <a:effectLst/>
        </p:spPr>
        <p:txBody>
          <a:bodyPr wrap="none" anchor="ctr"/>
          <a:lstStyle/>
          <a:p>
            <a:pPr fontAlgn="base">
              <a:spcBef>
                <a:spcPct val="0"/>
              </a:spcBef>
              <a:spcAft>
                <a:spcPct val="0"/>
              </a:spcAft>
            </a:pPr>
            <a:endParaRPr lang="en-US" sz="2400" b="1" smtClean="0">
              <a:solidFill>
                <a:srgbClr val="000000"/>
              </a:solidFill>
              <a:effectLst>
                <a:outerShdw blurRad="38100" dist="38100" dir="2700000" algn="tl">
                  <a:srgbClr val="000000">
                    <a:alpha val="43137"/>
                  </a:srgbClr>
                </a:outerShdw>
              </a:effectLst>
            </a:endParaRPr>
          </a:p>
        </p:txBody>
      </p:sp>
      <p:sp>
        <p:nvSpPr>
          <p:cNvPr id="3091" name="AutoShape 19"/>
          <p:cNvSpPr>
            <a:spLocks noChangeArrowheads="1"/>
          </p:cNvSpPr>
          <p:nvPr/>
        </p:nvSpPr>
        <p:spPr bwMode="auto">
          <a:xfrm>
            <a:off x="719138" y="0"/>
            <a:ext cx="719137" cy="6858000"/>
          </a:xfrm>
          <a:prstGeom prst="roundRect">
            <a:avLst>
              <a:gd name="adj" fmla="val 40398"/>
            </a:avLst>
          </a:prstGeom>
          <a:solidFill>
            <a:srgbClr val="FFFFFF"/>
          </a:solidFill>
          <a:ln w="9525">
            <a:noFill/>
            <a:round/>
            <a:headEnd/>
            <a:tailEnd/>
          </a:ln>
          <a:effectLst/>
        </p:spPr>
        <p:txBody>
          <a:bodyPr wrap="none" anchor="ctr"/>
          <a:lstStyle/>
          <a:p>
            <a:pPr fontAlgn="base">
              <a:spcBef>
                <a:spcPct val="0"/>
              </a:spcBef>
              <a:spcAft>
                <a:spcPct val="0"/>
              </a:spcAft>
            </a:pPr>
            <a:endParaRPr lang="en-US" sz="2400" b="1" smtClean="0">
              <a:solidFill>
                <a:srgbClr val="000000"/>
              </a:solidFill>
              <a:effectLst>
                <a:outerShdw blurRad="38100" dist="38100" dir="2700000" algn="tl">
                  <a:srgbClr val="000000">
                    <a:alpha val="43137"/>
                  </a:srgbClr>
                </a:outerShdw>
              </a:effectLst>
            </a:endParaRPr>
          </a:p>
        </p:txBody>
      </p:sp>
      <p:sp>
        <p:nvSpPr>
          <p:cNvPr id="3093" name="AutoShape 21"/>
          <p:cNvSpPr>
            <a:spLocks noGrp="1" noChangeArrowheads="1"/>
          </p:cNvSpPr>
          <p:nvPr>
            <p:ph type="ctrTitle" sz="quarter"/>
          </p:nvPr>
        </p:nvSpPr>
        <p:spPr/>
        <p:txBody>
          <a:bodyPr bIns="45720"/>
          <a:lstStyle>
            <a:lvl1pPr>
              <a:defRPr sz="2400" b="1" u="sng">
                <a:solidFill>
                  <a:srgbClr val="000000"/>
                </a:solidFill>
                <a:effectLst>
                  <a:outerShdw blurRad="38100" dist="38100" dir="2700000" algn="tl">
                    <a:srgbClr val="FFFFFF"/>
                  </a:outerShdw>
                </a:effectLst>
                <a:latin typeface="Arial" charset="0"/>
              </a:defRPr>
            </a:lvl1pPr>
          </a:lstStyle>
          <a:p>
            <a:r>
              <a:rPr lang="cs-CZ"/>
              <a:t>CHAPTER 4: Classical (secret-key) cryptosystems</a:t>
            </a:r>
          </a:p>
        </p:txBody>
      </p:sp>
      <p:sp>
        <p:nvSpPr>
          <p:cNvPr id="3084" name="Rectangle 12"/>
          <p:cNvSpPr>
            <a:spLocks noGrp="1" noChangeArrowheads="1"/>
          </p:cNvSpPr>
          <p:nvPr>
            <p:ph type="subTitle" sz="quarter" idx="1"/>
          </p:nvPr>
        </p:nvSpPr>
        <p:spPr/>
        <p:txBody>
          <a:bodyPr/>
          <a:lstStyle>
            <a:lvl1pPr marL="0" indent="0">
              <a:defRPr/>
            </a:lvl1pPr>
          </a:lstStyle>
          <a:p>
            <a:r>
              <a:rPr lang="cs-CZ"/>
              <a:t>Text</a:t>
            </a:r>
          </a:p>
        </p:txBody>
      </p:sp>
      <p:sp>
        <p:nvSpPr>
          <p:cNvPr id="3100" name="AutoShape 28"/>
          <p:cNvSpPr>
            <a:spLocks noGrp="1" noChangeArrowheads="1"/>
          </p:cNvSpPr>
          <p:nvPr>
            <p:ph type="ftr" sz="quarter" idx="3"/>
          </p:nvPr>
        </p:nvSpPr>
        <p:spPr/>
        <p:txBody>
          <a:bodyPr/>
          <a:lstStyle>
            <a:lvl1pPr>
              <a:defRPr/>
            </a:lvl1pPr>
          </a:lstStyle>
          <a:p>
            <a:r>
              <a:rPr lang="en-GB"/>
              <a:t>Basics of coding theory</a:t>
            </a:r>
          </a:p>
        </p:txBody>
      </p:sp>
      <p:sp>
        <p:nvSpPr>
          <p:cNvPr id="3101" name="Rectangle 29"/>
          <p:cNvSpPr>
            <a:spLocks noGrp="1" noChangeArrowheads="1"/>
          </p:cNvSpPr>
          <p:nvPr>
            <p:ph type="sldNum" sz="quarter" idx="4"/>
          </p:nvPr>
        </p:nvSpPr>
        <p:spPr/>
        <p:txBody>
          <a:bodyPr/>
          <a:lstStyle>
            <a:lvl1pPr>
              <a:defRPr/>
            </a:lvl1pPr>
          </a:lstStyle>
          <a:p>
            <a:fld id="{79F3513F-F848-4463-AFD0-281ECF4398E7}" type="slidenum">
              <a:rPr lang="en-GB"/>
              <a:pPr/>
              <a:t>‹#›</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3093"/>
                                        </p:tgtEl>
                                        <p:attrNameLst>
                                          <p:attrName>style.visibility</p:attrName>
                                        </p:attrNameLst>
                                      </p:cBhvr>
                                      <p:to>
                                        <p:strVal val="visible"/>
                                      </p:to>
                                    </p:set>
                                    <p:animEffect transition="in" filter="slide(fromLeft)">
                                      <p:cBhvr>
                                        <p:cTn id="7" dur="500"/>
                                        <p:tgtEl>
                                          <p:spTgt spid="3093"/>
                                        </p:tgtEl>
                                      </p:cBhvr>
                                    </p:animEffect>
                                  </p:childTnLst>
                                </p:cTn>
                              </p:par>
                            </p:childTnLst>
                          </p:cTn>
                        </p:par>
                        <p:par>
                          <p:cTn id="8" fill="hold">
                            <p:stCondLst>
                              <p:cond delay="1500"/>
                            </p:stCondLst>
                            <p:childTnLst>
                              <p:par>
                                <p:cTn id="9" presetID="9" presetClass="entr" presetSubtype="0" fill="hold" grpId="0" nodeType="afterEffect">
                                  <p:stCondLst>
                                    <p:cond delay="1000"/>
                                  </p:stCondLst>
                                  <p:childTnLst>
                                    <p:set>
                                      <p:cBhvr>
                                        <p:cTn id="10" dur="1" fill="hold">
                                          <p:stCondLst>
                                            <p:cond delay="0"/>
                                          </p:stCondLst>
                                        </p:cTn>
                                        <p:tgtEl>
                                          <p:spTgt spid="3100"/>
                                        </p:tgtEl>
                                        <p:attrNameLst>
                                          <p:attrName>style.visibility</p:attrName>
                                        </p:attrNameLst>
                                      </p:cBhvr>
                                      <p:to>
                                        <p:strVal val="visible"/>
                                      </p:to>
                                    </p:set>
                                    <p:animEffect transition="in" filter="dissolve">
                                      <p:cBhvr>
                                        <p:cTn id="11" dur="500"/>
                                        <p:tgtEl>
                                          <p:spTgt spid="3100"/>
                                        </p:tgtEl>
                                      </p:cBhvr>
                                    </p:animEffect>
                                  </p:childTnLst>
                                </p:cTn>
                              </p:par>
                            </p:childTnLst>
                          </p:cTn>
                        </p:par>
                        <p:par>
                          <p:cTn id="12" fill="hold">
                            <p:stCondLst>
                              <p:cond delay="3000"/>
                            </p:stCondLst>
                            <p:childTnLst>
                              <p:par>
                                <p:cTn id="13" presetID="1" presetClass="entr" presetSubtype="0" fill="hold" grpId="0" nodeType="afterEffect">
                                  <p:stCondLst>
                                    <p:cond delay="1000"/>
                                  </p:stCondLst>
                                  <p:childTnLst>
                                    <p:set>
                                      <p:cBhvr>
                                        <p:cTn id="14" dur="1" fill="hold">
                                          <p:stCondLst>
                                            <p:cond delay="499"/>
                                          </p:stCondLst>
                                        </p:cTn>
                                        <p:tgtEl>
                                          <p:spTgt spid="30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3" grpId="0" animBg="1" autoUpdateAnimBg="0"/>
      <p:bldP spid="3084" grpId="0" autoUpdateAnimBg="0">
        <p:tmplLst>
          <p:tmpl>
            <p:tnLst>
              <p:par>
                <p:cTn presetID="1" presetClass="entr" presetSubtype="0" fill="hold" nodeType="afterEffect">
                  <p:stCondLst>
                    <p:cond delay="1000"/>
                  </p:stCondLst>
                  <p:childTnLst>
                    <p:set>
                      <p:cBhvr>
                        <p:cTn dur="1" fill="hold">
                          <p:stCondLst>
                            <p:cond delay="499"/>
                          </p:stCondLst>
                        </p:cTn>
                        <p:tgtEl>
                          <p:spTgt spid="3084"/>
                        </p:tgtEl>
                        <p:attrNameLst>
                          <p:attrName>style.visibility</p:attrName>
                        </p:attrNameLst>
                      </p:cBhvr>
                      <p:to>
                        <p:strVal val="visible"/>
                      </p:to>
                    </p:set>
                  </p:childTnLst>
                </p:cTn>
              </p:par>
            </p:tnLst>
          </p:tmpl>
        </p:tmplLst>
      </p:bldP>
      <p:bldP spid="3100" grpId="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2780E729-6C32-4676-92F1-E9C28F355F8E}"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9BF7B4C7-CD67-4C0C-9D10-2E128D803D98}"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27088" y="1258888"/>
            <a:ext cx="4008437"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87925" y="1258888"/>
            <a:ext cx="4008438" cy="5038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F0CA9001-7F9C-4ECF-B096-FE50D3D8D2EB}"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E499411A-92F1-4159-A23C-320BF4373DD6}" type="slidenum">
              <a:rPr lang="en-GB"/>
              <a:pPr/>
              <a:t>‹#›</a:t>
            </a:fld>
            <a:endParaRPr lang="en-GB"/>
          </a:p>
        </p:txBody>
      </p:sp>
      <p:sp>
        <p:nvSpPr>
          <p:cNvPr id="8" name="Footer Placeholder 7"/>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D2E6ADED-39C3-4935-88C5-07E8CDC7F47B}" type="slidenum">
              <a:rPr lang="en-GB"/>
              <a:pPr/>
              <a:t>‹#›</a:t>
            </a:fld>
            <a:endParaRPr lang="en-GB"/>
          </a:p>
        </p:txBody>
      </p:sp>
      <p:sp>
        <p:nvSpPr>
          <p:cNvPr id="4" name="Footer Placeholder 3"/>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6B9700-63E4-489C-99D2-E54DD350433D}"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C1DACB2-A251-42B4-AEA2-D1A32DD9F564}" type="slidenum">
              <a:rPr lang="en-GB"/>
              <a:pPr/>
              <a:t>‹#›</a:t>
            </a:fld>
            <a:endParaRPr lang="en-GB"/>
          </a:p>
        </p:txBody>
      </p:sp>
      <p:sp>
        <p:nvSpPr>
          <p:cNvPr id="3" name="Footer Placeholder 2"/>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B081ED37-668F-4A51-9698-E7E0C7F04882}"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044CA0E1-6450-43A2-9CC9-B6130C561270}" type="slidenum">
              <a:rPr lang="en-GB"/>
              <a:pPr/>
              <a:t>‹#›</a:t>
            </a:fld>
            <a:endParaRPr lang="en-GB"/>
          </a:p>
        </p:txBody>
      </p:sp>
      <p:sp>
        <p:nvSpPr>
          <p:cNvPr id="6" name="Footer Placeholder 5"/>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C5ACE938-6BBD-4EC8-9148-374B33AE8A54}"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7363" y="381000"/>
            <a:ext cx="2159000" cy="5916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8775" y="381000"/>
            <a:ext cx="6326188" cy="5916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ED7D123B-F2F1-4E45-B99E-7760A09AEC92}" type="slidenum">
              <a:rPr lang="en-GB"/>
              <a:pPr/>
              <a:t>‹#›</a:t>
            </a:fld>
            <a:endParaRPr lang="en-GB"/>
          </a:p>
        </p:txBody>
      </p:sp>
      <p:sp>
        <p:nvSpPr>
          <p:cNvPr id="5" name="Footer Placeholder 4"/>
          <p:cNvSpPr>
            <a:spLocks noGrp="1"/>
          </p:cNvSpPr>
          <p:nvPr>
            <p:ph type="ftr" sz="quarter" idx="11"/>
          </p:nvPr>
        </p:nvSpPr>
        <p:spPr/>
        <p:txBody>
          <a:bodyPr/>
          <a:lstStyle>
            <a:lvl1pPr>
              <a:defRPr/>
            </a:lvl1pPr>
          </a:lstStyle>
          <a:p>
            <a:r>
              <a:rPr lang="en-GB"/>
              <a:t>Basics of coding theory</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6B9700-63E4-489C-99D2-E54DD350433D}" type="datetimeFigureOut">
              <a:rPr lang="en-US" smtClean="0"/>
              <a:pPr/>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6B9700-63E4-489C-99D2-E54DD350433D}" type="datetimeFigureOut">
              <a:rPr lang="en-US" smtClean="0"/>
              <a:pPr/>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B9700-63E4-489C-99D2-E54DD350433D}" type="datetimeFigureOut">
              <a:rPr lang="en-US" smtClean="0"/>
              <a:pPr/>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B9700-63E4-489C-99D2-E54DD350433D}"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6B9700-63E4-489C-99D2-E54DD350433D}" type="datetimeFigureOut">
              <a:rPr lang="en-US" smtClean="0"/>
              <a:pPr/>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85FDB7-2C2B-417E-9CA6-EDF23F0ADE5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B9700-63E4-489C-99D2-E54DD350433D}" type="datetimeFigureOut">
              <a:rPr lang="en-US" smtClean="0"/>
              <a:pPr/>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85FDB7-2C2B-417E-9CA6-EDF23F0ADE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5"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80"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20489" name="Rectangle 1033"/>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20490" name="Rectangle 103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88" name="Text Box 1040"/>
          <p:cNvSpPr txBox="1">
            <a:spLocks noChangeArrowheads="1"/>
          </p:cNvSpPr>
          <p:nvPr/>
        </p:nvSpPr>
        <p:spPr bwMode="auto">
          <a:xfrm>
            <a:off x="8542338" y="6477000"/>
            <a:ext cx="601662" cy="30480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TW" sz="1400">
                <a:solidFill>
                  <a:srgbClr val="000000"/>
                </a:solidFill>
              </a:rPr>
              <a:t>p</a:t>
            </a:r>
            <a:fld id="{DBB8337B-4D73-4CBD-BEA5-452374B4C6C2}" type="slidenum">
              <a:rPr kumimoji="1" lang="en-US" altLang="zh-TW" sz="1400">
                <a:solidFill>
                  <a:srgbClr val="000000"/>
                </a:solidFill>
              </a:rPr>
              <a:pPr fontAlgn="base">
                <a:spcBef>
                  <a:spcPct val="0"/>
                </a:spcBef>
                <a:spcAft>
                  <a:spcPct val="0"/>
                </a:spcAft>
                <a:defRPr/>
              </a:pPr>
              <a:t>‹#›</a:t>
            </a:fld>
            <a:r>
              <a:rPr kumimoji="1" lang="en-US" altLang="zh-TW" sz="1400">
                <a:solidFill>
                  <a:srgbClr val="000000"/>
                </a:solidFill>
              </a:rPr>
              <a:t>.</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2pPr>
      <a:lvl3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3pPr>
      <a:lvl4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4pPr>
      <a:lvl5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5pPr>
      <a:lvl6pPr marL="457200" algn="l" rtl="0" fontAlgn="base">
        <a:spcBef>
          <a:spcPct val="0"/>
        </a:spcBef>
        <a:spcAft>
          <a:spcPct val="0"/>
        </a:spcAft>
        <a:defRPr kumimoji="1" sz="3600" b="1">
          <a:solidFill>
            <a:schemeClr val="tx2"/>
          </a:solidFill>
          <a:latin typeface="Comic Sans MS" pitchFamily="66" charset="0"/>
          <a:ea typeface="新細明體" pitchFamily="18" charset="-120"/>
        </a:defRPr>
      </a:lvl6pPr>
      <a:lvl7pPr marL="914400" algn="l" rtl="0" fontAlgn="base">
        <a:spcBef>
          <a:spcPct val="0"/>
        </a:spcBef>
        <a:spcAft>
          <a:spcPct val="0"/>
        </a:spcAft>
        <a:defRPr kumimoji="1" sz="3600" b="1">
          <a:solidFill>
            <a:schemeClr val="tx2"/>
          </a:solidFill>
          <a:latin typeface="Comic Sans MS" pitchFamily="66" charset="0"/>
          <a:ea typeface="新細明體" pitchFamily="18" charset="-120"/>
        </a:defRPr>
      </a:lvl7pPr>
      <a:lvl8pPr marL="1371600" algn="l" rtl="0" fontAlgn="base">
        <a:spcBef>
          <a:spcPct val="0"/>
        </a:spcBef>
        <a:spcAft>
          <a:spcPct val="0"/>
        </a:spcAft>
        <a:defRPr kumimoji="1" sz="3600" b="1">
          <a:solidFill>
            <a:schemeClr val="tx2"/>
          </a:solidFill>
          <a:latin typeface="Comic Sans MS" pitchFamily="66" charset="0"/>
          <a:ea typeface="新細明體" pitchFamily="18" charset="-120"/>
        </a:defRPr>
      </a:lvl8pPr>
      <a:lvl9pPr marL="1828800" algn="l" rtl="0" fontAlgn="base">
        <a:spcBef>
          <a:spcPct val="0"/>
        </a:spcBef>
        <a:spcAft>
          <a:spcPct val="0"/>
        </a:spcAft>
        <a:defRPr kumimoji="1" sz="3600" b="1">
          <a:solidFill>
            <a:schemeClr val="tx2"/>
          </a:solidFill>
          <a:latin typeface="Comic Sans MS" pitchFamily="66"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000" b="1">
          <a:solidFill>
            <a:srgbClr val="CC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n"/>
        <a:defRPr kumimoji="1" sz="1600" b="1">
          <a:solidFill>
            <a:schemeClr val="bg2"/>
          </a:solidFill>
          <a:latin typeface="+mn-lt"/>
          <a:ea typeface="+mn-ea"/>
        </a:defRPr>
      </a:lvl3pPr>
      <a:lvl4pPr marL="1600200" indent="-228600" algn="l" rtl="0" eaLnBrk="0" fontAlgn="base" hangingPunct="0">
        <a:spcBef>
          <a:spcPct val="20000"/>
        </a:spcBef>
        <a:spcAft>
          <a:spcPct val="0"/>
        </a:spcAft>
        <a:buClr>
          <a:srgbClr val="FF6600"/>
        </a:buClr>
        <a:buSzPct val="55000"/>
        <a:buFont typeface="Wingdings" pitchFamily="2" charset="2"/>
        <a:buChar char="n"/>
        <a:defRPr kumimoji="1" sz="1400">
          <a:solidFill>
            <a:srgbClr val="FF6600"/>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026"/>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5"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6" name="Rectangle 1028"/>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7"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8"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79" name="Rectangle 1031"/>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3080"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fontAlgn="base">
              <a:spcBef>
                <a:spcPct val="0"/>
              </a:spcBef>
              <a:spcAft>
                <a:spcPct val="0"/>
              </a:spcAft>
              <a:defRPr/>
            </a:pPr>
            <a:endParaRPr kumimoji="1" lang="ar-SA" sz="2400">
              <a:solidFill>
                <a:srgbClr val="000000"/>
              </a:solidFill>
            </a:endParaRPr>
          </a:p>
        </p:txBody>
      </p:sp>
      <p:sp>
        <p:nvSpPr>
          <p:cNvPr id="20489" name="Rectangle 1033"/>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20490" name="Rectangle 103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3088" name="Text Box 1040"/>
          <p:cNvSpPr txBox="1">
            <a:spLocks noChangeArrowheads="1"/>
          </p:cNvSpPr>
          <p:nvPr/>
        </p:nvSpPr>
        <p:spPr bwMode="auto">
          <a:xfrm>
            <a:off x="8542338" y="6477000"/>
            <a:ext cx="601662" cy="304800"/>
          </a:xfrm>
          <a:prstGeom prst="rect">
            <a:avLst/>
          </a:prstGeom>
          <a:noFill/>
          <a:ln w="9525">
            <a:noFill/>
            <a:miter lim="800000"/>
            <a:headEnd/>
            <a:tailEnd/>
          </a:ln>
          <a:effectLst/>
        </p:spPr>
        <p:txBody>
          <a:bodyPr wrap="none">
            <a:spAutoFit/>
          </a:bodyPr>
          <a:lstStyle/>
          <a:p>
            <a:pPr fontAlgn="base">
              <a:spcBef>
                <a:spcPct val="0"/>
              </a:spcBef>
              <a:spcAft>
                <a:spcPct val="0"/>
              </a:spcAft>
              <a:defRPr/>
            </a:pPr>
            <a:r>
              <a:rPr kumimoji="1" lang="en-US" altLang="zh-TW" sz="1400">
                <a:solidFill>
                  <a:srgbClr val="000000"/>
                </a:solidFill>
              </a:rPr>
              <a:t>p</a:t>
            </a:r>
            <a:fld id="{DBB8337B-4D73-4CBD-BEA5-452374B4C6C2}" type="slidenum">
              <a:rPr kumimoji="1" lang="en-US" altLang="zh-TW" sz="1400">
                <a:solidFill>
                  <a:srgbClr val="000000"/>
                </a:solidFill>
              </a:rPr>
              <a:pPr fontAlgn="base">
                <a:spcBef>
                  <a:spcPct val="0"/>
                </a:spcBef>
                <a:spcAft>
                  <a:spcPct val="0"/>
                </a:spcAft>
                <a:defRPr/>
              </a:pPr>
              <a:t>‹#›</a:t>
            </a:fld>
            <a:r>
              <a:rPr kumimoji="1" lang="en-US" altLang="zh-TW" sz="1400">
                <a:solidFill>
                  <a:srgbClr val="000000"/>
                </a:solidFill>
              </a:rPr>
              <a:t>.</a:t>
            </a: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kumimoji="1" sz="3600" b="1">
          <a:solidFill>
            <a:schemeClr val="tx2"/>
          </a:solidFill>
          <a:latin typeface="+mj-lt"/>
          <a:ea typeface="+mj-ea"/>
          <a:cs typeface="+mj-cs"/>
        </a:defRPr>
      </a:lvl1pPr>
      <a:lvl2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2pPr>
      <a:lvl3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3pPr>
      <a:lvl4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4pPr>
      <a:lvl5pPr algn="l" rtl="0" eaLnBrk="0" fontAlgn="base" hangingPunct="0">
        <a:spcBef>
          <a:spcPct val="0"/>
        </a:spcBef>
        <a:spcAft>
          <a:spcPct val="0"/>
        </a:spcAft>
        <a:defRPr kumimoji="1" sz="3600" b="1">
          <a:solidFill>
            <a:schemeClr val="tx2"/>
          </a:solidFill>
          <a:latin typeface="Comic Sans MS" pitchFamily="66" charset="0"/>
          <a:ea typeface="新細明體" pitchFamily="18" charset="-120"/>
        </a:defRPr>
      </a:lvl5pPr>
      <a:lvl6pPr marL="457200" algn="l" rtl="0" fontAlgn="base">
        <a:spcBef>
          <a:spcPct val="0"/>
        </a:spcBef>
        <a:spcAft>
          <a:spcPct val="0"/>
        </a:spcAft>
        <a:defRPr kumimoji="1" sz="3600" b="1">
          <a:solidFill>
            <a:schemeClr val="tx2"/>
          </a:solidFill>
          <a:latin typeface="Comic Sans MS" pitchFamily="66" charset="0"/>
          <a:ea typeface="新細明體" pitchFamily="18" charset="-120"/>
        </a:defRPr>
      </a:lvl6pPr>
      <a:lvl7pPr marL="914400" algn="l" rtl="0" fontAlgn="base">
        <a:spcBef>
          <a:spcPct val="0"/>
        </a:spcBef>
        <a:spcAft>
          <a:spcPct val="0"/>
        </a:spcAft>
        <a:defRPr kumimoji="1" sz="3600" b="1">
          <a:solidFill>
            <a:schemeClr val="tx2"/>
          </a:solidFill>
          <a:latin typeface="Comic Sans MS" pitchFamily="66" charset="0"/>
          <a:ea typeface="新細明體" pitchFamily="18" charset="-120"/>
        </a:defRPr>
      </a:lvl7pPr>
      <a:lvl8pPr marL="1371600" algn="l" rtl="0" fontAlgn="base">
        <a:spcBef>
          <a:spcPct val="0"/>
        </a:spcBef>
        <a:spcAft>
          <a:spcPct val="0"/>
        </a:spcAft>
        <a:defRPr kumimoji="1" sz="3600" b="1">
          <a:solidFill>
            <a:schemeClr val="tx2"/>
          </a:solidFill>
          <a:latin typeface="Comic Sans MS" pitchFamily="66" charset="0"/>
          <a:ea typeface="新細明體" pitchFamily="18" charset="-120"/>
        </a:defRPr>
      </a:lvl8pPr>
      <a:lvl9pPr marL="1828800" algn="l" rtl="0" fontAlgn="base">
        <a:spcBef>
          <a:spcPct val="0"/>
        </a:spcBef>
        <a:spcAft>
          <a:spcPct val="0"/>
        </a:spcAft>
        <a:defRPr kumimoji="1" sz="3600" b="1">
          <a:solidFill>
            <a:schemeClr val="tx2"/>
          </a:solidFill>
          <a:latin typeface="Comic Sans MS" pitchFamily="66" charset="0"/>
          <a:ea typeface="新細明體" pitchFamily="18" charset="-12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000" b="1">
          <a:solidFill>
            <a:srgbClr val="CC0000"/>
          </a:solidFill>
          <a:latin typeface="+mn-lt"/>
          <a:ea typeface="+mn-ea"/>
        </a:defRPr>
      </a:lvl2pPr>
      <a:lvl3pPr marL="1143000" indent="-228600" algn="l" rtl="0" eaLnBrk="0" fontAlgn="base" hangingPunct="0">
        <a:spcBef>
          <a:spcPct val="20000"/>
        </a:spcBef>
        <a:spcAft>
          <a:spcPct val="0"/>
        </a:spcAft>
        <a:buClr>
          <a:schemeClr val="tx1"/>
        </a:buClr>
        <a:buSzPct val="50000"/>
        <a:buFont typeface="Wingdings" pitchFamily="2" charset="2"/>
        <a:buChar char="n"/>
        <a:defRPr kumimoji="1" sz="1600" b="1">
          <a:solidFill>
            <a:schemeClr val="bg2"/>
          </a:solidFill>
          <a:latin typeface="+mn-lt"/>
          <a:ea typeface="+mn-ea"/>
        </a:defRPr>
      </a:lvl3pPr>
      <a:lvl4pPr marL="1600200" indent="-228600" algn="l" rtl="0" eaLnBrk="0" fontAlgn="base" hangingPunct="0">
        <a:spcBef>
          <a:spcPct val="20000"/>
        </a:spcBef>
        <a:spcAft>
          <a:spcPct val="0"/>
        </a:spcAft>
        <a:buClr>
          <a:srgbClr val="FF6600"/>
        </a:buClr>
        <a:buSzPct val="55000"/>
        <a:buFont typeface="Wingdings" pitchFamily="2" charset="2"/>
        <a:buChar char="n"/>
        <a:defRPr kumimoji="1" sz="1400">
          <a:solidFill>
            <a:srgbClr val="FF6600"/>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1200">
          <a:solidFill>
            <a:schemeClr val="tx1"/>
          </a:solidFill>
          <a:latin typeface="+mn-lt"/>
          <a:ea typeface="+mn-ea"/>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3" name="Rectangle 15"/>
          <p:cNvSpPr>
            <a:spLocks noGrp="1" noChangeArrowheads="1"/>
          </p:cNvSpPr>
          <p:nvPr>
            <p:ph type="sldNum" sz="quarter" idx="4"/>
          </p:nvPr>
        </p:nvSpPr>
        <p:spPr bwMode="auto">
          <a:xfrm>
            <a:off x="8382000" y="6426200"/>
            <a:ext cx="617538" cy="287338"/>
          </a:xfrm>
          <a:prstGeom prst="rect">
            <a:avLst/>
          </a:prstGeom>
          <a:noFill/>
          <a:ln w="12700" cap="sq">
            <a:noFill/>
            <a:miter lim="800000"/>
            <a:headEnd type="none" w="sm" len="sm"/>
            <a:tailEnd type="none" w="sm" len="sm"/>
          </a:ln>
          <a:effectLst/>
        </p:spPr>
        <p:txBody>
          <a:bodyPr vert="horz" wrap="square" lIns="91440" tIns="45720" rIns="91440" bIns="45720" numCol="1" anchor="ctr" anchorCtr="0" compatLnSpc="1">
            <a:prstTxWarp prst="textNoShape">
              <a:avLst/>
            </a:prstTxWarp>
          </a:bodyPr>
          <a:lstStyle>
            <a:lvl1pPr algn="r">
              <a:defRPr sz="1400">
                <a:effectLst/>
              </a:defRPr>
            </a:lvl1pPr>
          </a:lstStyle>
          <a:p>
            <a:pPr fontAlgn="base">
              <a:spcBef>
                <a:spcPct val="0"/>
              </a:spcBef>
              <a:spcAft>
                <a:spcPct val="0"/>
              </a:spcAft>
            </a:pPr>
            <a:fld id="{F6FD97AA-83AC-4297-B8EC-4777C9166660}" type="slidenum">
              <a:rPr lang="en-GB" b="1" smtClean="0">
                <a:solidFill>
                  <a:srgbClr val="000000"/>
                </a:solidFill>
              </a:rPr>
              <a:pPr fontAlgn="base">
                <a:spcBef>
                  <a:spcPct val="0"/>
                </a:spcBef>
                <a:spcAft>
                  <a:spcPct val="0"/>
                </a:spcAft>
              </a:pPr>
              <a:t>‹#›</a:t>
            </a:fld>
            <a:endParaRPr lang="en-GB" b="1" smtClean="0">
              <a:solidFill>
                <a:srgbClr val="000000"/>
              </a:solidFill>
            </a:endParaRPr>
          </a:p>
        </p:txBody>
      </p:sp>
      <p:sp>
        <p:nvSpPr>
          <p:cNvPr id="2064" name="Rectangle 16"/>
          <p:cNvSpPr>
            <a:spLocks noChangeArrowheads="1"/>
          </p:cNvSpPr>
          <p:nvPr/>
        </p:nvSpPr>
        <p:spPr bwMode="auto">
          <a:xfrm>
            <a:off x="0" y="0"/>
            <a:ext cx="900113" cy="6858000"/>
          </a:xfrm>
          <a:prstGeom prst="rect">
            <a:avLst/>
          </a:prstGeom>
          <a:solidFill>
            <a:srgbClr val="00CC99"/>
          </a:solidFill>
          <a:ln w="9525">
            <a:solidFill>
              <a:schemeClr val="tx1"/>
            </a:solidFill>
            <a:miter lim="800000"/>
            <a:headEnd/>
            <a:tailEnd/>
          </a:ln>
          <a:effectLst/>
        </p:spPr>
        <p:txBody>
          <a:bodyPr wrap="none" anchor="ctr"/>
          <a:lstStyle/>
          <a:p>
            <a:pPr fontAlgn="base">
              <a:spcBef>
                <a:spcPct val="0"/>
              </a:spcBef>
              <a:spcAft>
                <a:spcPct val="0"/>
              </a:spcAft>
            </a:pPr>
            <a:endParaRPr lang="en-US" sz="2400" b="1" smtClean="0">
              <a:solidFill>
                <a:srgbClr val="000000"/>
              </a:solidFill>
              <a:effectLst>
                <a:outerShdw blurRad="38100" dist="38100" dir="2700000" algn="tl">
                  <a:srgbClr val="000000">
                    <a:alpha val="43137"/>
                  </a:srgbClr>
                </a:outerShdw>
              </a:effectLst>
            </a:endParaRPr>
          </a:p>
        </p:txBody>
      </p:sp>
      <p:sp>
        <p:nvSpPr>
          <p:cNvPr id="2065" name="AutoShape 17"/>
          <p:cNvSpPr>
            <a:spLocks noChangeArrowheads="1"/>
          </p:cNvSpPr>
          <p:nvPr/>
        </p:nvSpPr>
        <p:spPr bwMode="auto">
          <a:xfrm>
            <a:off x="719138" y="0"/>
            <a:ext cx="719137" cy="6858000"/>
          </a:xfrm>
          <a:prstGeom prst="roundRect">
            <a:avLst>
              <a:gd name="adj" fmla="val 40398"/>
            </a:avLst>
          </a:prstGeom>
          <a:solidFill>
            <a:srgbClr val="FFFFFF"/>
          </a:solidFill>
          <a:ln w="9525">
            <a:noFill/>
            <a:round/>
            <a:headEnd/>
            <a:tailEnd/>
          </a:ln>
          <a:effectLst/>
        </p:spPr>
        <p:txBody>
          <a:bodyPr wrap="none" anchor="ctr"/>
          <a:lstStyle/>
          <a:p>
            <a:pPr fontAlgn="base">
              <a:spcBef>
                <a:spcPct val="0"/>
              </a:spcBef>
              <a:spcAft>
                <a:spcPct val="0"/>
              </a:spcAft>
            </a:pPr>
            <a:endParaRPr lang="en-US" sz="2400" b="1" smtClean="0">
              <a:solidFill>
                <a:srgbClr val="000000"/>
              </a:solidFill>
              <a:effectLst>
                <a:outerShdw blurRad="38100" dist="38100" dir="2700000" algn="tl">
                  <a:srgbClr val="000000">
                    <a:alpha val="43137"/>
                  </a:srgbClr>
                </a:outerShdw>
              </a:effectLst>
            </a:endParaRPr>
          </a:p>
        </p:txBody>
      </p:sp>
      <p:sp>
        <p:nvSpPr>
          <p:cNvPr id="2066" name="AutoShape 18"/>
          <p:cNvSpPr>
            <a:spLocks noGrp="1" noChangeArrowheads="1"/>
          </p:cNvSpPr>
          <p:nvPr>
            <p:ph type="title"/>
          </p:nvPr>
        </p:nvSpPr>
        <p:spPr bwMode="auto">
          <a:xfrm>
            <a:off x="358775" y="381000"/>
            <a:ext cx="8637588" cy="539750"/>
          </a:xfrm>
          <a:prstGeom prst="roundRect">
            <a:avLst>
              <a:gd name="adj" fmla="val 31764"/>
            </a:avLst>
          </a:prstGeom>
          <a:gradFill rotWithShape="0">
            <a:gsLst>
              <a:gs pos="0">
                <a:srgbClr val="00CC99"/>
              </a:gs>
              <a:gs pos="100000">
                <a:srgbClr val="FFFFFF"/>
              </a:gs>
            </a:gsLst>
            <a:lin ang="0" scaled="1"/>
          </a:gradFill>
          <a:ln w="9525">
            <a:solidFill>
              <a:srgbClr val="000000"/>
            </a:solidFill>
            <a:round/>
            <a:headEnd/>
            <a:tailEnd/>
          </a:ln>
          <a:effectLst/>
        </p:spPr>
        <p:txBody>
          <a:bodyPr vert="horz" wrap="square" lIns="864000" tIns="45720" rIns="91440" bIns="46800" numCol="1" anchor="ctr" anchorCtr="0" compatLnSpc="1">
            <a:prstTxWarp prst="textNoShape">
              <a:avLst/>
            </a:prstTxWarp>
          </a:bodyPr>
          <a:lstStyle/>
          <a:p>
            <a:pPr lvl="0"/>
            <a:r>
              <a:rPr lang="cs-CZ" smtClean="0"/>
              <a:t>Cryptology, Cryptosystems - secret-key cryptography</a:t>
            </a:r>
          </a:p>
        </p:txBody>
      </p:sp>
      <p:sp>
        <p:nvSpPr>
          <p:cNvPr id="2060" name="Rectangle 12"/>
          <p:cNvSpPr>
            <a:spLocks noGrp="1" noChangeArrowheads="1"/>
          </p:cNvSpPr>
          <p:nvPr>
            <p:ph type="body" idx="1"/>
          </p:nvPr>
        </p:nvSpPr>
        <p:spPr bwMode="auto">
          <a:xfrm>
            <a:off x="827088" y="1258888"/>
            <a:ext cx="8169275" cy="5038725"/>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cs-CZ" smtClean="0"/>
              <a:t>Text</a:t>
            </a:r>
          </a:p>
        </p:txBody>
      </p:sp>
      <p:sp>
        <p:nvSpPr>
          <p:cNvPr id="2071" name="AutoShape 23"/>
          <p:cNvSpPr>
            <a:spLocks noGrp="1" noChangeArrowheads="1"/>
          </p:cNvSpPr>
          <p:nvPr>
            <p:ph type="ftr" sz="quarter" idx="3"/>
          </p:nvPr>
        </p:nvSpPr>
        <p:spPr bwMode="auto">
          <a:xfrm>
            <a:off x="142875" y="6426200"/>
            <a:ext cx="3238500" cy="287338"/>
          </a:xfrm>
          <a:prstGeom prst="roundRect">
            <a:avLst>
              <a:gd name="adj" fmla="val 50000"/>
            </a:avLst>
          </a:prstGeom>
          <a:solidFill>
            <a:srgbClr val="00B485"/>
          </a:solidFill>
          <a:ln w="12700">
            <a:solidFill>
              <a:srgbClr val="000000"/>
            </a:solidFill>
            <a:round/>
            <a:headEnd/>
            <a:tailEnd/>
          </a:ln>
          <a:effectLst/>
        </p:spPr>
        <p:txBody>
          <a:bodyPr vert="horz" wrap="square" lIns="91440" tIns="45720" rIns="91440" bIns="45720" numCol="1" anchor="ctr" anchorCtr="0" compatLnSpc="1">
            <a:prstTxWarp prst="textNoShape">
              <a:avLst/>
            </a:prstTxWarp>
          </a:bodyPr>
          <a:lstStyle>
            <a:lvl1pPr algn="ctr">
              <a:defRPr sz="1400" b="0">
                <a:effectLst/>
              </a:defRPr>
            </a:lvl1pPr>
          </a:lstStyle>
          <a:p>
            <a:pPr fontAlgn="base">
              <a:spcBef>
                <a:spcPct val="0"/>
              </a:spcBef>
              <a:spcAft>
                <a:spcPct val="0"/>
              </a:spcAft>
            </a:pPr>
            <a:r>
              <a:rPr lang="en-GB" smtClean="0">
                <a:solidFill>
                  <a:srgbClr val="000000"/>
                </a:solidFill>
              </a:rPr>
              <a:t>Basics of coding theory</a:t>
            </a:r>
          </a:p>
        </p:txBody>
      </p:sp>
    </p:spTree>
  </p:cSld>
  <p:clrMap bg1="dk2" tx1="lt1" bg2="dk1"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2066"/>
                                        </p:tgtEl>
                                        <p:attrNameLst>
                                          <p:attrName>style.visibility</p:attrName>
                                        </p:attrNameLst>
                                      </p:cBhvr>
                                      <p:to>
                                        <p:strVal val="visible"/>
                                      </p:to>
                                    </p:set>
                                    <p:animEffect transition="in" filter="slide(fromLeft)">
                                      <p:cBhvr>
                                        <p:cTn id="7" dur="500"/>
                                        <p:tgtEl>
                                          <p:spTgt spid="2066"/>
                                        </p:tgtEl>
                                      </p:cBhvr>
                                    </p:animEffect>
                                  </p:childTnLst>
                                </p:cTn>
                              </p:par>
                            </p:childTnLst>
                          </p:cTn>
                        </p:par>
                        <p:par>
                          <p:cTn id="8" fill="hold">
                            <p:stCondLst>
                              <p:cond delay="1500"/>
                            </p:stCondLst>
                            <p:childTnLst>
                              <p:par>
                                <p:cTn id="9" presetID="1" presetClass="entr" presetSubtype="0" fill="hold" grpId="0" nodeType="afterEffect">
                                  <p:stCondLst>
                                    <p:cond delay="1000"/>
                                  </p:stCondLst>
                                  <p:childTnLst>
                                    <p:set>
                                      <p:cBhvr>
                                        <p:cTn id="10" dur="1" fill="hold">
                                          <p:stCondLst>
                                            <p:cond delay="499"/>
                                          </p:stCondLst>
                                        </p:cTn>
                                        <p:tgtEl>
                                          <p:spTgt spid="20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6" grpId="0" animBg="1" autoUpdateAnimBg="0"/>
      <p:bldP spid="2060" grpId="0" autoUpdateAnimBg="0">
        <p:tmplLst>
          <p:tmpl>
            <p:tnLst>
              <p:par>
                <p:cTn presetID="1" presetClass="entr" presetSubtype="0" fill="hold" nodeType="afterEffect">
                  <p:stCondLst>
                    <p:cond delay="1000"/>
                  </p:stCondLst>
                  <p:childTnLst>
                    <p:set>
                      <p:cBhvr>
                        <p:cTn dur="1" fill="hold">
                          <p:stCondLst>
                            <p:cond delay="499"/>
                          </p:stCondLst>
                        </p:cTn>
                        <p:tgtEl>
                          <p:spTgt spid="2060"/>
                        </p:tgtEl>
                        <p:attrNameLst>
                          <p:attrName>style.visibility</p:attrName>
                        </p:attrNameLst>
                      </p:cBhvr>
                      <p:to>
                        <p:strVal val="visible"/>
                      </p:to>
                    </p:set>
                  </p:childTnLst>
                </p:cTn>
              </p:par>
            </p:tnLst>
          </p:tmpl>
        </p:tmplLst>
      </p:bldP>
    </p:bldLst>
  </p:timing>
  <p:hf hdr="0" dt="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185738" indent="-185738" algn="l" rtl="0" fontAlgn="base">
        <a:spcBef>
          <a:spcPct val="20000"/>
        </a:spcBef>
        <a:spcAft>
          <a:spcPct val="0"/>
        </a:spcAft>
        <a:buClr>
          <a:srgbClr val="000000"/>
        </a:buClr>
        <a:buSzPct val="90000"/>
        <a:defRPr sz="1700">
          <a:solidFill>
            <a:srgbClr val="000000"/>
          </a:solidFill>
          <a:latin typeface="+mn-lt"/>
          <a:ea typeface="+mn-ea"/>
          <a:cs typeface="+mn-cs"/>
        </a:defRPr>
      </a:lvl1pPr>
      <a:lvl2pPr marL="766763" indent="-198438" algn="l" rtl="0" fontAlgn="base">
        <a:spcBef>
          <a:spcPct val="20000"/>
        </a:spcBef>
        <a:spcAft>
          <a:spcPct val="0"/>
        </a:spcAft>
        <a:defRPr>
          <a:solidFill>
            <a:srgbClr val="000000"/>
          </a:solidFill>
          <a:latin typeface="+mn-lt"/>
        </a:defRPr>
      </a:lvl2pPr>
      <a:lvl3pPr marL="1279525" indent="-228600" algn="l" rtl="0" fontAlgn="base">
        <a:spcBef>
          <a:spcPct val="20000"/>
        </a:spcBef>
        <a:spcAft>
          <a:spcPct val="0"/>
        </a:spcAft>
        <a:buChar char="•"/>
        <a:defRPr sz="2400">
          <a:solidFill>
            <a:schemeClr val="tx1"/>
          </a:solidFill>
          <a:latin typeface="+mj-lt"/>
        </a:defRPr>
      </a:lvl3pPr>
      <a:lvl4pPr marL="1698625" indent="-228600" algn="l" rtl="0" fontAlgn="base">
        <a:spcBef>
          <a:spcPct val="20000"/>
        </a:spcBef>
        <a:spcAft>
          <a:spcPct val="0"/>
        </a:spcAft>
        <a:buChar char="–"/>
        <a:defRPr sz="2000">
          <a:solidFill>
            <a:schemeClr val="tx1"/>
          </a:solidFill>
          <a:latin typeface="+mj-lt"/>
        </a:defRPr>
      </a:lvl4pPr>
      <a:lvl5pPr marL="2117725" indent="-228600" algn="l" rtl="0" fontAlgn="base">
        <a:spcBef>
          <a:spcPct val="20000"/>
        </a:spcBef>
        <a:spcAft>
          <a:spcPct val="0"/>
        </a:spcAft>
        <a:buChar char="•"/>
        <a:defRPr sz="2000">
          <a:solidFill>
            <a:schemeClr val="tx1"/>
          </a:solidFill>
          <a:latin typeface="+mj-lt"/>
        </a:defRPr>
      </a:lvl5pPr>
      <a:lvl6pPr marL="2574925" indent="-228600" algn="l" rtl="0" fontAlgn="base">
        <a:spcBef>
          <a:spcPct val="20000"/>
        </a:spcBef>
        <a:spcAft>
          <a:spcPct val="0"/>
        </a:spcAft>
        <a:buChar char="•"/>
        <a:defRPr sz="2000">
          <a:solidFill>
            <a:schemeClr val="tx1"/>
          </a:solidFill>
          <a:latin typeface="+mj-lt"/>
        </a:defRPr>
      </a:lvl6pPr>
      <a:lvl7pPr marL="3032125" indent="-228600" algn="l" rtl="0" fontAlgn="base">
        <a:spcBef>
          <a:spcPct val="20000"/>
        </a:spcBef>
        <a:spcAft>
          <a:spcPct val="0"/>
        </a:spcAft>
        <a:buChar char="•"/>
        <a:defRPr sz="2000">
          <a:solidFill>
            <a:schemeClr val="tx1"/>
          </a:solidFill>
          <a:latin typeface="+mj-lt"/>
        </a:defRPr>
      </a:lvl7pPr>
      <a:lvl8pPr marL="3489325" indent="-228600" algn="l" rtl="0" fontAlgn="base">
        <a:spcBef>
          <a:spcPct val="20000"/>
        </a:spcBef>
        <a:spcAft>
          <a:spcPct val="0"/>
        </a:spcAft>
        <a:buChar char="•"/>
        <a:defRPr sz="2000">
          <a:solidFill>
            <a:schemeClr val="tx1"/>
          </a:solidFill>
          <a:latin typeface="+mj-lt"/>
        </a:defRPr>
      </a:lvl8pPr>
      <a:lvl9pPr marL="3946525" indent="-228600" algn="l" rtl="0" fontAlgn="base">
        <a:spcBef>
          <a:spcPct val="20000"/>
        </a:spcBef>
        <a:spcAft>
          <a:spcPct val="0"/>
        </a:spcAft>
        <a:buChar char="•"/>
        <a:defRPr sz="20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13.xml"/><Relationship Id="rId1" Type="http://schemas.openxmlformats.org/officeDocument/2006/relationships/themeOverride" Target="../theme/themeOverride3.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6.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4.xml"/><Relationship Id="rId1" Type="http://schemas.openxmlformats.org/officeDocument/2006/relationships/themeOverride" Target="../theme/themeOverride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hemeOverride" Target="../theme/themeOverride8.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oleObject" Target="../embeddings/oleObject12.bin"/><Relationship Id="rId7" Type="http://schemas.openxmlformats.org/officeDocument/2006/relationships/oleObject" Target="../embeddings/oleObject16.bin"/><Relationship Id="rId2" Type="http://schemas.openxmlformats.org/officeDocument/2006/relationships/slideLayout" Target="../slideLayouts/slideLayout24.xml"/><Relationship Id="rId1" Type="http://schemas.openxmlformats.org/officeDocument/2006/relationships/vmlDrawing" Target="../drawings/vmlDrawing3.vml"/><Relationship Id="rId6" Type="http://schemas.openxmlformats.org/officeDocument/2006/relationships/oleObject" Target="../embeddings/oleObject15.bin"/><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4.xml"/><Relationship Id="rId1" Type="http://schemas.openxmlformats.org/officeDocument/2006/relationships/vmlDrawing" Target="../drawings/vmlDrawing4.v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9.bin"/><Relationship Id="rId3" Type="http://schemas.openxmlformats.org/officeDocument/2006/relationships/oleObject" Target="../embeddings/oleObject19.bin"/><Relationship Id="rId7" Type="http://schemas.openxmlformats.org/officeDocument/2006/relationships/oleObject" Target="../embeddings/oleObject23.bin"/><Relationship Id="rId12" Type="http://schemas.openxmlformats.org/officeDocument/2006/relationships/oleObject" Target="../embeddings/oleObject28.bin"/><Relationship Id="rId2" Type="http://schemas.openxmlformats.org/officeDocument/2006/relationships/slideLayout" Target="../slideLayouts/slideLayout24.xml"/><Relationship Id="rId16" Type="http://schemas.openxmlformats.org/officeDocument/2006/relationships/oleObject" Target="../embeddings/oleObject32.bin"/><Relationship Id="rId1" Type="http://schemas.openxmlformats.org/officeDocument/2006/relationships/vmlDrawing" Target="../drawings/vmlDrawing5.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5" Type="http://schemas.openxmlformats.org/officeDocument/2006/relationships/oleObject" Target="../embeddings/oleObject3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 Id="rId14" Type="http://schemas.openxmlformats.org/officeDocument/2006/relationships/oleObject" Target="../embeddings/oleObject3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3.bin"/><Relationship Id="rId7" Type="http://schemas.openxmlformats.org/officeDocument/2006/relationships/oleObject" Target="../embeddings/oleObject37.bin"/><Relationship Id="rId2" Type="http://schemas.openxmlformats.org/officeDocument/2006/relationships/slideLayout" Target="../slideLayouts/slideLayout24.xml"/><Relationship Id="rId1" Type="http://schemas.openxmlformats.org/officeDocument/2006/relationships/vmlDrawing" Target="../drawings/vmlDrawing6.v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5.xml"/><Relationship Id="rId1" Type="http://schemas.openxmlformats.org/officeDocument/2006/relationships/vmlDrawing" Target="../drawings/vmlDrawing7.vml"/><Relationship Id="rId4" Type="http://schemas.openxmlformats.org/officeDocument/2006/relationships/oleObject" Target="../embeddings/oleObject39.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35.xml"/><Relationship Id="rId1" Type="http://schemas.openxmlformats.org/officeDocument/2006/relationships/vmlDrawing" Target="../drawings/vmlDrawing8.vml"/></Relationships>
</file>

<file path=ppt/slides/_rels/slide3.xml.rels><?xml version="1.0" encoding="UTF-8" standalone="yes"?>
<Relationships xmlns="http://schemas.openxmlformats.org/package/2006/relationships"><Relationship Id="rId2" Type="http://schemas.openxmlformats.org/officeDocument/2006/relationships/hyperlink" Target="http://www.mcgraw-hill.co.uk/grusk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algn="ctr" eaLnBrk="1" hangingPunct="1"/>
            <a:r>
              <a:rPr lang="en-US" altLang="zh-TW" sz="4000" smtClean="0"/>
              <a:t>Introduction to Coding Theory</a:t>
            </a:r>
          </a:p>
        </p:txBody>
      </p:sp>
      <p:sp>
        <p:nvSpPr>
          <p:cNvPr id="22531" name="Rectangle 3"/>
          <p:cNvSpPr>
            <a:spLocks noGrp="1" noChangeArrowheads="1"/>
          </p:cNvSpPr>
          <p:nvPr>
            <p:ph type="subTitle" idx="1"/>
          </p:nvPr>
        </p:nvSpPr>
        <p:spPr>
          <a:xfrm>
            <a:off x="2667000" y="4191000"/>
            <a:ext cx="3505200" cy="533400"/>
          </a:xfrm>
        </p:spPr>
        <p:txBody>
          <a:bodyPr/>
          <a:lstStyle/>
          <a:p>
            <a:pPr eaLnBrk="1" hangingPunct="1"/>
            <a:r>
              <a:rPr lang="en-US" dirty="0" smtClean="0"/>
              <a:t>lec1</a:t>
            </a:r>
            <a:endParaRPr lang="ar-SA"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0000"/>
                </a:solidFill>
                <a:effectLst>
                  <a:outerShdw blurRad="38100" dist="38100" dir="2700000" algn="tl">
                    <a:srgbClr val="FFFFFF"/>
                  </a:outerShdw>
                </a:effectLst>
                <a:latin typeface="Comic Sans MS" pitchFamily="66" charset="0"/>
              </a:rPr>
              <a:t>Coding - basic concepts</a:t>
            </a:r>
            <a:endParaRPr lang="en-US" dirty="0"/>
          </a:p>
        </p:txBody>
      </p:sp>
      <p:sp>
        <p:nvSpPr>
          <p:cNvPr id="3" name="Content Placeholder 2"/>
          <p:cNvSpPr>
            <a:spLocks noGrp="1"/>
          </p:cNvSpPr>
          <p:nvPr>
            <p:ph idx="1"/>
          </p:nvPr>
        </p:nvSpPr>
        <p:spPr/>
        <p:txBody>
          <a:bodyPr/>
          <a:lstStyle/>
          <a:p>
            <a:pPr>
              <a:buNone/>
            </a:pPr>
            <a:r>
              <a:rPr lang="en-US" sz="4400" b="1" dirty="0" smtClean="0">
                <a:solidFill>
                  <a:srgbClr val="FF0000"/>
                </a:solidFill>
                <a:effectLst>
                  <a:outerShdw blurRad="38100" dist="38100" dir="2700000" algn="tl">
                    <a:srgbClr val="FFFFFF"/>
                  </a:outerShdw>
                </a:effectLst>
                <a:latin typeface="Comic Sans MS" pitchFamily="66" charset="0"/>
                <a:ea typeface="+mj-ea"/>
                <a:cs typeface="+mj-cs"/>
              </a:rPr>
              <a:t> examples</a:t>
            </a:r>
            <a:endParaRPr lang="en-US" sz="4400" b="1" dirty="0">
              <a:solidFill>
                <a:srgbClr val="FF0000"/>
              </a:solidFill>
              <a:effectLst>
                <a:outerShdw blurRad="38100" dist="38100" dir="2700000" algn="tl">
                  <a:srgbClr val="FFFFFF"/>
                </a:outerShdw>
              </a:effectLst>
              <a:latin typeface="Comic Sans MS" pitchFamily="66" charset="0"/>
              <a:ea typeface="+mj-ea"/>
              <a:cs typeface="+mj-cs"/>
            </a:endParaRPr>
          </a:p>
          <a:p>
            <a:r>
              <a:rPr lang="en-US" dirty="0" smtClean="0"/>
              <a:t>(</a:t>
            </a:r>
            <a:r>
              <a:rPr lang="en-US" dirty="0" err="1"/>
              <a:t>i</a:t>
            </a:r>
            <a:r>
              <a:rPr lang="en-US" dirty="0"/>
              <a:t>) </a:t>
            </a:r>
            <a:r>
              <a:rPr lang="en-US" i="1" dirty="0"/>
              <a:t>C1 = {00, 01, 10, 11} is a (2,4)-code;</a:t>
            </a:r>
          </a:p>
          <a:p>
            <a:r>
              <a:rPr lang="en-US" dirty="0"/>
              <a:t>(ii) </a:t>
            </a:r>
            <a:r>
              <a:rPr lang="en-US" i="1" dirty="0"/>
              <a:t>C2 = {000, 011, 101, 110} is a (3,4)-code;</a:t>
            </a:r>
          </a:p>
          <a:p>
            <a:r>
              <a:rPr lang="en-US" dirty="0"/>
              <a:t>(iii) </a:t>
            </a:r>
            <a:r>
              <a:rPr lang="en-US" i="1" dirty="0"/>
              <a:t>C3 = {0011, 0101, 1010, 1100, 1001, 0110} is a (4,6)-code.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dirty="0" smtClean="0">
                <a:solidFill>
                  <a:srgbClr val="000000"/>
                </a:solidFill>
                <a:effectLst>
                  <a:outerShdw blurRad="38100" dist="38100" dir="2700000" algn="tl">
                    <a:srgbClr val="FFFFFF"/>
                  </a:outerShdw>
                </a:effectLst>
                <a:latin typeface="Comic Sans MS" pitchFamily="66" charset="0"/>
              </a:rPr>
              <a:t>Coding - basic concepts</a:t>
            </a:r>
            <a:endParaRPr lang="en-US" altLang="zh-TW" dirty="0" smtClean="0"/>
          </a:p>
        </p:txBody>
      </p:sp>
      <p:sp>
        <p:nvSpPr>
          <p:cNvPr id="25603" name="Rectangle 3"/>
          <p:cNvSpPr>
            <a:spLocks noGrp="1" noChangeArrowheads="1"/>
          </p:cNvSpPr>
          <p:nvPr>
            <p:ph idx="1"/>
          </p:nvPr>
        </p:nvSpPr>
        <p:spPr>
          <a:xfrm>
            <a:off x="228600" y="1371600"/>
            <a:ext cx="8726488" cy="4760913"/>
          </a:xfrm>
        </p:spPr>
        <p:txBody>
          <a:bodyPr>
            <a:normAutofit fontScale="47500" lnSpcReduction="20000"/>
          </a:bodyPr>
          <a:lstStyle/>
          <a:p>
            <a:pPr eaLnBrk="1" hangingPunct="1">
              <a:buFont typeface="Wingdings" pitchFamily="2" charset="2"/>
              <a:buNone/>
            </a:pPr>
            <a:r>
              <a:rPr lang="en-US" altLang="zh-TW" sz="5100" dirty="0" smtClean="0">
                <a:solidFill>
                  <a:srgbClr val="000000"/>
                </a:solidFill>
                <a:effectLst>
                  <a:outerShdw blurRad="38100" dist="38100" dir="2700000" algn="tl">
                    <a:srgbClr val="FFFFFF"/>
                  </a:outerShdw>
                </a:effectLst>
                <a:latin typeface="Comic Sans MS" pitchFamily="66" charset="0"/>
                <a:ea typeface="+mj-ea"/>
                <a:cs typeface="+mj-cs"/>
              </a:rPr>
              <a:t>Basic </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assumptions</a:t>
            </a:r>
          </a:p>
          <a:p>
            <a:pPr lvl="1" eaLnBrk="1" hangingPunct="1">
              <a:buFont typeface="Wingdings" pitchFamily="2" charset="2"/>
              <a:buNone/>
            </a:pP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Definitions</a:t>
            </a:r>
          </a:p>
          <a:p>
            <a:pPr lvl="2" eaLnBrk="1" hangingPunct="1"/>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Digit</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0 or 1(binary digit)</a:t>
            </a:r>
          </a:p>
          <a:p>
            <a:pPr lvl="2" eaLnBrk="1" hangingPunct="1"/>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Word</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a sequence of digits</a:t>
            </a:r>
          </a:p>
          <a:p>
            <a:pPr lvl="3" eaLnBrk="1" hangingPunct="1"/>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Example</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0110101</a:t>
            </a:r>
          </a:p>
          <a:p>
            <a:pPr lvl="2" eaLnBrk="1" hangingPunct="1"/>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Binary code</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a set of words</a:t>
            </a:r>
          </a:p>
          <a:p>
            <a:pPr lvl="3" eaLnBrk="1" hangingPunct="1"/>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Example</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1. {00,01,10,11} , 2. {0,01,001}</a:t>
            </a:r>
          </a:p>
          <a:p>
            <a:pPr lvl="2" eaLnBrk="1" hangingPunct="1"/>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Block code </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a code having all its words of the same length</a:t>
            </a:r>
          </a:p>
          <a:p>
            <a:pPr lvl="3" eaLnBrk="1" hangingPunct="1"/>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Example</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 </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{00,01,10,11}, 2 is its length</a:t>
            </a:r>
          </a:p>
          <a:p>
            <a:pPr lvl="2" eaLnBrk="1" hangingPunct="1"/>
            <a:r>
              <a:rPr lang="en-US" altLang="zh-TW" sz="5100" dirty="0" err="1">
                <a:solidFill>
                  <a:srgbClr val="FF0000"/>
                </a:solidFill>
                <a:effectLst>
                  <a:outerShdw blurRad="38100" dist="38100" dir="2700000" algn="tl">
                    <a:srgbClr val="FFFFFF"/>
                  </a:outerShdw>
                </a:effectLst>
                <a:latin typeface="Comic Sans MS" pitchFamily="66" charset="0"/>
                <a:ea typeface="+mj-ea"/>
                <a:cs typeface="+mj-cs"/>
              </a:rPr>
              <a:t>Codewords</a:t>
            </a:r>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 </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words belonging to a given code</a:t>
            </a:r>
          </a:p>
          <a:p>
            <a:pPr lvl="2" eaLnBrk="1" hangingPunct="1"/>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|C| </a:t>
            </a:r>
            <a:r>
              <a:rPr lang="zh-TW" altLang="en-US" sz="5100" dirty="0">
                <a:solidFill>
                  <a:srgbClr val="000000"/>
                </a:solidFill>
                <a:effectLst>
                  <a:outerShdw blurRad="38100" dist="38100" dir="2700000" algn="tl">
                    <a:srgbClr val="FFFFFF"/>
                  </a:outerShdw>
                </a:effectLst>
                <a:latin typeface="Comic Sans MS" pitchFamily="66" charset="0"/>
                <a:ea typeface="+mj-ea"/>
                <a:cs typeface="+mj-cs"/>
              </a:rPr>
              <a:t>： </a:t>
            </a:r>
            <a:r>
              <a:rPr lang="en-US" altLang="zh-TW" sz="5100" dirty="0">
                <a:solidFill>
                  <a:srgbClr val="FF0000"/>
                </a:solidFill>
                <a:effectLst>
                  <a:outerShdw blurRad="38100" dist="38100" dir="2700000" algn="tl">
                    <a:srgbClr val="FFFFFF"/>
                  </a:outerShdw>
                </a:effectLst>
                <a:latin typeface="Comic Sans MS" pitchFamily="66" charset="0"/>
                <a:ea typeface="+mj-ea"/>
                <a:cs typeface="+mj-cs"/>
              </a:rPr>
              <a:t>Size of a code C</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a:t>
            </a:r>
            <a:r>
              <a:rPr lang="en-US" altLang="zh-TW" sz="5100" dirty="0" err="1">
                <a:solidFill>
                  <a:srgbClr val="000000"/>
                </a:solidFill>
                <a:effectLst>
                  <a:outerShdw blurRad="38100" dist="38100" dir="2700000" algn="tl">
                    <a:srgbClr val="FFFFFF"/>
                  </a:outerShdw>
                </a:effectLst>
                <a:latin typeface="Comic Sans MS" pitchFamily="66" charset="0"/>
                <a:ea typeface="+mj-ea"/>
                <a:cs typeface="+mj-cs"/>
              </a:rPr>
              <a:t>codewords</a:t>
            </a:r>
            <a:r>
              <a:rPr lang="en-US" altLang="zh-TW" sz="5100" dirty="0">
                <a:solidFill>
                  <a:srgbClr val="000000"/>
                </a:solidFill>
                <a:effectLst>
                  <a:outerShdw blurRad="38100" dist="38100" dir="2700000" algn="tl">
                    <a:srgbClr val="FFFFFF"/>
                  </a:outerShdw>
                </a:effectLst>
                <a:latin typeface="Comic Sans MS" pitchFamily="66" charset="0"/>
                <a:ea typeface="+mj-ea"/>
                <a:cs typeface="+mj-cs"/>
              </a:rPr>
              <a:t> in 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00"/>
                </a:solidFill>
                <a:effectLst>
                  <a:outerShdw blurRad="38100" dist="38100" dir="2700000" algn="tl">
                    <a:srgbClr val="FFFFFF"/>
                  </a:outerShdw>
                </a:effectLst>
                <a:latin typeface="Comic Sans MS" pitchFamily="66" charset="0"/>
              </a:rPr>
              <a:t>Coding - basic concepts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altLang="zh-TW" sz="2800" dirty="0">
                <a:effectLst>
                  <a:outerShdw blurRad="38100" dist="38100" dir="2700000" algn="tl">
                    <a:srgbClr val="FFFFFF"/>
                  </a:outerShdw>
                </a:effectLst>
                <a:latin typeface="Comic Sans MS" pitchFamily="66" charset="0"/>
                <a:ea typeface="+mj-ea"/>
                <a:cs typeface="+mj-cs"/>
              </a:rPr>
              <a:t>One of the tasks in coding theory is to detect, or even correct, errors. </a:t>
            </a:r>
            <a:endParaRPr lang="en-US" altLang="zh-TW" sz="2800" dirty="0" smtClean="0">
              <a:effectLst>
                <a:outerShdw blurRad="38100" dist="38100" dir="2700000" algn="tl">
                  <a:srgbClr val="FFFFFF"/>
                </a:outerShdw>
              </a:effectLst>
              <a:latin typeface="Comic Sans MS" pitchFamily="66" charset="0"/>
              <a:ea typeface="+mj-ea"/>
              <a:cs typeface="+mj-cs"/>
            </a:endParaRPr>
          </a:p>
          <a:p>
            <a:pPr algn="just"/>
            <a:r>
              <a:rPr lang="en-US" altLang="zh-TW" sz="2800" dirty="0" smtClean="0">
                <a:effectLst>
                  <a:outerShdw blurRad="38100" dist="38100" dir="2700000" algn="tl">
                    <a:srgbClr val="FFFFFF"/>
                  </a:outerShdw>
                </a:effectLst>
                <a:latin typeface="Comic Sans MS" pitchFamily="66" charset="0"/>
                <a:ea typeface="+mj-ea"/>
                <a:cs typeface="+mj-cs"/>
              </a:rPr>
              <a:t>Usually</a:t>
            </a:r>
            <a:r>
              <a:rPr lang="en-US" altLang="zh-TW" sz="2800" dirty="0">
                <a:effectLst>
                  <a:outerShdw blurRad="38100" dist="38100" dir="2700000" algn="tl">
                    <a:srgbClr val="FFFFFF"/>
                  </a:outerShdw>
                </a:effectLst>
                <a:latin typeface="Comic Sans MS" pitchFamily="66" charset="0"/>
                <a:ea typeface="+mj-ea"/>
                <a:cs typeface="+mj-cs"/>
              </a:rPr>
              <a:t>, coding is defined as source coding and </a:t>
            </a:r>
            <a:r>
              <a:rPr lang="en-US" altLang="zh-TW" sz="2800" dirty="0" smtClean="0">
                <a:effectLst>
                  <a:outerShdw blurRad="38100" dist="38100" dir="2700000" algn="tl">
                    <a:srgbClr val="FFFFFF"/>
                  </a:outerShdw>
                </a:effectLst>
                <a:latin typeface="Comic Sans MS" pitchFamily="66" charset="0"/>
                <a:ea typeface="+mj-ea"/>
                <a:cs typeface="+mj-cs"/>
              </a:rPr>
              <a:t>channel coding</a:t>
            </a:r>
            <a:r>
              <a:rPr lang="en-US" altLang="zh-TW" sz="2800" dirty="0">
                <a:effectLst>
                  <a:outerShdw blurRad="38100" dist="38100" dir="2700000" algn="tl">
                    <a:srgbClr val="FFFFFF"/>
                  </a:outerShdw>
                </a:effectLst>
                <a:latin typeface="Comic Sans MS" pitchFamily="66" charset="0"/>
                <a:ea typeface="+mj-ea"/>
                <a:cs typeface="+mj-cs"/>
              </a:rPr>
              <a:t>. </a:t>
            </a:r>
            <a:endParaRPr lang="en-US" altLang="zh-TW" sz="2800" dirty="0" smtClean="0">
              <a:effectLst>
                <a:outerShdw blurRad="38100" dist="38100" dir="2700000" algn="tl">
                  <a:srgbClr val="FFFFFF"/>
                </a:outerShdw>
              </a:effectLst>
              <a:latin typeface="Comic Sans MS" pitchFamily="66" charset="0"/>
              <a:ea typeface="+mj-ea"/>
              <a:cs typeface="+mj-cs"/>
            </a:endParaRPr>
          </a:p>
          <a:p>
            <a:pPr algn="just"/>
            <a:r>
              <a:rPr lang="en-US" altLang="zh-TW" sz="2800" dirty="0" smtClean="0">
                <a:solidFill>
                  <a:srgbClr val="FF0000"/>
                </a:solidFill>
                <a:effectLst>
                  <a:outerShdw blurRad="38100" dist="38100" dir="2700000" algn="tl">
                    <a:srgbClr val="FFFFFF"/>
                  </a:outerShdw>
                </a:effectLst>
                <a:latin typeface="Comic Sans MS" pitchFamily="66" charset="0"/>
                <a:ea typeface="+mj-ea"/>
                <a:cs typeface="+mj-cs"/>
              </a:rPr>
              <a:t>Source </a:t>
            </a:r>
            <a:r>
              <a:rPr lang="en-US" altLang="zh-TW" sz="2800" dirty="0">
                <a:solidFill>
                  <a:srgbClr val="FF0000"/>
                </a:solidFill>
                <a:effectLst>
                  <a:outerShdw blurRad="38100" dist="38100" dir="2700000" algn="tl">
                    <a:srgbClr val="FFFFFF"/>
                  </a:outerShdw>
                </a:effectLst>
                <a:latin typeface="Comic Sans MS" pitchFamily="66" charset="0"/>
                <a:ea typeface="+mj-ea"/>
                <a:cs typeface="+mj-cs"/>
              </a:rPr>
              <a:t>coding </a:t>
            </a:r>
            <a:r>
              <a:rPr lang="en-US" altLang="zh-TW" sz="2800" dirty="0">
                <a:effectLst>
                  <a:outerShdw blurRad="38100" dist="38100" dir="2700000" algn="tl">
                    <a:srgbClr val="FFFFFF"/>
                  </a:outerShdw>
                </a:effectLst>
                <a:latin typeface="Comic Sans MS" pitchFamily="66" charset="0"/>
                <a:ea typeface="+mj-ea"/>
                <a:cs typeface="+mj-cs"/>
              </a:rPr>
              <a:t>involves changing the message source to a </a:t>
            </a:r>
            <a:r>
              <a:rPr lang="en-US" altLang="zh-TW" sz="2800" dirty="0" smtClean="0">
                <a:effectLst>
                  <a:outerShdw blurRad="38100" dist="38100" dir="2700000" algn="tl">
                    <a:srgbClr val="FFFFFF"/>
                  </a:outerShdw>
                </a:effectLst>
                <a:latin typeface="Comic Sans MS" pitchFamily="66" charset="0"/>
                <a:ea typeface="+mj-ea"/>
                <a:cs typeface="+mj-cs"/>
              </a:rPr>
              <a:t>suitable code </a:t>
            </a:r>
            <a:r>
              <a:rPr lang="en-US" altLang="zh-TW" sz="2800" dirty="0">
                <a:effectLst>
                  <a:outerShdw blurRad="38100" dist="38100" dir="2700000" algn="tl">
                    <a:srgbClr val="FFFFFF"/>
                  </a:outerShdw>
                </a:effectLst>
                <a:latin typeface="Comic Sans MS" pitchFamily="66" charset="0"/>
                <a:ea typeface="+mj-ea"/>
                <a:cs typeface="+mj-cs"/>
              </a:rPr>
              <a:t>to be transmitted through the channel</a:t>
            </a:r>
            <a:r>
              <a:rPr lang="en-US" altLang="zh-TW" sz="2800" dirty="0" smtClean="0">
                <a:effectLst>
                  <a:outerShdw blurRad="38100" dist="38100" dir="2700000" algn="tl">
                    <a:srgbClr val="FFFFFF"/>
                  </a:outerShdw>
                </a:effectLst>
                <a:latin typeface="Comic Sans MS" pitchFamily="66" charset="0"/>
                <a:ea typeface="+mj-ea"/>
                <a:cs typeface="+mj-cs"/>
              </a:rPr>
              <a:t>.</a:t>
            </a:r>
          </a:p>
          <a:p>
            <a:pPr algn="just"/>
            <a:r>
              <a:rPr lang="en-US" altLang="zh-TW" sz="2800" dirty="0">
                <a:effectLst>
                  <a:outerShdw blurRad="38100" dist="38100" dir="2700000" algn="tl">
                    <a:srgbClr val="FFFFFF"/>
                  </a:outerShdw>
                </a:effectLst>
                <a:latin typeface="Comic Sans MS" pitchFamily="66" charset="0"/>
                <a:ea typeface="+mj-ea"/>
                <a:cs typeface="+mj-cs"/>
              </a:rPr>
              <a:t>The idea of </a:t>
            </a:r>
            <a:r>
              <a:rPr lang="en-US" altLang="zh-TW" sz="2800" dirty="0">
                <a:solidFill>
                  <a:srgbClr val="FF0000"/>
                </a:solidFill>
                <a:effectLst>
                  <a:outerShdw blurRad="38100" dist="38100" dir="2700000" algn="tl">
                    <a:srgbClr val="FFFFFF"/>
                  </a:outerShdw>
                </a:effectLst>
                <a:latin typeface="Comic Sans MS" pitchFamily="66" charset="0"/>
                <a:ea typeface="+mj-ea"/>
                <a:cs typeface="+mj-cs"/>
              </a:rPr>
              <a:t>channel coding </a:t>
            </a:r>
            <a:r>
              <a:rPr lang="en-US" altLang="zh-TW" sz="2800" dirty="0">
                <a:effectLst>
                  <a:outerShdw blurRad="38100" dist="38100" dir="2700000" algn="tl">
                    <a:srgbClr val="FFFFFF"/>
                  </a:outerShdw>
                </a:effectLst>
                <a:latin typeface="Comic Sans MS" pitchFamily="66" charset="0"/>
                <a:ea typeface="+mj-ea"/>
                <a:cs typeface="+mj-cs"/>
              </a:rPr>
              <a:t>is to encode the message again after the </a:t>
            </a:r>
            <a:r>
              <a:rPr lang="en-US" altLang="zh-TW" sz="2800" dirty="0" smtClean="0">
                <a:effectLst>
                  <a:outerShdw blurRad="38100" dist="38100" dir="2700000" algn="tl">
                    <a:srgbClr val="FFFFFF"/>
                  </a:outerShdw>
                </a:effectLst>
                <a:latin typeface="Comic Sans MS" pitchFamily="66" charset="0"/>
                <a:ea typeface="+mj-ea"/>
                <a:cs typeface="+mj-cs"/>
              </a:rPr>
              <a:t>source coding </a:t>
            </a:r>
            <a:r>
              <a:rPr lang="en-US" altLang="zh-TW" sz="2800" dirty="0">
                <a:effectLst>
                  <a:outerShdw blurRad="38100" dist="38100" dir="2700000" algn="tl">
                    <a:srgbClr val="FFFFFF"/>
                  </a:outerShdw>
                </a:effectLst>
                <a:latin typeface="Comic Sans MS" pitchFamily="66" charset="0"/>
                <a:ea typeface="+mj-ea"/>
                <a:cs typeface="+mj-cs"/>
              </a:rPr>
              <a:t>by introducing some form of redundancy so that errors can be </a:t>
            </a:r>
            <a:r>
              <a:rPr lang="en-US" altLang="zh-TW" sz="2800" dirty="0" smtClean="0">
                <a:effectLst>
                  <a:outerShdw blurRad="38100" dist="38100" dir="2700000" algn="tl">
                    <a:srgbClr val="FFFFFF"/>
                  </a:outerShdw>
                </a:effectLst>
                <a:latin typeface="Comic Sans MS" pitchFamily="66" charset="0"/>
                <a:ea typeface="+mj-ea"/>
                <a:cs typeface="+mj-cs"/>
              </a:rPr>
              <a:t>detected or </a:t>
            </a:r>
            <a:r>
              <a:rPr lang="en-US" altLang="zh-TW" sz="2800" dirty="0">
                <a:effectLst>
                  <a:outerShdw blurRad="38100" dist="38100" dir="2700000" algn="tl">
                    <a:srgbClr val="FFFFFF"/>
                  </a:outerShdw>
                </a:effectLst>
                <a:latin typeface="Comic Sans MS" pitchFamily="66" charset="0"/>
                <a:ea typeface="+mj-ea"/>
                <a:cs typeface="+mj-cs"/>
              </a:rPr>
              <a:t>even corrected</a:t>
            </a:r>
            <a:r>
              <a:rPr lang="en-US" sz="2800" dirty="0"/>
              <a:t>.</a:t>
            </a:r>
            <a:endParaRPr lang="en-US" altLang="zh-TW" sz="2800" dirty="0">
              <a:effectLst>
                <a:outerShdw blurRad="38100" dist="38100" dir="2700000" algn="tl">
                  <a:srgbClr val="FFFFFF"/>
                </a:outerShdw>
              </a:effectLst>
              <a:latin typeface="Comic Sans MS" pitchFamily="66" charset="0"/>
              <a:ea typeface="+mj-ea"/>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solidFill>
                  <a:srgbClr val="FF0000"/>
                </a:solidFill>
                <a:effectLst>
                  <a:outerShdw blurRad="38100" dist="38100" dir="2700000" algn="tl">
                    <a:srgbClr val="FFFFFF"/>
                  </a:outerShdw>
                </a:effectLst>
                <a:latin typeface="Comic Sans MS" pitchFamily="66" charset="0"/>
                <a:ea typeface="+mj-ea"/>
                <a:cs typeface="+mj-cs"/>
              </a:rPr>
              <a:t>Source coding</a:t>
            </a:r>
            <a:endParaRPr lang="en-US" dirty="0"/>
          </a:p>
        </p:txBody>
      </p:sp>
      <p:pic>
        <p:nvPicPr>
          <p:cNvPr id="20482" name="Picture 2"/>
          <p:cNvPicPr>
            <a:picLocks noChangeAspect="1" noChangeArrowheads="1"/>
          </p:cNvPicPr>
          <p:nvPr/>
        </p:nvPicPr>
        <p:blipFill>
          <a:blip r:embed="rId2" cstate="print"/>
          <a:srcRect/>
          <a:stretch>
            <a:fillRect/>
          </a:stretch>
        </p:blipFill>
        <p:spPr bwMode="auto">
          <a:xfrm>
            <a:off x="304799" y="1600200"/>
            <a:ext cx="8534401" cy="1924050"/>
          </a:xfrm>
          <a:prstGeom prst="rect">
            <a:avLst/>
          </a:prstGeom>
          <a:noFill/>
          <a:ln w="9525">
            <a:noFill/>
            <a:miter lim="800000"/>
            <a:headEnd/>
            <a:tailEnd/>
          </a:ln>
        </p:spPr>
      </p:pic>
      <p:pic>
        <p:nvPicPr>
          <p:cNvPr id="20483" name="Picture 3"/>
          <p:cNvPicPr>
            <a:picLocks noChangeAspect="1" noChangeArrowheads="1"/>
          </p:cNvPicPr>
          <p:nvPr/>
        </p:nvPicPr>
        <p:blipFill>
          <a:blip r:embed="rId3" cstate="print"/>
          <a:srcRect/>
          <a:stretch>
            <a:fillRect/>
          </a:stretch>
        </p:blipFill>
        <p:spPr bwMode="auto">
          <a:xfrm>
            <a:off x="819150" y="4152900"/>
            <a:ext cx="7505700" cy="247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457200" y="1371600"/>
            <a:ext cx="8305801" cy="3067050"/>
          </a:xfrm>
          <a:prstGeom prst="rect">
            <a:avLst/>
          </a:prstGeom>
          <a:noFill/>
          <a:ln w="9525">
            <a:noFill/>
            <a:miter lim="800000"/>
            <a:headEnd/>
            <a:tailEnd/>
          </a:ln>
        </p:spPr>
      </p:pic>
      <p:sp>
        <p:nvSpPr>
          <p:cNvPr id="5" name="TextBox 4"/>
          <p:cNvSpPr txBox="1"/>
          <p:nvPr/>
        </p:nvSpPr>
        <p:spPr>
          <a:xfrm>
            <a:off x="457200" y="4800600"/>
            <a:ext cx="8153400" cy="646331"/>
          </a:xfrm>
          <a:prstGeom prst="rect">
            <a:avLst/>
          </a:prstGeom>
          <a:noFill/>
        </p:spPr>
        <p:txBody>
          <a:bodyPr wrap="square" rtlCol="0">
            <a:spAutoFit/>
          </a:bodyPr>
          <a:lstStyle/>
          <a:p>
            <a:r>
              <a:rPr lang="en-US" dirty="0">
                <a:latin typeface="Comic Sans MS" pitchFamily="66" charset="0"/>
              </a:rPr>
              <a:t>perform the channel encoding by </a:t>
            </a:r>
            <a:r>
              <a:rPr lang="en-US" dirty="0" smtClean="0">
                <a:latin typeface="Comic Sans MS" pitchFamily="66" charset="0"/>
              </a:rPr>
              <a:t>introducing a </a:t>
            </a:r>
            <a:r>
              <a:rPr lang="en-US" dirty="0">
                <a:latin typeface="Comic Sans MS" pitchFamily="66" charset="0"/>
              </a:rPr>
              <a:t>redundancy of 1 bit as follows:</a:t>
            </a:r>
          </a:p>
        </p:txBody>
      </p:sp>
      <p:pic>
        <p:nvPicPr>
          <p:cNvPr id="19459" name="Picture 3"/>
          <p:cNvPicPr>
            <a:picLocks noChangeAspect="1" noChangeArrowheads="1"/>
          </p:cNvPicPr>
          <p:nvPr/>
        </p:nvPicPr>
        <p:blipFill>
          <a:blip r:embed="rId3" cstate="print"/>
          <a:srcRect/>
          <a:stretch>
            <a:fillRect/>
          </a:stretch>
        </p:blipFill>
        <p:spPr bwMode="auto">
          <a:xfrm>
            <a:off x="762000" y="5581650"/>
            <a:ext cx="7058025" cy="438150"/>
          </a:xfrm>
          <a:prstGeom prst="rect">
            <a:avLst/>
          </a:prstGeom>
          <a:noFill/>
          <a:ln w="9525">
            <a:noFill/>
            <a:miter lim="800000"/>
            <a:headEnd/>
            <a:tailEnd/>
          </a:ln>
        </p:spPr>
      </p:pic>
      <p:sp>
        <p:nvSpPr>
          <p:cNvPr id="7" name="TextBox 6"/>
          <p:cNvSpPr txBox="1"/>
          <p:nvPr/>
        </p:nvSpPr>
        <p:spPr>
          <a:xfrm>
            <a:off x="1143000" y="381000"/>
            <a:ext cx="6400800" cy="523220"/>
          </a:xfrm>
          <a:prstGeom prst="rect">
            <a:avLst/>
          </a:prstGeom>
          <a:noFill/>
        </p:spPr>
        <p:txBody>
          <a:bodyPr wrap="square" rtlCol="0">
            <a:spAutoFit/>
          </a:bodyPr>
          <a:lstStyle/>
          <a:p>
            <a:r>
              <a:rPr lang="en-US" altLang="zh-TW" sz="2800" dirty="0">
                <a:solidFill>
                  <a:srgbClr val="FF0000"/>
                </a:solidFill>
                <a:effectLst>
                  <a:outerShdw blurRad="38100" dist="38100" dir="2700000" algn="tl">
                    <a:srgbClr val="FFFFFF"/>
                  </a:outerShdw>
                </a:effectLst>
                <a:latin typeface="Comic Sans MS" pitchFamily="66" charset="0"/>
              </a:rPr>
              <a:t>channel coding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AutoShape 2"/>
          <p:cNvSpPr>
            <a:spLocks noGrp="1" noChangeArrowheads="1"/>
          </p:cNvSpPr>
          <p:nvPr>
            <p:ph type="title"/>
          </p:nvPr>
        </p:nvSpPr>
        <p:spPr>
          <a:xfrm>
            <a:off x="457200" y="152400"/>
            <a:ext cx="8229600" cy="838200"/>
          </a:xfrm>
          <a:ln/>
        </p:spPr>
        <p:txBody>
          <a:bodyPr>
            <a:normAutofit/>
          </a:bodyPr>
          <a:lstStyle/>
          <a:p>
            <a:pPr algn="ctr"/>
            <a:r>
              <a:rPr lang="en-GB" dirty="0">
                <a:solidFill>
                  <a:srgbClr val="000000"/>
                </a:solidFill>
                <a:effectLst>
                  <a:outerShdw blurRad="38100" dist="38100" dir="2700000" algn="tl">
                    <a:srgbClr val="FFFFFF"/>
                  </a:outerShdw>
                </a:effectLst>
                <a:latin typeface="Comic Sans MS" pitchFamily="66" charset="0"/>
              </a:rPr>
              <a:t>CHANNEL</a:t>
            </a:r>
          </a:p>
        </p:txBody>
      </p:sp>
      <p:sp>
        <p:nvSpPr>
          <p:cNvPr id="126979" name="Rectangle 3"/>
          <p:cNvSpPr>
            <a:spLocks noGrp="1" noChangeArrowheads="1"/>
          </p:cNvSpPr>
          <p:nvPr>
            <p:ph idx="1"/>
          </p:nvPr>
        </p:nvSpPr>
        <p:spPr>
          <a:xfrm>
            <a:off x="533400" y="1792288"/>
            <a:ext cx="8462963" cy="722312"/>
          </a:xfrm>
        </p:spPr>
        <p:txBody>
          <a:bodyPr>
            <a:normAutofit fontScale="85000" lnSpcReduction="10000"/>
          </a:bodyPr>
          <a:lstStyle/>
          <a:p>
            <a:pPr marL="0" indent="0">
              <a:tabLst>
                <a:tab pos="190500" algn="l"/>
              </a:tabLst>
            </a:pPr>
            <a:r>
              <a:rPr lang="en-GB" dirty="0">
                <a:latin typeface="Comic Sans MS" pitchFamily="66" charset="0"/>
              </a:rPr>
              <a:t>is the physical medium through which information is transmitted.</a:t>
            </a:r>
            <a:endParaRPr lang="cs-CZ" dirty="0">
              <a:latin typeface="Comic Sans MS" pitchFamily="66" charset="0"/>
            </a:endParaRPr>
          </a:p>
          <a:p>
            <a:pPr marL="0" indent="0">
              <a:tabLst>
                <a:tab pos="190500" algn="l"/>
              </a:tabLst>
            </a:pPr>
            <a:r>
              <a:rPr lang="en-GB" dirty="0">
                <a:latin typeface="Comic Sans MS" pitchFamily="66" charset="0"/>
              </a:rPr>
              <a:t>(Telephone lines and the atmosphere are examples of channels.)</a:t>
            </a:r>
            <a:endParaRPr lang="cs-CZ" dirty="0">
              <a:latin typeface="Comic Sans MS" pitchFamily="66" charset="0"/>
            </a:endParaRPr>
          </a:p>
        </p:txBody>
      </p:sp>
      <p:sp>
        <p:nvSpPr>
          <p:cNvPr id="8" name="Slide Number Placeholder 3"/>
          <p:cNvSpPr>
            <a:spLocks noGrp="1"/>
          </p:cNvSpPr>
          <p:nvPr>
            <p:ph type="sldNum" sz="quarter" idx="4294967295"/>
          </p:nvPr>
        </p:nvSpPr>
        <p:spPr>
          <a:xfrm>
            <a:off x="7010400" y="6356350"/>
            <a:ext cx="2133600" cy="365125"/>
          </a:xfrm>
          <a:prstGeom prst="rect">
            <a:avLst/>
          </a:prstGeom>
        </p:spPr>
        <p:txBody>
          <a:bodyPr/>
          <a:lstStyle/>
          <a:p>
            <a:fld id="{20C1C311-487B-444F-950A-64BA89DBCC05}" type="slidenum">
              <a:rPr lang="en-GB">
                <a:solidFill>
                  <a:srgbClr val="000000"/>
                </a:solidFill>
              </a:rPr>
              <a:pPr/>
              <a:t>15</a:t>
            </a:fld>
            <a:endParaRPr lang="en-GB">
              <a:solidFill>
                <a:srgbClr val="000000"/>
              </a:solidFill>
            </a:endParaRPr>
          </a:p>
        </p:txBody>
      </p:sp>
      <p:sp>
        <p:nvSpPr>
          <p:cNvPr id="126981" name="Rectangle 5"/>
          <p:cNvSpPr>
            <a:spLocks noChangeArrowheads="1"/>
          </p:cNvSpPr>
          <p:nvPr/>
        </p:nvSpPr>
        <p:spPr bwMode="auto">
          <a:xfrm>
            <a:off x="827088" y="2554288"/>
            <a:ext cx="8169275" cy="950912"/>
          </a:xfrm>
          <a:prstGeom prst="rect">
            <a:avLst/>
          </a:prstGeom>
          <a:noFill/>
          <a:ln w="12700" cap="sq">
            <a:noFill/>
            <a:miter lim="800000"/>
            <a:headEnd type="none" w="sm" len="sm"/>
            <a:tailEnd type="none" w="sm" len="sm"/>
          </a:ln>
          <a:effectLst/>
        </p:spPr>
        <p:txBody>
          <a:bodyPr/>
          <a:lstStyle/>
          <a:p>
            <a:pPr algn="ctr">
              <a:spcBef>
                <a:spcPct val="20000"/>
              </a:spcBef>
              <a:buClr>
                <a:srgbClr val="000000"/>
              </a:buClr>
              <a:buSzPct val="90000"/>
              <a:tabLst>
                <a:tab pos="190500" algn="l"/>
              </a:tabLst>
            </a:pPr>
            <a:r>
              <a:rPr lang="en-GB" sz="1900" dirty="0">
                <a:solidFill>
                  <a:srgbClr val="FF0000"/>
                </a:solidFill>
                <a:effectLst>
                  <a:outerShdw blurRad="38100" dist="38100" dir="2700000" algn="tl">
                    <a:srgbClr val="C0C0C0"/>
                  </a:outerShdw>
                </a:effectLst>
              </a:rPr>
              <a:t>NOISE</a:t>
            </a:r>
            <a:endParaRPr lang="cs-CZ" sz="1900" dirty="0">
              <a:solidFill>
                <a:srgbClr val="FF0000"/>
              </a:solidFill>
              <a:effectLst>
                <a:outerShdw blurRad="38100" dist="38100" dir="2700000" algn="tl">
                  <a:srgbClr val="C0C0C0"/>
                </a:outerShdw>
              </a:effectLst>
            </a:endParaRPr>
          </a:p>
          <a:p>
            <a:pPr>
              <a:spcBef>
                <a:spcPct val="20000"/>
              </a:spcBef>
              <a:buClr>
                <a:srgbClr val="000000"/>
              </a:buClr>
              <a:buSzPct val="90000"/>
              <a:tabLst>
                <a:tab pos="190500" algn="l"/>
              </a:tabLst>
            </a:pPr>
            <a:r>
              <a:rPr lang="en-GB" dirty="0">
                <a:solidFill>
                  <a:srgbClr val="000000"/>
                </a:solidFill>
                <a:latin typeface="Comic Sans MS" pitchFamily="66" charset="0"/>
              </a:rPr>
              <a:t>may be caused by </a:t>
            </a:r>
            <a:r>
              <a:rPr lang="en-GB" dirty="0" err="1">
                <a:solidFill>
                  <a:srgbClr val="000000"/>
                </a:solidFill>
                <a:latin typeface="Comic Sans MS" pitchFamily="66" charset="0"/>
              </a:rPr>
              <a:t>sunpots</a:t>
            </a:r>
            <a:r>
              <a:rPr lang="en-GB" dirty="0">
                <a:solidFill>
                  <a:srgbClr val="000000"/>
                </a:solidFill>
                <a:latin typeface="Comic Sans MS" pitchFamily="66" charset="0"/>
              </a:rPr>
              <a:t>, lighting, meteor showers, random radio disturbance, poor typing, poor hearing, </a:t>
            </a:r>
            <a:r>
              <a:rPr lang="cs-CZ" dirty="0">
                <a:solidFill>
                  <a:srgbClr val="000000"/>
                </a:solidFill>
                <a:latin typeface="Comic Sans MS" pitchFamily="66" charset="0"/>
              </a:rPr>
              <a:t>…</a:t>
            </a:r>
            <a:r>
              <a:rPr lang="en-GB" dirty="0">
                <a:solidFill>
                  <a:srgbClr val="000000"/>
                </a:solidFill>
                <a:latin typeface="Comic Sans MS" pitchFamily="66" charset="0"/>
              </a:rPr>
              <a:t>.</a:t>
            </a:r>
            <a:endParaRPr lang="cs-CZ" dirty="0">
              <a:solidFill>
                <a:srgbClr val="000000"/>
              </a:solidFill>
              <a:latin typeface="Comic Sans MS" pitchFamily="66" charset="0"/>
            </a:endParaRPr>
          </a:p>
        </p:txBody>
      </p:sp>
      <p:sp>
        <p:nvSpPr>
          <p:cNvPr id="126982" name="Rectangle 6"/>
          <p:cNvSpPr>
            <a:spLocks noChangeArrowheads="1"/>
          </p:cNvSpPr>
          <p:nvPr/>
        </p:nvSpPr>
        <p:spPr bwMode="auto">
          <a:xfrm>
            <a:off x="827088" y="3621088"/>
            <a:ext cx="8169275" cy="1865312"/>
          </a:xfrm>
          <a:prstGeom prst="rect">
            <a:avLst/>
          </a:prstGeom>
          <a:noFill/>
          <a:ln w="12700" cap="sq">
            <a:noFill/>
            <a:miter lim="800000"/>
            <a:headEnd type="none" w="sm" len="sm"/>
            <a:tailEnd type="none" w="sm" len="sm"/>
          </a:ln>
          <a:effectLst/>
        </p:spPr>
        <p:txBody>
          <a:bodyPr/>
          <a:lstStyle/>
          <a:p>
            <a:pPr algn="ctr">
              <a:spcBef>
                <a:spcPct val="20000"/>
              </a:spcBef>
              <a:buClr>
                <a:srgbClr val="000000"/>
              </a:buClr>
              <a:buSzPct val="90000"/>
              <a:tabLst>
                <a:tab pos="190500" algn="l"/>
              </a:tabLst>
            </a:pPr>
            <a:r>
              <a:rPr lang="en-GB" sz="1900" dirty="0">
                <a:solidFill>
                  <a:srgbClr val="FF0000"/>
                </a:solidFill>
                <a:effectLst>
                  <a:outerShdw blurRad="38100" dist="38100" dir="2700000" algn="tl">
                    <a:srgbClr val="C0C0C0"/>
                  </a:outerShdw>
                </a:effectLst>
              </a:rPr>
              <a:t>TRANSMISSION GOALS</a:t>
            </a:r>
            <a:endParaRPr lang="cs-CZ" sz="1900" dirty="0">
              <a:solidFill>
                <a:srgbClr val="FF0000"/>
              </a:solidFill>
              <a:effectLst>
                <a:outerShdw blurRad="38100" dist="38100" dir="2700000" algn="tl">
                  <a:srgbClr val="C0C0C0"/>
                </a:outerShdw>
              </a:effectLst>
            </a:endParaRPr>
          </a:p>
          <a:p>
            <a:pPr>
              <a:spcBef>
                <a:spcPct val="20000"/>
              </a:spcBef>
              <a:buClr>
                <a:srgbClr val="000000"/>
              </a:buClr>
              <a:buSzPct val="90000"/>
              <a:tabLst>
                <a:tab pos="190500" algn="l"/>
              </a:tabLst>
            </a:pPr>
            <a:r>
              <a:rPr lang="cs-CZ" sz="1700" dirty="0">
                <a:solidFill>
                  <a:srgbClr val="003399"/>
                </a:solidFill>
              </a:rPr>
              <a:t>	</a:t>
            </a:r>
            <a:r>
              <a:rPr lang="en-GB" sz="1700" dirty="0">
                <a:solidFill>
                  <a:srgbClr val="003399"/>
                </a:solidFill>
                <a:latin typeface="Comic Sans MS" pitchFamily="66" charset="0"/>
              </a:rPr>
              <a:t>1</a:t>
            </a:r>
            <a:r>
              <a:rPr lang="en-GB" sz="1700" dirty="0">
                <a:solidFill>
                  <a:srgbClr val="003399"/>
                </a:solidFill>
              </a:rPr>
              <a:t>.</a:t>
            </a:r>
            <a:r>
              <a:rPr lang="en-GB" sz="1700" dirty="0">
                <a:solidFill>
                  <a:srgbClr val="000000"/>
                </a:solidFill>
              </a:rPr>
              <a:t> </a:t>
            </a:r>
            <a:r>
              <a:rPr lang="cs-CZ" sz="1700" dirty="0">
                <a:solidFill>
                  <a:srgbClr val="000000"/>
                </a:solidFill>
              </a:rPr>
              <a:t> </a:t>
            </a:r>
            <a:r>
              <a:rPr lang="en-GB" sz="1700" dirty="0">
                <a:solidFill>
                  <a:srgbClr val="000000"/>
                </a:solidFill>
                <a:latin typeface="Comic Sans MS" pitchFamily="66" charset="0"/>
              </a:rPr>
              <a:t>Fast encoding of information.</a:t>
            </a:r>
            <a:endParaRPr lang="cs-CZ" sz="1700" dirty="0">
              <a:solidFill>
                <a:srgbClr val="000000"/>
              </a:solidFill>
              <a:latin typeface="Comic Sans MS" pitchFamily="66" charset="0"/>
            </a:endParaRPr>
          </a:p>
          <a:p>
            <a:pPr>
              <a:spcBef>
                <a:spcPct val="20000"/>
              </a:spcBef>
              <a:buClr>
                <a:srgbClr val="000000"/>
              </a:buClr>
              <a:buSzPct val="90000"/>
              <a:tabLst>
                <a:tab pos="190500" algn="l"/>
              </a:tabLst>
            </a:pPr>
            <a:r>
              <a:rPr lang="cs-CZ" sz="1700" dirty="0">
                <a:solidFill>
                  <a:srgbClr val="003399"/>
                </a:solidFill>
                <a:latin typeface="Comic Sans MS" pitchFamily="66" charset="0"/>
              </a:rPr>
              <a:t>	</a:t>
            </a:r>
            <a:r>
              <a:rPr lang="en-GB" sz="1700" dirty="0">
                <a:solidFill>
                  <a:srgbClr val="003399"/>
                </a:solidFill>
                <a:latin typeface="Comic Sans MS" pitchFamily="66" charset="0"/>
              </a:rPr>
              <a:t>2.</a:t>
            </a:r>
            <a:r>
              <a:rPr lang="cs-CZ" sz="1700" dirty="0">
                <a:solidFill>
                  <a:srgbClr val="003399"/>
                </a:solidFill>
                <a:latin typeface="Comic Sans MS" pitchFamily="66" charset="0"/>
              </a:rPr>
              <a:t> </a:t>
            </a:r>
            <a:r>
              <a:rPr lang="en-GB" sz="1700" dirty="0">
                <a:solidFill>
                  <a:srgbClr val="000000"/>
                </a:solidFill>
                <a:latin typeface="Comic Sans MS" pitchFamily="66" charset="0"/>
              </a:rPr>
              <a:t> Easy transmission of encoded messages.</a:t>
            </a:r>
            <a:endParaRPr lang="cs-CZ" sz="1700" dirty="0">
              <a:solidFill>
                <a:srgbClr val="000000"/>
              </a:solidFill>
              <a:latin typeface="Comic Sans MS" pitchFamily="66" charset="0"/>
            </a:endParaRPr>
          </a:p>
          <a:p>
            <a:pPr>
              <a:spcBef>
                <a:spcPct val="20000"/>
              </a:spcBef>
              <a:buClr>
                <a:srgbClr val="000000"/>
              </a:buClr>
              <a:buSzPct val="90000"/>
              <a:tabLst>
                <a:tab pos="190500" algn="l"/>
              </a:tabLst>
            </a:pPr>
            <a:r>
              <a:rPr lang="cs-CZ" sz="1700" dirty="0">
                <a:solidFill>
                  <a:srgbClr val="003399"/>
                </a:solidFill>
                <a:latin typeface="Comic Sans MS" pitchFamily="66" charset="0"/>
              </a:rPr>
              <a:t>	</a:t>
            </a:r>
            <a:r>
              <a:rPr lang="en-GB" sz="1700" dirty="0">
                <a:solidFill>
                  <a:srgbClr val="003399"/>
                </a:solidFill>
                <a:latin typeface="Comic Sans MS" pitchFamily="66" charset="0"/>
              </a:rPr>
              <a:t>3.</a:t>
            </a:r>
            <a:r>
              <a:rPr lang="en-GB" sz="1700" dirty="0">
                <a:solidFill>
                  <a:srgbClr val="000000"/>
                </a:solidFill>
                <a:latin typeface="Comic Sans MS" pitchFamily="66" charset="0"/>
              </a:rPr>
              <a:t> </a:t>
            </a:r>
            <a:r>
              <a:rPr lang="cs-CZ" sz="1700" dirty="0">
                <a:solidFill>
                  <a:srgbClr val="000000"/>
                </a:solidFill>
                <a:latin typeface="Comic Sans MS" pitchFamily="66" charset="0"/>
              </a:rPr>
              <a:t> </a:t>
            </a:r>
            <a:r>
              <a:rPr lang="en-GB" sz="1700" dirty="0">
                <a:solidFill>
                  <a:srgbClr val="000000"/>
                </a:solidFill>
                <a:latin typeface="Comic Sans MS" pitchFamily="66" charset="0"/>
              </a:rPr>
              <a:t>Fast decoding of received messages.</a:t>
            </a:r>
            <a:endParaRPr lang="cs-CZ" sz="1700" dirty="0">
              <a:solidFill>
                <a:srgbClr val="000000"/>
              </a:solidFill>
              <a:latin typeface="Comic Sans MS" pitchFamily="66" charset="0"/>
            </a:endParaRPr>
          </a:p>
          <a:p>
            <a:pPr>
              <a:spcBef>
                <a:spcPct val="20000"/>
              </a:spcBef>
              <a:buClr>
                <a:srgbClr val="000000"/>
              </a:buClr>
              <a:buSzPct val="90000"/>
              <a:tabLst>
                <a:tab pos="190500" algn="l"/>
              </a:tabLst>
            </a:pPr>
            <a:r>
              <a:rPr lang="cs-CZ" sz="1700" dirty="0">
                <a:solidFill>
                  <a:srgbClr val="003399"/>
                </a:solidFill>
                <a:latin typeface="Comic Sans MS" pitchFamily="66" charset="0"/>
              </a:rPr>
              <a:t>	</a:t>
            </a:r>
            <a:r>
              <a:rPr lang="en-GB" sz="1700" dirty="0">
                <a:solidFill>
                  <a:srgbClr val="003399"/>
                </a:solidFill>
                <a:latin typeface="Comic Sans MS" pitchFamily="66" charset="0"/>
              </a:rPr>
              <a:t>4.</a:t>
            </a:r>
            <a:r>
              <a:rPr lang="en-GB" sz="1700" dirty="0">
                <a:solidFill>
                  <a:srgbClr val="000000"/>
                </a:solidFill>
                <a:latin typeface="Comic Sans MS" pitchFamily="66" charset="0"/>
              </a:rPr>
              <a:t> </a:t>
            </a:r>
            <a:r>
              <a:rPr lang="cs-CZ" sz="1700" dirty="0">
                <a:solidFill>
                  <a:srgbClr val="000000"/>
                </a:solidFill>
                <a:latin typeface="Comic Sans MS" pitchFamily="66" charset="0"/>
              </a:rPr>
              <a:t> </a:t>
            </a:r>
            <a:r>
              <a:rPr lang="en-GB" sz="1700" dirty="0">
                <a:solidFill>
                  <a:srgbClr val="000000"/>
                </a:solidFill>
                <a:latin typeface="Comic Sans MS" pitchFamily="66" charset="0"/>
              </a:rPr>
              <a:t>Reliable correction of errors introduced in the channel.</a:t>
            </a:r>
            <a:endParaRPr lang="cs-CZ" sz="1700" dirty="0">
              <a:solidFill>
                <a:srgbClr val="000000"/>
              </a:solidFill>
              <a:latin typeface="Comic Sans MS" pitchFamily="66" charset="0"/>
            </a:endParaRPr>
          </a:p>
          <a:p>
            <a:pPr>
              <a:spcBef>
                <a:spcPct val="20000"/>
              </a:spcBef>
              <a:buClr>
                <a:srgbClr val="000000"/>
              </a:buClr>
              <a:buSzPct val="90000"/>
              <a:tabLst>
                <a:tab pos="190500" algn="l"/>
              </a:tabLst>
            </a:pPr>
            <a:r>
              <a:rPr lang="cs-CZ" sz="1700" dirty="0">
                <a:solidFill>
                  <a:srgbClr val="003399"/>
                </a:solidFill>
                <a:latin typeface="Comic Sans MS" pitchFamily="66" charset="0"/>
              </a:rPr>
              <a:t>	</a:t>
            </a:r>
            <a:r>
              <a:rPr lang="en-GB" sz="1700" dirty="0">
                <a:solidFill>
                  <a:srgbClr val="003399"/>
                </a:solidFill>
                <a:latin typeface="Comic Sans MS" pitchFamily="66" charset="0"/>
              </a:rPr>
              <a:t>5.</a:t>
            </a:r>
            <a:r>
              <a:rPr lang="en-GB" sz="1700" dirty="0">
                <a:solidFill>
                  <a:srgbClr val="000000"/>
                </a:solidFill>
                <a:latin typeface="Comic Sans MS" pitchFamily="66" charset="0"/>
              </a:rPr>
              <a:t> </a:t>
            </a:r>
            <a:r>
              <a:rPr lang="cs-CZ" sz="1700" dirty="0">
                <a:solidFill>
                  <a:srgbClr val="000000"/>
                </a:solidFill>
                <a:latin typeface="Comic Sans MS" pitchFamily="66" charset="0"/>
              </a:rPr>
              <a:t> </a:t>
            </a:r>
            <a:r>
              <a:rPr lang="en-GB" sz="1700" dirty="0">
                <a:solidFill>
                  <a:srgbClr val="000000"/>
                </a:solidFill>
                <a:latin typeface="Comic Sans MS" pitchFamily="66" charset="0"/>
              </a:rPr>
              <a:t>Maximum transfer of information per unit time.</a:t>
            </a:r>
            <a:endParaRPr lang="cs-CZ" sz="1700" dirty="0">
              <a:solidFill>
                <a:srgbClr val="000000"/>
              </a:solidFill>
              <a:latin typeface="Comic Sans MS" pitchFamily="66" charset="0"/>
            </a:endParaRPr>
          </a:p>
        </p:txBody>
      </p:sp>
      <p:sp>
        <p:nvSpPr>
          <p:cNvPr id="126983" name="Rectangle 7"/>
          <p:cNvSpPr>
            <a:spLocks noChangeArrowheads="1"/>
          </p:cNvSpPr>
          <p:nvPr/>
        </p:nvSpPr>
        <p:spPr bwMode="auto">
          <a:xfrm>
            <a:off x="827088" y="5440363"/>
            <a:ext cx="8169275" cy="722312"/>
          </a:xfrm>
          <a:prstGeom prst="rect">
            <a:avLst/>
          </a:prstGeom>
          <a:noFill/>
          <a:ln w="12700" cap="sq">
            <a:noFill/>
            <a:miter lim="800000"/>
            <a:headEnd type="none" w="sm" len="sm"/>
            <a:tailEnd type="none" w="sm" len="sm"/>
          </a:ln>
          <a:effectLst/>
        </p:spPr>
        <p:txBody>
          <a:bodyPr/>
          <a:lstStyle/>
          <a:p>
            <a:pPr algn="ctr">
              <a:spcBef>
                <a:spcPct val="20000"/>
              </a:spcBef>
              <a:buClr>
                <a:srgbClr val="000000"/>
              </a:buClr>
              <a:buSzPct val="90000"/>
              <a:tabLst>
                <a:tab pos="190500" algn="l"/>
              </a:tabLst>
            </a:pPr>
            <a:r>
              <a:rPr lang="en-GB" sz="1900">
                <a:solidFill>
                  <a:srgbClr val="FF0000"/>
                </a:solidFill>
                <a:effectLst>
                  <a:outerShdw blurRad="38100" dist="38100" dir="2700000" algn="tl">
                    <a:srgbClr val="C0C0C0"/>
                  </a:outerShdw>
                </a:effectLst>
              </a:rPr>
              <a:t>METHOD OF FIGHTING ERRORS: REDUNDANCY!!!</a:t>
            </a:r>
            <a:endParaRPr lang="cs-CZ" sz="1900">
              <a:solidFill>
                <a:srgbClr val="FF0000"/>
              </a:solidFill>
              <a:effectLst>
                <a:outerShdw blurRad="38100" dist="38100" dir="2700000" algn="tl">
                  <a:srgbClr val="C0C0C0"/>
                </a:outerShdw>
              </a:effectLst>
            </a:endParaRPr>
          </a:p>
          <a:p>
            <a:pPr>
              <a:spcBef>
                <a:spcPct val="20000"/>
              </a:spcBef>
              <a:buClr>
                <a:srgbClr val="000000"/>
              </a:buClr>
              <a:buSzPct val="90000"/>
              <a:tabLst>
                <a:tab pos="190500" algn="l"/>
              </a:tabLst>
            </a:pPr>
            <a:endParaRPr lang="cs-CZ" sz="500">
              <a:solidFill>
                <a:srgbClr val="FF0000"/>
              </a:solidFill>
              <a:effectLst>
                <a:outerShdw blurRad="38100" dist="38100" dir="2700000" algn="tl">
                  <a:srgbClr val="C0C0C0"/>
                </a:outerShdw>
              </a:effectLst>
            </a:endParaRPr>
          </a:p>
          <a:p>
            <a:pPr>
              <a:spcBef>
                <a:spcPct val="20000"/>
              </a:spcBef>
              <a:buClr>
                <a:srgbClr val="000000"/>
              </a:buClr>
              <a:buSzPct val="90000"/>
              <a:tabLst>
                <a:tab pos="190500" algn="l"/>
              </a:tabLst>
            </a:pPr>
            <a:r>
              <a:rPr lang="en-GB" sz="1700">
                <a:solidFill>
                  <a:srgbClr val="000000"/>
                </a:solidFill>
              </a:rPr>
              <a:t>0</a:t>
            </a:r>
            <a:r>
              <a:rPr lang="cs-CZ" sz="1700">
                <a:solidFill>
                  <a:srgbClr val="000000"/>
                </a:solidFill>
              </a:rPr>
              <a:t> </a:t>
            </a:r>
            <a:r>
              <a:rPr lang="en-GB" sz="1700">
                <a:solidFill>
                  <a:srgbClr val="000000"/>
                </a:solidFill>
              </a:rPr>
              <a:t>is encoded as 00000</a:t>
            </a:r>
            <a:r>
              <a:rPr lang="cs-CZ" sz="1700">
                <a:solidFill>
                  <a:srgbClr val="000000"/>
                </a:solidFill>
              </a:rPr>
              <a:t> </a:t>
            </a:r>
            <a:r>
              <a:rPr lang="en-GB" sz="1700">
                <a:solidFill>
                  <a:srgbClr val="000000"/>
                </a:solidFill>
              </a:rPr>
              <a:t>and</a:t>
            </a:r>
            <a:r>
              <a:rPr lang="cs-CZ" sz="1700">
                <a:solidFill>
                  <a:srgbClr val="000000"/>
                </a:solidFill>
              </a:rPr>
              <a:t> 1 </a:t>
            </a:r>
            <a:r>
              <a:rPr lang="en-GB" sz="1700">
                <a:solidFill>
                  <a:srgbClr val="000000"/>
                </a:solidFill>
              </a:rPr>
              <a:t>is encoded as 11111.</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1" grpId="0" autoUpdateAnimBg="0"/>
      <p:bldP spid="126982" grpId="0" autoUpdateAnimBg="0"/>
      <p:bldP spid="12698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AutoShape 2"/>
          <p:cNvSpPr>
            <a:spLocks noGrp="1" noChangeArrowheads="1"/>
          </p:cNvSpPr>
          <p:nvPr>
            <p:ph type="title"/>
          </p:nvPr>
        </p:nvSpPr>
        <p:spPr>
          <a:xfrm>
            <a:off x="1150938" y="304800"/>
            <a:ext cx="7793037" cy="617538"/>
          </a:xfrm>
          <a:ln/>
        </p:spPr>
        <p:txBody>
          <a:bodyPr/>
          <a:lstStyle/>
          <a:p>
            <a:r>
              <a:rPr lang="cs-CZ" sz="2100" b="1" dirty="0">
                <a:solidFill>
                  <a:srgbClr val="000000"/>
                </a:solidFill>
                <a:effectLst>
                  <a:outerShdw blurRad="38100" dist="38100" dir="2700000" algn="tl">
                    <a:srgbClr val="FFFFFF"/>
                  </a:outerShdw>
                </a:effectLst>
                <a:latin typeface="Arial" charset="0"/>
              </a:rPr>
              <a:t>EXAMPLE: </a:t>
            </a:r>
            <a:r>
              <a:rPr lang="en-GB" sz="2100" b="1" dirty="0" err="1">
                <a:solidFill>
                  <a:srgbClr val="003399"/>
                </a:solidFill>
                <a:latin typeface="Arial" charset="0"/>
              </a:rPr>
              <a:t>Codings</a:t>
            </a:r>
            <a:r>
              <a:rPr lang="en-GB" sz="2100" b="1" dirty="0">
                <a:solidFill>
                  <a:srgbClr val="003399"/>
                </a:solidFill>
                <a:latin typeface="Arial" charset="0"/>
              </a:rPr>
              <a:t> of a path avoiding an enemy territory</a:t>
            </a:r>
          </a:p>
        </p:txBody>
      </p:sp>
      <p:sp>
        <p:nvSpPr>
          <p:cNvPr id="128003" name="Rectangle 3"/>
          <p:cNvSpPr>
            <a:spLocks noGrp="1" noChangeArrowheads="1"/>
          </p:cNvSpPr>
          <p:nvPr>
            <p:ph idx="1"/>
          </p:nvPr>
        </p:nvSpPr>
        <p:spPr>
          <a:xfrm>
            <a:off x="827088" y="1792288"/>
            <a:ext cx="8169275" cy="1179512"/>
          </a:xfrm>
        </p:spPr>
        <p:txBody>
          <a:bodyPr>
            <a:normAutofit fontScale="77500" lnSpcReduction="20000"/>
          </a:bodyPr>
          <a:lstStyle/>
          <a:p>
            <a:pPr marL="0" indent="0"/>
            <a:r>
              <a:rPr lang="en-GB" dirty="0">
                <a:solidFill>
                  <a:srgbClr val="FF0000"/>
                </a:solidFill>
              </a:rPr>
              <a:t>Story</a:t>
            </a:r>
            <a:r>
              <a:rPr lang="cs-CZ" dirty="0"/>
              <a:t> </a:t>
            </a:r>
            <a:r>
              <a:rPr lang="en-GB" dirty="0"/>
              <a:t>Alice and Bob share an identical map </a:t>
            </a:r>
            <a:r>
              <a:rPr lang="en-GB" dirty="0" smtClean="0"/>
              <a:t> </a:t>
            </a:r>
            <a:r>
              <a:rPr lang="en-GB" dirty="0" err="1"/>
              <a:t>gri</a:t>
            </a:r>
            <a:r>
              <a:rPr lang="cs-CZ" dirty="0"/>
              <a:t>d</a:t>
            </a:r>
            <a:r>
              <a:rPr lang="en-GB" dirty="0" err="1"/>
              <a:t>ded</a:t>
            </a:r>
            <a:r>
              <a:rPr lang="en-GB" dirty="0"/>
              <a:t> as shown in Fig.1. Only Alice knows the route through which Bob can reach her avoiding the enemy territory. Alice wants to send Bob the following information about the safe route he should take.</a:t>
            </a:r>
            <a:endParaRPr lang="cs-CZ" dirty="0"/>
          </a:p>
          <a:p>
            <a:pPr marL="0" indent="0"/>
            <a:endParaRPr lang="en-GB" dirty="0"/>
          </a:p>
        </p:txBody>
      </p:sp>
      <p:sp>
        <p:nvSpPr>
          <p:cNvPr id="9" name="Slide Number Placeholder 3"/>
          <p:cNvSpPr>
            <a:spLocks noGrp="1"/>
          </p:cNvSpPr>
          <p:nvPr>
            <p:ph type="sldNum" sz="quarter" idx="4294967295"/>
          </p:nvPr>
        </p:nvSpPr>
        <p:spPr>
          <a:xfrm>
            <a:off x="7010400" y="6356350"/>
            <a:ext cx="2133600" cy="365125"/>
          </a:xfrm>
          <a:prstGeom prst="rect">
            <a:avLst/>
          </a:prstGeom>
        </p:spPr>
        <p:txBody>
          <a:bodyPr/>
          <a:lstStyle/>
          <a:p>
            <a:fld id="{0F4379B9-AFA2-4A4C-8FD4-B06EC29392F6}" type="slidenum">
              <a:rPr lang="en-GB">
                <a:solidFill>
                  <a:srgbClr val="000000"/>
                </a:solidFill>
              </a:rPr>
              <a:pPr/>
              <a:t>16</a:t>
            </a:fld>
            <a:endParaRPr lang="en-GB">
              <a:solidFill>
                <a:srgbClr val="000000"/>
              </a:solidFill>
            </a:endParaRPr>
          </a:p>
        </p:txBody>
      </p:sp>
      <p:sp>
        <p:nvSpPr>
          <p:cNvPr id="128005" name="Rectangle 5"/>
          <p:cNvSpPr>
            <a:spLocks noChangeArrowheads="1"/>
          </p:cNvSpPr>
          <p:nvPr/>
        </p:nvSpPr>
        <p:spPr bwMode="auto">
          <a:xfrm>
            <a:off x="827088" y="2514600"/>
            <a:ext cx="4202112" cy="2438400"/>
          </a:xfrm>
          <a:prstGeom prst="rect">
            <a:avLst/>
          </a:prstGeom>
          <a:noFill/>
          <a:ln w="12700" cap="sq">
            <a:noFill/>
            <a:miter lim="800000"/>
            <a:headEnd type="none" w="sm" len="sm"/>
            <a:tailEnd type="none" w="sm" len="sm"/>
          </a:ln>
          <a:effectLst/>
        </p:spPr>
        <p:txBody>
          <a:bodyPr/>
          <a:lstStyle/>
          <a:p>
            <a:pPr>
              <a:spcBef>
                <a:spcPct val="20000"/>
              </a:spcBef>
              <a:buClr>
                <a:srgbClr val="000000"/>
              </a:buClr>
              <a:buSzPct val="90000"/>
            </a:pPr>
            <a:endParaRPr lang="cs-CZ" sz="1000" dirty="0">
              <a:solidFill>
                <a:srgbClr val="000000"/>
              </a:solidFill>
            </a:endParaRPr>
          </a:p>
          <a:p>
            <a:pPr algn="ctr">
              <a:spcBef>
                <a:spcPct val="20000"/>
              </a:spcBef>
              <a:buClr>
                <a:srgbClr val="000000"/>
              </a:buClr>
              <a:buSzPct val="90000"/>
            </a:pPr>
            <a:r>
              <a:rPr lang="en-GB" sz="1700" dirty="0">
                <a:solidFill>
                  <a:srgbClr val="000000"/>
                </a:solidFill>
              </a:rPr>
              <a:t>NNWNNWWSSWWNNNNWWN</a:t>
            </a:r>
            <a:endParaRPr lang="cs-CZ" sz="1700" dirty="0">
              <a:solidFill>
                <a:srgbClr val="000000"/>
              </a:solidFill>
            </a:endParaRPr>
          </a:p>
          <a:p>
            <a:pPr>
              <a:spcBef>
                <a:spcPct val="20000"/>
              </a:spcBef>
              <a:buClr>
                <a:srgbClr val="000000"/>
              </a:buClr>
              <a:buSzPct val="90000"/>
            </a:pPr>
            <a:endParaRPr lang="cs-CZ" sz="1000" dirty="0">
              <a:solidFill>
                <a:srgbClr val="000000"/>
              </a:solidFill>
            </a:endParaRPr>
          </a:p>
          <a:p>
            <a:pPr>
              <a:spcBef>
                <a:spcPct val="20000"/>
              </a:spcBef>
              <a:buClr>
                <a:srgbClr val="000000"/>
              </a:buClr>
              <a:buSzPct val="90000"/>
            </a:pPr>
            <a:r>
              <a:rPr lang="en-GB" sz="1700" dirty="0">
                <a:solidFill>
                  <a:srgbClr val="000000"/>
                </a:solidFill>
              </a:rPr>
              <a:t>Three ways to encode the safe route from Bob to Alice are:</a:t>
            </a:r>
            <a:endParaRPr lang="cs-CZ" sz="1700" dirty="0">
              <a:solidFill>
                <a:srgbClr val="000000"/>
              </a:solidFill>
            </a:endParaRPr>
          </a:p>
          <a:p>
            <a:pPr>
              <a:spcBef>
                <a:spcPct val="20000"/>
              </a:spcBef>
              <a:buClr>
                <a:srgbClr val="000000"/>
              </a:buClr>
              <a:buSzPct val="90000"/>
            </a:pPr>
            <a:r>
              <a:rPr lang="en-GB" sz="1700" dirty="0">
                <a:solidFill>
                  <a:srgbClr val="003399"/>
                </a:solidFill>
              </a:rPr>
              <a:t>1.</a:t>
            </a:r>
            <a:r>
              <a:rPr lang="cs-CZ" sz="1700" dirty="0">
                <a:solidFill>
                  <a:srgbClr val="000000"/>
                </a:solidFill>
              </a:rPr>
              <a:t>	</a:t>
            </a:r>
            <a:r>
              <a:rPr lang="en-GB" sz="1700" i="1" dirty="0">
                <a:solidFill>
                  <a:srgbClr val="000000"/>
                </a:solidFill>
              </a:rPr>
              <a:t>C</a:t>
            </a:r>
            <a:r>
              <a:rPr lang="en-GB" sz="1700" baseline="-25000" dirty="0">
                <a:solidFill>
                  <a:srgbClr val="000000"/>
                </a:solidFill>
              </a:rPr>
              <a:t>1</a:t>
            </a:r>
            <a:r>
              <a:rPr lang="cs-CZ" sz="1700" dirty="0">
                <a:solidFill>
                  <a:srgbClr val="000000"/>
                </a:solidFill>
              </a:rPr>
              <a:t> </a:t>
            </a:r>
            <a:r>
              <a:rPr lang="en-GB" sz="1700" dirty="0">
                <a:solidFill>
                  <a:srgbClr val="000000"/>
                </a:solidFill>
              </a:rPr>
              <a:t>=</a:t>
            </a:r>
            <a:r>
              <a:rPr lang="cs-CZ" sz="1700" dirty="0">
                <a:solidFill>
                  <a:srgbClr val="000000"/>
                </a:solidFill>
              </a:rPr>
              <a:t> </a:t>
            </a:r>
            <a:r>
              <a:rPr lang="en-GB" sz="1700" dirty="0">
                <a:solidFill>
                  <a:srgbClr val="000000"/>
                </a:solidFill>
              </a:rPr>
              <a:t>{00,</a:t>
            </a:r>
            <a:r>
              <a:rPr lang="cs-CZ" sz="1700" dirty="0">
                <a:solidFill>
                  <a:srgbClr val="000000"/>
                </a:solidFill>
              </a:rPr>
              <a:t> </a:t>
            </a:r>
            <a:r>
              <a:rPr lang="en-GB" sz="1700" dirty="0">
                <a:solidFill>
                  <a:srgbClr val="000000"/>
                </a:solidFill>
              </a:rPr>
              <a:t>01,</a:t>
            </a:r>
            <a:r>
              <a:rPr lang="cs-CZ" sz="1700" dirty="0">
                <a:solidFill>
                  <a:srgbClr val="000000"/>
                </a:solidFill>
              </a:rPr>
              <a:t> </a:t>
            </a:r>
            <a:r>
              <a:rPr lang="en-GB" sz="1700" dirty="0">
                <a:solidFill>
                  <a:srgbClr val="000000"/>
                </a:solidFill>
              </a:rPr>
              <a:t>10,</a:t>
            </a:r>
            <a:r>
              <a:rPr lang="cs-CZ" sz="1700" dirty="0">
                <a:solidFill>
                  <a:srgbClr val="000000"/>
                </a:solidFill>
              </a:rPr>
              <a:t> </a:t>
            </a:r>
            <a:r>
              <a:rPr lang="en-GB" sz="1700" dirty="0">
                <a:solidFill>
                  <a:srgbClr val="000000"/>
                </a:solidFill>
              </a:rPr>
              <a:t>11}</a:t>
            </a:r>
            <a:endParaRPr lang="cs-CZ" sz="1700" dirty="0">
              <a:solidFill>
                <a:srgbClr val="000000"/>
              </a:solidFill>
            </a:endParaRPr>
          </a:p>
          <a:p>
            <a:pPr>
              <a:spcBef>
                <a:spcPct val="20000"/>
              </a:spcBef>
              <a:buClr>
                <a:srgbClr val="000000"/>
              </a:buClr>
              <a:buSzPct val="90000"/>
            </a:pPr>
            <a:r>
              <a:rPr lang="en-GB" sz="1700" dirty="0">
                <a:solidFill>
                  <a:srgbClr val="000000"/>
                </a:solidFill>
              </a:rPr>
              <a:t>Any error in the code word</a:t>
            </a:r>
            <a:endParaRPr lang="cs-CZ" sz="1700" dirty="0">
              <a:solidFill>
                <a:srgbClr val="000000"/>
              </a:solidFill>
            </a:endParaRPr>
          </a:p>
          <a:p>
            <a:pPr algn="ctr">
              <a:spcBef>
                <a:spcPct val="20000"/>
              </a:spcBef>
              <a:buClr>
                <a:srgbClr val="000000"/>
              </a:buClr>
              <a:buSzPct val="90000"/>
            </a:pPr>
            <a:r>
              <a:rPr lang="en-GB" sz="1500" dirty="0">
                <a:solidFill>
                  <a:srgbClr val="000000"/>
                </a:solidFill>
              </a:rPr>
              <a:t>000001000001011111010100000000010100</a:t>
            </a:r>
            <a:endParaRPr lang="cs-CZ" sz="1500" dirty="0">
              <a:solidFill>
                <a:srgbClr val="000000"/>
              </a:solidFill>
            </a:endParaRPr>
          </a:p>
          <a:p>
            <a:pPr>
              <a:spcBef>
                <a:spcPct val="20000"/>
              </a:spcBef>
              <a:buClr>
                <a:srgbClr val="000000"/>
              </a:buClr>
              <a:buSzPct val="90000"/>
            </a:pPr>
            <a:r>
              <a:rPr lang="en-GB" sz="1700" dirty="0">
                <a:solidFill>
                  <a:srgbClr val="000000"/>
                </a:solidFill>
              </a:rPr>
              <a:t>would be a disaster.</a:t>
            </a:r>
          </a:p>
        </p:txBody>
      </p:sp>
      <p:sp>
        <p:nvSpPr>
          <p:cNvPr id="128007" name="Rectangle 7"/>
          <p:cNvSpPr>
            <a:spLocks noGrp="1" noChangeArrowheads="1"/>
          </p:cNvSpPr>
          <p:nvPr/>
        </p:nvSpPr>
        <p:spPr bwMode="auto">
          <a:xfrm>
            <a:off x="827088" y="5148263"/>
            <a:ext cx="8169275" cy="642937"/>
          </a:xfrm>
          <a:prstGeom prst="rect">
            <a:avLst/>
          </a:prstGeom>
          <a:noFill/>
          <a:ln w="12700" cap="sq">
            <a:noFill/>
            <a:miter lim="800000"/>
            <a:headEnd type="none" w="sm" len="sm"/>
            <a:tailEnd type="none" w="sm" len="sm"/>
          </a:ln>
          <a:effectLst/>
        </p:spPr>
        <p:txBody>
          <a:bodyPr/>
          <a:lstStyle/>
          <a:p>
            <a:pPr eaLnBrk="0" hangingPunct="0"/>
            <a:r>
              <a:rPr lang="en-GB" sz="1700" dirty="0">
                <a:solidFill>
                  <a:srgbClr val="003399"/>
                </a:solidFill>
              </a:rPr>
              <a:t>2.</a:t>
            </a:r>
            <a:r>
              <a:rPr lang="cs-CZ" sz="1700" dirty="0">
                <a:solidFill>
                  <a:srgbClr val="000000"/>
                </a:solidFill>
              </a:rPr>
              <a:t>	</a:t>
            </a:r>
            <a:r>
              <a:rPr lang="en-GB" sz="1700" i="1" dirty="0">
                <a:solidFill>
                  <a:srgbClr val="000000"/>
                </a:solidFill>
              </a:rPr>
              <a:t>C</a:t>
            </a:r>
            <a:r>
              <a:rPr lang="en-GB" sz="1700" baseline="-25000" dirty="0">
                <a:solidFill>
                  <a:srgbClr val="000000"/>
                </a:solidFill>
              </a:rPr>
              <a:t>2</a:t>
            </a:r>
            <a:r>
              <a:rPr lang="cs-CZ" sz="1700" dirty="0">
                <a:solidFill>
                  <a:srgbClr val="000000"/>
                </a:solidFill>
              </a:rPr>
              <a:t> </a:t>
            </a:r>
            <a:r>
              <a:rPr lang="en-GB" sz="1700" dirty="0">
                <a:solidFill>
                  <a:srgbClr val="000000"/>
                </a:solidFill>
              </a:rPr>
              <a:t>=</a:t>
            </a:r>
            <a:r>
              <a:rPr lang="cs-CZ" sz="1700" dirty="0">
                <a:solidFill>
                  <a:srgbClr val="000000"/>
                </a:solidFill>
              </a:rPr>
              <a:t> </a:t>
            </a:r>
            <a:r>
              <a:rPr lang="en-GB" sz="1700" dirty="0">
                <a:solidFill>
                  <a:srgbClr val="000000"/>
                </a:solidFill>
              </a:rPr>
              <a:t>{000,</a:t>
            </a:r>
            <a:r>
              <a:rPr lang="cs-CZ" sz="1700" dirty="0">
                <a:solidFill>
                  <a:srgbClr val="000000"/>
                </a:solidFill>
              </a:rPr>
              <a:t> </a:t>
            </a:r>
            <a:r>
              <a:rPr lang="en-GB" sz="1700" dirty="0">
                <a:solidFill>
                  <a:srgbClr val="000000"/>
                </a:solidFill>
              </a:rPr>
              <a:t>011,</a:t>
            </a:r>
            <a:r>
              <a:rPr lang="cs-CZ" sz="1700" dirty="0">
                <a:solidFill>
                  <a:srgbClr val="000000"/>
                </a:solidFill>
              </a:rPr>
              <a:t> </a:t>
            </a:r>
            <a:r>
              <a:rPr lang="en-GB" sz="1700" dirty="0">
                <a:solidFill>
                  <a:srgbClr val="000000"/>
                </a:solidFill>
              </a:rPr>
              <a:t>101,</a:t>
            </a:r>
            <a:r>
              <a:rPr lang="cs-CZ" sz="1700" dirty="0">
                <a:solidFill>
                  <a:srgbClr val="000000"/>
                </a:solidFill>
              </a:rPr>
              <a:t> </a:t>
            </a:r>
            <a:r>
              <a:rPr lang="en-GB" sz="1700" dirty="0">
                <a:solidFill>
                  <a:srgbClr val="000000"/>
                </a:solidFill>
              </a:rPr>
              <a:t>110}</a:t>
            </a:r>
            <a:endParaRPr lang="en-US" sz="1700" dirty="0">
              <a:solidFill>
                <a:srgbClr val="000000"/>
              </a:solidFill>
            </a:endParaRPr>
          </a:p>
          <a:p>
            <a:pPr eaLnBrk="0" hangingPunct="0"/>
            <a:endParaRPr lang="cs-CZ" sz="500" dirty="0">
              <a:solidFill>
                <a:srgbClr val="000000"/>
              </a:solidFill>
            </a:endParaRPr>
          </a:p>
          <a:p>
            <a:pPr eaLnBrk="0" hangingPunct="0"/>
            <a:r>
              <a:rPr lang="en-GB" sz="1700" dirty="0">
                <a:solidFill>
                  <a:srgbClr val="000000"/>
                </a:solidFill>
              </a:rPr>
              <a:t>A single error in encoding each of symbols N, W, S, E could be </a:t>
            </a:r>
            <a:r>
              <a:rPr lang="en-GB" sz="1700" dirty="0">
                <a:solidFill>
                  <a:srgbClr val="FF0000"/>
                </a:solidFill>
              </a:rPr>
              <a:t>detected</a:t>
            </a:r>
            <a:r>
              <a:rPr lang="en-GB" sz="1700" dirty="0">
                <a:solidFill>
                  <a:srgbClr val="000000"/>
                </a:solidFill>
              </a:rPr>
              <a:t>.</a:t>
            </a:r>
          </a:p>
        </p:txBody>
      </p:sp>
      <p:sp>
        <p:nvSpPr>
          <p:cNvPr id="128008" name="Rectangle 8"/>
          <p:cNvSpPr>
            <a:spLocks noGrp="1" noChangeArrowheads="1"/>
          </p:cNvSpPr>
          <p:nvPr/>
        </p:nvSpPr>
        <p:spPr bwMode="auto">
          <a:xfrm>
            <a:off x="827088" y="5834063"/>
            <a:ext cx="8169275" cy="642937"/>
          </a:xfrm>
          <a:prstGeom prst="rect">
            <a:avLst/>
          </a:prstGeom>
          <a:noFill/>
          <a:ln w="12700" cap="sq">
            <a:noFill/>
            <a:miter lim="800000"/>
            <a:headEnd type="none" w="sm" len="sm"/>
            <a:tailEnd type="none" w="sm" len="sm"/>
          </a:ln>
          <a:effectLst/>
        </p:spPr>
        <p:txBody>
          <a:bodyPr/>
          <a:lstStyle/>
          <a:p>
            <a:pPr eaLnBrk="0" hangingPunct="0"/>
            <a:r>
              <a:rPr lang="en-GB" sz="1700" dirty="0">
                <a:solidFill>
                  <a:srgbClr val="003399"/>
                </a:solidFill>
              </a:rPr>
              <a:t>3.</a:t>
            </a:r>
            <a:r>
              <a:rPr lang="en-US" sz="1700" dirty="0">
                <a:solidFill>
                  <a:srgbClr val="000000"/>
                </a:solidFill>
              </a:rPr>
              <a:t>	</a:t>
            </a:r>
            <a:r>
              <a:rPr lang="en-GB" sz="1700" i="1" dirty="0">
                <a:solidFill>
                  <a:srgbClr val="000000"/>
                </a:solidFill>
              </a:rPr>
              <a:t>C</a:t>
            </a:r>
            <a:r>
              <a:rPr lang="en-GB" sz="1700" baseline="-25000" dirty="0">
                <a:solidFill>
                  <a:srgbClr val="000000"/>
                </a:solidFill>
              </a:rPr>
              <a:t>3</a:t>
            </a:r>
            <a:r>
              <a:rPr lang="cs-CZ" sz="1700" baseline="-25000" dirty="0">
                <a:solidFill>
                  <a:srgbClr val="000000"/>
                </a:solidFill>
              </a:rPr>
              <a:t> </a:t>
            </a:r>
            <a:r>
              <a:rPr lang="en-GB" sz="1700" dirty="0">
                <a:solidFill>
                  <a:srgbClr val="000000"/>
                </a:solidFill>
              </a:rPr>
              <a:t>=</a:t>
            </a:r>
            <a:r>
              <a:rPr lang="en-US" sz="1700" dirty="0">
                <a:solidFill>
                  <a:srgbClr val="000000"/>
                </a:solidFill>
              </a:rPr>
              <a:t> {</a:t>
            </a:r>
            <a:r>
              <a:rPr lang="en-GB" sz="1700" dirty="0">
                <a:solidFill>
                  <a:srgbClr val="000000"/>
                </a:solidFill>
              </a:rPr>
              <a:t>00000,</a:t>
            </a:r>
            <a:r>
              <a:rPr lang="en-US" sz="1700" dirty="0">
                <a:solidFill>
                  <a:srgbClr val="000000"/>
                </a:solidFill>
              </a:rPr>
              <a:t> </a:t>
            </a:r>
            <a:r>
              <a:rPr lang="en-GB" sz="1700" dirty="0">
                <a:solidFill>
                  <a:srgbClr val="000000"/>
                </a:solidFill>
              </a:rPr>
              <a:t>01101,</a:t>
            </a:r>
            <a:r>
              <a:rPr lang="en-US" sz="1700" dirty="0">
                <a:solidFill>
                  <a:srgbClr val="000000"/>
                </a:solidFill>
              </a:rPr>
              <a:t> </a:t>
            </a:r>
            <a:r>
              <a:rPr lang="en-GB" sz="1700" dirty="0">
                <a:solidFill>
                  <a:srgbClr val="000000"/>
                </a:solidFill>
              </a:rPr>
              <a:t>10110,</a:t>
            </a:r>
            <a:r>
              <a:rPr lang="en-US" sz="1700" dirty="0">
                <a:solidFill>
                  <a:srgbClr val="000000"/>
                </a:solidFill>
              </a:rPr>
              <a:t> </a:t>
            </a:r>
            <a:r>
              <a:rPr lang="en-GB" sz="1700" dirty="0">
                <a:solidFill>
                  <a:srgbClr val="000000"/>
                </a:solidFill>
              </a:rPr>
              <a:t>11011}</a:t>
            </a:r>
            <a:endParaRPr lang="en-US" sz="1700" dirty="0">
              <a:solidFill>
                <a:srgbClr val="000000"/>
              </a:solidFill>
            </a:endParaRPr>
          </a:p>
          <a:p>
            <a:pPr eaLnBrk="0" hangingPunct="0"/>
            <a:endParaRPr lang="en-US" sz="500" dirty="0">
              <a:solidFill>
                <a:srgbClr val="000000"/>
              </a:solidFill>
            </a:endParaRPr>
          </a:p>
          <a:p>
            <a:pPr eaLnBrk="0" hangingPunct="0"/>
            <a:r>
              <a:rPr lang="en-GB" sz="1700" dirty="0">
                <a:solidFill>
                  <a:srgbClr val="000000"/>
                </a:solidFill>
              </a:rPr>
              <a:t>A single error in decoding each of symbols N, W, S, E could be </a:t>
            </a:r>
            <a:r>
              <a:rPr lang="en-GB" sz="1700" dirty="0">
                <a:solidFill>
                  <a:srgbClr val="FF0000"/>
                </a:solidFill>
              </a:rPr>
              <a:t>corrected</a:t>
            </a:r>
            <a:r>
              <a:rPr lang="en-US" sz="1700" dirty="0">
                <a:solidFill>
                  <a:srgbClr val="000000"/>
                </a:solidFill>
              </a:rPr>
              <a:t>.</a:t>
            </a:r>
            <a:endParaRPr lang="en-GB" sz="1700" dirty="0">
              <a:solidFill>
                <a:srgbClr val="000000"/>
              </a:solidFill>
            </a:endParaRPr>
          </a:p>
        </p:txBody>
      </p:sp>
      <p:pic>
        <p:nvPicPr>
          <p:cNvPr id="128009" name="Picture 9" descr="C:\Dokumenty\Gruska\Hotovo\Data\01\03.jpg"/>
          <p:cNvPicPr>
            <a:picLocks noChangeAspect="1" noChangeArrowheads="1"/>
          </p:cNvPicPr>
          <p:nvPr/>
        </p:nvPicPr>
        <p:blipFill>
          <a:blip r:embed="rId3" cstate="print"/>
          <a:srcRect/>
          <a:stretch>
            <a:fillRect/>
          </a:stretch>
        </p:blipFill>
        <p:spPr bwMode="auto">
          <a:xfrm>
            <a:off x="6172200" y="2582863"/>
            <a:ext cx="2879725" cy="2979737"/>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2800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0"/>
                                  </p:stCondLst>
                                  <p:childTnLst>
                                    <p:set>
                                      <p:cBhvr>
                                        <p:cTn id="9" dur="1" fill="hold">
                                          <p:stCondLst>
                                            <p:cond delay="499"/>
                                          </p:stCondLst>
                                        </p:cTn>
                                        <p:tgtEl>
                                          <p:spTgt spid="12800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2800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8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5" grpId="0" autoUpdateAnimBg="0"/>
      <p:bldP spid="128007" grpId="0" autoUpdateAnimBg="0"/>
      <p:bldP spid="12800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1" name="Rectangle 2"/>
          <p:cNvSpPr>
            <a:spLocks noGrp="1" noChangeArrowheads="1"/>
          </p:cNvSpPr>
          <p:nvPr>
            <p:ph type="title"/>
          </p:nvPr>
        </p:nvSpPr>
        <p:spPr/>
        <p:txBody>
          <a:bodyPr/>
          <a:lstStyle/>
          <a:p>
            <a:r>
              <a:rPr lang="en-GB" dirty="0" smtClean="0">
                <a:solidFill>
                  <a:srgbClr val="000000"/>
                </a:solidFill>
                <a:effectLst>
                  <a:outerShdw blurRad="38100" dist="38100" dir="2700000" algn="tl">
                    <a:srgbClr val="FFFFFF"/>
                  </a:outerShdw>
                </a:effectLst>
                <a:latin typeface="Comic Sans MS" pitchFamily="66" charset="0"/>
              </a:rPr>
              <a:t>Coding - basic concepts</a:t>
            </a:r>
            <a:endParaRPr lang="en-US" altLang="zh-TW" dirty="0" smtClean="0"/>
          </a:p>
        </p:txBody>
      </p:sp>
      <p:sp>
        <p:nvSpPr>
          <p:cNvPr id="3082" name="Rectangle 3"/>
          <p:cNvSpPr>
            <a:spLocks noGrp="1" noChangeArrowheads="1"/>
          </p:cNvSpPr>
          <p:nvPr>
            <p:ph type="body" idx="1"/>
          </p:nvPr>
        </p:nvSpPr>
        <p:spPr/>
        <p:txBody>
          <a:bodyPr/>
          <a:lstStyle/>
          <a:p>
            <a:pPr eaLnBrk="1" hangingPunct="1"/>
            <a:r>
              <a:rPr lang="en-US" altLang="zh-TW" dirty="0" smtClean="0"/>
              <a:t> </a:t>
            </a:r>
            <a:r>
              <a:rPr lang="en-US" altLang="zh-TW" sz="2800" dirty="0">
                <a:solidFill>
                  <a:srgbClr val="FF0000"/>
                </a:solidFill>
                <a:effectLst>
                  <a:outerShdw blurRad="38100" dist="38100" dir="2700000" algn="tl">
                    <a:srgbClr val="FFFFFF"/>
                  </a:outerShdw>
                </a:effectLst>
                <a:latin typeface="Comic Sans MS" pitchFamily="66" charset="0"/>
                <a:ea typeface="+mj-ea"/>
                <a:cs typeface="+mj-cs"/>
              </a:rPr>
              <a:t>Correcting and detecting error patterns </a:t>
            </a:r>
          </a:p>
        </p:txBody>
      </p:sp>
      <p:sp>
        <p:nvSpPr>
          <p:cNvPr id="3083" name="Text Box 4"/>
          <p:cNvSpPr txBox="1">
            <a:spLocks noChangeArrowheads="1"/>
          </p:cNvSpPr>
          <p:nvPr/>
        </p:nvSpPr>
        <p:spPr bwMode="auto">
          <a:xfrm>
            <a:off x="685800" y="2133600"/>
            <a:ext cx="7848600" cy="701675"/>
          </a:xfrm>
          <a:prstGeom prst="rect">
            <a:avLst/>
          </a:prstGeom>
          <a:noFill/>
          <a:ln w="9525">
            <a:noFill/>
            <a:miter lim="800000"/>
            <a:headEnd/>
            <a:tailEnd/>
          </a:ln>
        </p:spPr>
        <p:txBody>
          <a:bodyPr wrap="square">
            <a:spAutoFit/>
          </a:bodyPr>
          <a:lstStyle/>
          <a:p>
            <a:pPr>
              <a:spcBef>
                <a:spcPct val="50000"/>
              </a:spcBef>
            </a:pPr>
            <a:r>
              <a:rPr lang="en-US" altLang="zh-TW" sz="2000">
                <a:solidFill>
                  <a:schemeClr val="hlink"/>
                </a:solidFill>
              </a:rPr>
              <a:t>Any received word should be corrected to a codeword that requires as few changes as possible.</a:t>
            </a:r>
          </a:p>
        </p:txBody>
      </p:sp>
      <p:graphicFrame>
        <p:nvGraphicFramePr>
          <p:cNvPr id="3074" name="Object 5"/>
          <p:cNvGraphicFramePr>
            <a:graphicFrameLocks noChangeAspect="1"/>
          </p:cNvGraphicFramePr>
          <p:nvPr/>
        </p:nvGraphicFramePr>
        <p:xfrm>
          <a:off x="1487488" y="3733800"/>
          <a:ext cx="5675312" cy="457200"/>
        </p:xfrm>
        <a:graphic>
          <a:graphicData uri="http://schemas.openxmlformats.org/presentationml/2006/ole">
            <p:oleObj spid="_x0000_s21506" name="Equation" r:id="rId3" imgW="3124080" imgH="266400" progId="Equation.3">
              <p:embed/>
            </p:oleObj>
          </a:graphicData>
        </a:graphic>
      </p:graphicFrame>
      <p:graphicFrame>
        <p:nvGraphicFramePr>
          <p:cNvPr id="3075" name="Object 7"/>
          <p:cNvGraphicFramePr>
            <a:graphicFrameLocks noChangeAspect="1"/>
          </p:cNvGraphicFramePr>
          <p:nvPr/>
        </p:nvGraphicFramePr>
        <p:xfrm>
          <a:off x="1524000" y="3276600"/>
          <a:ext cx="2971800" cy="461963"/>
        </p:xfrm>
        <a:graphic>
          <a:graphicData uri="http://schemas.openxmlformats.org/presentationml/2006/ole">
            <p:oleObj spid="_x0000_s21507" name="Equation" r:id="rId4" imgW="1473120" imgH="266400" progId="Equation.3">
              <p:embed/>
            </p:oleObj>
          </a:graphicData>
        </a:graphic>
      </p:graphicFrame>
      <p:sp>
        <p:nvSpPr>
          <p:cNvPr id="3084" name="Text Box 8"/>
          <p:cNvSpPr txBox="1">
            <a:spLocks noChangeArrowheads="1"/>
          </p:cNvSpPr>
          <p:nvPr/>
        </p:nvSpPr>
        <p:spPr bwMode="auto">
          <a:xfrm>
            <a:off x="4724400" y="3276600"/>
            <a:ext cx="3489325" cy="396875"/>
          </a:xfrm>
          <a:prstGeom prst="rect">
            <a:avLst/>
          </a:prstGeom>
          <a:noFill/>
          <a:ln w="9525">
            <a:noFill/>
            <a:miter lim="800000"/>
            <a:headEnd/>
            <a:tailEnd/>
          </a:ln>
        </p:spPr>
        <p:txBody>
          <a:bodyPr>
            <a:spAutoFit/>
          </a:bodyPr>
          <a:lstStyle/>
          <a:p>
            <a:pPr>
              <a:spcBef>
                <a:spcPct val="50000"/>
              </a:spcBef>
            </a:pPr>
            <a:r>
              <a:rPr lang="en-US" altLang="zh-TW" sz="2000">
                <a:solidFill>
                  <a:srgbClr val="000099"/>
                </a:solidFill>
              </a:rPr>
              <a:t>Cannot detect any errors !!!</a:t>
            </a:r>
          </a:p>
        </p:txBody>
      </p:sp>
      <p:grpSp>
        <p:nvGrpSpPr>
          <p:cNvPr id="2" name="Group 9"/>
          <p:cNvGrpSpPr>
            <a:grpSpLocks/>
          </p:cNvGrpSpPr>
          <p:nvPr/>
        </p:nvGrpSpPr>
        <p:grpSpPr bwMode="auto">
          <a:xfrm>
            <a:off x="1600200" y="4313238"/>
            <a:ext cx="6553200" cy="481012"/>
            <a:chOff x="624" y="2880"/>
            <a:chExt cx="4128" cy="303"/>
          </a:xfrm>
        </p:grpSpPr>
        <p:sp>
          <p:nvSpPr>
            <p:cNvPr id="3099" name="Rectangle 10"/>
            <p:cNvSpPr>
              <a:spLocks noChangeArrowheads="1"/>
            </p:cNvSpPr>
            <p:nvPr/>
          </p:nvSpPr>
          <p:spPr bwMode="auto">
            <a:xfrm>
              <a:off x="1584" y="2928"/>
              <a:ext cx="912" cy="240"/>
            </a:xfrm>
            <a:prstGeom prst="rect">
              <a:avLst/>
            </a:prstGeom>
            <a:solidFill>
              <a:srgbClr val="FF0000"/>
            </a:solidFill>
            <a:ln w="9525">
              <a:solidFill>
                <a:schemeClr val="tx1"/>
              </a:solidFill>
              <a:miter lim="800000"/>
              <a:headEnd/>
              <a:tailEnd/>
            </a:ln>
          </p:spPr>
          <p:txBody>
            <a:bodyPr wrap="none" anchor="ctr"/>
            <a:lstStyle/>
            <a:p>
              <a:pPr algn="ctr"/>
              <a:r>
                <a:rPr lang="en-US" altLang="zh-TW" sz="1800" dirty="0"/>
                <a:t>Channel</a:t>
              </a:r>
            </a:p>
          </p:txBody>
        </p:sp>
        <p:sp>
          <p:nvSpPr>
            <p:cNvPr id="3100" name="Line 11"/>
            <p:cNvSpPr>
              <a:spLocks noChangeShapeType="1"/>
            </p:cNvSpPr>
            <p:nvPr/>
          </p:nvSpPr>
          <p:spPr bwMode="auto">
            <a:xfrm>
              <a:off x="1152" y="3072"/>
              <a:ext cx="432" cy="0"/>
            </a:xfrm>
            <a:prstGeom prst="line">
              <a:avLst/>
            </a:prstGeom>
            <a:noFill/>
            <a:ln w="9525">
              <a:solidFill>
                <a:schemeClr val="tx1"/>
              </a:solidFill>
              <a:miter lim="800000"/>
              <a:headEnd/>
              <a:tailEnd type="triangle" w="med" len="med"/>
            </a:ln>
          </p:spPr>
          <p:txBody>
            <a:bodyPr wrap="none"/>
            <a:lstStyle/>
            <a:p>
              <a:endParaRPr lang="en-US"/>
            </a:p>
          </p:txBody>
        </p:sp>
        <p:sp>
          <p:nvSpPr>
            <p:cNvPr id="3101" name="Line 12"/>
            <p:cNvSpPr>
              <a:spLocks noChangeShapeType="1"/>
            </p:cNvSpPr>
            <p:nvPr/>
          </p:nvSpPr>
          <p:spPr bwMode="auto">
            <a:xfrm>
              <a:off x="2496" y="3072"/>
              <a:ext cx="336" cy="0"/>
            </a:xfrm>
            <a:prstGeom prst="line">
              <a:avLst/>
            </a:prstGeom>
            <a:noFill/>
            <a:ln w="9525">
              <a:solidFill>
                <a:schemeClr val="tx1"/>
              </a:solidFill>
              <a:miter lim="800000"/>
              <a:headEnd/>
              <a:tailEnd type="triangle" w="med" len="med"/>
            </a:ln>
          </p:spPr>
          <p:txBody>
            <a:bodyPr wrap="none"/>
            <a:lstStyle/>
            <a:p>
              <a:endParaRPr lang="en-US"/>
            </a:p>
          </p:txBody>
        </p:sp>
        <p:graphicFrame>
          <p:nvGraphicFramePr>
            <p:cNvPr id="3079" name="Object 13"/>
            <p:cNvGraphicFramePr>
              <a:graphicFrameLocks noChangeAspect="1"/>
            </p:cNvGraphicFramePr>
            <p:nvPr/>
          </p:nvGraphicFramePr>
          <p:xfrm>
            <a:off x="2880" y="2958"/>
            <a:ext cx="576" cy="213"/>
          </p:xfrm>
          <a:graphic>
            <a:graphicData uri="http://schemas.openxmlformats.org/presentationml/2006/ole">
              <p:oleObj spid="_x0000_s21511" name="Equation" r:id="rId5" imgW="482400" imgH="177480" progId="Equation.3">
                <p:embed/>
              </p:oleObj>
            </a:graphicData>
          </a:graphic>
        </p:graphicFrame>
        <p:sp>
          <p:nvSpPr>
            <p:cNvPr id="3102" name="Line 14"/>
            <p:cNvSpPr>
              <a:spLocks noChangeShapeType="1"/>
            </p:cNvSpPr>
            <p:nvPr/>
          </p:nvSpPr>
          <p:spPr bwMode="auto">
            <a:xfrm>
              <a:off x="3456" y="3072"/>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3103" name="Text Box 15"/>
            <p:cNvSpPr txBox="1">
              <a:spLocks noChangeArrowheads="1"/>
            </p:cNvSpPr>
            <p:nvPr/>
          </p:nvSpPr>
          <p:spPr bwMode="auto">
            <a:xfrm>
              <a:off x="3456" y="2880"/>
              <a:ext cx="576" cy="231"/>
            </a:xfrm>
            <a:prstGeom prst="rect">
              <a:avLst/>
            </a:prstGeom>
            <a:noFill/>
            <a:ln w="9525">
              <a:noFill/>
              <a:miter lim="800000"/>
              <a:headEnd/>
              <a:tailEnd/>
            </a:ln>
          </p:spPr>
          <p:txBody>
            <a:bodyPr>
              <a:spAutoFit/>
            </a:bodyPr>
            <a:lstStyle/>
            <a:p>
              <a:pPr>
                <a:spcBef>
                  <a:spcPct val="50000"/>
                </a:spcBef>
              </a:pPr>
              <a:r>
                <a:rPr lang="en-US" altLang="zh-TW" sz="1800">
                  <a:solidFill>
                    <a:schemeClr val="folHlink"/>
                  </a:solidFill>
                </a:rPr>
                <a:t>correct</a:t>
              </a:r>
            </a:p>
          </p:txBody>
        </p:sp>
        <p:graphicFrame>
          <p:nvGraphicFramePr>
            <p:cNvPr id="3080" name="Object 16"/>
            <p:cNvGraphicFramePr>
              <a:graphicFrameLocks noChangeAspect="1"/>
            </p:cNvGraphicFramePr>
            <p:nvPr/>
          </p:nvGraphicFramePr>
          <p:xfrm>
            <a:off x="4176" y="2976"/>
            <a:ext cx="576" cy="207"/>
          </p:xfrm>
          <a:graphic>
            <a:graphicData uri="http://schemas.openxmlformats.org/presentationml/2006/ole">
              <p:oleObj spid="_x0000_s21512" name="Equation" r:id="rId6" imgW="495000" imgH="177480" progId="Equation.3">
                <p:embed/>
              </p:oleObj>
            </a:graphicData>
          </a:graphic>
        </p:graphicFrame>
        <p:sp>
          <p:nvSpPr>
            <p:cNvPr id="3104" name="Text Box 17"/>
            <p:cNvSpPr txBox="1">
              <a:spLocks noChangeArrowheads="1"/>
            </p:cNvSpPr>
            <p:nvPr/>
          </p:nvSpPr>
          <p:spPr bwMode="auto">
            <a:xfrm>
              <a:off x="624" y="2928"/>
              <a:ext cx="624" cy="231"/>
            </a:xfrm>
            <a:prstGeom prst="rect">
              <a:avLst/>
            </a:prstGeom>
            <a:noFill/>
            <a:ln w="9525">
              <a:noFill/>
              <a:miter lim="800000"/>
              <a:headEnd/>
              <a:tailEnd/>
            </a:ln>
          </p:spPr>
          <p:txBody>
            <a:bodyPr>
              <a:spAutoFit/>
            </a:bodyPr>
            <a:lstStyle/>
            <a:p>
              <a:pPr>
                <a:spcBef>
                  <a:spcPct val="50000"/>
                </a:spcBef>
              </a:pPr>
              <a:r>
                <a:rPr lang="en-US" altLang="zh-TW" sz="1800"/>
                <a:t>source</a:t>
              </a:r>
            </a:p>
          </p:txBody>
        </p:sp>
      </p:grpSp>
      <p:graphicFrame>
        <p:nvGraphicFramePr>
          <p:cNvPr id="3076" name="Object 19"/>
          <p:cNvGraphicFramePr>
            <a:graphicFrameLocks noChangeAspect="1"/>
          </p:cNvGraphicFramePr>
          <p:nvPr/>
        </p:nvGraphicFramePr>
        <p:xfrm>
          <a:off x="1600200" y="5029200"/>
          <a:ext cx="3810000" cy="506413"/>
        </p:xfrm>
        <a:graphic>
          <a:graphicData uri="http://schemas.openxmlformats.org/presentationml/2006/ole">
            <p:oleObj spid="_x0000_s21508" name="Equation" r:id="rId7" imgW="1892160" imgH="279360" progId="Equation.3">
              <p:embed/>
            </p:oleObj>
          </a:graphicData>
        </a:graphic>
      </p:graphicFrame>
      <p:sp>
        <p:nvSpPr>
          <p:cNvPr id="3086" name="Text Box 20"/>
          <p:cNvSpPr txBox="1">
            <a:spLocks noChangeArrowheads="1"/>
          </p:cNvSpPr>
          <p:nvPr/>
        </p:nvSpPr>
        <p:spPr bwMode="auto">
          <a:xfrm>
            <a:off x="5638800" y="5334000"/>
            <a:ext cx="2133600" cy="366713"/>
          </a:xfrm>
          <a:prstGeom prst="rect">
            <a:avLst/>
          </a:prstGeom>
          <a:noFill/>
          <a:ln w="9525">
            <a:noFill/>
            <a:miter lim="800000"/>
            <a:headEnd/>
            <a:tailEnd/>
          </a:ln>
        </p:spPr>
        <p:txBody>
          <a:bodyPr>
            <a:spAutoFit/>
          </a:bodyPr>
          <a:lstStyle/>
          <a:p>
            <a:pPr>
              <a:spcBef>
                <a:spcPct val="50000"/>
              </a:spcBef>
            </a:pPr>
            <a:r>
              <a:rPr lang="en-US" altLang="zh-TW" sz="1800">
                <a:solidFill>
                  <a:schemeClr val="hlink"/>
                </a:solidFill>
              </a:rPr>
              <a:t>parity-check digit</a:t>
            </a:r>
          </a:p>
        </p:txBody>
      </p:sp>
      <p:sp>
        <p:nvSpPr>
          <p:cNvPr id="3087" name="Line 21"/>
          <p:cNvSpPr>
            <a:spLocks noChangeShapeType="1"/>
          </p:cNvSpPr>
          <p:nvPr/>
        </p:nvSpPr>
        <p:spPr bwMode="auto">
          <a:xfrm>
            <a:off x="3124200" y="5715000"/>
            <a:ext cx="2547938" cy="1588"/>
          </a:xfrm>
          <a:prstGeom prst="line">
            <a:avLst/>
          </a:prstGeom>
          <a:noFill/>
          <a:ln w="9525">
            <a:solidFill>
              <a:schemeClr val="tx1"/>
            </a:solidFill>
            <a:miter lim="800000"/>
            <a:headEnd/>
            <a:tailEnd type="triangle" w="med" len="med"/>
          </a:ln>
        </p:spPr>
        <p:txBody>
          <a:bodyPr wrap="none"/>
          <a:lstStyle/>
          <a:p>
            <a:endParaRPr lang="en-US"/>
          </a:p>
        </p:txBody>
      </p:sp>
      <p:sp>
        <p:nvSpPr>
          <p:cNvPr id="3088" name="Line 22"/>
          <p:cNvSpPr>
            <a:spLocks noChangeShapeType="1"/>
          </p:cNvSpPr>
          <p:nvPr/>
        </p:nvSpPr>
        <p:spPr bwMode="auto">
          <a:xfrm>
            <a:off x="3124200" y="5486400"/>
            <a:ext cx="1588" cy="188913"/>
          </a:xfrm>
          <a:prstGeom prst="line">
            <a:avLst/>
          </a:prstGeom>
          <a:noFill/>
          <a:ln w="9525">
            <a:solidFill>
              <a:schemeClr val="tx1"/>
            </a:solidFill>
            <a:miter lim="800000"/>
            <a:headEnd/>
            <a:tailEnd/>
          </a:ln>
        </p:spPr>
        <p:txBody>
          <a:bodyPr wrap="none"/>
          <a:lstStyle/>
          <a:p>
            <a:endParaRPr lang="en-US"/>
          </a:p>
        </p:txBody>
      </p:sp>
      <p:sp>
        <p:nvSpPr>
          <p:cNvPr id="3089" name="Line 23"/>
          <p:cNvSpPr>
            <a:spLocks noChangeShapeType="1"/>
          </p:cNvSpPr>
          <p:nvPr/>
        </p:nvSpPr>
        <p:spPr bwMode="auto">
          <a:xfrm>
            <a:off x="3733800" y="5486400"/>
            <a:ext cx="1588" cy="217488"/>
          </a:xfrm>
          <a:prstGeom prst="line">
            <a:avLst/>
          </a:prstGeom>
          <a:noFill/>
          <a:ln w="9525">
            <a:solidFill>
              <a:schemeClr val="tx1"/>
            </a:solidFill>
            <a:miter lim="800000"/>
            <a:headEnd/>
            <a:tailEnd/>
          </a:ln>
        </p:spPr>
        <p:txBody>
          <a:bodyPr wrap="none"/>
          <a:lstStyle/>
          <a:p>
            <a:endParaRPr lang="en-US"/>
          </a:p>
        </p:txBody>
      </p:sp>
      <p:sp>
        <p:nvSpPr>
          <p:cNvPr id="3090" name="Line 24"/>
          <p:cNvSpPr>
            <a:spLocks noChangeShapeType="1"/>
          </p:cNvSpPr>
          <p:nvPr/>
        </p:nvSpPr>
        <p:spPr bwMode="auto">
          <a:xfrm>
            <a:off x="4419600" y="5486400"/>
            <a:ext cx="1588" cy="217488"/>
          </a:xfrm>
          <a:prstGeom prst="line">
            <a:avLst/>
          </a:prstGeom>
          <a:noFill/>
          <a:ln w="9525">
            <a:solidFill>
              <a:schemeClr val="tx1"/>
            </a:solidFill>
            <a:miter lim="800000"/>
            <a:headEnd/>
            <a:tailEnd/>
          </a:ln>
        </p:spPr>
        <p:txBody>
          <a:bodyPr wrap="none"/>
          <a:lstStyle/>
          <a:p>
            <a:endParaRPr lang="en-US"/>
          </a:p>
        </p:txBody>
      </p:sp>
      <p:sp>
        <p:nvSpPr>
          <p:cNvPr id="3091" name="Line 25"/>
          <p:cNvSpPr>
            <a:spLocks noChangeShapeType="1"/>
          </p:cNvSpPr>
          <p:nvPr/>
        </p:nvSpPr>
        <p:spPr bwMode="auto">
          <a:xfrm>
            <a:off x="5029200" y="5486400"/>
            <a:ext cx="1588" cy="217488"/>
          </a:xfrm>
          <a:prstGeom prst="line">
            <a:avLst/>
          </a:prstGeom>
          <a:noFill/>
          <a:ln w="9525">
            <a:solidFill>
              <a:schemeClr val="tx1"/>
            </a:solidFill>
            <a:miter lim="800000"/>
            <a:headEnd/>
            <a:tailEnd/>
          </a:ln>
        </p:spPr>
        <p:txBody>
          <a:bodyPr wrap="none"/>
          <a:lstStyle/>
          <a:p>
            <a:endParaRPr lang="en-US"/>
          </a:p>
        </p:txBody>
      </p:sp>
      <p:grpSp>
        <p:nvGrpSpPr>
          <p:cNvPr id="3" name="Group 26"/>
          <p:cNvGrpSpPr>
            <a:grpSpLocks/>
          </p:cNvGrpSpPr>
          <p:nvPr/>
        </p:nvGrpSpPr>
        <p:grpSpPr bwMode="auto">
          <a:xfrm>
            <a:off x="1600200" y="5486400"/>
            <a:ext cx="6448425" cy="1173162"/>
            <a:chOff x="720" y="3286"/>
            <a:chExt cx="4062" cy="739"/>
          </a:xfrm>
        </p:grpSpPr>
        <p:sp>
          <p:nvSpPr>
            <p:cNvPr id="3093" name="Rectangle 27"/>
            <p:cNvSpPr>
              <a:spLocks noChangeArrowheads="1"/>
            </p:cNvSpPr>
            <p:nvPr/>
          </p:nvSpPr>
          <p:spPr bwMode="auto">
            <a:xfrm>
              <a:off x="1680" y="3504"/>
              <a:ext cx="912" cy="240"/>
            </a:xfrm>
            <a:prstGeom prst="rect">
              <a:avLst/>
            </a:prstGeom>
            <a:solidFill>
              <a:srgbClr val="FF0000"/>
            </a:solidFill>
            <a:ln w="9525">
              <a:solidFill>
                <a:schemeClr val="tx1"/>
              </a:solidFill>
              <a:miter lim="800000"/>
              <a:headEnd/>
              <a:tailEnd/>
            </a:ln>
          </p:spPr>
          <p:txBody>
            <a:bodyPr wrap="none" anchor="ctr"/>
            <a:lstStyle/>
            <a:p>
              <a:pPr algn="ctr"/>
              <a:r>
                <a:rPr lang="en-US" altLang="zh-TW" sz="1800"/>
                <a:t>Channel</a:t>
              </a:r>
            </a:p>
          </p:txBody>
        </p:sp>
        <p:sp>
          <p:nvSpPr>
            <p:cNvPr id="3094" name="Line 28"/>
            <p:cNvSpPr>
              <a:spLocks noChangeShapeType="1"/>
            </p:cNvSpPr>
            <p:nvPr/>
          </p:nvSpPr>
          <p:spPr bwMode="auto">
            <a:xfrm>
              <a:off x="1248" y="3648"/>
              <a:ext cx="432" cy="0"/>
            </a:xfrm>
            <a:prstGeom prst="line">
              <a:avLst/>
            </a:prstGeom>
            <a:noFill/>
            <a:ln w="9525">
              <a:solidFill>
                <a:schemeClr val="tx1"/>
              </a:solidFill>
              <a:miter lim="800000"/>
              <a:headEnd/>
              <a:tailEnd type="triangle" w="med" len="med"/>
            </a:ln>
          </p:spPr>
          <p:txBody>
            <a:bodyPr wrap="none"/>
            <a:lstStyle/>
            <a:p>
              <a:endParaRPr lang="en-US"/>
            </a:p>
          </p:txBody>
        </p:sp>
        <p:sp>
          <p:nvSpPr>
            <p:cNvPr id="3095" name="Line 29"/>
            <p:cNvSpPr>
              <a:spLocks noChangeShapeType="1"/>
            </p:cNvSpPr>
            <p:nvPr/>
          </p:nvSpPr>
          <p:spPr bwMode="auto">
            <a:xfrm>
              <a:off x="2592" y="3648"/>
              <a:ext cx="336" cy="0"/>
            </a:xfrm>
            <a:prstGeom prst="line">
              <a:avLst/>
            </a:prstGeom>
            <a:noFill/>
            <a:ln w="9525">
              <a:solidFill>
                <a:schemeClr val="tx1"/>
              </a:solidFill>
              <a:miter lim="800000"/>
              <a:headEnd/>
              <a:tailEnd type="triangle" w="med" len="med"/>
            </a:ln>
          </p:spPr>
          <p:txBody>
            <a:bodyPr wrap="none"/>
            <a:lstStyle/>
            <a:p>
              <a:endParaRPr lang="en-US"/>
            </a:p>
          </p:txBody>
        </p:sp>
        <p:graphicFrame>
          <p:nvGraphicFramePr>
            <p:cNvPr id="3077" name="Object 30"/>
            <p:cNvGraphicFramePr>
              <a:graphicFrameLocks noChangeAspect="1"/>
            </p:cNvGraphicFramePr>
            <p:nvPr/>
          </p:nvGraphicFramePr>
          <p:xfrm>
            <a:off x="3072" y="3552"/>
            <a:ext cx="318" cy="213"/>
          </p:xfrm>
          <a:graphic>
            <a:graphicData uri="http://schemas.openxmlformats.org/presentationml/2006/ole">
              <p:oleObj spid="_x0000_s21509" name="Equation" r:id="rId8" imgW="266400" imgH="177480" progId="Equation.3">
                <p:embed/>
              </p:oleObj>
            </a:graphicData>
          </a:graphic>
        </p:graphicFrame>
        <p:sp>
          <p:nvSpPr>
            <p:cNvPr id="3096" name="Line 31"/>
            <p:cNvSpPr>
              <a:spLocks noChangeShapeType="1"/>
            </p:cNvSpPr>
            <p:nvPr/>
          </p:nvSpPr>
          <p:spPr bwMode="auto">
            <a:xfrm>
              <a:off x="3552" y="3648"/>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3097" name="Text Box 32"/>
            <p:cNvSpPr txBox="1">
              <a:spLocks noChangeArrowheads="1"/>
            </p:cNvSpPr>
            <p:nvPr/>
          </p:nvSpPr>
          <p:spPr bwMode="auto">
            <a:xfrm>
              <a:off x="3552" y="3456"/>
              <a:ext cx="576" cy="231"/>
            </a:xfrm>
            <a:prstGeom prst="rect">
              <a:avLst/>
            </a:prstGeom>
            <a:noFill/>
            <a:ln w="9525">
              <a:noFill/>
              <a:miter lim="800000"/>
              <a:headEnd/>
              <a:tailEnd/>
            </a:ln>
          </p:spPr>
          <p:txBody>
            <a:bodyPr>
              <a:spAutoFit/>
            </a:bodyPr>
            <a:lstStyle/>
            <a:p>
              <a:pPr>
                <a:spcBef>
                  <a:spcPct val="50000"/>
                </a:spcBef>
              </a:pPr>
              <a:r>
                <a:rPr lang="en-US" altLang="zh-TW" sz="1800">
                  <a:solidFill>
                    <a:schemeClr val="folHlink"/>
                  </a:solidFill>
                </a:rPr>
                <a:t>correct</a:t>
              </a:r>
            </a:p>
          </p:txBody>
        </p:sp>
        <p:graphicFrame>
          <p:nvGraphicFramePr>
            <p:cNvPr id="3078" name="Object 33"/>
            <p:cNvGraphicFramePr>
              <a:graphicFrameLocks noChangeAspect="1"/>
            </p:cNvGraphicFramePr>
            <p:nvPr/>
          </p:nvGraphicFramePr>
          <p:xfrm>
            <a:off x="4338" y="3286"/>
            <a:ext cx="444" cy="739"/>
          </p:xfrm>
          <a:graphic>
            <a:graphicData uri="http://schemas.openxmlformats.org/presentationml/2006/ole">
              <p:oleObj spid="_x0000_s21510" name="Equation" r:id="rId9" imgW="380880" imgH="634680" progId="Equation.3">
                <p:embed/>
              </p:oleObj>
            </a:graphicData>
          </a:graphic>
        </p:graphicFrame>
        <p:sp>
          <p:nvSpPr>
            <p:cNvPr id="3098" name="Text Box 34"/>
            <p:cNvSpPr txBox="1">
              <a:spLocks noChangeArrowheads="1"/>
            </p:cNvSpPr>
            <p:nvPr/>
          </p:nvSpPr>
          <p:spPr bwMode="auto">
            <a:xfrm>
              <a:off x="720" y="3504"/>
              <a:ext cx="624" cy="231"/>
            </a:xfrm>
            <a:prstGeom prst="rect">
              <a:avLst/>
            </a:prstGeom>
            <a:noFill/>
            <a:ln w="9525">
              <a:noFill/>
              <a:miter lim="800000"/>
              <a:headEnd/>
              <a:tailEnd/>
            </a:ln>
          </p:spPr>
          <p:txBody>
            <a:bodyPr>
              <a:spAutoFit/>
            </a:bodyPr>
            <a:lstStyle/>
            <a:p>
              <a:pPr>
                <a:spcBef>
                  <a:spcPct val="50000"/>
                </a:spcBef>
              </a:pPr>
              <a:r>
                <a:rPr lang="en-US" altLang="zh-TW" sz="1800"/>
                <a:t>source</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noChangeArrowheads="1"/>
          </p:cNvSpPr>
          <p:nvPr>
            <p:ph type="title"/>
          </p:nvPr>
        </p:nvSpPr>
        <p:spPr/>
        <p:txBody>
          <a:bodyPr/>
          <a:lstStyle/>
          <a:p>
            <a:pPr eaLnBrk="1" hangingPunct="1"/>
            <a:r>
              <a:rPr lang="en-US" altLang="zh-TW" smtClean="0"/>
              <a:t>Introduction to Coding Theory</a:t>
            </a:r>
          </a:p>
        </p:txBody>
      </p:sp>
      <p:sp>
        <p:nvSpPr>
          <p:cNvPr id="4103" name="Rectangle 3"/>
          <p:cNvSpPr>
            <a:spLocks noGrp="1" noChangeArrowheads="1"/>
          </p:cNvSpPr>
          <p:nvPr>
            <p:ph type="body" idx="1"/>
          </p:nvPr>
        </p:nvSpPr>
        <p:spPr>
          <a:xfrm>
            <a:off x="395536" y="2017712"/>
            <a:ext cx="8559552" cy="4579639"/>
          </a:xfrm>
        </p:spPr>
        <p:txBody>
          <a:bodyPr/>
          <a:lstStyle/>
          <a:p>
            <a:pPr eaLnBrk="1" hangingPunct="1"/>
            <a:r>
              <a:rPr lang="en-US" altLang="zh-TW" dirty="0" smtClean="0"/>
              <a:t> Information rate</a:t>
            </a:r>
          </a:p>
          <a:p>
            <a:pPr lvl="1" eaLnBrk="1" hangingPunct="1"/>
            <a:r>
              <a:rPr lang="en-US" altLang="zh-TW" sz="2400" dirty="0" smtClean="0"/>
              <a:t>Definition: </a:t>
            </a:r>
            <a:r>
              <a:rPr lang="en-US" altLang="zh-TW" sz="2400" dirty="0" smtClean="0">
                <a:solidFill>
                  <a:srgbClr val="009900"/>
                </a:solidFill>
              </a:rPr>
              <a:t>information rate of code C</a:t>
            </a:r>
          </a:p>
          <a:p>
            <a:pPr lvl="1" algn="just" eaLnBrk="1" hangingPunct="1"/>
            <a:r>
              <a:rPr lang="en-US" altLang="zh-TW" dirty="0" smtClean="0">
                <a:solidFill>
                  <a:srgbClr val="002060"/>
                </a:solidFill>
              </a:rPr>
              <a:t>Is number that is designed to measure the proportion of each codeword that is carrying the message</a:t>
            </a:r>
          </a:p>
          <a:p>
            <a:pPr lvl="1" eaLnBrk="1" hangingPunct="1"/>
            <a:endParaRPr lang="en-US" altLang="zh-TW" sz="2400" dirty="0" smtClean="0">
              <a:solidFill>
                <a:srgbClr val="009900"/>
              </a:solidFill>
            </a:endParaRPr>
          </a:p>
          <a:p>
            <a:pPr lvl="1" eaLnBrk="1" hangingPunct="1"/>
            <a:endParaRPr lang="en-US" altLang="zh-TW" sz="2400" dirty="0" smtClean="0">
              <a:solidFill>
                <a:srgbClr val="009900"/>
              </a:solidFill>
            </a:endParaRPr>
          </a:p>
          <a:p>
            <a:pPr lvl="1" eaLnBrk="1" hangingPunct="1"/>
            <a:endParaRPr lang="en-US" altLang="zh-TW" sz="2400" dirty="0" smtClean="0">
              <a:solidFill>
                <a:srgbClr val="009900"/>
              </a:solidFill>
            </a:endParaRPr>
          </a:p>
          <a:p>
            <a:pPr lvl="1" eaLnBrk="1" hangingPunct="1"/>
            <a:r>
              <a:rPr lang="en-US" altLang="zh-TW" sz="2400" dirty="0" smtClean="0">
                <a:solidFill>
                  <a:srgbClr val="009900"/>
                </a:solidFill>
              </a:rPr>
              <a:t>C1={00,01,10,11} c2={000000,010101,10……}</a:t>
            </a:r>
          </a:p>
          <a:p>
            <a:pPr lvl="1" eaLnBrk="1" hangingPunct="1"/>
            <a:r>
              <a:rPr lang="en-US" altLang="zh-TW" sz="2400" dirty="0" smtClean="0"/>
              <a:t>Examples</a:t>
            </a:r>
          </a:p>
          <a:p>
            <a:pPr eaLnBrk="1" hangingPunct="1">
              <a:buFont typeface="Wingdings" pitchFamily="2" charset="2"/>
              <a:buNone/>
            </a:pPr>
            <a:r>
              <a:rPr lang="en-US" altLang="zh-TW" dirty="0" smtClean="0"/>
              <a:t>	</a:t>
            </a:r>
          </a:p>
        </p:txBody>
      </p:sp>
      <p:graphicFrame>
        <p:nvGraphicFramePr>
          <p:cNvPr id="4098" name="Object 4"/>
          <p:cNvGraphicFramePr>
            <a:graphicFrameLocks noChangeAspect="1"/>
          </p:cNvGraphicFramePr>
          <p:nvPr/>
        </p:nvGraphicFramePr>
        <p:xfrm>
          <a:off x="2667000" y="3601764"/>
          <a:ext cx="3471863" cy="1195388"/>
        </p:xfrm>
        <a:graphic>
          <a:graphicData uri="http://schemas.openxmlformats.org/presentationml/2006/ole">
            <p:oleObj spid="_x0000_s114690" name="方程式" r:id="rId3" imgW="1600200" imgH="609480" progId="Equation.3">
              <p:embed/>
            </p:oleObj>
          </a:graphicData>
        </a:graphic>
      </p:graphicFrame>
      <p:graphicFrame>
        <p:nvGraphicFramePr>
          <p:cNvPr id="4099" name="Object 5"/>
          <p:cNvGraphicFramePr>
            <a:graphicFrameLocks noChangeAspect="1"/>
          </p:cNvGraphicFramePr>
          <p:nvPr/>
        </p:nvGraphicFramePr>
        <p:xfrm>
          <a:off x="958850" y="5634632"/>
          <a:ext cx="2347913" cy="674688"/>
        </p:xfrm>
        <a:graphic>
          <a:graphicData uri="http://schemas.openxmlformats.org/presentationml/2006/ole">
            <p:oleObj spid="_x0000_s114691" name="方程式" r:id="rId4" imgW="990360" imgH="393480" progId="Equation.3">
              <p:embed/>
            </p:oleObj>
          </a:graphicData>
        </a:graphic>
      </p:graphicFrame>
      <p:graphicFrame>
        <p:nvGraphicFramePr>
          <p:cNvPr id="4100" name="Object 6"/>
          <p:cNvGraphicFramePr>
            <a:graphicFrameLocks noChangeAspect="1"/>
          </p:cNvGraphicFramePr>
          <p:nvPr/>
        </p:nvGraphicFramePr>
        <p:xfrm>
          <a:off x="3795713" y="5558432"/>
          <a:ext cx="1365250" cy="744538"/>
        </p:xfrm>
        <a:graphic>
          <a:graphicData uri="http://schemas.openxmlformats.org/presentationml/2006/ole">
            <p:oleObj spid="_x0000_s114692" name="方程式" r:id="rId5" imgW="419040" imgH="393480" progId="Equation.3">
              <p:embed/>
            </p:oleObj>
          </a:graphicData>
        </a:graphic>
      </p:graphicFrame>
      <p:graphicFrame>
        <p:nvGraphicFramePr>
          <p:cNvPr id="4101" name="Object 7"/>
          <p:cNvGraphicFramePr>
            <a:graphicFrameLocks noChangeAspect="1"/>
          </p:cNvGraphicFramePr>
          <p:nvPr/>
        </p:nvGraphicFramePr>
        <p:xfrm>
          <a:off x="5924550" y="5482232"/>
          <a:ext cx="1390650" cy="795338"/>
        </p:xfrm>
        <a:graphic>
          <a:graphicData uri="http://schemas.openxmlformats.org/presentationml/2006/ole">
            <p:oleObj spid="_x0000_s114693" name="方程式" r:id="rId6" imgW="419040" imgH="393480" progId="Equation.3">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146" name="AutoShape 2"/>
          <p:cNvSpPr>
            <a:spLocks noGrp="1" noChangeArrowheads="1"/>
          </p:cNvSpPr>
          <p:nvPr>
            <p:ph type="title"/>
          </p:nvPr>
        </p:nvSpPr>
        <p:spPr>
          <a:xfrm>
            <a:off x="1150938" y="762000"/>
            <a:ext cx="7793037" cy="617538"/>
          </a:xfrm>
          <a:ln/>
        </p:spPr>
        <p:txBody>
          <a:bodyPr/>
          <a:lstStyle/>
          <a:p>
            <a:pPr algn="ctr"/>
            <a:r>
              <a:rPr lang="en-GB" sz="2400" b="1" dirty="0">
                <a:solidFill>
                  <a:srgbClr val="000000"/>
                </a:solidFill>
                <a:effectLst>
                  <a:outerShdw blurRad="38100" dist="38100" dir="2700000" algn="tl">
                    <a:srgbClr val="FFFFFF"/>
                  </a:outerShdw>
                </a:effectLst>
                <a:latin typeface="Arial" charset="0"/>
              </a:rPr>
              <a:t>Notation and Examples</a:t>
            </a:r>
          </a:p>
        </p:txBody>
      </p:sp>
      <p:sp>
        <p:nvSpPr>
          <p:cNvPr id="134147" name="Rectangle 3"/>
          <p:cNvSpPr>
            <a:spLocks noGrp="1" noChangeArrowheads="1"/>
          </p:cNvSpPr>
          <p:nvPr>
            <p:ph idx="1"/>
          </p:nvPr>
        </p:nvSpPr>
        <p:spPr>
          <a:xfrm>
            <a:off x="827088" y="1716088"/>
            <a:ext cx="8169275" cy="1560512"/>
          </a:xfrm>
        </p:spPr>
        <p:txBody>
          <a:bodyPr/>
          <a:lstStyle/>
          <a:p>
            <a:pPr marL="0" indent="0"/>
            <a:r>
              <a:rPr lang="en-GB" sz="2000" dirty="0">
                <a:solidFill>
                  <a:srgbClr val="FF0000"/>
                </a:solidFill>
                <a:effectLst>
                  <a:outerShdw blurRad="38100" dist="38100" dir="2700000" algn="tl">
                    <a:srgbClr val="C0C0C0"/>
                  </a:outerShdw>
                </a:effectLst>
              </a:rPr>
              <a:t>Notation:</a:t>
            </a:r>
            <a:r>
              <a:rPr lang="en-GB" sz="2000" dirty="0"/>
              <a:t> An (</a:t>
            </a:r>
            <a:r>
              <a:rPr lang="en-GB" sz="2000" i="1" dirty="0" err="1"/>
              <a:t>n</a:t>
            </a:r>
            <a:r>
              <a:rPr lang="en-GB" sz="2000" dirty="0" err="1"/>
              <a:t>,</a:t>
            </a:r>
            <a:r>
              <a:rPr lang="en-GB" sz="2000" i="1" dirty="0" err="1"/>
              <a:t>M</a:t>
            </a:r>
            <a:r>
              <a:rPr lang="en-GB" sz="2000" dirty="0" err="1"/>
              <a:t>,</a:t>
            </a:r>
            <a:r>
              <a:rPr lang="en-GB" sz="2000" i="1" dirty="0" err="1"/>
              <a:t>d</a:t>
            </a:r>
            <a:r>
              <a:rPr lang="en-GB" sz="2000" dirty="0"/>
              <a:t>) - code </a:t>
            </a:r>
            <a:r>
              <a:rPr lang="en-GB" sz="2000" i="1" dirty="0"/>
              <a:t>C</a:t>
            </a:r>
            <a:r>
              <a:rPr lang="en-GB" sz="2000" dirty="0"/>
              <a:t> is a code such</a:t>
            </a:r>
            <a:r>
              <a:rPr lang="cs-CZ" sz="2000" dirty="0"/>
              <a:t> </a:t>
            </a:r>
            <a:r>
              <a:rPr lang="en-GB" sz="2000" dirty="0"/>
              <a:t>that</a:t>
            </a:r>
            <a:endParaRPr lang="cs-CZ" sz="2000" dirty="0"/>
          </a:p>
          <a:p>
            <a:pPr marL="0" indent="0">
              <a:buClr>
                <a:srgbClr val="003399"/>
              </a:buClr>
              <a:buSzTx/>
              <a:buFontTx/>
              <a:buChar char="•"/>
            </a:pPr>
            <a:r>
              <a:rPr lang="cs-CZ" sz="2000" i="1" dirty="0"/>
              <a:t>  </a:t>
            </a:r>
            <a:r>
              <a:rPr lang="en-GB" sz="2000" i="1" dirty="0"/>
              <a:t>n</a:t>
            </a:r>
            <a:r>
              <a:rPr lang="en-GB" sz="2000" dirty="0"/>
              <a:t> - is the length of </a:t>
            </a:r>
            <a:r>
              <a:rPr lang="en-GB" sz="2000" dirty="0" err="1"/>
              <a:t>codewords</a:t>
            </a:r>
            <a:r>
              <a:rPr lang="en-GB" sz="2000" dirty="0"/>
              <a:t>.</a:t>
            </a:r>
            <a:endParaRPr lang="cs-CZ" sz="2000" dirty="0"/>
          </a:p>
          <a:p>
            <a:pPr marL="0" indent="0">
              <a:buClr>
                <a:srgbClr val="003399"/>
              </a:buClr>
              <a:buSzTx/>
              <a:buFontTx/>
              <a:buChar char="•"/>
            </a:pPr>
            <a:r>
              <a:rPr lang="cs-CZ" sz="2000" dirty="0"/>
              <a:t>  </a:t>
            </a:r>
            <a:r>
              <a:rPr lang="en-GB" sz="2000" i="1" dirty="0"/>
              <a:t>M</a:t>
            </a:r>
            <a:r>
              <a:rPr lang="en-GB" sz="2000" dirty="0"/>
              <a:t> - is the number of </a:t>
            </a:r>
            <a:r>
              <a:rPr lang="en-GB" sz="2000" dirty="0" err="1"/>
              <a:t>codewords</a:t>
            </a:r>
            <a:r>
              <a:rPr lang="en-GB" sz="2000" dirty="0"/>
              <a:t>.</a:t>
            </a:r>
            <a:endParaRPr lang="cs-CZ" sz="2000" dirty="0"/>
          </a:p>
          <a:p>
            <a:pPr marL="0" indent="0">
              <a:buClr>
                <a:srgbClr val="003399"/>
              </a:buClr>
              <a:buSzTx/>
              <a:buFontTx/>
              <a:buChar char="•"/>
            </a:pPr>
            <a:r>
              <a:rPr lang="cs-CZ" sz="2000" dirty="0"/>
              <a:t>  </a:t>
            </a:r>
            <a:r>
              <a:rPr lang="en-GB" sz="2000" i="1" dirty="0"/>
              <a:t>d</a:t>
            </a:r>
            <a:r>
              <a:rPr lang="en-GB" sz="2000" dirty="0"/>
              <a:t> - is the minimum distance in </a:t>
            </a:r>
            <a:r>
              <a:rPr lang="en-GB" sz="2000" i="1" dirty="0"/>
              <a:t>C</a:t>
            </a:r>
            <a:r>
              <a:rPr lang="en-GB" sz="2000" dirty="0"/>
              <a:t>.</a:t>
            </a:r>
          </a:p>
        </p:txBody>
      </p:sp>
      <p:sp>
        <p:nvSpPr>
          <p:cNvPr id="6" name="Slide Number Placeholder 3"/>
          <p:cNvSpPr>
            <a:spLocks noGrp="1"/>
          </p:cNvSpPr>
          <p:nvPr>
            <p:ph type="sldNum" sz="quarter" idx="4294967295"/>
          </p:nvPr>
        </p:nvSpPr>
        <p:spPr>
          <a:xfrm>
            <a:off x="7010400" y="6356350"/>
            <a:ext cx="2133600" cy="365125"/>
          </a:xfrm>
          <a:prstGeom prst="rect">
            <a:avLst/>
          </a:prstGeom>
        </p:spPr>
        <p:txBody>
          <a:bodyPr/>
          <a:lstStyle/>
          <a:p>
            <a:fld id="{56709C67-2FD1-4AF1-AE27-80C29DD9D74C}" type="slidenum">
              <a:rPr lang="en-GB">
                <a:solidFill>
                  <a:srgbClr val="000000"/>
                </a:solidFill>
              </a:rPr>
              <a:pPr/>
              <a:t>19</a:t>
            </a:fld>
            <a:endParaRPr lang="en-GB" dirty="0">
              <a:solidFill>
                <a:srgbClr val="000000"/>
              </a:solidFill>
            </a:endParaRPr>
          </a:p>
        </p:txBody>
      </p:sp>
      <p:sp>
        <p:nvSpPr>
          <p:cNvPr id="134149" name="Rectangle 5"/>
          <p:cNvSpPr>
            <a:spLocks noChangeArrowheads="1"/>
          </p:cNvSpPr>
          <p:nvPr/>
        </p:nvSpPr>
        <p:spPr bwMode="auto">
          <a:xfrm>
            <a:off x="827088" y="3316288"/>
            <a:ext cx="8169275" cy="2017712"/>
          </a:xfrm>
          <a:prstGeom prst="rect">
            <a:avLst/>
          </a:prstGeom>
          <a:noFill/>
          <a:ln w="12700" cap="sq">
            <a:noFill/>
            <a:miter lim="800000"/>
            <a:headEnd type="none" w="sm" len="sm"/>
            <a:tailEnd type="none" w="sm" len="sm"/>
          </a:ln>
          <a:effectLst/>
        </p:spPr>
        <p:txBody>
          <a:bodyPr/>
          <a:lstStyle/>
          <a:p>
            <a:pPr>
              <a:spcBef>
                <a:spcPct val="20000"/>
              </a:spcBef>
              <a:buClr>
                <a:srgbClr val="003399"/>
              </a:buClr>
              <a:tabLst>
                <a:tab pos="285750" algn="l"/>
              </a:tabLst>
            </a:pPr>
            <a:r>
              <a:rPr lang="en-GB" sz="2000">
                <a:solidFill>
                  <a:srgbClr val="FF0000"/>
                </a:solidFill>
                <a:effectLst>
                  <a:outerShdw blurRad="38100" dist="38100" dir="2700000" algn="tl">
                    <a:srgbClr val="C0C0C0"/>
                  </a:outerShdw>
                </a:effectLst>
              </a:rPr>
              <a:t>Ex</a:t>
            </a:r>
            <a:r>
              <a:rPr lang="cs-CZ" sz="2000">
                <a:solidFill>
                  <a:srgbClr val="FF0000"/>
                </a:solidFill>
                <a:effectLst>
                  <a:outerShdw blurRad="38100" dist="38100" dir="2700000" algn="tl">
                    <a:srgbClr val="C0C0C0"/>
                  </a:outerShdw>
                </a:effectLst>
              </a:rPr>
              <a:t>ample:</a:t>
            </a:r>
            <a:r>
              <a:rPr lang="en-GB" sz="2000">
                <a:solidFill>
                  <a:srgbClr val="FF0000"/>
                </a:solidFill>
                <a:effectLst>
                  <a:outerShdw blurRad="38100" dist="38100" dir="2700000" algn="tl">
                    <a:srgbClr val="C0C0C0"/>
                  </a:outerShdw>
                </a:effectLst>
              </a:rPr>
              <a:t> </a:t>
            </a:r>
            <a:endParaRPr lang="cs-CZ" sz="2000">
              <a:solidFill>
                <a:srgbClr val="FF0000"/>
              </a:solidFill>
              <a:effectLst>
                <a:outerShdw blurRad="38100" dist="38100" dir="2700000" algn="tl">
                  <a:srgbClr val="C0C0C0"/>
                </a:outerShdw>
              </a:effectLst>
            </a:endParaRPr>
          </a:p>
          <a:p>
            <a:pPr>
              <a:spcBef>
                <a:spcPct val="20000"/>
              </a:spcBef>
              <a:buClr>
                <a:srgbClr val="003399"/>
              </a:buClr>
              <a:tabLst>
                <a:tab pos="285750" algn="l"/>
              </a:tabLst>
            </a:pPr>
            <a:r>
              <a:rPr lang="cs-CZ" sz="2000" i="1">
                <a:solidFill>
                  <a:srgbClr val="000000"/>
                </a:solidFill>
              </a:rPr>
              <a:t>	</a:t>
            </a:r>
            <a:r>
              <a:rPr lang="en-GB" sz="2000" i="1">
                <a:solidFill>
                  <a:srgbClr val="000000"/>
                </a:solidFill>
              </a:rPr>
              <a:t>C</a:t>
            </a:r>
            <a:r>
              <a:rPr lang="en-GB" sz="2000" baseline="-25000">
                <a:solidFill>
                  <a:srgbClr val="000000"/>
                </a:solidFill>
              </a:rPr>
              <a:t>1</a:t>
            </a:r>
            <a:r>
              <a:rPr lang="cs-CZ" sz="2000">
                <a:solidFill>
                  <a:srgbClr val="000000"/>
                </a:solidFill>
              </a:rPr>
              <a:t> </a:t>
            </a:r>
            <a:r>
              <a:rPr lang="en-GB" sz="2000">
                <a:solidFill>
                  <a:srgbClr val="000000"/>
                </a:solidFill>
              </a:rPr>
              <a:t>=</a:t>
            </a:r>
            <a:r>
              <a:rPr lang="cs-CZ" sz="2000">
                <a:solidFill>
                  <a:srgbClr val="000000"/>
                </a:solidFill>
              </a:rPr>
              <a:t> </a:t>
            </a:r>
            <a:r>
              <a:rPr lang="en-GB" sz="2000">
                <a:solidFill>
                  <a:srgbClr val="000000"/>
                </a:solidFill>
              </a:rPr>
              <a:t>{00,</a:t>
            </a:r>
            <a:r>
              <a:rPr lang="cs-CZ" sz="2000">
                <a:solidFill>
                  <a:srgbClr val="000000"/>
                </a:solidFill>
              </a:rPr>
              <a:t> </a:t>
            </a:r>
            <a:r>
              <a:rPr lang="en-GB" sz="2000">
                <a:solidFill>
                  <a:srgbClr val="000000"/>
                </a:solidFill>
              </a:rPr>
              <a:t>01,</a:t>
            </a:r>
            <a:r>
              <a:rPr lang="cs-CZ" sz="2000">
                <a:solidFill>
                  <a:srgbClr val="000000"/>
                </a:solidFill>
              </a:rPr>
              <a:t> </a:t>
            </a:r>
            <a:r>
              <a:rPr lang="en-GB" sz="2000">
                <a:solidFill>
                  <a:srgbClr val="000000"/>
                </a:solidFill>
              </a:rPr>
              <a:t>10,</a:t>
            </a:r>
            <a:r>
              <a:rPr lang="cs-CZ" sz="2000">
                <a:solidFill>
                  <a:srgbClr val="000000"/>
                </a:solidFill>
              </a:rPr>
              <a:t> </a:t>
            </a:r>
            <a:r>
              <a:rPr lang="en-GB" sz="2000">
                <a:solidFill>
                  <a:srgbClr val="000000"/>
                </a:solidFill>
              </a:rPr>
              <a:t>11} is a (2,4,1)-code.</a:t>
            </a:r>
            <a:endParaRPr lang="cs-CZ" sz="2000">
              <a:solidFill>
                <a:srgbClr val="000000"/>
              </a:solidFill>
            </a:endParaRPr>
          </a:p>
          <a:p>
            <a:pPr>
              <a:spcBef>
                <a:spcPct val="20000"/>
              </a:spcBef>
              <a:buClr>
                <a:srgbClr val="003399"/>
              </a:buClr>
              <a:tabLst>
                <a:tab pos="285750" algn="l"/>
              </a:tabLst>
            </a:pPr>
            <a:r>
              <a:rPr lang="cs-CZ" sz="2000" i="1">
                <a:solidFill>
                  <a:srgbClr val="000000"/>
                </a:solidFill>
              </a:rPr>
              <a:t>	</a:t>
            </a:r>
            <a:r>
              <a:rPr lang="en-GB" sz="2000" i="1">
                <a:solidFill>
                  <a:srgbClr val="000000"/>
                </a:solidFill>
              </a:rPr>
              <a:t>C</a:t>
            </a:r>
            <a:r>
              <a:rPr lang="en-GB" sz="2000" baseline="-25000">
                <a:solidFill>
                  <a:srgbClr val="000000"/>
                </a:solidFill>
              </a:rPr>
              <a:t>2</a:t>
            </a:r>
            <a:r>
              <a:rPr lang="cs-CZ" sz="2000">
                <a:solidFill>
                  <a:srgbClr val="000000"/>
                </a:solidFill>
              </a:rPr>
              <a:t> </a:t>
            </a:r>
            <a:r>
              <a:rPr lang="en-GB" sz="2000">
                <a:solidFill>
                  <a:srgbClr val="000000"/>
                </a:solidFill>
              </a:rPr>
              <a:t>=</a:t>
            </a:r>
            <a:r>
              <a:rPr lang="cs-CZ" sz="2000">
                <a:solidFill>
                  <a:srgbClr val="000000"/>
                </a:solidFill>
              </a:rPr>
              <a:t> </a:t>
            </a:r>
            <a:r>
              <a:rPr lang="en-GB" sz="2000">
                <a:solidFill>
                  <a:srgbClr val="000000"/>
                </a:solidFill>
              </a:rPr>
              <a:t>{000,</a:t>
            </a:r>
            <a:r>
              <a:rPr lang="cs-CZ" sz="2000">
                <a:solidFill>
                  <a:srgbClr val="000000"/>
                </a:solidFill>
              </a:rPr>
              <a:t> </a:t>
            </a:r>
            <a:r>
              <a:rPr lang="en-GB" sz="2000">
                <a:solidFill>
                  <a:srgbClr val="000000"/>
                </a:solidFill>
              </a:rPr>
              <a:t>011,</a:t>
            </a:r>
            <a:r>
              <a:rPr lang="cs-CZ" sz="2000">
                <a:solidFill>
                  <a:srgbClr val="000000"/>
                </a:solidFill>
              </a:rPr>
              <a:t> </a:t>
            </a:r>
            <a:r>
              <a:rPr lang="en-GB" sz="2000">
                <a:solidFill>
                  <a:srgbClr val="000000"/>
                </a:solidFill>
              </a:rPr>
              <a:t>101,</a:t>
            </a:r>
            <a:r>
              <a:rPr lang="cs-CZ" sz="2000">
                <a:solidFill>
                  <a:srgbClr val="000000"/>
                </a:solidFill>
              </a:rPr>
              <a:t> </a:t>
            </a:r>
            <a:r>
              <a:rPr lang="en-GB" sz="2000">
                <a:solidFill>
                  <a:srgbClr val="000000"/>
                </a:solidFill>
              </a:rPr>
              <a:t>110} is a (3,4,2)-code.</a:t>
            </a:r>
            <a:endParaRPr lang="cs-CZ" sz="2000">
              <a:solidFill>
                <a:srgbClr val="000000"/>
              </a:solidFill>
            </a:endParaRPr>
          </a:p>
          <a:p>
            <a:pPr>
              <a:spcBef>
                <a:spcPct val="20000"/>
              </a:spcBef>
              <a:buClr>
                <a:srgbClr val="003399"/>
              </a:buClr>
              <a:tabLst>
                <a:tab pos="285750" algn="l"/>
              </a:tabLst>
            </a:pPr>
            <a:r>
              <a:rPr lang="cs-CZ" sz="2000" i="1">
                <a:solidFill>
                  <a:srgbClr val="000000"/>
                </a:solidFill>
              </a:rPr>
              <a:t>	</a:t>
            </a:r>
            <a:r>
              <a:rPr lang="en-GB" sz="2000" i="1">
                <a:solidFill>
                  <a:srgbClr val="000000"/>
                </a:solidFill>
              </a:rPr>
              <a:t>C</a:t>
            </a:r>
            <a:r>
              <a:rPr lang="en-GB" sz="2000" baseline="-25000">
                <a:solidFill>
                  <a:srgbClr val="000000"/>
                </a:solidFill>
              </a:rPr>
              <a:t>3</a:t>
            </a:r>
            <a:r>
              <a:rPr lang="cs-CZ" sz="2000">
                <a:solidFill>
                  <a:srgbClr val="000000"/>
                </a:solidFill>
              </a:rPr>
              <a:t> </a:t>
            </a:r>
            <a:r>
              <a:rPr lang="en-GB" sz="2000">
                <a:solidFill>
                  <a:srgbClr val="000000"/>
                </a:solidFill>
              </a:rPr>
              <a:t>=</a:t>
            </a:r>
            <a:r>
              <a:rPr lang="cs-CZ" sz="2000">
                <a:solidFill>
                  <a:srgbClr val="000000"/>
                </a:solidFill>
              </a:rPr>
              <a:t> </a:t>
            </a:r>
            <a:r>
              <a:rPr lang="en-GB" sz="2000">
                <a:solidFill>
                  <a:srgbClr val="000000"/>
                </a:solidFill>
              </a:rPr>
              <a:t>{00000,</a:t>
            </a:r>
            <a:r>
              <a:rPr lang="cs-CZ" sz="2000">
                <a:solidFill>
                  <a:srgbClr val="000000"/>
                </a:solidFill>
              </a:rPr>
              <a:t> </a:t>
            </a:r>
            <a:r>
              <a:rPr lang="en-GB" sz="2000">
                <a:solidFill>
                  <a:srgbClr val="000000"/>
                </a:solidFill>
              </a:rPr>
              <a:t>01101,</a:t>
            </a:r>
            <a:r>
              <a:rPr lang="cs-CZ" sz="2000">
                <a:solidFill>
                  <a:srgbClr val="000000"/>
                </a:solidFill>
              </a:rPr>
              <a:t> </a:t>
            </a:r>
            <a:r>
              <a:rPr lang="en-GB" sz="2000">
                <a:solidFill>
                  <a:srgbClr val="000000"/>
                </a:solidFill>
              </a:rPr>
              <a:t>10110,</a:t>
            </a:r>
            <a:r>
              <a:rPr lang="cs-CZ" sz="2000">
                <a:solidFill>
                  <a:srgbClr val="000000"/>
                </a:solidFill>
              </a:rPr>
              <a:t> </a:t>
            </a:r>
            <a:r>
              <a:rPr lang="en-GB" sz="2000">
                <a:solidFill>
                  <a:srgbClr val="000000"/>
                </a:solidFill>
              </a:rPr>
              <a:t>11011} is a (5,4,3)-code.</a:t>
            </a:r>
            <a:endParaRPr lang="cs-CZ" sz="2000">
              <a:solidFill>
                <a:srgbClr val="000000"/>
              </a:solidFill>
            </a:endParaRPr>
          </a:p>
          <a:p>
            <a:pPr>
              <a:spcBef>
                <a:spcPct val="20000"/>
              </a:spcBef>
              <a:buClr>
                <a:srgbClr val="003399"/>
              </a:buClr>
              <a:tabLst>
                <a:tab pos="285750" algn="l"/>
              </a:tabLst>
            </a:pPr>
            <a:endParaRPr lang="cs-CZ" sz="1000">
              <a:solidFill>
                <a:srgbClr val="000000"/>
              </a:solidFill>
            </a:endParaRPr>
          </a:p>
          <a:p>
            <a:pPr>
              <a:spcBef>
                <a:spcPct val="20000"/>
              </a:spcBef>
              <a:buClr>
                <a:srgbClr val="003399"/>
              </a:buClr>
              <a:tabLst>
                <a:tab pos="285750" algn="l"/>
              </a:tabLst>
            </a:pPr>
            <a:r>
              <a:rPr lang="en-GB" sz="2000">
                <a:solidFill>
                  <a:srgbClr val="003399"/>
                </a:solidFill>
              </a:rPr>
              <a:t>Comment:</a:t>
            </a:r>
            <a:r>
              <a:rPr lang="en-GB" sz="2000">
                <a:solidFill>
                  <a:srgbClr val="000000"/>
                </a:solidFill>
              </a:rPr>
              <a:t> A good (</a:t>
            </a:r>
            <a:r>
              <a:rPr lang="en-GB" sz="2000" i="1">
                <a:solidFill>
                  <a:srgbClr val="000000"/>
                </a:solidFill>
              </a:rPr>
              <a:t>n</a:t>
            </a:r>
            <a:r>
              <a:rPr lang="en-GB" sz="2000">
                <a:solidFill>
                  <a:srgbClr val="000000"/>
                </a:solidFill>
              </a:rPr>
              <a:t>,</a:t>
            </a:r>
            <a:r>
              <a:rPr lang="en-GB" sz="2000" i="1">
                <a:solidFill>
                  <a:srgbClr val="000000"/>
                </a:solidFill>
              </a:rPr>
              <a:t>M</a:t>
            </a:r>
            <a:r>
              <a:rPr lang="en-GB" sz="2000">
                <a:solidFill>
                  <a:srgbClr val="000000"/>
                </a:solidFill>
              </a:rPr>
              <a:t>,</a:t>
            </a:r>
            <a:r>
              <a:rPr lang="en-GB" sz="2000" i="1">
                <a:solidFill>
                  <a:srgbClr val="000000"/>
                </a:solidFill>
              </a:rPr>
              <a:t>d</a:t>
            </a:r>
            <a:r>
              <a:rPr lang="en-GB" sz="2000">
                <a:solidFill>
                  <a:srgbClr val="000000"/>
                </a:solidFill>
              </a:rPr>
              <a:t>) code has small </a:t>
            </a:r>
            <a:r>
              <a:rPr lang="en-GB" sz="2000" i="1">
                <a:solidFill>
                  <a:srgbClr val="000000"/>
                </a:solidFill>
              </a:rPr>
              <a:t>n</a:t>
            </a:r>
            <a:r>
              <a:rPr lang="en-GB" sz="2000">
                <a:solidFill>
                  <a:srgbClr val="000000"/>
                </a:solidFill>
              </a:rPr>
              <a:t> and large </a:t>
            </a:r>
            <a:r>
              <a:rPr lang="en-GB" sz="2000" i="1">
                <a:solidFill>
                  <a:srgbClr val="000000"/>
                </a:solidFill>
              </a:rPr>
              <a:t>M</a:t>
            </a:r>
            <a:r>
              <a:rPr lang="en-GB" sz="2000">
                <a:solidFill>
                  <a:srgbClr val="000000"/>
                </a:solidFill>
              </a:rPr>
              <a:t> and </a:t>
            </a:r>
            <a:r>
              <a:rPr lang="en-GB" sz="2000" i="1">
                <a:solidFill>
                  <a:srgbClr val="000000"/>
                </a:solidFill>
              </a:rPr>
              <a:t>d</a:t>
            </a:r>
            <a:r>
              <a:rPr lang="en-GB" sz="2000">
                <a:solidFill>
                  <a:srgbClr val="000000"/>
                </a:solidFill>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TW" dirty="0" smtClean="0"/>
              <a:t>1.Coding Theory &amp; Cryptography</a:t>
            </a:r>
            <a:br>
              <a:rPr lang="en-US" altLang="zh-TW" dirty="0" smtClean="0"/>
            </a:br>
            <a:r>
              <a:rPr lang="en-US" altLang="zh-TW" dirty="0" smtClean="0"/>
              <a:t>the Essentials   by H</a:t>
            </a:r>
            <a:r>
              <a:rPr lang="en-US" altLang="zh-TW" baseline="30000" dirty="0" smtClean="0"/>
              <a:t>2</a:t>
            </a:r>
            <a:r>
              <a:rPr lang="en-US" altLang="zh-TW" dirty="0" smtClean="0"/>
              <a:t>L</a:t>
            </a:r>
            <a:r>
              <a:rPr lang="en-US" altLang="zh-TW" baseline="30000" dirty="0" smtClean="0"/>
              <a:t>2</a:t>
            </a:r>
            <a:r>
              <a:rPr lang="en-US" altLang="zh-TW" dirty="0" smtClean="0"/>
              <a:t>PRW</a:t>
            </a:r>
          </a:p>
        </p:txBody>
      </p:sp>
      <p:sp>
        <p:nvSpPr>
          <p:cNvPr id="11267" name="Rectangle 3"/>
          <p:cNvSpPr>
            <a:spLocks noGrp="1" noChangeArrowheads="1"/>
          </p:cNvSpPr>
          <p:nvPr>
            <p:ph type="body" idx="1"/>
          </p:nvPr>
        </p:nvSpPr>
        <p:spPr>
          <a:xfrm>
            <a:off x="609600" y="2017713"/>
            <a:ext cx="8345488" cy="4611687"/>
          </a:xfrm>
        </p:spPr>
        <p:txBody>
          <a:bodyPr/>
          <a:lstStyle/>
          <a:p>
            <a:pPr marL="457200" indent="-457200" eaLnBrk="1" hangingPunct="1">
              <a:buFont typeface="Wingdings" pitchFamily="2" charset="2"/>
              <a:buNone/>
            </a:pPr>
            <a:r>
              <a:rPr lang="en-US" altLang="zh-TW" dirty="0" smtClean="0">
                <a:solidFill>
                  <a:schemeClr val="hlink"/>
                </a:solidFill>
              </a:rPr>
              <a:t> Coding Theory</a:t>
            </a:r>
          </a:p>
          <a:p>
            <a:pPr marL="457200" indent="-457200" eaLnBrk="1" hangingPunct="1">
              <a:buFont typeface="Wingdings" pitchFamily="2" charset="2"/>
              <a:buNone/>
            </a:pPr>
            <a:r>
              <a:rPr lang="en-US" altLang="zh-TW" dirty="0" smtClean="0"/>
              <a:t>   </a:t>
            </a:r>
            <a:r>
              <a:rPr lang="en-US" altLang="zh-TW" sz="2000" dirty="0" smtClean="0"/>
              <a:t>1.  Intro to Coding Theory</a:t>
            </a:r>
          </a:p>
          <a:p>
            <a:pPr marL="457200" indent="-457200" eaLnBrk="1" hangingPunct="1">
              <a:buFont typeface="Wingdings" pitchFamily="2" charset="2"/>
              <a:buNone/>
            </a:pPr>
            <a:r>
              <a:rPr lang="en-US" altLang="zh-TW" sz="2000" dirty="0" smtClean="0"/>
              <a:t>   2.  Linear Codes</a:t>
            </a:r>
          </a:p>
          <a:p>
            <a:pPr marL="457200" indent="-457200" eaLnBrk="1" hangingPunct="1">
              <a:buFont typeface="Wingdings" pitchFamily="2" charset="2"/>
              <a:buNone/>
            </a:pPr>
            <a:r>
              <a:rPr lang="en-US" altLang="zh-TW" sz="2000" dirty="0" smtClean="0"/>
              <a:t>   3.  Perfect and Related Codes</a:t>
            </a:r>
          </a:p>
          <a:p>
            <a:pPr marL="457200" indent="-457200" eaLnBrk="1" hangingPunct="1">
              <a:buFont typeface="Wingdings" pitchFamily="2" charset="2"/>
              <a:buNone/>
            </a:pPr>
            <a:r>
              <a:rPr lang="en-US" altLang="zh-TW" sz="2000" dirty="0" smtClean="0"/>
              <a:t>   4.  Cyclic Linear Codes</a:t>
            </a:r>
          </a:p>
          <a:p>
            <a:pPr marL="457200" indent="-457200" eaLnBrk="1" hangingPunct="1">
              <a:buFont typeface="Wingdings" pitchFamily="2" charset="2"/>
              <a:buNone/>
            </a:pPr>
            <a:r>
              <a:rPr lang="en-US" altLang="zh-TW" sz="2000" dirty="0" smtClean="0"/>
              <a:t>   5.  BCH Codes</a:t>
            </a:r>
          </a:p>
          <a:p>
            <a:pPr marL="457200" indent="-457200" eaLnBrk="1" hangingPunct="1">
              <a:buFont typeface="Wingdings" pitchFamily="2" charset="2"/>
              <a:buNone/>
            </a:pPr>
            <a:r>
              <a:rPr lang="en-US" altLang="zh-TW" sz="2000" dirty="0" smtClean="0"/>
              <a:t>   6.  Reed-Solomon Codes</a:t>
            </a:r>
          </a:p>
          <a:p>
            <a:pPr marL="457200" indent="-457200" eaLnBrk="1" hangingPunct="1">
              <a:buFont typeface="Wingdings" pitchFamily="2" charset="2"/>
              <a:buNone/>
            </a:pPr>
            <a:r>
              <a:rPr lang="en-US" altLang="zh-TW" sz="2000" dirty="0" smtClean="0"/>
              <a:t>   7.  Burst Error-Correcting Codes</a:t>
            </a:r>
          </a:p>
          <a:p>
            <a:pPr marL="457200" indent="-457200" eaLnBrk="1" hangingPunct="1">
              <a:buFont typeface="Wingdings" pitchFamily="2" charset="2"/>
              <a:buNone/>
            </a:pPr>
            <a:r>
              <a:rPr lang="en-US" altLang="zh-TW" sz="2000" dirty="0" smtClean="0"/>
              <a:t>   8.  </a:t>
            </a:r>
            <a:r>
              <a:rPr lang="en-US" altLang="zh-TW" sz="2000" dirty="0" err="1" smtClean="0"/>
              <a:t>Convolutional</a:t>
            </a:r>
            <a:r>
              <a:rPr lang="en-US" altLang="zh-TW" sz="2000" dirty="0" smtClean="0"/>
              <a:t> Codes</a:t>
            </a:r>
          </a:p>
          <a:p>
            <a:pPr marL="457200" indent="-457200" eaLnBrk="1" hangingPunct="1">
              <a:buFont typeface="Wingdings" pitchFamily="2" charset="2"/>
              <a:buNone/>
            </a:pPr>
            <a:r>
              <a:rPr lang="en-US" altLang="zh-TW" sz="2000" dirty="0" smtClean="0"/>
              <a:t>   </a:t>
            </a:r>
          </a:p>
          <a:p>
            <a:pPr marL="457200" indent="-457200" eaLnBrk="1" hangingPunct="1">
              <a:buFont typeface="Wingdings" pitchFamily="2" charset="2"/>
              <a:buNone/>
            </a:pPr>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AutoShape 2"/>
          <p:cNvSpPr>
            <a:spLocks noGrp="1" noChangeArrowheads="1"/>
          </p:cNvSpPr>
          <p:nvPr>
            <p:ph type="title"/>
          </p:nvPr>
        </p:nvSpPr>
        <p:spPr>
          <a:xfrm>
            <a:off x="1150938" y="685800"/>
            <a:ext cx="7793037" cy="617538"/>
          </a:xfrm>
          <a:ln/>
        </p:spPr>
        <p:txBody>
          <a:bodyPr/>
          <a:lstStyle/>
          <a:p>
            <a:pPr algn="ctr"/>
            <a:r>
              <a:rPr lang="en-GB" sz="2400" b="1" dirty="0">
                <a:solidFill>
                  <a:srgbClr val="000000"/>
                </a:solidFill>
                <a:effectLst>
                  <a:outerShdw blurRad="38100" dist="38100" dir="2700000" algn="tl">
                    <a:srgbClr val="FFFFFF"/>
                  </a:outerShdw>
                </a:effectLst>
                <a:latin typeface="Arial" charset="0"/>
              </a:rPr>
              <a:t>Basic terminology</a:t>
            </a:r>
          </a:p>
        </p:txBody>
      </p:sp>
      <p:sp>
        <p:nvSpPr>
          <p:cNvPr id="129027" name="Rectangle 3"/>
          <p:cNvSpPr>
            <a:spLocks noGrp="1" noChangeArrowheads="1"/>
          </p:cNvSpPr>
          <p:nvPr>
            <p:ph idx="1"/>
          </p:nvPr>
        </p:nvSpPr>
        <p:spPr>
          <a:xfrm>
            <a:off x="827088" y="2020888"/>
            <a:ext cx="8169275" cy="722312"/>
          </a:xfrm>
        </p:spPr>
        <p:txBody>
          <a:bodyPr>
            <a:normAutofit fontScale="92500" lnSpcReduction="20000"/>
          </a:bodyPr>
          <a:lstStyle/>
          <a:p>
            <a:pPr marL="0" indent="0"/>
            <a:r>
              <a:rPr lang="en-GB" dirty="0">
                <a:solidFill>
                  <a:srgbClr val="FF0000"/>
                </a:solidFill>
              </a:rPr>
              <a:t>Block code</a:t>
            </a:r>
            <a:r>
              <a:rPr lang="en-GB" dirty="0"/>
              <a:t> - a code with all words of the same length.</a:t>
            </a:r>
            <a:endParaRPr lang="en-US" dirty="0"/>
          </a:p>
          <a:p>
            <a:pPr marL="0" indent="0"/>
            <a:r>
              <a:rPr lang="en-GB" dirty="0" err="1">
                <a:solidFill>
                  <a:srgbClr val="FF0000"/>
                </a:solidFill>
              </a:rPr>
              <a:t>Codewords</a:t>
            </a:r>
            <a:r>
              <a:rPr lang="en-GB" dirty="0"/>
              <a:t> - words of some code.</a:t>
            </a:r>
            <a:endParaRPr lang="en-US" dirty="0"/>
          </a:p>
        </p:txBody>
      </p:sp>
      <p:sp>
        <p:nvSpPr>
          <p:cNvPr id="7" name="Slide Number Placeholder 3"/>
          <p:cNvSpPr>
            <a:spLocks noGrp="1"/>
          </p:cNvSpPr>
          <p:nvPr>
            <p:ph type="sldNum" sz="quarter" idx="4294967295"/>
          </p:nvPr>
        </p:nvSpPr>
        <p:spPr>
          <a:xfrm>
            <a:off x="0" y="6356350"/>
            <a:ext cx="2133600" cy="365125"/>
          </a:xfrm>
          <a:prstGeom prst="rect">
            <a:avLst/>
          </a:prstGeom>
        </p:spPr>
        <p:txBody>
          <a:bodyPr/>
          <a:lstStyle/>
          <a:p>
            <a:fld id="{25228BFC-6B29-4AA8-8ACA-F33EEFFF4991}" type="slidenum">
              <a:rPr lang="en-GB"/>
              <a:pPr/>
              <a:t>20</a:t>
            </a:fld>
            <a:endParaRPr lang="en-GB"/>
          </a:p>
        </p:txBody>
      </p:sp>
      <p:sp>
        <p:nvSpPr>
          <p:cNvPr id="129029" name="Rectangle 5"/>
          <p:cNvSpPr>
            <a:spLocks noChangeArrowheads="1"/>
          </p:cNvSpPr>
          <p:nvPr/>
        </p:nvSpPr>
        <p:spPr bwMode="auto">
          <a:xfrm>
            <a:off x="827088" y="2706688"/>
            <a:ext cx="8169275" cy="1560512"/>
          </a:xfrm>
          <a:prstGeom prst="rect">
            <a:avLst/>
          </a:prstGeom>
          <a:noFill/>
          <a:ln w="12700" cap="sq">
            <a:noFill/>
            <a:miter lim="800000"/>
            <a:headEnd type="none" w="sm" len="sm"/>
            <a:tailEnd type="none" w="sm" len="sm"/>
          </a:ln>
          <a:effectLst/>
        </p:spPr>
        <p:txBody>
          <a:bodyPr/>
          <a:lstStyle/>
          <a:p>
            <a:pPr algn="ctr">
              <a:spcBef>
                <a:spcPct val="20000"/>
              </a:spcBef>
              <a:buClr>
                <a:srgbClr val="000000"/>
              </a:buClr>
              <a:buSzPct val="90000"/>
            </a:pPr>
            <a:r>
              <a:rPr lang="en-GB" sz="2000" b="0" dirty="0">
                <a:solidFill>
                  <a:srgbClr val="FF0000"/>
                </a:solidFill>
                <a:effectLst>
                  <a:outerShdw blurRad="38100" dist="38100" dir="2700000" algn="tl">
                    <a:srgbClr val="C0C0C0"/>
                  </a:outerShdw>
                </a:effectLst>
              </a:rPr>
              <a:t>Basic assumptions about channels</a:t>
            </a:r>
            <a:endParaRPr lang="en-US" sz="2000" b="0" dirty="0">
              <a:solidFill>
                <a:srgbClr val="FF0000"/>
              </a:solidFill>
              <a:effectLst>
                <a:outerShdw blurRad="38100" dist="38100" dir="2700000" algn="tl">
                  <a:srgbClr val="C0C0C0"/>
                </a:outerShdw>
              </a:effectLst>
            </a:endParaRPr>
          </a:p>
          <a:p>
            <a:pPr algn="ctr">
              <a:spcBef>
                <a:spcPct val="20000"/>
              </a:spcBef>
              <a:buClr>
                <a:srgbClr val="000000"/>
              </a:buClr>
              <a:buSzPct val="90000"/>
            </a:pPr>
            <a:endParaRPr lang="en-US" sz="500" b="0" dirty="0">
              <a:solidFill>
                <a:srgbClr val="FF0000"/>
              </a:solidFill>
              <a:effectLst>
                <a:outerShdw blurRad="38100" dist="38100" dir="2700000" algn="tl">
                  <a:srgbClr val="C0C0C0"/>
                </a:outerShdw>
              </a:effectLst>
            </a:endParaRPr>
          </a:p>
          <a:p>
            <a:pPr>
              <a:spcBef>
                <a:spcPct val="20000"/>
              </a:spcBef>
              <a:buClr>
                <a:srgbClr val="000000"/>
              </a:buClr>
              <a:buSzPct val="90000"/>
            </a:pPr>
            <a:r>
              <a:rPr lang="en-GB" sz="1700" b="0" dirty="0">
                <a:solidFill>
                  <a:srgbClr val="003399"/>
                </a:solidFill>
                <a:effectLst/>
              </a:rPr>
              <a:t>1. </a:t>
            </a:r>
            <a:r>
              <a:rPr lang="en-US" sz="1700" b="0" dirty="0">
                <a:solidFill>
                  <a:srgbClr val="003399"/>
                </a:solidFill>
                <a:effectLst/>
              </a:rPr>
              <a:t> </a:t>
            </a:r>
            <a:r>
              <a:rPr lang="en-GB" sz="1700" b="0" dirty="0">
                <a:solidFill>
                  <a:srgbClr val="003399"/>
                </a:solidFill>
                <a:effectLst/>
              </a:rPr>
              <a:t>Code length preservation</a:t>
            </a:r>
            <a:r>
              <a:rPr lang="en-GB" sz="1700" b="0" dirty="0">
                <a:effectLst/>
              </a:rPr>
              <a:t> Each output codeword of a channel has the same length as the input codeword. </a:t>
            </a:r>
            <a:endParaRPr lang="en-US" sz="1700" b="0" dirty="0">
              <a:effectLst/>
            </a:endParaRPr>
          </a:p>
          <a:p>
            <a:pPr>
              <a:spcBef>
                <a:spcPct val="20000"/>
              </a:spcBef>
              <a:buClr>
                <a:srgbClr val="000000"/>
              </a:buClr>
              <a:buSzPct val="90000"/>
            </a:pPr>
            <a:r>
              <a:rPr lang="en-US" sz="1700" b="0" dirty="0">
                <a:solidFill>
                  <a:srgbClr val="003399"/>
                </a:solidFill>
                <a:effectLst/>
              </a:rPr>
              <a:t>2.  </a:t>
            </a:r>
            <a:r>
              <a:rPr lang="en-GB" sz="1700" b="0" dirty="0">
                <a:solidFill>
                  <a:srgbClr val="003399"/>
                </a:solidFill>
                <a:effectLst/>
              </a:rPr>
              <a:t>Independence of  errors</a:t>
            </a:r>
            <a:r>
              <a:rPr lang="en-GB" sz="1700" b="0" dirty="0">
                <a:effectLst/>
              </a:rPr>
              <a:t> The probability of any one symbol being affected in transmissions is the same.</a:t>
            </a:r>
            <a:endParaRPr lang="en-US" sz="1700" b="0" dirty="0">
              <a:effectLst/>
            </a:endParaRPr>
          </a:p>
        </p:txBody>
      </p:sp>
      <p:sp>
        <p:nvSpPr>
          <p:cNvPr id="129030" name="Rectangle 6"/>
          <p:cNvSpPr>
            <a:spLocks noChangeArrowheads="1"/>
          </p:cNvSpPr>
          <p:nvPr/>
        </p:nvSpPr>
        <p:spPr bwMode="auto">
          <a:xfrm>
            <a:off x="827088" y="4230688"/>
            <a:ext cx="8169275" cy="1255712"/>
          </a:xfrm>
          <a:prstGeom prst="rect">
            <a:avLst/>
          </a:prstGeom>
          <a:noFill/>
          <a:ln w="12700" cap="sq">
            <a:noFill/>
            <a:miter lim="800000"/>
            <a:headEnd type="none" w="sm" len="sm"/>
            <a:tailEnd type="none" w="sm" len="sm"/>
          </a:ln>
          <a:effectLst/>
        </p:spPr>
        <p:txBody>
          <a:bodyPr/>
          <a:lstStyle/>
          <a:p>
            <a:pPr algn="ctr">
              <a:spcBef>
                <a:spcPct val="20000"/>
              </a:spcBef>
              <a:buClr>
                <a:srgbClr val="000000"/>
              </a:buClr>
              <a:buSzPct val="90000"/>
            </a:pPr>
            <a:r>
              <a:rPr lang="en-GB" sz="2000" b="0">
                <a:solidFill>
                  <a:srgbClr val="FF0000"/>
                </a:solidFill>
                <a:effectLst>
                  <a:outerShdw blurRad="38100" dist="38100" dir="2700000" algn="tl">
                    <a:srgbClr val="C0C0C0"/>
                  </a:outerShdw>
                </a:effectLst>
              </a:rPr>
              <a:t>Basic strategy for  decoding</a:t>
            </a:r>
            <a:endParaRPr lang="en-US" sz="2000" b="0">
              <a:solidFill>
                <a:srgbClr val="FF0000"/>
              </a:solidFill>
              <a:effectLst>
                <a:outerShdw blurRad="38100" dist="38100" dir="2700000" algn="tl">
                  <a:srgbClr val="C0C0C0"/>
                </a:outerShdw>
              </a:effectLst>
            </a:endParaRPr>
          </a:p>
          <a:p>
            <a:pPr algn="ctr">
              <a:spcBef>
                <a:spcPct val="20000"/>
              </a:spcBef>
              <a:buClr>
                <a:srgbClr val="000000"/>
              </a:buClr>
              <a:buSzPct val="90000"/>
            </a:pPr>
            <a:endParaRPr lang="en-US" sz="500" b="0">
              <a:solidFill>
                <a:srgbClr val="FF0000"/>
              </a:solidFill>
              <a:effectLst>
                <a:outerShdw blurRad="38100" dist="38100" dir="2700000" algn="tl">
                  <a:srgbClr val="C0C0C0"/>
                </a:outerShdw>
              </a:effectLst>
            </a:endParaRPr>
          </a:p>
          <a:p>
            <a:pPr>
              <a:spcBef>
                <a:spcPct val="20000"/>
              </a:spcBef>
              <a:buClr>
                <a:srgbClr val="000000"/>
              </a:buClr>
              <a:buSzPct val="90000"/>
            </a:pPr>
            <a:r>
              <a:rPr lang="en-GB" sz="1700" b="0">
                <a:effectLst/>
              </a:rPr>
              <a:t>For decoding we use the so-called </a:t>
            </a:r>
            <a:r>
              <a:rPr lang="en-GB" sz="1700" b="0" u="sng">
                <a:solidFill>
                  <a:srgbClr val="003399"/>
                </a:solidFill>
                <a:effectLst/>
              </a:rPr>
              <a:t>maximal likehood principle</a:t>
            </a:r>
            <a:r>
              <a:rPr lang="en-GB" sz="1700" b="0">
                <a:effectLst/>
              </a:rPr>
              <a:t>, or </a:t>
            </a:r>
            <a:r>
              <a:rPr lang="en-GB" sz="1700" b="0" u="sng">
                <a:solidFill>
                  <a:srgbClr val="003399"/>
                </a:solidFill>
                <a:effectLst/>
              </a:rPr>
              <a:t>nearest neighbor decoding strategy</a:t>
            </a:r>
            <a:r>
              <a:rPr lang="en-GB" sz="1700" b="0">
                <a:effectLst/>
              </a:rPr>
              <a:t>,</a:t>
            </a:r>
            <a:r>
              <a:rPr lang="en-US" sz="1700" b="0">
                <a:effectLst/>
              </a:rPr>
              <a:t> </a:t>
            </a:r>
            <a:r>
              <a:rPr lang="en-GB" sz="1700" b="0">
                <a:effectLst/>
              </a:rPr>
              <a:t>which says that the receiver should  decode  a word </a:t>
            </a:r>
            <a:r>
              <a:rPr lang="en-GB" sz="1700" b="0" i="1">
                <a:effectLst/>
              </a:rPr>
              <a:t>w</a:t>
            </a:r>
            <a:r>
              <a:rPr lang="en-GB" sz="1700" b="0">
                <a:effectLst/>
              </a:rPr>
              <a:t>' as that codeword </a:t>
            </a:r>
            <a:r>
              <a:rPr lang="en-GB" sz="1700" b="0" i="1">
                <a:effectLst/>
              </a:rPr>
              <a:t>w</a:t>
            </a:r>
            <a:r>
              <a:rPr lang="en-US" sz="1700" b="0">
                <a:effectLst/>
              </a:rPr>
              <a:t> </a:t>
            </a:r>
            <a:r>
              <a:rPr lang="en-GB" sz="1700" b="0">
                <a:effectLst/>
              </a:rPr>
              <a:t>that is  the closest one to </a:t>
            </a:r>
            <a:r>
              <a:rPr lang="en-GB" sz="1700" b="0" i="1">
                <a:effectLst/>
              </a:rPr>
              <a:t>w</a:t>
            </a:r>
            <a:r>
              <a:rPr lang="en-GB" sz="1700" b="0">
                <a:effectLst/>
              </a:rPr>
              <a:t>'.</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9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autoUpdateAnimBg="0"/>
      <p:bldP spid="129030"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pPr eaLnBrk="1" hangingPunct="1"/>
            <a:r>
              <a:rPr lang="en-US" smtClean="0"/>
              <a:t>Hamming Distance</a:t>
            </a:r>
          </a:p>
        </p:txBody>
      </p:sp>
      <p:sp>
        <p:nvSpPr>
          <p:cNvPr id="9219" name="Content Placeholder 3"/>
          <p:cNvSpPr>
            <a:spLocks noGrp="1"/>
          </p:cNvSpPr>
          <p:nvPr>
            <p:ph idx="1"/>
          </p:nvPr>
        </p:nvSpPr>
        <p:spPr>
          <a:xfrm>
            <a:off x="457200" y="2133600"/>
            <a:ext cx="8229600" cy="4191000"/>
          </a:xfrm>
        </p:spPr>
        <p:txBody>
          <a:bodyPr/>
          <a:lstStyle/>
          <a:p>
            <a:pPr eaLnBrk="1" hangingPunct="1"/>
            <a:r>
              <a:rPr lang="en-US" dirty="0" smtClean="0"/>
              <a:t>The Hamming distance between two words  over the same alphabet is the number of  places where the symbols differ.</a:t>
            </a:r>
          </a:p>
          <a:p>
            <a:pPr eaLnBrk="1" hangingPunct="1"/>
            <a:r>
              <a:rPr lang="en-US" dirty="0" smtClean="0"/>
              <a:t>Example : d(100111, 001110)  = 3</a:t>
            </a:r>
          </a:p>
          <a:p>
            <a:pPr lvl="1" eaLnBrk="1" hangingPunct="1"/>
            <a:r>
              <a:rPr lang="en-US" dirty="0" smtClean="0"/>
              <a:t>Look at 100111</a:t>
            </a:r>
          </a:p>
          <a:p>
            <a:pPr lvl="1" eaLnBrk="1" hangingPunct="1">
              <a:buFont typeface="Arial" charset="0"/>
              <a:buNone/>
            </a:pPr>
            <a:r>
              <a:rPr lang="en-US" dirty="0" smtClean="0"/>
              <a:t>                  001110</a:t>
            </a:r>
          </a:p>
          <a:p>
            <a:pPr eaLnBrk="1" hangingPunct="1"/>
            <a:r>
              <a:rPr lang="en-US" dirty="0" smtClean="0"/>
              <a:t>For a code , C, the minimum distance d(C) is defined by d(C) = min{d(c</a:t>
            </a:r>
            <a:r>
              <a:rPr lang="en-US" baseline="-25000" dirty="0" smtClean="0"/>
              <a:t>1</a:t>
            </a:r>
            <a:r>
              <a:rPr lang="en-US" dirty="0" smtClean="0"/>
              <a:t>,c</a:t>
            </a:r>
            <a:r>
              <a:rPr lang="en-US" baseline="-25000" dirty="0" smtClean="0"/>
              <a:t>2</a:t>
            </a:r>
            <a:r>
              <a:rPr lang="en-US" dirty="0" smtClean="0"/>
              <a:t>),| c</a:t>
            </a:r>
            <a:r>
              <a:rPr lang="en-US" baseline="-25000" dirty="0" smtClean="0"/>
              <a:t>1</a:t>
            </a:r>
            <a:r>
              <a:rPr lang="en-US" dirty="0" smtClean="0"/>
              <a:t>, c</a:t>
            </a:r>
            <a:r>
              <a:rPr lang="en-US" baseline="-25000" dirty="0" smtClean="0"/>
              <a:t>2</a:t>
            </a:r>
            <a:r>
              <a:rPr lang="en-US" dirty="0" smtClean="0">
                <a:sym typeface="Symbol" pitchFamily="18" charset="2"/>
              </a:rPr>
              <a:t>C, c</a:t>
            </a:r>
            <a:r>
              <a:rPr lang="en-US" baseline="-25000" dirty="0" smtClean="0">
                <a:sym typeface="Symbol" pitchFamily="18" charset="2"/>
              </a:rPr>
              <a:t>1</a:t>
            </a:r>
            <a:r>
              <a:rPr lang="en-US" dirty="0" smtClean="0">
                <a:sym typeface="Symbol" pitchFamily="18" charset="2"/>
              </a:rPr>
              <a:t>c</a:t>
            </a:r>
            <a:r>
              <a:rPr lang="en-US" baseline="-25000" dirty="0" smtClean="0">
                <a:sym typeface="Symbol" pitchFamily="18" charset="2"/>
              </a:rPr>
              <a:t>2</a:t>
            </a:r>
            <a:r>
              <a:rPr lang="en-US" dirty="0" smtClean="0">
                <a:sym typeface="Symbol" pitchFamily="18" charset="2"/>
              </a:rPr>
              <a:t>}</a:t>
            </a:r>
            <a:endParaRPr lang="en-US" dirty="0"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smtClean="0"/>
              <a:t>Hamming Distance Properties</a:t>
            </a:r>
          </a:p>
        </p:txBody>
      </p:sp>
      <p:sp>
        <p:nvSpPr>
          <p:cNvPr id="10243" name="Content Placeholder 2"/>
          <p:cNvSpPr>
            <a:spLocks noGrp="1"/>
          </p:cNvSpPr>
          <p:nvPr>
            <p:ph idx="1"/>
          </p:nvPr>
        </p:nvSpPr>
        <p:spPr/>
        <p:txBody>
          <a:bodyPr/>
          <a:lstStyle/>
          <a:p>
            <a:pPr eaLnBrk="1" hangingPunct="1"/>
            <a:r>
              <a:rPr lang="en-US" smtClean="0"/>
              <a:t>Let x and y be any words over  the alphabet for C; x and y may or not be codewords.</a:t>
            </a:r>
          </a:p>
          <a:p>
            <a:pPr eaLnBrk="1" hangingPunct="1"/>
            <a:r>
              <a:rPr lang="en-US" smtClean="0"/>
              <a:t>d(x, y) = 0 iff x = y</a:t>
            </a:r>
          </a:p>
          <a:p>
            <a:pPr eaLnBrk="1" hangingPunct="1"/>
            <a:r>
              <a:rPr lang="en-US" smtClean="0"/>
              <a:t>d(x, y)= d(y, x) for all x, y</a:t>
            </a:r>
            <a:endParaRPr lang="en-US" smtClean="0">
              <a:sym typeface="Symbol" pitchFamily="18" charset="2"/>
            </a:endParaRPr>
          </a:p>
          <a:p>
            <a:pPr eaLnBrk="1" hangingPunct="1"/>
            <a:r>
              <a:rPr lang="en-US" smtClean="0">
                <a:sym typeface="Symbol" pitchFamily="18" charset="2"/>
              </a:rPr>
              <a:t>d(x, y)  d(x, z)  + d(z, y) for all x, y, and z</a:t>
            </a:r>
            <a:endParaRPr lang="en-US" smtClean="0"/>
          </a:p>
          <a:p>
            <a:pPr eaLnBrk="1" hangingPunct="1"/>
            <a:endParaRPr lang="en-US" smtClean="0"/>
          </a:p>
        </p:txBody>
      </p:sp>
      <p:pic>
        <p:nvPicPr>
          <p:cNvPr id="50178" name="Picture 2"/>
          <p:cNvPicPr>
            <a:picLocks noChangeAspect="1" noChangeArrowheads="1"/>
          </p:cNvPicPr>
          <p:nvPr/>
        </p:nvPicPr>
        <p:blipFill>
          <a:blip r:embed="rId3" cstate="print"/>
          <a:srcRect/>
          <a:stretch>
            <a:fillRect/>
          </a:stretch>
        </p:blipFill>
        <p:spPr bwMode="auto">
          <a:xfrm>
            <a:off x="1023938" y="4362450"/>
            <a:ext cx="7096125" cy="1962150"/>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Detection and Correction</a:t>
            </a:r>
          </a:p>
        </p:txBody>
      </p:sp>
      <p:sp>
        <p:nvSpPr>
          <p:cNvPr id="11267" name="Content Placeholder 2"/>
          <p:cNvSpPr>
            <a:spLocks noGrp="1"/>
          </p:cNvSpPr>
          <p:nvPr>
            <p:ph idx="1"/>
          </p:nvPr>
        </p:nvSpPr>
        <p:spPr/>
        <p:txBody>
          <a:bodyPr/>
          <a:lstStyle/>
          <a:p>
            <a:pPr eaLnBrk="1" hangingPunct="1"/>
            <a:r>
              <a:rPr lang="en-US" dirty="0" smtClean="0"/>
              <a:t>A code C can detect up to s errors in any codeword if d (C) </a:t>
            </a:r>
            <a:r>
              <a:rPr lang="en-US" dirty="0" smtClean="0">
                <a:sym typeface="Symbol" pitchFamily="18" charset="2"/>
              </a:rPr>
              <a:t> s + 1</a:t>
            </a:r>
          </a:p>
          <a:p>
            <a:pPr eaLnBrk="1" hangingPunct="1"/>
            <a:r>
              <a:rPr lang="en-US" dirty="0" smtClean="0">
                <a:sym typeface="Symbol" pitchFamily="18" charset="2"/>
              </a:rPr>
              <a:t>A code C can correct up to t errors if </a:t>
            </a:r>
            <a:br>
              <a:rPr lang="en-US" dirty="0" smtClean="0">
                <a:sym typeface="Symbol" pitchFamily="18" charset="2"/>
              </a:rPr>
            </a:br>
            <a:r>
              <a:rPr lang="en-US" dirty="0" smtClean="0">
                <a:sym typeface="Symbol" pitchFamily="18" charset="2"/>
              </a:rPr>
              <a:t>d(C)  2t + 1</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Grp="1" noChangeArrowheads="1"/>
          </p:cNvSpPr>
          <p:nvPr>
            <p:ph type="title"/>
          </p:nvPr>
        </p:nvSpPr>
        <p:spPr/>
        <p:txBody>
          <a:bodyPr/>
          <a:lstStyle/>
          <a:p>
            <a:pPr eaLnBrk="1" hangingPunct="1"/>
            <a:r>
              <a:rPr lang="en-US" altLang="zh-TW" dirty="0" smtClean="0"/>
              <a:t>Introduction to Coding Theory</a:t>
            </a:r>
          </a:p>
        </p:txBody>
      </p:sp>
      <p:sp>
        <p:nvSpPr>
          <p:cNvPr id="7177" name="Rectangle 3"/>
          <p:cNvSpPr>
            <a:spLocks noGrp="1" noChangeArrowheads="1"/>
          </p:cNvSpPr>
          <p:nvPr>
            <p:ph type="body" idx="1"/>
          </p:nvPr>
        </p:nvSpPr>
        <p:spPr>
          <a:xfrm>
            <a:off x="395536" y="1981200"/>
            <a:ext cx="8748464" cy="4544144"/>
          </a:xfrm>
        </p:spPr>
        <p:txBody>
          <a:bodyPr/>
          <a:lstStyle/>
          <a:p>
            <a:pPr eaLnBrk="1" hangingPunct="1">
              <a:lnSpc>
                <a:spcPct val="90000"/>
              </a:lnSpc>
            </a:pPr>
            <a:r>
              <a:rPr lang="en-US" altLang="zh-TW" dirty="0" smtClean="0"/>
              <a:t>finding the most likely codeword transmitted</a:t>
            </a:r>
          </a:p>
          <a:p>
            <a:pPr lvl="1" eaLnBrk="1" hangingPunct="1">
              <a:lnSpc>
                <a:spcPct val="90000"/>
              </a:lnSpc>
            </a:pPr>
            <a:endParaRPr lang="en-US" altLang="zh-TW" dirty="0" smtClean="0"/>
          </a:p>
          <a:p>
            <a:pPr lvl="1" eaLnBrk="1" hangingPunct="1">
              <a:lnSpc>
                <a:spcPct val="90000"/>
              </a:lnSpc>
            </a:pPr>
            <a:endParaRPr lang="en-US" altLang="zh-TW" sz="1600" dirty="0" smtClean="0"/>
          </a:p>
          <a:p>
            <a:pPr lvl="1" eaLnBrk="1" hangingPunct="1">
              <a:lnSpc>
                <a:spcPct val="90000"/>
              </a:lnSpc>
            </a:pPr>
            <a:endParaRPr lang="en-US" altLang="zh-TW" sz="1600" dirty="0" smtClean="0"/>
          </a:p>
          <a:p>
            <a:pPr lvl="1" eaLnBrk="1" hangingPunct="1">
              <a:lnSpc>
                <a:spcPct val="90000"/>
              </a:lnSpc>
            </a:pPr>
            <a:endParaRPr lang="en-US" altLang="zh-TW" sz="1600" dirty="0" smtClean="0"/>
          </a:p>
          <a:p>
            <a:pPr lvl="1" eaLnBrk="1" hangingPunct="1">
              <a:lnSpc>
                <a:spcPct val="90000"/>
              </a:lnSpc>
            </a:pPr>
            <a:endParaRPr lang="en-US" altLang="zh-TW" sz="1600" dirty="0" smtClean="0"/>
          </a:p>
          <a:p>
            <a:pPr lvl="1" eaLnBrk="1" hangingPunct="1">
              <a:lnSpc>
                <a:spcPct val="90000"/>
              </a:lnSpc>
            </a:pPr>
            <a:endParaRPr lang="en-US" altLang="zh-TW" sz="1600" dirty="0" smtClean="0"/>
          </a:p>
          <a:p>
            <a:pPr lvl="1" algn="just" eaLnBrk="1" hangingPunct="1">
              <a:lnSpc>
                <a:spcPct val="90000"/>
              </a:lnSpc>
              <a:buNone/>
            </a:pPr>
            <a:r>
              <a:rPr lang="en-US" altLang="zh-TW" dirty="0" smtClean="0">
                <a:latin typeface="+mj-lt"/>
              </a:rPr>
              <a:t>V &amp; w disagree in d position , so n-d digits correctly 	transmitted,  d is incorrectly transmitted. If v is sent w is received with </a:t>
            </a:r>
            <a:r>
              <a:rPr lang="en-US" altLang="zh-TW" dirty="0" err="1" smtClean="0">
                <a:latin typeface="+mj-lt"/>
              </a:rPr>
              <a:t>prob</a:t>
            </a:r>
            <a:r>
              <a:rPr lang="en-US" altLang="zh-TW" dirty="0" smtClean="0">
                <a:latin typeface="+mj-lt"/>
              </a:rPr>
              <a:t>=p</a:t>
            </a:r>
          </a:p>
          <a:p>
            <a:pPr lvl="1" eaLnBrk="1" hangingPunct="1">
              <a:lnSpc>
                <a:spcPct val="90000"/>
              </a:lnSpc>
            </a:pPr>
            <a:r>
              <a:rPr lang="en-US" altLang="zh-TW" dirty="0" smtClean="0"/>
              <a:t>Example</a:t>
            </a:r>
            <a:r>
              <a:rPr lang="zh-TW" altLang="en-US" dirty="0" smtClean="0"/>
              <a:t>：</a:t>
            </a:r>
          </a:p>
        </p:txBody>
      </p:sp>
      <p:graphicFrame>
        <p:nvGraphicFramePr>
          <p:cNvPr id="7170" name="Object 0"/>
          <p:cNvGraphicFramePr>
            <a:graphicFrameLocks noChangeAspect="1"/>
          </p:cNvGraphicFramePr>
          <p:nvPr/>
        </p:nvGraphicFramePr>
        <p:xfrm>
          <a:off x="1752600" y="3657600"/>
          <a:ext cx="2971800" cy="481013"/>
        </p:xfrm>
        <a:graphic>
          <a:graphicData uri="http://schemas.openxmlformats.org/presentationml/2006/ole">
            <p:oleObj spid="_x0000_s98306" name="Equation" r:id="rId3" imgW="1409400" imgH="253800" progId="Equation.3">
              <p:embed/>
            </p:oleObj>
          </a:graphicData>
        </a:graphic>
      </p:graphicFrame>
      <p:grpSp>
        <p:nvGrpSpPr>
          <p:cNvPr id="2" name="Group 12"/>
          <p:cNvGrpSpPr>
            <a:grpSpLocks/>
          </p:cNvGrpSpPr>
          <p:nvPr/>
        </p:nvGrpSpPr>
        <p:grpSpPr bwMode="auto">
          <a:xfrm>
            <a:off x="1752600" y="2743200"/>
            <a:ext cx="2743200" cy="533400"/>
            <a:chOff x="1200" y="1392"/>
            <a:chExt cx="1728" cy="336"/>
          </a:xfrm>
        </p:grpSpPr>
        <p:sp>
          <p:nvSpPr>
            <p:cNvPr id="7182" name="Rectangle 7"/>
            <p:cNvSpPr>
              <a:spLocks noChangeArrowheads="1"/>
            </p:cNvSpPr>
            <p:nvPr/>
          </p:nvSpPr>
          <p:spPr bwMode="auto">
            <a:xfrm>
              <a:off x="1632" y="1392"/>
              <a:ext cx="816" cy="336"/>
            </a:xfrm>
            <a:prstGeom prst="rect">
              <a:avLst/>
            </a:prstGeom>
            <a:solidFill>
              <a:schemeClr val="accent1"/>
            </a:solidFill>
            <a:ln w="9525">
              <a:solidFill>
                <a:schemeClr val="tx1"/>
              </a:solidFill>
              <a:miter lim="800000"/>
              <a:headEnd/>
              <a:tailEnd/>
            </a:ln>
          </p:spPr>
          <p:txBody>
            <a:bodyPr wrap="none" anchor="ctr"/>
            <a:lstStyle/>
            <a:p>
              <a:pPr algn="ctr"/>
              <a:r>
                <a:rPr lang="en-US" altLang="zh-TW" sz="1800"/>
                <a:t>BSC channel</a:t>
              </a:r>
            </a:p>
          </p:txBody>
        </p:sp>
        <p:sp>
          <p:nvSpPr>
            <p:cNvPr id="7183" name="Line 8"/>
            <p:cNvSpPr>
              <a:spLocks noChangeShapeType="1"/>
            </p:cNvSpPr>
            <p:nvPr/>
          </p:nvSpPr>
          <p:spPr bwMode="auto">
            <a:xfrm>
              <a:off x="1392" y="1584"/>
              <a:ext cx="240" cy="0"/>
            </a:xfrm>
            <a:prstGeom prst="line">
              <a:avLst/>
            </a:prstGeom>
            <a:noFill/>
            <a:ln w="9525">
              <a:solidFill>
                <a:schemeClr val="tx1"/>
              </a:solidFill>
              <a:miter lim="800000"/>
              <a:headEnd/>
              <a:tailEnd type="triangle" w="med" len="med"/>
            </a:ln>
          </p:spPr>
          <p:txBody>
            <a:bodyPr wrap="none"/>
            <a:lstStyle/>
            <a:p>
              <a:endParaRPr lang="en-US"/>
            </a:p>
          </p:txBody>
        </p:sp>
        <p:sp>
          <p:nvSpPr>
            <p:cNvPr id="7184" name="Line 9"/>
            <p:cNvSpPr>
              <a:spLocks noChangeShapeType="1"/>
            </p:cNvSpPr>
            <p:nvPr/>
          </p:nvSpPr>
          <p:spPr bwMode="auto">
            <a:xfrm>
              <a:off x="2448" y="1584"/>
              <a:ext cx="240" cy="0"/>
            </a:xfrm>
            <a:prstGeom prst="line">
              <a:avLst/>
            </a:prstGeom>
            <a:noFill/>
            <a:ln w="9525">
              <a:solidFill>
                <a:schemeClr val="tx1"/>
              </a:solidFill>
              <a:miter lim="800000"/>
              <a:headEnd/>
              <a:tailEnd type="triangle" w="med" len="med"/>
            </a:ln>
          </p:spPr>
          <p:txBody>
            <a:bodyPr wrap="none"/>
            <a:lstStyle/>
            <a:p>
              <a:endParaRPr lang="en-US"/>
            </a:p>
          </p:txBody>
        </p:sp>
        <p:graphicFrame>
          <p:nvGraphicFramePr>
            <p:cNvPr id="7174" name="Object 4"/>
            <p:cNvGraphicFramePr>
              <a:graphicFrameLocks noChangeAspect="1"/>
            </p:cNvGraphicFramePr>
            <p:nvPr/>
          </p:nvGraphicFramePr>
          <p:xfrm>
            <a:off x="1200" y="1488"/>
            <a:ext cx="167" cy="184"/>
          </p:xfrm>
          <a:graphic>
            <a:graphicData uri="http://schemas.openxmlformats.org/presentationml/2006/ole">
              <p:oleObj spid="_x0000_s98310" name="Equation" r:id="rId4" imgW="126720" imgH="139680" progId="Equation.3">
                <p:embed/>
              </p:oleObj>
            </a:graphicData>
          </a:graphic>
        </p:graphicFrame>
        <p:graphicFrame>
          <p:nvGraphicFramePr>
            <p:cNvPr id="7175" name="Object 5"/>
            <p:cNvGraphicFramePr>
              <a:graphicFrameLocks noChangeAspect="1"/>
            </p:cNvGraphicFramePr>
            <p:nvPr/>
          </p:nvGraphicFramePr>
          <p:xfrm>
            <a:off x="2688" y="1488"/>
            <a:ext cx="240" cy="220"/>
          </p:xfrm>
          <a:graphic>
            <a:graphicData uri="http://schemas.openxmlformats.org/presentationml/2006/ole">
              <p:oleObj spid="_x0000_s98311" name="Equation" r:id="rId5" imgW="152280" imgH="139680" progId="Equation.3">
                <p:embed/>
              </p:oleObj>
            </a:graphicData>
          </a:graphic>
        </p:graphicFrame>
      </p:grpSp>
      <p:sp>
        <p:nvSpPr>
          <p:cNvPr id="7179" name="Text Box 13"/>
          <p:cNvSpPr txBox="1">
            <a:spLocks noChangeArrowheads="1"/>
          </p:cNvSpPr>
          <p:nvPr/>
        </p:nvSpPr>
        <p:spPr bwMode="auto">
          <a:xfrm>
            <a:off x="4953000" y="2057400"/>
            <a:ext cx="2514600" cy="457200"/>
          </a:xfrm>
          <a:prstGeom prst="rect">
            <a:avLst/>
          </a:prstGeom>
          <a:noFill/>
          <a:ln w="9525">
            <a:noFill/>
            <a:miter lim="800000"/>
            <a:headEnd/>
            <a:tailEnd/>
          </a:ln>
        </p:spPr>
        <p:txBody>
          <a:bodyPr>
            <a:spAutoFit/>
          </a:bodyPr>
          <a:lstStyle/>
          <a:p>
            <a:pPr>
              <a:spcBef>
                <a:spcPct val="50000"/>
              </a:spcBef>
            </a:pPr>
            <a:endParaRPr lang="ar-SA"/>
          </a:p>
        </p:txBody>
      </p:sp>
      <p:sp>
        <p:nvSpPr>
          <p:cNvPr id="7180" name="Text Box 14"/>
          <p:cNvSpPr txBox="1">
            <a:spLocks noChangeArrowheads="1"/>
          </p:cNvSpPr>
          <p:nvPr/>
        </p:nvSpPr>
        <p:spPr bwMode="auto">
          <a:xfrm>
            <a:off x="4800600" y="2590800"/>
            <a:ext cx="3962400" cy="925513"/>
          </a:xfrm>
          <a:prstGeom prst="rect">
            <a:avLst/>
          </a:prstGeom>
          <a:noFill/>
          <a:ln w="9525">
            <a:solidFill>
              <a:srgbClr val="CC0000"/>
            </a:solidFill>
            <a:miter lim="800000"/>
            <a:headEnd/>
            <a:tailEnd/>
          </a:ln>
        </p:spPr>
        <p:txBody>
          <a:bodyPr>
            <a:spAutoFit/>
          </a:bodyPr>
          <a:lstStyle/>
          <a:p>
            <a:pPr>
              <a:spcBef>
                <a:spcPct val="50000"/>
              </a:spcBef>
            </a:pPr>
            <a:r>
              <a:rPr lang="en-US" altLang="zh-TW" sz="1800"/>
              <a:t> p  </a:t>
            </a:r>
            <a:r>
              <a:rPr lang="zh-TW" altLang="en-US" sz="1800"/>
              <a:t>：</a:t>
            </a:r>
            <a:r>
              <a:rPr lang="en-US" altLang="zh-TW" sz="1800"/>
              <a:t>reliability </a:t>
            </a:r>
            <a:br>
              <a:rPr lang="en-US" altLang="zh-TW" sz="1800"/>
            </a:br>
            <a:r>
              <a:rPr lang="en-US" altLang="zh-TW" sz="1800"/>
              <a:t> d  </a:t>
            </a:r>
            <a:r>
              <a:rPr lang="zh-TW" altLang="en-US" sz="1800"/>
              <a:t>：</a:t>
            </a:r>
            <a:r>
              <a:rPr lang="en-US" altLang="zh-TW" sz="1800"/>
              <a:t>#digits incorrectly transmitted</a:t>
            </a:r>
            <a:br>
              <a:rPr lang="en-US" altLang="zh-TW" sz="1800"/>
            </a:br>
            <a:r>
              <a:rPr lang="en-US" altLang="zh-TW" sz="1800"/>
              <a:t> n  </a:t>
            </a:r>
            <a:r>
              <a:rPr lang="zh-TW" altLang="en-US" sz="1800"/>
              <a:t>：</a:t>
            </a:r>
            <a:r>
              <a:rPr lang="en-US" altLang="zh-TW" sz="1800"/>
              <a:t>code length</a:t>
            </a:r>
          </a:p>
        </p:txBody>
      </p:sp>
      <p:graphicFrame>
        <p:nvGraphicFramePr>
          <p:cNvPr id="7171" name="Object 1"/>
          <p:cNvGraphicFramePr>
            <a:graphicFrameLocks noChangeAspect="1"/>
          </p:cNvGraphicFramePr>
          <p:nvPr/>
        </p:nvGraphicFramePr>
        <p:xfrm>
          <a:off x="1960563" y="5943600"/>
          <a:ext cx="5964237" cy="504825"/>
        </p:xfrm>
        <a:graphic>
          <a:graphicData uri="http://schemas.openxmlformats.org/presentationml/2006/ole">
            <p:oleObj spid="_x0000_s98307" name="方程式" r:id="rId6" imgW="2768400" imgH="241200" progId="Equation.3">
              <p:embed/>
            </p:oleObj>
          </a:graphicData>
        </a:graphic>
      </p:graphicFrame>
      <p:graphicFrame>
        <p:nvGraphicFramePr>
          <p:cNvPr id="7172" name="Object 2"/>
          <p:cNvGraphicFramePr>
            <a:graphicFrameLocks noChangeAspect="1"/>
          </p:cNvGraphicFramePr>
          <p:nvPr/>
        </p:nvGraphicFramePr>
        <p:xfrm>
          <a:off x="1905000" y="5449217"/>
          <a:ext cx="1524000" cy="500063"/>
        </p:xfrm>
        <a:graphic>
          <a:graphicData uri="http://schemas.openxmlformats.org/presentationml/2006/ole">
            <p:oleObj spid="_x0000_s98308" name="Equation" r:id="rId7" imgW="812520" imgH="253800" progId="Equation.3">
              <p:embed/>
            </p:oleObj>
          </a:graphicData>
        </a:graphic>
      </p:graphicFrame>
      <p:graphicFrame>
        <p:nvGraphicFramePr>
          <p:cNvPr id="7173" name="Object 3"/>
          <p:cNvGraphicFramePr>
            <a:graphicFrameLocks noChangeAspect="1"/>
          </p:cNvGraphicFramePr>
          <p:nvPr/>
        </p:nvGraphicFramePr>
        <p:xfrm>
          <a:off x="4514850" y="3321050"/>
          <a:ext cx="114300" cy="215900"/>
        </p:xfrm>
        <a:graphic>
          <a:graphicData uri="http://schemas.openxmlformats.org/presentationml/2006/ole">
            <p:oleObj spid="_x0000_s98309" name="Equation" r:id="rId8" imgW="114120" imgH="215640" progId="Equation.3">
              <p:embed/>
            </p:oleObj>
          </a:graphicData>
        </a:graphic>
      </p:graphicFrame>
      <p:sp>
        <p:nvSpPr>
          <p:cNvPr id="7181" name="Text Box 18"/>
          <p:cNvSpPr txBox="1">
            <a:spLocks noChangeArrowheads="1"/>
          </p:cNvSpPr>
          <p:nvPr/>
        </p:nvSpPr>
        <p:spPr bwMode="auto">
          <a:xfrm>
            <a:off x="2659360" y="5078511"/>
            <a:ext cx="3352800" cy="366713"/>
          </a:xfrm>
          <a:prstGeom prst="rect">
            <a:avLst/>
          </a:prstGeom>
          <a:noFill/>
          <a:ln w="9525">
            <a:noFill/>
            <a:miter lim="800000"/>
            <a:headEnd/>
            <a:tailEnd/>
          </a:ln>
        </p:spPr>
        <p:txBody>
          <a:bodyPr>
            <a:spAutoFit/>
          </a:bodyPr>
          <a:lstStyle/>
          <a:p>
            <a:pPr>
              <a:spcBef>
                <a:spcPct val="50000"/>
              </a:spcBef>
            </a:pPr>
            <a:r>
              <a:rPr lang="en-US" altLang="zh-TW" sz="1800" dirty="0"/>
              <a:t>Code length = 5</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smtClean="0"/>
              <a:t>Introduction to Coding Theory</a:t>
            </a:r>
            <a:endParaRPr lang="en-US" dirty="0"/>
          </a:p>
        </p:txBody>
      </p:sp>
      <p:sp>
        <p:nvSpPr>
          <p:cNvPr id="3" name="Content Placeholder 2"/>
          <p:cNvSpPr>
            <a:spLocks noGrp="1"/>
          </p:cNvSpPr>
          <p:nvPr>
            <p:ph idx="1"/>
          </p:nvPr>
        </p:nvSpPr>
        <p:spPr/>
        <p:txBody>
          <a:bodyPr/>
          <a:lstStyle/>
          <a:p>
            <a:r>
              <a:rPr lang="en-US" dirty="0" smtClean="0"/>
              <a:t>Calculate  </a:t>
            </a:r>
            <a:endParaRPr lang="en-US" dirty="0"/>
          </a:p>
        </p:txBody>
      </p:sp>
      <p:graphicFrame>
        <p:nvGraphicFramePr>
          <p:cNvPr id="45058" name="Object 0"/>
          <p:cNvGraphicFramePr>
            <a:graphicFrameLocks noChangeAspect="1"/>
          </p:cNvGraphicFramePr>
          <p:nvPr/>
        </p:nvGraphicFramePr>
        <p:xfrm>
          <a:off x="2176264" y="2564904"/>
          <a:ext cx="2971800" cy="481013"/>
        </p:xfrm>
        <a:graphic>
          <a:graphicData uri="http://schemas.openxmlformats.org/presentationml/2006/ole">
            <p:oleObj spid="_x0000_s99330" name="Equation" r:id="rId3" imgW="1409400" imgH="253800" progId="Equation.3">
              <p:embed/>
            </p:oleObj>
          </a:graphicData>
        </a:graphic>
      </p:graphicFrame>
      <p:sp>
        <p:nvSpPr>
          <p:cNvPr id="5" name="TextBox 4"/>
          <p:cNvSpPr txBox="1"/>
          <p:nvPr/>
        </p:nvSpPr>
        <p:spPr>
          <a:xfrm>
            <a:off x="1043608" y="3356992"/>
            <a:ext cx="6912768" cy="2677656"/>
          </a:xfrm>
          <a:prstGeom prst="rect">
            <a:avLst/>
          </a:prstGeom>
          <a:noFill/>
        </p:spPr>
        <p:txBody>
          <a:bodyPr wrap="square" rtlCol="0">
            <a:spAutoFit/>
          </a:bodyPr>
          <a:lstStyle/>
          <a:p>
            <a:r>
              <a:rPr lang="en-US" dirty="0" smtClean="0"/>
              <a:t>V=01101101  ,   w=10001110</a:t>
            </a:r>
          </a:p>
          <a:p>
            <a:r>
              <a:rPr lang="en-US" dirty="0" smtClean="0"/>
              <a:t>V=00101,  w=11010</a:t>
            </a:r>
          </a:p>
          <a:p>
            <a:r>
              <a:rPr lang="en-US" dirty="0" smtClean="0"/>
              <a:t>V=1110101    , w=1110101</a:t>
            </a:r>
          </a:p>
          <a:p>
            <a:endParaRPr lang="en-US" dirty="0"/>
          </a:p>
          <a:p>
            <a:endParaRPr lang="en-US" dirty="0" smtClean="0"/>
          </a:p>
          <a:p>
            <a:r>
              <a:rPr lang="en-US" dirty="0" smtClean="0"/>
              <a:t>given p =.97</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8" name="Rectangle 3"/>
          <p:cNvSpPr>
            <a:spLocks noGrp="1" noChangeArrowheads="1"/>
          </p:cNvSpPr>
          <p:nvPr>
            <p:ph type="body" idx="1"/>
          </p:nvPr>
        </p:nvSpPr>
        <p:spPr>
          <a:xfrm>
            <a:off x="838200" y="3124200"/>
            <a:ext cx="7772400" cy="2246313"/>
          </a:xfrm>
        </p:spPr>
        <p:txBody>
          <a:bodyPr/>
          <a:lstStyle/>
          <a:p>
            <a:pPr lvl="1" eaLnBrk="1" hangingPunct="1">
              <a:lnSpc>
                <a:spcPct val="90000"/>
              </a:lnSpc>
              <a:buFont typeface="Wingdings" pitchFamily="2" charset="2"/>
              <a:buNone/>
            </a:pPr>
            <a:endParaRPr lang="en-US" altLang="zh-TW" smtClean="0"/>
          </a:p>
          <a:p>
            <a:pPr lvl="1" eaLnBrk="1" hangingPunct="1">
              <a:lnSpc>
                <a:spcPct val="90000"/>
              </a:lnSpc>
            </a:pPr>
            <a:r>
              <a:rPr lang="en-US" altLang="zh-TW" smtClean="0"/>
              <a:t>Theorem 1.6.3</a:t>
            </a:r>
          </a:p>
          <a:p>
            <a:pPr lvl="1" eaLnBrk="1" hangingPunct="1">
              <a:lnSpc>
                <a:spcPct val="90000"/>
              </a:lnSpc>
              <a:buFont typeface="Wingdings" pitchFamily="2" charset="2"/>
              <a:buNone/>
            </a:pPr>
            <a:r>
              <a:rPr lang="en-US" altLang="zh-TW" smtClean="0">
                <a:solidFill>
                  <a:srgbClr val="009900"/>
                </a:solidFill>
              </a:rPr>
              <a:t>	Suppose we have a BSC with </a:t>
            </a:r>
            <a:r>
              <a:rPr lang="en-US" altLang="zh-TW" smtClean="0">
                <a:solidFill>
                  <a:srgbClr val="009900"/>
                </a:solidFill>
                <a:latin typeface="Times New Roman" pitchFamily="18" charset="0"/>
              </a:rPr>
              <a:t>½</a:t>
            </a:r>
            <a:r>
              <a:rPr lang="en-US" altLang="zh-TW" smtClean="0">
                <a:solidFill>
                  <a:srgbClr val="009900"/>
                </a:solidFill>
              </a:rPr>
              <a:t> &lt; p &lt; 1. Let     and   be codewords and     a word, each of length    . Suppose that     and     disagree in      positions and and     disagree in     positions. Then</a:t>
            </a:r>
          </a:p>
          <a:p>
            <a:pPr lvl="1" eaLnBrk="1" hangingPunct="1">
              <a:lnSpc>
                <a:spcPct val="90000"/>
              </a:lnSpc>
              <a:buFont typeface="Wingdings" pitchFamily="2" charset="2"/>
              <a:buNone/>
            </a:pPr>
            <a:r>
              <a:rPr lang="en-US" altLang="zh-TW" smtClean="0"/>
              <a:t>		</a:t>
            </a:r>
          </a:p>
        </p:txBody>
      </p:sp>
      <p:sp>
        <p:nvSpPr>
          <p:cNvPr id="8209" name="Rectangle 2"/>
          <p:cNvSpPr>
            <a:spLocks noGrp="1" noChangeArrowheads="1"/>
          </p:cNvSpPr>
          <p:nvPr>
            <p:ph type="title"/>
          </p:nvPr>
        </p:nvSpPr>
        <p:spPr/>
        <p:txBody>
          <a:bodyPr/>
          <a:lstStyle/>
          <a:p>
            <a:pPr eaLnBrk="1" hangingPunct="1"/>
            <a:r>
              <a:rPr lang="en-US" altLang="zh-TW" smtClean="0"/>
              <a:t>Introduction to Coding Theory</a:t>
            </a:r>
          </a:p>
        </p:txBody>
      </p:sp>
      <p:graphicFrame>
        <p:nvGraphicFramePr>
          <p:cNvPr id="8194" name="Object 4"/>
          <p:cNvGraphicFramePr>
            <a:graphicFrameLocks noChangeAspect="1"/>
          </p:cNvGraphicFramePr>
          <p:nvPr/>
        </p:nvGraphicFramePr>
        <p:xfrm>
          <a:off x="2732088" y="5316538"/>
          <a:ext cx="3987800" cy="450850"/>
        </p:xfrm>
        <a:graphic>
          <a:graphicData uri="http://schemas.openxmlformats.org/presentationml/2006/ole">
            <p:oleObj spid="_x0000_s100354" name="方程式" r:id="rId3" imgW="2133360" imgH="241200" progId="Equation.3">
              <p:embed/>
            </p:oleObj>
          </a:graphicData>
        </a:graphic>
      </p:graphicFrame>
      <p:grpSp>
        <p:nvGrpSpPr>
          <p:cNvPr id="2" name="Group 21"/>
          <p:cNvGrpSpPr>
            <a:grpSpLocks/>
          </p:cNvGrpSpPr>
          <p:nvPr/>
        </p:nvGrpSpPr>
        <p:grpSpPr bwMode="auto">
          <a:xfrm>
            <a:off x="2209800" y="3733800"/>
            <a:ext cx="6321425" cy="1282700"/>
            <a:chOff x="1344" y="2928"/>
            <a:chExt cx="3982" cy="808"/>
          </a:xfrm>
        </p:grpSpPr>
        <p:graphicFrame>
          <p:nvGraphicFramePr>
            <p:cNvPr id="8198" name="Object 5"/>
            <p:cNvGraphicFramePr>
              <a:graphicFrameLocks noChangeAspect="1"/>
            </p:cNvGraphicFramePr>
            <p:nvPr/>
          </p:nvGraphicFramePr>
          <p:xfrm>
            <a:off x="4512" y="2928"/>
            <a:ext cx="214" cy="280"/>
          </p:xfrm>
          <a:graphic>
            <a:graphicData uri="http://schemas.openxmlformats.org/presentationml/2006/ole">
              <p:oleObj spid="_x0000_s100358" name="Equation" r:id="rId4" imgW="164880" imgH="215640" progId="Equation.3">
                <p:embed/>
              </p:oleObj>
            </a:graphicData>
          </a:graphic>
        </p:graphicFrame>
        <p:graphicFrame>
          <p:nvGraphicFramePr>
            <p:cNvPr id="8199" name="Object 6"/>
            <p:cNvGraphicFramePr>
              <a:graphicFrameLocks noChangeAspect="1"/>
            </p:cNvGraphicFramePr>
            <p:nvPr/>
          </p:nvGraphicFramePr>
          <p:xfrm>
            <a:off x="5040" y="2928"/>
            <a:ext cx="238" cy="288"/>
          </p:xfrm>
          <a:graphic>
            <a:graphicData uri="http://schemas.openxmlformats.org/presentationml/2006/ole">
              <p:oleObj spid="_x0000_s100359" name="Equation" r:id="rId5" imgW="177480" imgH="215640" progId="Equation.3">
                <p:embed/>
              </p:oleObj>
            </a:graphicData>
          </a:graphic>
        </p:graphicFrame>
        <p:graphicFrame>
          <p:nvGraphicFramePr>
            <p:cNvPr id="8200" name="Object 7"/>
            <p:cNvGraphicFramePr>
              <a:graphicFrameLocks noChangeAspect="1"/>
            </p:cNvGraphicFramePr>
            <p:nvPr/>
          </p:nvGraphicFramePr>
          <p:xfrm>
            <a:off x="2496" y="3168"/>
            <a:ext cx="192" cy="176"/>
          </p:xfrm>
          <a:graphic>
            <a:graphicData uri="http://schemas.openxmlformats.org/presentationml/2006/ole">
              <p:oleObj spid="_x0000_s100360" name="Equation" r:id="rId6" imgW="152280" imgH="139680" progId="Equation.3">
                <p:embed/>
              </p:oleObj>
            </a:graphicData>
          </a:graphic>
        </p:graphicFrame>
        <p:graphicFrame>
          <p:nvGraphicFramePr>
            <p:cNvPr id="8201" name="Object 8"/>
            <p:cNvGraphicFramePr>
              <a:graphicFrameLocks noChangeAspect="1"/>
            </p:cNvGraphicFramePr>
            <p:nvPr/>
          </p:nvGraphicFramePr>
          <p:xfrm>
            <a:off x="4464" y="3168"/>
            <a:ext cx="192" cy="192"/>
          </p:xfrm>
          <a:graphic>
            <a:graphicData uri="http://schemas.openxmlformats.org/presentationml/2006/ole">
              <p:oleObj spid="_x0000_s100361" name="Equation" r:id="rId7" imgW="126720" imgH="126720" progId="Equation.3">
                <p:embed/>
              </p:oleObj>
            </a:graphicData>
          </a:graphic>
        </p:graphicFrame>
        <p:graphicFrame>
          <p:nvGraphicFramePr>
            <p:cNvPr id="8202" name="Object 10"/>
            <p:cNvGraphicFramePr>
              <a:graphicFrameLocks noChangeAspect="1"/>
            </p:cNvGraphicFramePr>
            <p:nvPr/>
          </p:nvGraphicFramePr>
          <p:xfrm>
            <a:off x="1344" y="3504"/>
            <a:ext cx="192" cy="176"/>
          </p:xfrm>
          <a:graphic>
            <a:graphicData uri="http://schemas.openxmlformats.org/presentationml/2006/ole">
              <p:oleObj spid="_x0000_s100362" name="Equation" r:id="rId8" imgW="152280" imgH="139680" progId="Equation.3">
                <p:embed/>
              </p:oleObj>
            </a:graphicData>
          </a:graphic>
        </p:graphicFrame>
        <p:graphicFrame>
          <p:nvGraphicFramePr>
            <p:cNvPr id="8203" name="Object 11"/>
            <p:cNvGraphicFramePr>
              <a:graphicFrameLocks noChangeAspect="1"/>
            </p:cNvGraphicFramePr>
            <p:nvPr/>
          </p:nvGraphicFramePr>
          <p:xfrm>
            <a:off x="3744" y="3312"/>
            <a:ext cx="215" cy="280"/>
          </p:xfrm>
          <a:graphic>
            <a:graphicData uri="http://schemas.openxmlformats.org/presentationml/2006/ole">
              <p:oleObj spid="_x0000_s100363" name="Equation" r:id="rId9" imgW="164880" imgH="215640" progId="Equation.3">
                <p:embed/>
              </p:oleObj>
            </a:graphicData>
          </a:graphic>
        </p:graphicFrame>
        <p:graphicFrame>
          <p:nvGraphicFramePr>
            <p:cNvPr id="8204" name="Object 12"/>
            <p:cNvGraphicFramePr>
              <a:graphicFrameLocks noChangeAspect="1"/>
            </p:cNvGraphicFramePr>
            <p:nvPr/>
          </p:nvGraphicFramePr>
          <p:xfrm>
            <a:off x="5088" y="3312"/>
            <a:ext cx="238" cy="288"/>
          </p:xfrm>
          <a:graphic>
            <a:graphicData uri="http://schemas.openxmlformats.org/presentationml/2006/ole">
              <p:oleObj spid="_x0000_s100364" name="Equation" r:id="rId10" imgW="177480" imgH="215640" progId="Equation.3">
                <p:embed/>
              </p:oleObj>
            </a:graphicData>
          </a:graphic>
        </p:graphicFrame>
        <p:graphicFrame>
          <p:nvGraphicFramePr>
            <p:cNvPr id="8205" name="Object 13"/>
            <p:cNvGraphicFramePr>
              <a:graphicFrameLocks noChangeAspect="1"/>
            </p:cNvGraphicFramePr>
            <p:nvPr/>
          </p:nvGraphicFramePr>
          <p:xfrm>
            <a:off x="2592" y="3312"/>
            <a:ext cx="192" cy="176"/>
          </p:xfrm>
          <a:graphic>
            <a:graphicData uri="http://schemas.openxmlformats.org/presentationml/2006/ole">
              <p:oleObj spid="_x0000_s100365" name="Equation" r:id="rId11" imgW="152280" imgH="139680" progId="Equation.3">
                <p:embed/>
              </p:oleObj>
            </a:graphicData>
          </a:graphic>
        </p:graphicFrame>
        <p:graphicFrame>
          <p:nvGraphicFramePr>
            <p:cNvPr id="8206" name="Object 14"/>
            <p:cNvGraphicFramePr>
              <a:graphicFrameLocks noChangeAspect="1"/>
            </p:cNvGraphicFramePr>
            <p:nvPr/>
          </p:nvGraphicFramePr>
          <p:xfrm>
            <a:off x="2448" y="3456"/>
            <a:ext cx="232" cy="280"/>
          </p:xfrm>
          <a:graphic>
            <a:graphicData uri="http://schemas.openxmlformats.org/presentationml/2006/ole">
              <p:oleObj spid="_x0000_s100366" name="Equation" r:id="rId12" imgW="177480" imgH="215640" progId="Equation.3">
                <p:embed/>
              </p:oleObj>
            </a:graphicData>
          </a:graphic>
        </p:graphicFrame>
        <p:graphicFrame>
          <p:nvGraphicFramePr>
            <p:cNvPr id="8207" name="Object 17"/>
            <p:cNvGraphicFramePr>
              <a:graphicFrameLocks noChangeAspect="1"/>
            </p:cNvGraphicFramePr>
            <p:nvPr/>
          </p:nvGraphicFramePr>
          <p:xfrm>
            <a:off x="2064" y="3264"/>
            <a:ext cx="214" cy="280"/>
          </p:xfrm>
          <a:graphic>
            <a:graphicData uri="http://schemas.openxmlformats.org/presentationml/2006/ole">
              <p:oleObj spid="_x0000_s100367" name="Equation" r:id="rId13" imgW="164880" imgH="215640" progId="Equation.3">
                <p:embed/>
              </p:oleObj>
            </a:graphicData>
          </a:graphic>
        </p:graphicFrame>
      </p:grpSp>
      <p:grpSp>
        <p:nvGrpSpPr>
          <p:cNvPr id="3" name="Group 20"/>
          <p:cNvGrpSpPr>
            <a:grpSpLocks/>
          </p:cNvGrpSpPr>
          <p:nvPr/>
        </p:nvGrpSpPr>
        <p:grpSpPr bwMode="auto">
          <a:xfrm>
            <a:off x="1381944" y="2204864"/>
            <a:ext cx="7076256" cy="990600"/>
            <a:chOff x="1056" y="1200"/>
            <a:chExt cx="3360" cy="526"/>
          </a:xfrm>
        </p:grpSpPr>
        <p:graphicFrame>
          <p:nvGraphicFramePr>
            <p:cNvPr id="8195" name="Object 15"/>
            <p:cNvGraphicFramePr>
              <a:graphicFrameLocks noChangeAspect="1"/>
            </p:cNvGraphicFramePr>
            <p:nvPr/>
          </p:nvGraphicFramePr>
          <p:xfrm>
            <a:off x="1296" y="1488"/>
            <a:ext cx="2400" cy="238"/>
          </p:xfrm>
          <a:graphic>
            <a:graphicData uri="http://schemas.openxmlformats.org/presentationml/2006/ole">
              <p:oleObj spid="_x0000_s100355" name="Equation" r:id="rId14" imgW="2044440" imgH="241200" progId="Equation.3">
                <p:embed/>
              </p:oleObj>
            </a:graphicData>
          </a:graphic>
        </p:graphicFrame>
        <p:grpSp>
          <p:nvGrpSpPr>
            <p:cNvPr id="4" name="Group 19"/>
            <p:cNvGrpSpPr>
              <a:grpSpLocks/>
            </p:cNvGrpSpPr>
            <p:nvPr/>
          </p:nvGrpSpPr>
          <p:grpSpPr bwMode="auto">
            <a:xfrm>
              <a:off x="1056" y="1200"/>
              <a:ext cx="3360" cy="441"/>
              <a:chOff x="1296" y="1344"/>
              <a:chExt cx="3360" cy="441"/>
            </a:xfrm>
          </p:grpSpPr>
          <p:sp>
            <p:nvSpPr>
              <p:cNvPr id="8213" name="Text Box 16"/>
              <p:cNvSpPr txBox="1">
                <a:spLocks noChangeArrowheads="1"/>
              </p:cNvSpPr>
              <p:nvPr/>
            </p:nvSpPr>
            <p:spPr bwMode="auto">
              <a:xfrm>
                <a:off x="1296" y="1344"/>
                <a:ext cx="3360" cy="441"/>
              </a:xfrm>
              <a:prstGeom prst="rect">
                <a:avLst/>
              </a:prstGeom>
              <a:noFill/>
              <a:ln w="9525">
                <a:noFill/>
                <a:miter lim="800000"/>
                <a:headEnd/>
                <a:tailEnd/>
              </a:ln>
            </p:spPr>
            <p:txBody>
              <a:bodyPr>
                <a:spAutoFit/>
              </a:bodyPr>
              <a:lstStyle/>
              <a:p>
                <a:pPr>
                  <a:spcBef>
                    <a:spcPct val="50000"/>
                  </a:spcBef>
                </a:pPr>
                <a:r>
                  <a:rPr lang="en-US" altLang="zh-TW" dirty="0">
                    <a:solidFill>
                      <a:schemeClr val="tx2"/>
                    </a:solidFill>
                    <a:latin typeface="+mj-lt"/>
                  </a:rPr>
                  <a:t>Assume      is sent when       is received</a:t>
                </a:r>
                <a:r>
                  <a:rPr lang="en-US" altLang="zh-TW" dirty="0">
                    <a:latin typeface="+mj-lt"/>
                  </a:rPr>
                  <a:t> if </a:t>
                </a:r>
              </a:p>
            </p:txBody>
          </p:sp>
          <p:graphicFrame>
            <p:nvGraphicFramePr>
              <p:cNvPr id="8196" name="Object 9"/>
              <p:cNvGraphicFramePr>
                <a:graphicFrameLocks noChangeAspect="1"/>
              </p:cNvGraphicFramePr>
              <p:nvPr/>
            </p:nvGraphicFramePr>
            <p:xfrm>
              <a:off x="1689" y="1393"/>
              <a:ext cx="165" cy="181"/>
            </p:xfrm>
            <a:graphic>
              <a:graphicData uri="http://schemas.openxmlformats.org/presentationml/2006/ole">
                <p:oleObj spid="_x0000_s100356" name="Equation" r:id="rId15" imgW="126720" imgH="139680" progId="Equation.3">
                  <p:embed/>
                </p:oleObj>
              </a:graphicData>
            </a:graphic>
          </p:graphicFrame>
          <p:graphicFrame>
            <p:nvGraphicFramePr>
              <p:cNvPr id="8197" name="Object 18"/>
              <p:cNvGraphicFramePr>
                <a:graphicFrameLocks noChangeAspect="1"/>
              </p:cNvGraphicFramePr>
              <p:nvPr/>
            </p:nvGraphicFramePr>
            <p:xfrm>
              <a:off x="2521" y="1392"/>
              <a:ext cx="192" cy="176"/>
            </p:xfrm>
            <a:graphic>
              <a:graphicData uri="http://schemas.openxmlformats.org/presentationml/2006/ole">
                <p:oleObj spid="_x0000_s100357" name="Equation" r:id="rId16" imgW="152280" imgH="139680" progId="Equation.3">
                  <p:embed/>
                </p:oleObj>
              </a:graphicData>
            </a:graphic>
          </p:graphicFrame>
        </p:gr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p:txBody>
          <a:bodyPr/>
          <a:lstStyle/>
          <a:p>
            <a:pPr eaLnBrk="1" hangingPunct="1"/>
            <a:r>
              <a:rPr lang="en-US" altLang="zh-TW" smtClean="0"/>
              <a:t>Introduction to Coding Theory</a:t>
            </a:r>
          </a:p>
        </p:txBody>
      </p:sp>
      <p:sp>
        <p:nvSpPr>
          <p:cNvPr id="9224" name="Rectangle 3"/>
          <p:cNvSpPr>
            <a:spLocks noGrp="1" noChangeArrowheads="1"/>
          </p:cNvSpPr>
          <p:nvPr>
            <p:ph type="body" idx="1"/>
          </p:nvPr>
        </p:nvSpPr>
        <p:spPr/>
        <p:txBody>
          <a:bodyPr/>
          <a:lstStyle/>
          <a:p>
            <a:pPr lvl="1" eaLnBrk="1" hangingPunct="1"/>
            <a:r>
              <a:rPr lang="en-US" altLang="zh-TW" smtClean="0"/>
              <a:t>Example</a:t>
            </a:r>
          </a:p>
        </p:txBody>
      </p:sp>
      <p:grpSp>
        <p:nvGrpSpPr>
          <p:cNvPr id="2" name="Group 126"/>
          <p:cNvGrpSpPr>
            <a:grpSpLocks/>
          </p:cNvGrpSpPr>
          <p:nvPr/>
        </p:nvGrpSpPr>
        <p:grpSpPr bwMode="auto">
          <a:xfrm>
            <a:off x="2078038" y="2514600"/>
            <a:ext cx="4292600" cy="533400"/>
            <a:chOff x="1309" y="1584"/>
            <a:chExt cx="2704" cy="336"/>
          </a:xfrm>
        </p:grpSpPr>
        <p:grpSp>
          <p:nvGrpSpPr>
            <p:cNvPr id="3" name="Group 10"/>
            <p:cNvGrpSpPr>
              <a:grpSpLocks/>
            </p:cNvGrpSpPr>
            <p:nvPr/>
          </p:nvGrpSpPr>
          <p:grpSpPr bwMode="auto">
            <a:xfrm>
              <a:off x="1776" y="1584"/>
              <a:ext cx="1296" cy="336"/>
              <a:chOff x="1296" y="1728"/>
              <a:chExt cx="1296" cy="336"/>
            </a:xfrm>
          </p:grpSpPr>
          <p:sp>
            <p:nvSpPr>
              <p:cNvPr id="9243" name="Rectangle 5"/>
              <p:cNvSpPr>
                <a:spLocks noChangeArrowheads="1"/>
              </p:cNvSpPr>
              <p:nvPr/>
            </p:nvSpPr>
            <p:spPr bwMode="auto">
              <a:xfrm>
                <a:off x="1536" y="1728"/>
                <a:ext cx="816" cy="336"/>
              </a:xfrm>
              <a:prstGeom prst="rect">
                <a:avLst/>
              </a:prstGeom>
              <a:solidFill>
                <a:schemeClr val="accent1"/>
              </a:solidFill>
              <a:ln w="9525">
                <a:solidFill>
                  <a:schemeClr val="tx1"/>
                </a:solidFill>
                <a:miter lim="800000"/>
                <a:headEnd/>
                <a:tailEnd/>
              </a:ln>
            </p:spPr>
            <p:txBody>
              <a:bodyPr wrap="none" anchor="ctr"/>
              <a:lstStyle/>
              <a:p>
                <a:pPr algn="ctr"/>
                <a:r>
                  <a:rPr lang="en-US" altLang="zh-TW" sz="1800"/>
                  <a:t>channel</a:t>
                </a:r>
              </a:p>
            </p:txBody>
          </p:sp>
          <p:sp>
            <p:nvSpPr>
              <p:cNvPr id="9244" name="Line 6"/>
              <p:cNvSpPr>
                <a:spLocks noChangeShapeType="1"/>
              </p:cNvSpPr>
              <p:nvPr/>
            </p:nvSpPr>
            <p:spPr bwMode="auto">
              <a:xfrm>
                <a:off x="1296" y="1920"/>
                <a:ext cx="240" cy="0"/>
              </a:xfrm>
              <a:prstGeom prst="line">
                <a:avLst/>
              </a:prstGeom>
              <a:noFill/>
              <a:ln w="9525">
                <a:solidFill>
                  <a:schemeClr val="tx1"/>
                </a:solidFill>
                <a:miter lim="800000"/>
                <a:headEnd/>
                <a:tailEnd type="triangle" w="med" len="med"/>
              </a:ln>
            </p:spPr>
            <p:txBody>
              <a:bodyPr wrap="none"/>
              <a:lstStyle/>
              <a:p>
                <a:endParaRPr lang="en-US"/>
              </a:p>
            </p:txBody>
          </p:sp>
          <p:sp>
            <p:nvSpPr>
              <p:cNvPr id="9245" name="Line 7"/>
              <p:cNvSpPr>
                <a:spLocks noChangeShapeType="1"/>
              </p:cNvSpPr>
              <p:nvPr/>
            </p:nvSpPr>
            <p:spPr bwMode="auto">
              <a:xfrm>
                <a:off x="2352" y="1920"/>
                <a:ext cx="240" cy="0"/>
              </a:xfrm>
              <a:prstGeom prst="line">
                <a:avLst/>
              </a:prstGeom>
              <a:noFill/>
              <a:ln w="9525">
                <a:solidFill>
                  <a:schemeClr val="tx1"/>
                </a:solidFill>
                <a:miter lim="800000"/>
                <a:headEnd/>
                <a:tailEnd type="triangle" w="med" len="med"/>
              </a:ln>
            </p:spPr>
            <p:txBody>
              <a:bodyPr wrap="none"/>
              <a:lstStyle/>
              <a:p>
                <a:endParaRPr lang="en-US"/>
              </a:p>
            </p:txBody>
          </p:sp>
        </p:grpSp>
        <p:graphicFrame>
          <p:nvGraphicFramePr>
            <p:cNvPr id="9221" name="Object 8"/>
            <p:cNvGraphicFramePr>
              <a:graphicFrameLocks noChangeAspect="1"/>
            </p:cNvGraphicFramePr>
            <p:nvPr/>
          </p:nvGraphicFramePr>
          <p:xfrm>
            <a:off x="1309" y="1632"/>
            <a:ext cx="451" cy="235"/>
          </p:xfrm>
          <a:graphic>
            <a:graphicData uri="http://schemas.openxmlformats.org/presentationml/2006/ole">
              <p:oleObj spid="_x0000_s101381" name="Equation" r:id="rId3" imgW="342720" imgH="177480" progId="Equation.3">
                <p:embed/>
              </p:oleObj>
            </a:graphicData>
          </a:graphic>
        </p:graphicFrame>
        <p:graphicFrame>
          <p:nvGraphicFramePr>
            <p:cNvPr id="9222" name="Object 9"/>
            <p:cNvGraphicFramePr>
              <a:graphicFrameLocks noChangeAspect="1"/>
            </p:cNvGraphicFramePr>
            <p:nvPr/>
          </p:nvGraphicFramePr>
          <p:xfrm>
            <a:off x="3120" y="1632"/>
            <a:ext cx="893" cy="232"/>
          </p:xfrm>
          <a:graphic>
            <a:graphicData uri="http://schemas.openxmlformats.org/presentationml/2006/ole">
              <p:oleObj spid="_x0000_s101382" name="Equation" r:id="rId4" imgW="685800" imgH="177480" progId="Equation.3">
                <p:embed/>
              </p:oleObj>
            </a:graphicData>
          </a:graphic>
        </p:graphicFrame>
      </p:grpSp>
      <p:graphicFrame>
        <p:nvGraphicFramePr>
          <p:cNvPr id="9218" name="Object 12"/>
          <p:cNvGraphicFramePr>
            <a:graphicFrameLocks noChangeAspect="1"/>
          </p:cNvGraphicFramePr>
          <p:nvPr/>
        </p:nvGraphicFramePr>
        <p:xfrm>
          <a:off x="6553200" y="2590800"/>
          <a:ext cx="914400" cy="339725"/>
        </p:xfrm>
        <a:graphic>
          <a:graphicData uri="http://schemas.openxmlformats.org/presentationml/2006/ole">
            <p:oleObj spid="_x0000_s101378" name="Equation" r:id="rId5" imgW="545760" imgH="203040" progId="Equation.3">
              <p:embed/>
            </p:oleObj>
          </a:graphicData>
        </a:graphic>
      </p:graphicFrame>
      <p:graphicFrame>
        <p:nvGraphicFramePr>
          <p:cNvPr id="18556" name="Group 124"/>
          <p:cNvGraphicFramePr>
            <a:graphicFrameLocks noGrp="1"/>
          </p:cNvGraphicFramePr>
          <p:nvPr/>
        </p:nvGraphicFramePr>
        <p:xfrm>
          <a:off x="1981200" y="3581400"/>
          <a:ext cx="5181600" cy="1879602"/>
        </p:xfrm>
        <a:graphic>
          <a:graphicData uri="http://schemas.openxmlformats.org/drawingml/2006/table">
            <a:tbl>
              <a:tblPr/>
              <a:tblGrid>
                <a:gridCol w="895350"/>
                <a:gridCol w="4286250"/>
              </a:tblGrid>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1" lang="ar-SA" sz="1800" b="0" i="0" u="none" strike="noStrike" cap="none" normalizeH="0" baseline="0" smtClean="0">
                        <a:ln>
                          <a:noFill/>
                        </a:ln>
                        <a:solidFill>
                          <a:srgbClr val="000099"/>
                        </a:solidFill>
                        <a:effectLst/>
                        <a:latin typeface="Tahoma" pitchFamily="34" charset="0"/>
                        <a:ea typeface="新細明體" pitchFamily="18" charset="-120"/>
                      </a:endParaRPr>
                    </a:p>
                  </a:txBody>
                  <a:tcPr horzOverflow="overflow">
                    <a:lnL cap="flat">
                      <a:noFill/>
                    </a:lnL>
                    <a:lnR w="12700" cap="flat" cmpd="sng" algn="ctr">
                      <a:solidFill>
                        <a:schemeClr val="tx1"/>
                      </a:solidFill>
                      <a:prstDash val="solid"/>
                      <a:miter lim="800000"/>
                      <a:headEnd type="none" w="med" len="med"/>
                      <a:tailEnd type="none" w="med" len="med"/>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d (number of disagreements with     )</a:t>
                      </a:r>
                    </a:p>
                  </a:txBody>
                  <a:tcPr horzOverflow="overflow">
                    <a:lnL w="12700" cap="flat" cmpd="sng" algn="ctr">
                      <a:solidFill>
                        <a:schemeClr val="tx1"/>
                      </a:solidFill>
                      <a:prstDash val="solid"/>
                      <a:miter lim="800000"/>
                      <a:headEnd type="none" w="med" len="med"/>
                      <a:tailEnd type="none" w="med" len="med"/>
                    </a:lnL>
                    <a:lnR cap="flat">
                      <a:noFill/>
                    </a:lnR>
                    <a:lnT cap="flat">
                      <a:noFill/>
                    </a:lnT>
                    <a:lnB w="12700" cap="flat" cmpd="sng" algn="ctr">
                      <a:solidFill>
                        <a:schemeClr val="tx1"/>
                      </a:solidFill>
                      <a:prstDash val="solid"/>
                      <a:miter lim="800000"/>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01101</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3</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46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01001</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4</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CC0000"/>
                          </a:solidFill>
                          <a:effectLst/>
                          <a:latin typeface="Tahoma" pitchFamily="34" charset="0"/>
                          <a:ea typeface="新細明體" pitchFamily="18" charset="-120"/>
                        </a:rPr>
                        <a:t>10100</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2   ← smallest d</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762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10101</a:t>
                      </a:r>
                    </a:p>
                  </a:txBody>
                  <a:tcP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TW" sz="1800" b="0" i="0" u="none" strike="noStrike" cap="none" normalizeH="0" baseline="0" smtClean="0">
                          <a:ln>
                            <a:noFill/>
                          </a:ln>
                          <a:solidFill>
                            <a:srgbClr val="000099"/>
                          </a:solidFill>
                          <a:effectLst/>
                          <a:latin typeface="Tahoma" pitchFamily="34" charset="0"/>
                          <a:ea typeface="新細明體" pitchFamily="18" charset="-120"/>
                        </a:rPr>
                        <a:t>3</a:t>
                      </a:r>
                    </a:p>
                  </a:txBody>
                  <a:tcPr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cap="flat">
                      <a:noFill/>
                    </a:lnB>
                    <a:lnTlToBr>
                      <a:noFill/>
                    </a:lnTlToBr>
                    <a:lnBlToTr>
                      <a:noFill/>
                    </a:lnBlToTr>
                    <a:noFill/>
                  </a:tcPr>
                </a:tc>
              </a:tr>
            </a:tbl>
          </a:graphicData>
        </a:graphic>
      </p:graphicFrame>
      <p:graphicFrame>
        <p:nvGraphicFramePr>
          <p:cNvPr id="9219" name="Object 123"/>
          <p:cNvGraphicFramePr>
            <a:graphicFrameLocks noChangeAspect="1"/>
          </p:cNvGraphicFramePr>
          <p:nvPr/>
        </p:nvGraphicFramePr>
        <p:xfrm>
          <a:off x="2286000" y="3581400"/>
          <a:ext cx="334963" cy="368300"/>
        </p:xfrm>
        <a:graphic>
          <a:graphicData uri="http://schemas.openxmlformats.org/presentationml/2006/ole">
            <p:oleObj spid="_x0000_s101379" name="Equation" r:id="rId6" imgW="126720" imgH="139680" progId="Equation.3">
              <p:embed/>
            </p:oleObj>
          </a:graphicData>
        </a:graphic>
      </p:graphicFrame>
      <p:graphicFrame>
        <p:nvGraphicFramePr>
          <p:cNvPr id="9220" name="Object 125"/>
          <p:cNvGraphicFramePr>
            <a:graphicFrameLocks noChangeAspect="1"/>
          </p:cNvGraphicFramePr>
          <p:nvPr/>
        </p:nvGraphicFramePr>
        <p:xfrm>
          <a:off x="6324600" y="3581400"/>
          <a:ext cx="381000" cy="349250"/>
        </p:xfrm>
        <a:graphic>
          <a:graphicData uri="http://schemas.openxmlformats.org/presentationml/2006/ole">
            <p:oleObj spid="_x0000_s101380" name="Equation" r:id="rId7" imgW="152280" imgH="13968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A3B23AE2-CF21-42B6-87A7-18F8F1130352}" type="slidenum">
              <a:rPr lang="en-GB"/>
              <a:pPr/>
              <a:t>28</a:t>
            </a:fld>
            <a:endParaRPr lang="en-GB"/>
          </a:p>
        </p:txBody>
      </p:sp>
      <p:sp>
        <p:nvSpPr>
          <p:cNvPr id="138242" name="AutoShape 2"/>
          <p:cNvSpPr>
            <a:spLocks noGrp="1" noChangeArrowheads="1"/>
          </p:cNvSpPr>
          <p:nvPr>
            <p:ph type="title"/>
          </p:nvPr>
        </p:nvSpPr>
        <p:spPr>
          <a:ln/>
        </p:spPr>
        <p:txBody>
          <a:bodyPr/>
          <a:lstStyle/>
          <a:p>
            <a:r>
              <a:rPr lang="en-GB" sz="2400" b="1">
                <a:solidFill>
                  <a:srgbClr val="000000"/>
                </a:solidFill>
                <a:effectLst>
                  <a:outerShdw blurRad="38100" dist="38100" dir="2700000" algn="tl">
                    <a:srgbClr val="FFFFFF"/>
                  </a:outerShdw>
                </a:effectLst>
                <a:latin typeface="Arial" charset="0"/>
              </a:rPr>
              <a:t>The ISBN-code</a:t>
            </a:r>
          </a:p>
        </p:txBody>
      </p:sp>
      <p:sp>
        <p:nvSpPr>
          <p:cNvPr id="138243" name="Rectangle 3"/>
          <p:cNvSpPr>
            <a:spLocks noGrp="1" noChangeArrowheads="1"/>
          </p:cNvSpPr>
          <p:nvPr>
            <p:ph type="body" idx="1"/>
          </p:nvPr>
        </p:nvSpPr>
        <p:spPr>
          <a:xfrm>
            <a:off x="827088" y="1258888"/>
            <a:ext cx="8169275" cy="3084512"/>
          </a:xfrm>
        </p:spPr>
        <p:txBody>
          <a:bodyPr/>
          <a:lstStyle/>
          <a:p>
            <a:pPr marL="0" indent="0">
              <a:tabLst>
                <a:tab pos="1333500" algn="ctr"/>
                <a:tab pos="2286000" algn="ctr"/>
                <a:tab pos="3238500" algn="ctr"/>
                <a:tab pos="4572000" algn="ctr"/>
                <a:tab pos="5715000" algn="ctr"/>
                <a:tab pos="6477000" algn="ctr"/>
              </a:tabLst>
            </a:pPr>
            <a:r>
              <a:rPr lang="en-GB"/>
              <a:t>Each recent book has </a:t>
            </a:r>
            <a:r>
              <a:rPr lang="en-GB">
                <a:solidFill>
                  <a:srgbClr val="FF0000"/>
                </a:solidFill>
              </a:rPr>
              <a:t>I</a:t>
            </a:r>
            <a:r>
              <a:rPr lang="en-GB"/>
              <a:t>nternational </a:t>
            </a:r>
            <a:r>
              <a:rPr lang="en-GB">
                <a:solidFill>
                  <a:srgbClr val="FF0000"/>
                </a:solidFill>
              </a:rPr>
              <a:t>S</a:t>
            </a:r>
            <a:r>
              <a:rPr lang="en-GB"/>
              <a:t>tandard </a:t>
            </a:r>
            <a:r>
              <a:rPr lang="en-GB">
                <a:solidFill>
                  <a:srgbClr val="FF0000"/>
                </a:solidFill>
              </a:rPr>
              <a:t>B</a:t>
            </a:r>
            <a:r>
              <a:rPr lang="en-GB"/>
              <a:t>ook </a:t>
            </a:r>
            <a:r>
              <a:rPr lang="en-GB">
                <a:solidFill>
                  <a:srgbClr val="FF0000"/>
                </a:solidFill>
              </a:rPr>
              <a:t>N</a:t>
            </a:r>
            <a:r>
              <a:rPr lang="en-GB"/>
              <a:t>umber which is a 10-digit codeword produced</a:t>
            </a:r>
            <a:r>
              <a:rPr lang="en-US"/>
              <a:t> </a:t>
            </a:r>
            <a:r>
              <a:rPr lang="en-GB"/>
              <a:t>by the publisher with the following structure:</a:t>
            </a:r>
            <a:endParaRPr lang="en-US"/>
          </a:p>
          <a:p>
            <a:pPr marL="0" indent="0">
              <a:tabLst>
                <a:tab pos="1333500" algn="ctr"/>
                <a:tab pos="2286000" algn="ctr"/>
                <a:tab pos="3238500" algn="ctr"/>
                <a:tab pos="4572000" algn="ctr"/>
                <a:tab pos="5715000" algn="ctr"/>
                <a:tab pos="6477000" algn="ctr"/>
              </a:tabLst>
            </a:pPr>
            <a:r>
              <a:rPr lang="en-US"/>
              <a:t>	</a:t>
            </a:r>
            <a:r>
              <a:rPr lang="en-US" sz="1500" i="1"/>
              <a:t>l	p	m	w</a:t>
            </a:r>
            <a:r>
              <a:rPr lang="en-US" sz="1500"/>
              <a:t>	=	</a:t>
            </a:r>
            <a:r>
              <a:rPr lang="en-US" sz="1500" i="1"/>
              <a:t>x</a:t>
            </a:r>
            <a:r>
              <a:rPr lang="en-US" sz="1500" baseline="-25000"/>
              <a:t>1</a:t>
            </a:r>
            <a:r>
              <a:rPr lang="en-US" sz="1500"/>
              <a:t> … x</a:t>
            </a:r>
            <a:r>
              <a:rPr lang="en-US" sz="1500" baseline="-25000"/>
              <a:t>10</a:t>
            </a:r>
          </a:p>
          <a:p>
            <a:pPr marL="0" indent="0">
              <a:tabLst>
                <a:tab pos="1333500" algn="ctr"/>
                <a:tab pos="2286000" algn="ctr"/>
                <a:tab pos="3238500" algn="ctr"/>
                <a:tab pos="4572000" algn="ctr"/>
                <a:tab pos="5715000" algn="ctr"/>
                <a:tab pos="6477000" algn="ctr"/>
              </a:tabLst>
            </a:pPr>
            <a:r>
              <a:rPr lang="en-US" sz="1500" baseline="-25000"/>
              <a:t>	</a:t>
            </a:r>
            <a:r>
              <a:rPr lang="en-US" sz="1500"/>
              <a:t>language	publisher	number	weighted check sum</a:t>
            </a:r>
          </a:p>
          <a:p>
            <a:pPr marL="0" indent="0">
              <a:tabLst>
                <a:tab pos="1333500" algn="ctr"/>
                <a:tab pos="2286000" algn="ctr"/>
                <a:tab pos="3238500" algn="ctr"/>
                <a:tab pos="4572000" algn="ctr"/>
                <a:tab pos="5715000" algn="ctr"/>
                <a:tab pos="6477000" algn="ctr"/>
              </a:tabLst>
            </a:pPr>
            <a:r>
              <a:rPr lang="en-US" sz="1500"/>
              <a:t>	0	07	709503	0</a:t>
            </a:r>
          </a:p>
          <a:p>
            <a:pPr marL="0" indent="0">
              <a:tabLst>
                <a:tab pos="1333500" algn="ctr"/>
                <a:tab pos="2286000" algn="ctr"/>
                <a:tab pos="3238500" algn="ctr"/>
                <a:tab pos="4572000" algn="ctr"/>
                <a:tab pos="5715000" algn="ctr"/>
                <a:tab pos="6477000" algn="ctr"/>
              </a:tabLst>
            </a:pPr>
            <a:r>
              <a:rPr lang="en-US"/>
              <a:t>such that</a:t>
            </a:r>
          </a:p>
          <a:p>
            <a:pPr marL="0" indent="0">
              <a:tabLst>
                <a:tab pos="1333500" algn="ctr"/>
                <a:tab pos="2286000" algn="ctr"/>
                <a:tab pos="3238500" algn="ctr"/>
                <a:tab pos="4572000" algn="ctr"/>
                <a:tab pos="5715000" algn="ctr"/>
                <a:tab pos="6477000" algn="ctr"/>
              </a:tabLst>
            </a:pPr>
            <a:endParaRPr lang="en-US" sz="2000"/>
          </a:p>
          <a:p>
            <a:pPr marL="0" indent="0">
              <a:tabLst>
                <a:tab pos="1333500" algn="ctr"/>
                <a:tab pos="2286000" algn="ctr"/>
                <a:tab pos="3238500" algn="ctr"/>
                <a:tab pos="4572000" algn="ctr"/>
                <a:tab pos="5715000" algn="ctr"/>
                <a:tab pos="6477000" algn="ctr"/>
              </a:tabLst>
            </a:pPr>
            <a:r>
              <a:rPr lang="en-GB"/>
              <a:t>The publisher has to put </a:t>
            </a:r>
            <a:r>
              <a:rPr lang="en-GB" i="1"/>
              <a:t>X</a:t>
            </a:r>
            <a:r>
              <a:rPr lang="en-GB"/>
              <a:t> into the 10-th position if </a:t>
            </a:r>
            <a:r>
              <a:rPr lang="en-GB" i="1"/>
              <a:t>x</a:t>
            </a:r>
            <a:r>
              <a:rPr lang="en-GB" baseline="-25000"/>
              <a:t>10</a:t>
            </a:r>
            <a:r>
              <a:rPr lang="en-US"/>
              <a:t> </a:t>
            </a:r>
            <a:r>
              <a:rPr lang="en-GB"/>
              <a:t>=</a:t>
            </a:r>
            <a:r>
              <a:rPr lang="en-US"/>
              <a:t> </a:t>
            </a:r>
            <a:r>
              <a:rPr lang="en-GB"/>
              <a:t>10.</a:t>
            </a:r>
            <a:endParaRPr lang="cs-CZ"/>
          </a:p>
          <a:p>
            <a:pPr marL="0" indent="0">
              <a:tabLst>
                <a:tab pos="1333500" algn="ctr"/>
                <a:tab pos="2286000" algn="ctr"/>
                <a:tab pos="3238500" algn="ctr"/>
                <a:tab pos="4572000" algn="ctr"/>
                <a:tab pos="5715000" algn="ctr"/>
                <a:tab pos="6477000" algn="ctr"/>
              </a:tabLst>
            </a:pPr>
            <a:r>
              <a:rPr lang="en-GB">
                <a:solidFill>
                  <a:schemeClr val="bg1"/>
                </a:solidFill>
              </a:rPr>
              <a:t>The ISBN code is designed to detect: (a) any single error (b) any double error created by a transposition</a:t>
            </a:r>
            <a:endParaRPr lang="en-US">
              <a:solidFill>
                <a:schemeClr val="bg1"/>
              </a:solidFill>
            </a:endParaRPr>
          </a:p>
        </p:txBody>
      </p:sp>
      <p:graphicFrame>
        <p:nvGraphicFramePr>
          <p:cNvPr id="157696" name="Object 0"/>
          <p:cNvGraphicFramePr>
            <a:graphicFrameLocks noChangeAspect="1"/>
          </p:cNvGraphicFramePr>
          <p:nvPr/>
        </p:nvGraphicFramePr>
        <p:xfrm>
          <a:off x="3835400" y="2716213"/>
          <a:ext cx="1893888" cy="690562"/>
        </p:xfrm>
        <a:graphic>
          <a:graphicData uri="http://schemas.openxmlformats.org/presentationml/2006/ole">
            <p:oleObj spid="_x0000_s53250" name="Rovnice" r:id="rId3" imgW="1180800" imgH="431640" progId="Equation.3">
              <p:embed/>
            </p:oleObj>
          </a:graphicData>
        </a:graphic>
      </p:graphicFrame>
      <p:graphicFrame>
        <p:nvGraphicFramePr>
          <p:cNvPr id="157697" name="Object 1"/>
          <p:cNvGraphicFramePr>
            <a:graphicFrameLocks noChangeAspect="1"/>
          </p:cNvGraphicFramePr>
          <p:nvPr/>
        </p:nvGraphicFramePr>
        <p:xfrm>
          <a:off x="3103563" y="5486400"/>
          <a:ext cx="3155950" cy="690563"/>
        </p:xfrm>
        <a:graphic>
          <a:graphicData uri="http://schemas.openxmlformats.org/presentationml/2006/ole">
            <p:oleObj spid="_x0000_s53251" name="Rovnice" r:id="rId4" imgW="1968480" imgH="431640" progId="Equation.3">
              <p:embed/>
            </p:oleObj>
          </a:graphicData>
        </a:graphic>
      </p:graphicFrame>
      <p:sp>
        <p:nvSpPr>
          <p:cNvPr id="138247" name="Rectangle 7"/>
          <p:cNvSpPr>
            <a:spLocks noChangeArrowheads="1"/>
          </p:cNvSpPr>
          <p:nvPr/>
        </p:nvSpPr>
        <p:spPr bwMode="auto">
          <a:xfrm>
            <a:off x="827088" y="4343400"/>
            <a:ext cx="8169275" cy="1255713"/>
          </a:xfrm>
          <a:prstGeom prst="rect">
            <a:avLst/>
          </a:prstGeom>
          <a:noFill/>
          <a:ln w="12700" cap="sq">
            <a:noFill/>
            <a:miter lim="800000"/>
            <a:headEnd type="none" w="sm" len="sm"/>
            <a:tailEnd type="none" w="sm" len="sm"/>
          </a:ln>
          <a:effectLst/>
        </p:spPr>
        <p:txBody>
          <a:bodyPr/>
          <a:lstStyle/>
          <a:p>
            <a:pPr algn="ctr" fontAlgn="base">
              <a:spcBef>
                <a:spcPct val="20000"/>
              </a:spcBef>
              <a:spcAft>
                <a:spcPct val="0"/>
              </a:spcAft>
              <a:buClr>
                <a:srgbClr val="000000"/>
              </a:buClr>
              <a:buSzPct val="90000"/>
              <a:tabLst>
                <a:tab pos="1333500" algn="ctr"/>
                <a:tab pos="2286000" algn="ctr"/>
                <a:tab pos="3238500" algn="ctr"/>
                <a:tab pos="4572000" algn="ctr"/>
                <a:tab pos="5715000" algn="ctr"/>
                <a:tab pos="6477000" algn="ctr"/>
              </a:tabLst>
            </a:pPr>
            <a:r>
              <a:rPr lang="en-GB" sz="2000" smtClean="0">
                <a:solidFill>
                  <a:srgbClr val="FF0000"/>
                </a:solidFill>
                <a:effectLst>
                  <a:outerShdw blurRad="38100" dist="38100" dir="2700000" algn="tl">
                    <a:srgbClr val="C0C0C0"/>
                  </a:outerShdw>
                </a:effectLst>
              </a:rPr>
              <a:t>Single error detection</a:t>
            </a:r>
            <a:endParaRPr lang="en-US" sz="2000" smtClean="0">
              <a:solidFill>
                <a:srgbClr val="FF0000"/>
              </a:solidFill>
              <a:effectLst>
                <a:outerShdw blurRad="38100" dist="38100" dir="2700000" algn="tl">
                  <a:srgbClr val="C0C0C0"/>
                </a:outerShdw>
              </a:effectLst>
            </a:endParaRPr>
          </a:p>
          <a:p>
            <a:pPr fontAlgn="base">
              <a:spcBef>
                <a:spcPct val="20000"/>
              </a:spcBef>
              <a:spcAft>
                <a:spcPct val="0"/>
              </a:spcAft>
              <a:buClr>
                <a:srgbClr val="000000"/>
              </a:buClr>
              <a:buSzPct val="90000"/>
              <a:tabLst>
                <a:tab pos="1333500" algn="ctr"/>
                <a:tab pos="2286000" algn="ctr"/>
                <a:tab pos="3238500" algn="ctr"/>
                <a:tab pos="4572000" algn="ctr"/>
                <a:tab pos="5715000" algn="ctr"/>
                <a:tab pos="6477000" algn="ctr"/>
              </a:tabLst>
            </a:pPr>
            <a:r>
              <a:rPr lang="en-GB" sz="1700" smtClean="0">
                <a:solidFill>
                  <a:srgbClr val="000000"/>
                </a:solidFill>
              </a:rPr>
              <a:t>Let </a:t>
            </a:r>
            <a:r>
              <a:rPr lang="en-GB" sz="1700" i="1" smtClean="0">
                <a:solidFill>
                  <a:srgbClr val="000000"/>
                </a:solidFill>
              </a:rPr>
              <a:t>X</a:t>
            </a:r>
            <a:r>
              <a:rPr lang="en-US" sz="1700" i="1" smtClean="0">
                <a:solidFill>
                  <a:srgbClr val="000000"/>
                </a:solidFill>
              </a:rPr>
              <a:t> </a:t>
            </a:r>
            <a:r>
              <a:rPr lang="en-GB" sz="1700" smtClean="0">
                <a:solidFill>
                  <a:srgbClr val="000000"/>
                </a:solidFill>
              </a:rPr>
              <a:t>=</a:t>
            </a:r>
            <a:r>
              <a:rPr lang="en-US" sz="1700" smtClean="0">
                <a:solidFill>
                  <a:srgbClr val="000000"/>
                </a:solidFill>
              </a:rPr>
              <a:t> </a:t>
            </a:r>
            <a:r>
              <a:rPr lang="en-GB" sz="1700" i="1" smtClean="0">
                <a:solidFill>
                  <a:srgbClr val="000000"/>
                </a:solidFill>
              </a:rPr>
              <a:t>x</a:t>
            </a:r>
            <a:r>
              <a:rPr lang="en-GB" sz="1700" baseline="-25000" smtClean="0">
                <a:solidFill>
                  <a:srgbClr val="000000"/>
                </a:solidFill>
              </a:rPr>
              <a:t>1</a:t>
            </a:r>
            <a:r>
              <a:rPr lang="en-US" sz="1700" baseline="-25000" smtClean="0">
                <a:solidFill>
                  <a:srgbClr val="000000"/>
                </a:solidFill>
              </a:rPr>
              <a:t> </a:t>
            </a:r>
            <a:r>
              <a:rPr lang="en-US" sz="1700" smtClean="0">
                <a:solidFill>
                  <a:srgbClr val="000000"/>
                </a:solidFill>
              </a:rPr>
              <a:t>…</a:t>
            </a:r>
            <a:r>
              <a:rPr lang="en-GB" sz="1700" smtClean="0">
                <a:solidFill>
                  <a:srgbClr val="000000"/>
                </a:solidFill>
              </a:rPr>
              <a:t> </a:t>
            </a:r>
            <a:r>
              <a:rPr lang="en-GB" sz="1700" i="1" smtClean="0">
                <a:solidFill>
                  <a:srgbClr val="000000"/>
                </a:solidFill>
              </a:rPr>
              <a:t>x</a:t>
            </a:r>
            <a:r>
              <a:rPr lang="en-GB" sz="1700" baseline="-25000" smtClean="0">
                <a:solidFill>
                  <a:srgbClr val="000000"/>
                </a:solidFill>
              </a:rPr>
              <a:t>10</a:t>
            </a:r>
            <a:r>
              <a:rPr lang="en-GB" sz="1700" smtClean="0">
                <a:solidFill>
                  <a:srgbClr val="000000"/>
                </a:solidFill>
              </a:rPr>
              <a:t> be a correct code and let</a:t>
            </a:r>
            <a:endParaRPr lang="en-US" sz="1700" smtClean="0">
              <a:solidFill>
                <a:srgbClr val="000000"/>
              </a:solidFill>
            </a:endParaRPr>
          </a:p>
          <a:p>
            <a:pPr algn="ctr" fontAlgn="base">
              <a:spcBef>
                <a:spcPct val="20000"/>
              </a:spcBef>
              <a:spcAft>
                <a:spcPct val="0"/>
              </a:spcAft>
              <a:buClr>
                <a:srgbClr val="000000"/>
              </a:buClr>
              <a:buSzPct val="90000"/>
              <a:tabLst>
                <a:tab pos="1333500" algn="ctr"/>
                <a:tab pos="2286000" algn="ctr"/>
                <a:tab pos="3238500" algn="ctr"/>
                <a:tab pos="4572000" algn="ctr"/>
                <a:tab pos="5715000" algn="ctr"/>
                <a:tab pos="6477000" algn="ctr"/>
              </a:tabLst>
            </a:pPr>
            <a:r>
              <a:rPr lang="en-GB" sz="1700" i="1" smtClean="0">
                <a:solidFill>
                  <a:srgbClr val="000000"/>
                </a:solidFill>
              </a:rPr>
              <a:t>Y</a:t>
            </a:r>
            <a:r>
              <a:rPr lang="en-US" sz="1700" smtClean="0">
                <a:solidFill>
                  <a:srgbClr val="000000"/>
                </a:solidFill>
              </a:rPr>
              <a:t> </a:t>
            </a:r>
            <a:r>
              <a:rPr lang="en-GB" sz="1700" smtClean="0">
                <a:solidFill>
                  <a:srgbClr val="000000"/>
                </a:solidFill>
              </a:rPr>
              <a:t>=</a:t>
            </a:r>
            <a:r>
              <a:rPr lang="en-US" sz="1700" smtClean="0">
                <a:solidFill>
                  <a:srgbClr val="000000"/>
                </a:solidFill>
              </a:rPr>
              <a:t> </a:t>
            </a:r>
            <a:r>
              <a:rPr lang="en-GB" sz="1700" i="1" smtClean="0">
                <a:solidFill>
                  <a:srgbClr val="000000"/>
                </a:solidFill>
              </a:rPr>
              <a:t>x</a:t>
            </a:r>
            <a:r>
              <a:rPr lang="en-GB" sz="1700" baseline="-25000" smtClean="0">
                <a:solidFill>
                  <a:srgbClr val="000000"/>
                </a:solidFill>
              </a:rPr>
              <a:t>1</a:t>
            </a:r>
            <a:r>
              <a:rPr lang="en-US" sz="1700" baseline="-25000" smtClean="0">
                <a:solidFill>
                  <a:srgbClr val="000000"/>
                </a:solidFill>
              </a:rPr>
              <a:t> </a:t>
            </a:r>
            <a:r>
              <a:rPr lang="en-US" sz="1700" smtClean="0">
                <a:solidFill>
                  <a:srgbClr val="000000"/>
                </a:solidFill>
              </a:rPr>
              <a:t>…</a:t>
            </a:r>
            <a:r>
              <a:rPr lang="en-GB" sz="1700" smtClean="0">
                <a:solidFill>
                  <a:srgbClr val="000000"/>
                </a:solidFill>
              </a:rPr>
              <a:t> </a:t>
            </a:r>
            <a:r>
              <a:rPr lang="en-GB" sz="1700" i="1" smtClean="0">
                <a:solidFill>
                  <a:srgbClr val="000000"/>
                </a:solidFill>
              </a:rPr>
              <a:t>x</a:t>
            </a:r>
            <a:r>
              <a:rPr lang="en-US" sz="1700" baseline="-25000" smtClean="0">
                <a:solidFill>
                  <a:srgbClr val="000000"/>
                </a:solidFill>
              </a:rPr>
              <a:t>J-1 </a:t>
            </a:r>
            <a:r>
              <a:rPr lang="en-US" sz="1700" i="1" smtClean="0">
                <a:solidFill>
                  <a:srgbClr val="000000"/>
                </a:solidFill>
              </a:rPr>
              <a:t>y</a:t>
            </a:r>
            <a:r>
              <a:rPr lang="en-US" sz="1700" baseline="-25000" smtClean="0">
                <a:solidFill>
                  <a:srgbClr val="000000"/>
                </a:solidFill>
              </a:rPr>
              <a:t>J </a:t>
            </a:r>
            <a:r>
              <a:rPr lang="en-GB" sz="1700" i="1" smtClean="0">
                <a:solidFill>
                  <a:srgbClr val="000000"/>
                </a:solidFill>
              </a:rPr>
              <a:t>x</a:t>
            </a:r>
            <a:r>
              <a:rPr lang="en-US" sz="1700" baseline="-25000" smtClean="0">
                <a:solidFill>
                  <a:srgbClr val="000000"/>
                </a:solidFill>
              </a:rPr>
              <a:t>J+1 </a:t>
            </a:r>
            <a:r>
              <a:rPr lang="en-US" sz="1700" smtClean="0">
                <a:solidFill>
                  <a:srgbClr val="000000"/>
                </a:solidFill>
              </a:rPr>
              <a:t>…</a:t>
            </a:r>
            <a:r>
              <a:rPr lang="en-GB" sz="1700" smtClean="0">
                <a:solidFill>
                  <a:srgbClr val="000000"/>
                </a:solidFill>
              </a:rPr>
              <a:t> </a:t>
            </a:r>
            <a:r>
              <a:rPr lang="en-GB" sz="1700" i="1" smtClean="0">
                <a:solidFill>
                  <a:srgbClr val="000000"/>
                </a:solidFill>
              </a:rPr>
              <a:t>x</a:t>
            </a:r>
            <a:r>
              <a:rPr lang="en-GB" sz="1700" baseline="-25000" smtClean="0">
                <a:solidFill>
                  <a:srgbClr val="000000"/>
                </a:solidFill>
              </a:rPr>
              <a:t>10</a:t>
            </a:r>
            <a:r>
              <a:rPr lang="en-GB" sz="1700" smtClean="0">
                <a:solidFill>
                  <a:srgbClr val="000000"/>
                </a:solidFill>
              </a:rPr>
              <a:t> </a:t>
            </a:r>
            <a:r>
              <a:rPr lang="en-US" sz="1700" smtClean="0">
                <a:solidFill>
                  <a:srgbClr val="000000"/>
                </a:solidFill>
              </a:rPr>
              <a:t>with </a:t>
            </a:r>
            <a:r>
              <a:rPr lang="en-GB" sz="1700" i="1" smtClean="0">
                <a:solidFill>
                  <a:srgbClr val="000000"/>
                </a:solidFill>
              </a:rPr>
              <a:t>y</a:t>
            </a:r>
            <a:r>
              <a:rPr lang="cs-CZ" sz="1700" baseline="-25000" smtClean="0">
                <a:solidFill>
                  <a:srgbClr val="000000"/>
                </a:solidFill>
              </a:rPr>
              <a:t>J</a:t>
            </a:r>
            <a:r>
              <a:rPr lang="en-US" sz="1700" smtClean="0">
                <a:solidFill>
                  <a:srgbClr val="000000"/>
                </a:solidFill>
              </a:rPr>
              <a:t> </a:t>
            </a:r>
            <a:r>
              <a:rPr lang="en-GB" sz="1700" smtClean="0">
                <a:solidFill>
                  <a:srgbClr val="000000"/>
                </a:solidFill>
              </a:rPr>
              <a:t>=</a:t>
            </a:r>
            <a:r>
              <a:rPr lang="en-US" sz="1700" smtClean="0">
                <a:solidFill>
                  <a:srgbClr val="000000"/>
                </a:solidFill>
              </a:rPr>
              <a:t> </a:t>
            </a:r>
            <a:r>
              <a:rPr lang="en-GB" sz="1700" i="1" smtClean="0">
                <a:solidFill>
                  <a:srgbClr val="000000"/>
                </a:solidFill>
              </a:rPr>
              <a:t>x</a:t>
            </a:r>
            <a:r>
              <a:rPr lang="cs-CZ" sz="1700" baseline="-25000" smtClean="0">
                <a:solidFill>
                  <a:srgbClr val="000000"/>
                </a:solidFill>
              </a:rPr>
              <a:t>J</a:t>
            </a:r>
            <a:r>
              <a:rPr lang="en-US" sz="1700" smtClean="0">
                <a:solidFill>
                  <a:srgbClr val="000000"/>
                </a:solidFill>
              </a:rPr>
              <a:t> </a:t>
            </a:r>
            <a:r>
              <a:rPr lang="en-GB" sz="1700" smtClean="0">
                <a:solidFill>
                  <a:srgbClr val="000000"/>
                </a:solidFill>
              </a:rPr>
              <a:t>+</a:t>
            </a:r>
            <a:r>
              <a:rPr lang="en-US" sz="1700" smtClean="0">
                <a:solidFill>
                  <a:srgbClr val="000000"/>
                </a:solidFill>
              </a:rPr>
              <a:t> </a:t>
            </a:r>
            <a:r>
              <a:rPr lang="en-GB" sz="1700" smtClean="0">
                <a:solidFill>
                  <a:srgbClr val="000000"/>
                </a:solidFill>
              </a:rPr>
              <a:t>a,</a:t>
            </a:r>
            <a:r>
              <a:rPr lang="en-US" sz="1700" smtClean="0">
                <a:solidFill>
                  <a:srgbClr val="000000"/>
                </a:solidFill>
              </a:rPr>
              <a:t>  </a:t>
            </a:r>
            <a:r>
              <a:rPr lang="en-GB" sz="1700" smtClean="0">
                <a:solidFill>
                  <a:srgbClr val="000000"/>
                </a:solidFill>
              </a:rPr>
              <a:t> a</a:t>
            </a:r>
            <a:r>
              <a:rPr lang="en-US" sz="1700" smtClean="0">
                <a:solidFill>
                  <a:srgbClr val="000000"/>
                </a:solidFill>
              </a:rPr>
              <a:t> </a:t>
            </a:r>
            <a:r>
              <a:rPr lang="cs-CZ" sz="1700" smtClean="0">
                <a:solidFill>
                  <a:srgbClr val="000000"/>
                </a:solidFill>
                <a:latin typeface="Symbol" pitchFamily="18" charset="2"/>
              </a:rPr>
              <a:t>ą</a:t>
            </a:r>
            <a:r>
              <a:rPr lang="en-GB" sz="1700" smtClean="0">
                <a:solidFill>
                  <a:srgbClr val="000000"/>
                </a:solidFill>
              </a:rPr>
              <a:t> 0</a:t>
            </a:r>
            <a:endParaRPr lang="en-US" sz="1700" smtClean="0">
              <a:solidFill>
                <a:srgbClr val="000000"/>
              </a:solidFill>
            </a:endParaRPr>
          </a:p>
          <a:p>
            <a:pPr fontAlgn="base">
              <a:spcBef>
                <a:spcPct val="20000"/>
              </a:spcBef>
              <a:spcAft>
                <a:spcPct val="0"/>
              </a:spcAft>
              <a:buClr>
                <a:srgbClr val="000000"/>
              </a:buClr>
              <a:buSzPct val="90000"/>
              <a:tabLst>
                <a:tab pos="1333500" algn="ctr"/>
                <a:tab pos="2286000" algn="ctr"/>
                <a:tab pos="3238500" algn="ctr"/>
                <a:tab pos="4572000" algn="ctr"/>
                <a:tab pos="5715000" algn="ctr"/>
                <a:tab pos="6477000" algn="ctr"/>
              </a:tabLst>
            </a:pPr>
            <a:r>
              <a:rPr lang="en-GB" sz="1700" smtClean="0">
                <a:solidFill>
                  <a:srgbClr val="000000"/>
                </a:solidFill>
              </a:rPr>
              <a:t>In such a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576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824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57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99218004-0BC8-479F-BA85-75B2C8BA13CB}" type="slidenum">
              <a:rPr lang="en-GB"/>
              <a:pPr/>
              <a:t>29</a:t>
            </a:fld>
            <a:endParaRPr lang="en-GB"/>
          </a:p>
        </p:txBody>
      </p:sp>
      <p:sp>
        <p:nvSpPr>
          <p:cNvPr id="139266" name="AutoShape 2"/>
          <p:cNvSpPr>
            <a:spLocks noGrp="1" noChangeArrowheads="1"/>
          </p:cNvSpPr>
          <p:nvPr>
            <p:ph type="title"/>
          </p:nvPr>
        </p:nvSpPr>
        <p:spPr>
          <a:ln/>
        </p:spPr>
        <p:txBody>
          <a:bodyPr/>
          <a:lstStyle/>
          <a:p>
            <a:r>
              <a:rPr lang="en-GB" sz="2400" b="1">
                <a:solidFill>
                  <a:srgbClr val="000000"/>
                </a:solidFill>
                <a:effectLst>
                  <a:outerShdw blurRad="38100" dist="38100" dir="2700000" algn="tl">
                    <a:srgbClr val="FFFFFF"/>
                  </a:outerShdw>
                </a:effectLst>
                <a:latin typeface="Arial" charset="0"/>
              </a:rPr>
              <a:t>The ISBN-code</a:t>
            </a:r>
          </a:p>
        </p:txBody>
      </p:sp>
      <p:sp>
        <p:nvSpPr>
          <p:cNvPr id="139267" name="Rectangle 3"/>
          <p:cNvSpPr>
            <a:spLocks noGrp="1" noChangeArrowheads="1"/>
          </p:cNvSpPr>
          <p:nvPr>
            <p:ph type="body" idx="1"/>
          </p:nvPr>
        </p:nvSpPr>
        <p:spPr>
          <a:xfrm>
            <a:off x="827088" y="1258888"/>
            <a:ext cx="8169275" cy="874712"/>
          </a:xfrm>
        </p:spPr>
        <p:txBody>
          <a:bodyPr/>
          <a:lstStyle/>
          <a:p>
            <a:pPr algn="ctr"/>
            <a:r>
              <a:rPr lang="en-GB" sz="2000">
                <a:solidFill>
                  <a:srgbClr val="FF0000"/>
                </a:solidFill>
                <a:effectLst>
                  <a:outerShdw blurRad="38100" dist="38100" dir="2700000" algn="tl">
                    <a:srgbClr val="C0C0C0"/>
                  </a:outerShdw>
                </a:effectLst>
              </a:rPr>
              <a:t>Transposition detection</a:t>
            </a:r>
            <a:endParaRPr lang="cs-CZ" sz="2000">
              <a:solidFill>
                <a:srgbClr val="FF0000"/>
              </a:solidFill>
              <a:effectLst>
                <a:outerShdw blurRad="38100" dist="38100" dir="2700000" algn="tl">
                  <a:srgbClr val="C0C0C0"/>
                </a:outerShdw>
              </a:effectLst>
            </a:endParaRPr>
          </a:p>
          <a:p>
            <a:endParaRPr lang="cs-CZ" sz="800"/>
          </a:p>
          <a:p>
            <a:r>
              <a:rPr lang="en-GB"/>
              <a:t>Let </a:t>
            </a:r>
            <a:r>
              <a:rPr lang="en-GB" i="1"/>
              <a:t>x</a:t>
            </a:r>
            <a:r>
              <a:rPr lang="cs-CZ" baseline="-25000"/>
              <a:t>J</a:t>
            </a:r>
            <a:r>
              <a:rPr lang="en-GB"/>
              <a:t> and </a:t>
            </a:r>
            <a:r>
              <a:rPr lang="en-GB" i="1"/>
              <a:t>x</a:t>
            </a:r>
            <a:r>
              <a:rPr lang="cs-CZ" baseline="-25000"/>
              <a:t>k</a:t>
            </a:r>
            <a:r>
              <a:rPr lang="en-GB"/>
              <a:t> be exchanged.</a:t>
            </a:r>
          </a:p>
        </p:txBody>
      </p:sp>
      <p:graphicFrame>
        <p:nvGraphicFramePr>
          <p:cNvPr id="158720" name="Object 0"/>
          <p:cNvGraphicFramePr>
            <a:graphicFrameLocks noChangeAspect="1"/>
          </p:cNvGraphicFramePr>
          <p:nvPr/>
        </p:nvGraphicFramePr>
        <p:xfrm>
          <a:off x="1912938" y="2209800"/>
          <a:ext cx="5783262" cy="1096963"/>
        </p:xfrm>
        <a:graphic>
          <a:graphicData uri="http://schemas.openxmlformats.org/presentationml/2006/ole">
            <p:oleObj spid="_x0000_s54274" name="Rovnice" r:id="rId3" imgW="3606480" imgH="6858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39267"/>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nodeType="afterEffect">
                                  <p:stCondLst>
                                    <p:cond delay="0"/>
                                  </p:stCondLst>
                                  <p:childTnLst>
                                    <p:set>
                                      <p:cBhvr>
                                        <p:cTn id="9" dur="1" fill="hold">
                                          <p:stCondLst>
                                            <p:cond delay="499"/>
                                          </p:stCondLst>
                                        </p:cTn>
                                        <p:tgtEl>
                                          <p:spTgt spid="158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AutoShape 2"/>
          <p:cNvSpPr>
            <a:spLocks noGrp="1" noChangeArrowheads="1"/>
          </p:cNvSpPr>
          <p:nvPr>
            <p:ph type="title"/>
          </p:nvPr>
        </p:nvSpPr>
        <p:spPr>
          <a:ln/>
        </p:spPr>
        <p:txBody>
          <a:bodyPr/>
          <a:lstStyle/>
          <a:p>
            <a:r>
              <a:rPr lang="en-GB" sz="2400" b="1" dirty="0">
                <a:solidFill>
                  <a:srgbClr val="000000"/>
                </a:solidFill>
                <a:effectLst>
                  <a:outerShdw blurRad="38100" dist="38100" dir="2700000" algn="tl">
                    <a:srgbClr val="FFFFFF"/>
                  </a:outerShdw>
                </a:effectLst>
                <a:latin typeface="Arial" charset="0"/>
              </a:rPr>
              <a:t>LITERATURE</a:t>
            </a:r>
          </a:p>
        </p:txBody>
      </p:sp>
      <p:sp>
        <p:nvSpPr>
          <p:cNvPr id="121859" name="Rectangle 3"/>
          <p:cNvSpPr>
            <a:spLocks noGrp="1" noChangeArrowheads="1"/>
          </p:cNvSpPr>
          <p:nvPr>
            <p:ph idx="1"/>
          </p:nvPr>
        </p:nvSpPr>
        <p:spPr/>
        <p:txBody>
          <a:bodyPr>
            <a:normAutofit/>
          </a:bodyPr>
          <a:lstStyle/>
          <a:p>
            <a:pPr marL="323850" indent="-323850">
              <a:spcBef>
                <a:spcPct val="50000"/>
              </a:spcBef>
              <a:buSzTx/>
              <a:buFontTx/>
              <a:buChar char="•"/>
            </a:pPr>
            <a:r>
              <a:rPr lang="en-GB" sz="1800" dirty="0"/>
              <a:t>R. Hill: A first course in coding theory, </a:t>
            </a:r>
            <a:r>
              <a:rPr lang="en-GB" sz="1800" dirty="0" err="1"/>
              <a:t>Claredon</a:t>
            </a:r>
            <a:r>
              <a:rPr lang="en-GB" sz="1800" dirty="0"/>
              <a:t> Press, 1985</a:t>
            </a:r>
            <a:endParaRPr lang="en-US" sz="1800" dirty="0"/>
          </a:p>
          <a:p>
            <a:pPr marL="323850" indent="-323850">
              <a:spcBef>
                <a:spcPct val="50000"/>
              </a:spcBef>
              <a:buSzTx/>
              <a:buFontTx/>
              <a:buChar char="•"/>
            </a:pPr>
            <a:r>
              <a:rPr lang="en-GB" sz="1800" dirty="0">
                <a:solidFill>
                  <a:srgbClr val="003399"/>
                </a:solidFill>
              </a:rPr>
              <a:t>V. </a:t>
            </a:r>
            <a:r>
              <a:rPr lang="en-GB" sz="1800" dirty="0" err="1">
                <a:solidFill>
                  <a:srgbClr val="003399"/>
                </a:solidFill>
              </a:rPr>
              <a:t>Pless</a:t>
            </a:r>
            <a:r>
              <a:rPr lang="en-GB" sz="1800" dirty="0">
                <a:solidFill>
                  <a:srgbClr val="003399"/>
                </a:solidFill>
              </a:rPr>
              <a:t>: Introduction to the theory of error-correcting codes</a:t>
            </a:r>
            <a:r>
              <a:rPr lang="en-US" sz="1800" dirty="0">
                <a:solidFill>
                  <a:srgbClr val="003399"/>
                </a:solidFill>
              </a:rPr>
              <a:t>, </a:t>
            </a:r>
            <a:r>
              <a:rPr lang="en-GB" sz="1800" dirty="0">
                <a:solidFill>
                  <a:srgbClr val="003399"/>
                </a:solidFill>
              </a:rPr>
              <a:t>John Willey, 1998</a:t>
            </a:r>
            <a:endParaRPr lang="en-US" sz="1800" dirty="0">
              <a:solidFill>
                <a:srgbClr val="003399"/>
              </a:solidFill>
            </a:endParaRPr>
          </a:p>
          <a:p>
            <a:pPr marL="323850" indent="-323850">
              <a:spcBef>
                <a:spcPct val="50000"/>
              </a:spcBef>
              <a:buSzTx/>
              <a:buFontTx/>
              <a:buChar char="•"/>
            </a:pPr>
            <a:r>
              <a:rPr lang="en-GB" sz="1800" dirty="0"/>
              <a:t>J. </a:t>
            </a:r>
            <a:r>
              <a:rPr lang="en-GB" sz="1800" dirty="0" err="1"/>
              <a:t>Gruska</a:t>
            </a:r>
            <a:r>
              <a:rPr lang="en-GB" sz="1800" dirty="0"/>
              <a:t>: Foundations of computing, Thomson International Computer Press, 1997</a:t>
            </a:r>
            <a:endParaRPr lang="en-US" sz="1800" dirty="0"/>
          </a:p>
          <a:p>
            <a:pPr marL="323850" indent="-323850">
              <a:spcBef>
                <a:spcPct val="50000"/>
              </a:spcBef>
              <a:buSzTx/>
              <a:buFontTx/>
              <a:buChar char="•"/>
            </a:pPr>
            <a:r>
              <a:rPr lang="en-US" sz="1800" dirty="0">
                <a:solidFill>
                  <a:srgbClr val="003399"/>
                </a:solidFill>
              </a:rPr>
              <a:t>A. </a:t>
            </a:r>
            <a:r>
              <a:rPr lang="en-GB" sz="1800" dirty="0" err="1">
                <a:solidFill>
                  <a:srgbClr val="003399"/>
                </a:solidFill>
              </a:rPr>
              <a:t>Salomaa</a:t>
            </a:r>
            <a:r>
              <a:rPr lang="en-GB" sz="1800" dirty="0">
                <a:solidFill>
                  <a:srgbClr val="003399"/>
                </a:solidFill>
              </a:rPr>
              <a:t>: Public-key cryptography, Springer, 1990</a:t>
            </a:r>
            <a:endParaRPr lang="en-US" sz="1800" dirty="0">
              <a:solidFill>
                <a:srgbClr val="003399"/>
              </a:solidFill>
            </a:endParaRPr>
          </a:p>
          <a:p>
            <a:pPr marL="323850" indent="-323850">
              <a:spcBef>
                <a:spcPct val="50000"/>
              </a:spcBef>
              <a:buSzTx/>
              <a:buFontTx/>
              <a:buChar char="•"/>
            </a:pPr>
            <a:r>
              <a:rPr lang="en-GB" sz="1800" dirty="0"/>
              <a:t>D. R. Stinson: Cryptography: theory and practice, 1995</a:t>
            </a:r>
            <a:endParaRPr lang="en-US" sz="1800" dirty="0"/>
          </a:p>
          <a:p>
            <a:pPr marL="323850" indent="-323850">
              <a:spcBef>
                <a:spcPct val="50000"/>
              </a:spcBef>
              <a:buSzTx/>
              <a:buFontTx/>
              <a:buChar char="•"/>
            </a:pPr>
            <a:r>
              <a:rPr lang="en-GB" sz="1800" dirty="0">
                <a:solidFill>
                  <a:srgbClr val="003399"/>
                </a:solidFill>
              </a:rPr>
              <a:t>B. </a:t>
            </a:r>
            <a:r>
              <a:rPr lang="en-GB" sz="1800" dirty="0" err="1">
                <a:solidFill>
                  <a:srgbClr val="003399"/>
                </a:solidFill>
              </a:rPr>
              <a:t>Schneier</a:t>
            </a:r>
            <a:r>
              <a:rPr lang="en-GB" sz="1800" dirty="0">
                <a:solidFill>
                  <a:srgbClr val="003399"/>
                </a:solidFill>
              </a:rPr>
              <a:t>: Applied cryptography, John Willey and Sons, 1996</a:t>
            </a:r>
            <a:endParaRPr lang="en-US" sz="1800" dirty="0">
              <a:solidFill>
                <a:srgbClr val="003399"/>
              </a:solidFill>
            </a:endParaRPr>
          </a:p>
          <a:p>
            <a:pPr marL="323850" indent="-323850">
              <a:spcBef>
                <a:spcPct val="50000"/>
              </a:spcBef>
              <a:buSzTx/>
              <a:buFontTx/>
              <a:buChar char="•"/>
            </a:pPr>
            <a:r>
              <a:rPr lang="en-GB" sz="1800" dirty="0"/>
              <a:t>J. </a:t>
            </a:r>
            <a:r>
              <a:rPr lang="en-GB" sz="1800" dirty="0" err="1"/>
              <a:t>Gruska</a:t>
            </a:r>
            <a:r>
              <a:rPr lang="en-GB" sz="1800" dirty="0"/>
              <a:t>: Quantum computing, McGraw-Hill, 1999 (For additions</a:t>
            </a:r>
            <a:r>
              <a:rPr lang="en-US" sz="1800" dirty="0"/>
              <a:t> </a:t>
            </a:r>
            <a:r>
              <a:rPr lang="en-GB" sz="1800" dirty="0"/>
              <a:t>and </a:t>
            </a:r>
            <a:r>
              <a:rPr lang="en-GB" sz="1800" dirty="0" err="1"/>
              <a:t>updatings</a:t>
            </a:r>
            <a:r>
              <a:rPr lang="en-GB" sz="1800" dirty="0"/>
              <a:t>: </a:t>
            </a:r>
            <a:r>
              <a:rPr lang="en-GB" sz="1800" dirty="0">
                <a:hlinkClick r:id="rId2"/>
              </a:rPr>
              <a:t>http://www.mcgraw-hill.co.uk/gruska</a:t>
            </a:r>
            <a:r>
              <a:rPr lang="en-GB" sz="1800" dirty="0"/>
              <a:t>)</a:t>
            </a:r>
            <a:endParaRPr lang="en-US" sz="1800" dirty="0"/>
          </a:p>
          <a:p>
            <a:pPr marL="323850" indent="-323850">
              <a:spcBef>
                <a:spcPct val="50000"/>
              </a:spcBef>
              <a:buSzTx/>
              <a:buFontTx/>
              <a:buChar char="•"/>
            </a:pPr>
            <a:r>
              <a:rPr lang="en-GB" sz="1800" dirty="0">
                <a:solidFill>
                  <a:srgbClr val="003399"/>
                </a:solidFill>
              </a:rPr>
              <a:t>S. Singh, The code book, Anchor Books, 1999</a:t>
            </a:r>
            <a:endParaRPr lang="en-US" sz="1800" dirty="0">
              <a:solidFill>
                <a:srgbClr val="003399"/>
              </a:solidFill>
            </a:endParaRPr>
          </a:p>
          <a:p>
            <a:pPr marL="323850" indent="-323850">
              <a:spcBef>
                <a:spcPct val="50000"/>
              </a:spcBef>
              <a:buSzTx/>
              <a:buFontTx/>
              <a:buChar char="•"/>
            </a:pPr>
            <a:r>
              <a:rPr lang="en-GB" sz="1800" dirty="0"/>
              <a:t>D. Kahn: The </a:t>
            </a:r>
            <a:r>
              <a:rPr lang="en-GB" sz="1800" dirty="0" err="1"/>
              <a:t>codebreakers</a:t>
            </a:r>
            <a:r>
              <a:rPr lang="en-GB" sz="1800" dirty="0"/>
              <a:t>. T</a:t>
            </a:r>
            <a:r>
              <a:rPr lang="en-US" sz="1800" dirty="0"/>
              <a:t>w</a:t>
            </a:r>
            <a:r>
              <a:rPr lang="en-GB" sz="1800" dirty="0"/>
              <a:t>o story of secret writing. Macmillan, 1996 (An entertaining and informative history of</a:t>
            </a:r>
            <a:r>
              <a:rPr lang="en-US" sz="1800" dirty="0"/>
              <a:t> </a:t>
            </a:r>
            <a:r>
              <a:rPr lang="en-GB" sz="1800" dirty="0"/>
              <a:t>cryptography.)</a:t>
            </a:r>
          </a:p>
        </p:txBody>
      </p:sp>
      <p:sp>
        <p:nvSpPr>
          <p:cNvPr id="6" name="Footer Placeholder 4"/>
          <p:cNvSpPr>
            <a:spLocks noGrp="1"/>
          </p:cNvSpPr>
          <p:nvPr>
            <p:ph type="ftr" sz="quarter" idx="11"/>
          </p:nvPr>
        </p:nvSpPr>
        <p:spPr/>
        <p:txBody>
          <a:bodyPr/>
          <a:lstStyle/>
          <a:p>
            <a:r>
              <a:rPr lang="en-GB"/>
              <a:t>Basics of coding theory</a:t>
            </a:r>
          </a:p>
        </p:txBody>
      </p:sp>
      <p:sp>
        <p:nvSpPr>
          <p:cNvPr id="5" name="Slide Number Placeholder 3"/>
          <p:cNvSpPr>
            <a:spLocks noGrp="1"/>
          </p:cNvSpPr>
          <p:nvPr>
            <p:ph type="sldNum" sz="quarter" idx="12"/>
          </p:nvPr>
        </p:nvSpPr>
        <p:spPr/>
        <p:txBody>
          <a:bodyPr/>
          <a:lstStyle/>
          <a:p>
            <a:fld id="{6766F730-48F0-4C9C-A217-10FD273C846E}" type="slidenum">
              <a:rPr lang="en-GB"/>
              <a:pPr/>
              <a:t>3</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1000"/>
                                  </p:stCondLst>
                                  <p:childTnLst>
                                    <p:set>
                                      <p:cBhvr>
                                        <p:cTn id="6" dur="1" fill="hold">
                                          <p:stCondLst>
                                            <p:cond delay="0"/>
                                          </p:stCondLst>
                                        </p:cTn>
                                        <p:tgtEl>
                                          <p:spTgt spid="121858"/>
                                        </p:tgtEl>
                                        <p:attrNameLst>
                                          <p:attrName>style.visibility</p:attrName>
                                        </p:attrNameLst>
                                      </p:cBhvr>
                                      <p:to>
                                        <p:strVal val="visible"/>
                                      </p:to>
                                    </p:set>
                                    <p:animEffect transition="in" filter="slide(fromLeft)">
                                      <p:cBhvr>
                                        <p:cTn id="7" dur="500"/>
                                        <p:tgtEl>
                                          <p:spTgt spid="121858"/>
                                        </p:tgtEl>
                                      </p:cBhvr>
                                    </p:animEffect>
                                  </p:childTnLst>
                                </p:cTn>
                              </p:par>
                            </p:childTnLst>
                          </p:cTn>
                        </p:par>
                        <p:par>
                          <p:cTn id="8" fill="hold">
                            <p:stCondLst>
                              <p:cond delay="1500"/>
                            </p:stCondLst>
                            <p:childTnLst>
                              <p:par>
                                <p:cTn id="9" presetID="1" presetClass="entr" presetSubtype="0" fill="hold" grpId="0" nodeType="afterEffect">
                                  <p:stCondLst>
                                    <p:cond delay="0"/>
                                  </p:stCondLst>
                                  <p:childTnLst>
                                    <p:set>
                                      <p:cBhvr>
                                        <p:cTn id="10" dur="1" fill="hold">
                                          <p:stCondLst>
                                            <p:cond delay="499"/>
                                          </p:stCondLst>
                                        </p:cTn>
                                        <p:tgtEl>
                                          <p:spTgt spid="121859">
                                            <p:txEl>
                                              <p:pRg st="0" end="0"/>
                                            </p:txEl>
                                          </p:spTgt>
                                        </p:tgtEl>
                                        <p:attrNameLst>
                                          <p:attrName>style.visibility</p:attrName>
                                        </p:attrNameLst>
                                      </p:cBhvr>
                                      <p:to>
                                        <p:strVal val="visible"/>
                                      </p:to>
                                    </p:set>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499"/>
                                          </p:stCondLst>
                                        </p:cTn>
                                        <p:tgtEl>
                                          <p:spTgt spid="121859">
                                            <p:txEl>
                                              <p:pRg st="1" end="1"/>
                                            </p:txEl>
                                          </p:spTgt>
                                        </p:tgtEl>
                                        <p:attrNameLst>
                                          <p:attrName>style.visibility</p:attrName>
                                        </p:attrNameLst>
                                      </p:cBhvr>
                                      <p:to>
                                        <p:strVal val="visible"/>
                                      </p:to>
                                    </p:set>
                                  </p:childTnLst>
                                </p:cTn>
                              </p:par>
                            </p:childTnLst>
                          </p:cTn>
                        </p:par>
                        <p:par>
                          <p:cTn id="14" fill="hold">
                            <p:stCondLst>
                              <p:cond delay="2500"/>
                            </p:stCondLst>
                            <p:childTnLst>
                              <p:par>
                                <p:cTn id="15" presetID="1" presetClass="entr" presetSubtype="0" fill="hold" grpId="0" nodeType="afterEffect">
                                  <p:stCondLst>
                                    <p:cond delay="0"/>
                                  </p:stCondLst>
                                  <p:childTnLst>
                                    <p:set>
                                      <p:cBhvr>
                                        <p:cTn id="16" dur="1" fill="hold">
                                          <p:stCondLst>
                                            <p:cond delay="499"/>
                                          </p:stCondLst>
                                        </p:cTn>
                                        <p:tgtEl>
                                          <p:spTgt spid="121859">
                                            <p:txEl>
                                              <p:pRg st="2" end="2"/>
                                            </p:txEl>
                                          </p:spTgt>
                                        </p:tgtEl>
                                        <p:attrNameLst>
                                          <p:attrName>style.visibility</p:attrName>
                                        </p:attrNameLst>
                                      </p:cBhvr>
                                      <p:to>
                                        <p:strVal val="visible"/>
                                      </p:to>
                                    </p:set>
                                  </p:childTnLst>
                                </p:cTn>
                              </p:par>
                            </p:childTnLst>
                          </p:cTn>
                        </p:par>
                        <p:par>
                          <p:cTn id="17" fill="hold">
                            <p:stCondLst>
                              <p:cond delay="3000"/>
                            </p:stCondLst>
                            <p:childTnLst>
                              <p:par>
                                <p:cTn id="18" presetID="1" presetClass="entr" presetSubtype="0" fill="hold" grpId="0" nodeType="afterEffect">
                                  <p:stCondLst>
                                    <p:cond delay="0"/>
                                  </p:stCondLst>
                                  <p:childTnLst>
                                    <p:set>
                                      <p:cBhvr>
                                        <p:cTn id="19" dur="1" fill="hold">
                                          <p:stCondLst>
                                            <p:cond delay="499"/>
                                          </p:stCondLst>
                                        </p:cTn>
                                        <p:tgtEl>
                                          <p:spTgt spid="121859">
                                            <p:txEl>
                                              <p:pRg st="3" end="3"/>
                                            </p:txEl>
                                          </p:spTgt>
                                        </p:tgtEl>
                                        <p:attrNameLst>
                                          <p:attrName>style.visibility</p:attrName>
                                        </p:attrNameLst>
                                      </p:cBhvr>
                                      <p:to>
                                        <p:strVal val="visible"/>
                                      </p:to>
                                    </p:set>
                                  </p:childTnLst>
                                </p:cTn>
                              </p:par>
                            </p:childTnLst>
                          </p:cTn>
                        </p:par>
                        <p:par>
                          <p:cTn id="20" fill="hold">
                            <p:stCondLst>
                              <p:cond delay="3500"/>
                            </p:stCondLst>
                            <p:childTnLst>
                              <p:par>
                                <p:cTn id="21" presetID="1" presetClass="entr" presetSubtype="0" fill="hold" grpId="0" nodeType="afterEffect">
                                  <p:stCondLst>
                                    <p:cond delay="0"/>
                                  </p:stCondLst>
                                  <p:childTnLst>
                                    <p:set>
                                      <p:cBhvr>
                                        <p:cTn id="22" dur="1" fill="hold">
                                          <p:stCondLst>
                                            <p:cond delay="499"/>
                                          </p:stCondLst>
                                        </p:cTn>
                                        <p:tgtEl>
                                          <p:spTgt spid="121859">
                                            <p:txEl>
                                              <p:pRg st="4" end="4"/>
                                            </p:txEl>
                                          </p:spTgt>
                                        </p:tgtEl>
                                        <p:attrNameLst>
                                          <p:attrName>style.visibility</p:attrName>
                                        </p:attrNameLst>
                                      </p:cBhvr>
                                      <p:to>
                                        <p:strVal val="visible"/>
                                      </p:to>
                                    </p:set>
                                  </p:childTnLst>
                                </p:cTn>
                              </p:par>
                            </p:childTnLst>
                          </p:cTn>
                        </p:par>
                        <p:par>
                          <p:cTn id="23" fill="hold">
                            <p:stCondLst>
                              <p:cond delay="4000"/>
                            </p:stCondLst>
                            <p:childTnLst>
                              <p:par>
                                <p:cTn id="24" presetID="1" presetClass="entr" presetSubtype="0" fill="hold" grpId="0" nodeType="afterEffect">
                                  <p:stCondLst>
                                    <p:cond delay="0"/>
                                  </p:stCondLst>
                                  <p:childTnLst>
                                    <p:set>
                                      <p:cBhvr>
                                        <p:cTn id="25" dur="1" fill="hold">
                                          <p:stCondLst>
                                            <p:cond delay="499"/>
                                          </p:stCondLst>
                                        </p:cTn>
                                        <p:tgtEl>
                                          <p:spTgt spid="121859">
                                            <p:txEl>
                                              <p:pRg st="5" end="5"/>
                                            </p:txEl>
                                          </p:spTgt>
                                        </p:tgtEl>
                                        <p:attrNameLst>
                                          <p:attrName>style.visibility</p:attrName>
                                        </p:attrNameLst>
                                      </p:cBhvr>
                                      <p:to>
                                        <p:strVal val="visible"/>
                                      </p:to>
                                    </p:set>
                                  </p:childTnLst>
                                </p:cTn>
                              </p:par>
                            </p:childTnLst>
                          </p:cTn>
                        </p:par>
                        <p:par>
                          <p:cTn id="26" fill="hold">
                            <p:stCondLst>
                              <p:cond delay="4500"/>
                            </p:stCondLst>
                            <p:childTnLst>
                              <p:par>
                                <p:cTn id="27" presetID="1" presetClass="entr" presetSubtype="0" fill="hold" grpId="0" nodeType="afterEffect">
                                  <p:stCondLst>
                                    <p:cond delay="0"/>
                                  </p:stCondLst>
                                  <p:childTnLst>
                                    <p:set>
                                      <p:cBhvr>
                                        <p:cTn id="28" dur="1" fill="hold">
                                          <p:stCondLst>
                                            <p:cond delay="499"/>
                                          </p:stCondLst>
                                        </p:cTn>
                                        <p:tgtEl>
                                          <p:spTgt spid="121859">
                                            <p:txEl>
                                              <p:pRg st="6" end="6"/>
                                            </p:txEl>
                                          </p:spTgt>
                                        </p:tgtEl>
                                        <p:attrNameLst>
                                          <p:attrName>style.visibility</p:attrName>
                                        </p:attrNameLst>
                                      </p:cBhvr>
                                      <p:to>
                                        <p:strVal val="visible"/>
                                      </p:to>
                                    </p:set>
                                  </p:childTnLst>
                                </p:cTn>
                              </p:par>
                            </p:childTnLst>
                          </p:cTn>
                        </p:par>
                        <p:par>
                          <p:cTn id="29" fill="hold">
                            <p:stCondLst>
                              <p:cond delay="5000"/>
                            </p:stCondLst>
                            <p:childTnLst>
                              <p:par>
                                <p:cTn id="30" presetID="1" presetClass="entr" presetSubtype="0" fill="hold" grpId="0" nodeType="afterEffect">
                                  <p:stCondLst>
                                    <p:cond delay="0"/>
                                  </p:stCondLst>
                                  <p:childTnLst>
                                    <p:set>
                                      <p:cBhvr>
                                        <p:cTn id="31" dur="1" fill="hold">
                                          <p:stCondLst>
                                            <p:cond delay="499"/>
                                          </p:stCondLst>
                                        </p:cTn>
                                        <p:tgtEl>
                                          <p:spTgt spid="121859">
                                            <p:txEl>
                                              <p:pRg st="7" end="7"/>
                                            </p:txEl>
                                          </p:spTgt>
                                        </p:tgtEl>
                                        <p:attrNameLst>
                                          <p:attrName>style.visibility</p:attrName>
                                        </p:attrNameLst>
                                      </p:cBhvr>
                                      <p:to>
                                        <p:strVal val="visible"/>
                                      </p:to>
                                    </p:set>
                                  </p:childTnLst>
                                </p:cTn>
                              </p:par>
                            </p:childTnLst>
                          </p:cTn>
                        </p:par>
                        <p:par>
                          <p:cTn id="32" fill="hold">
                            <p:stCondLst>
                              <p:cond delay="5500"/>
                            </p:stCondLst>
                            <p:childTnLst>
                              <p:par>
                                <p:cTn id="33" presetID="1" presetClass="entr" presetSubtype="0" fill="hold" grpId="0" nodeType="afterEffect">
                                  <p:stCondLst>
                                    <p:cond delay="0"/>
                                  </p:stCondLst>
                                  <p:childTnLst>
                                    <p:set>
                                      <p:cBhvr>
                                        <p:cTn id="34" dur="1" fill="hold">
                                          <p:stCondLst>
                                            <p:cond delay="499"/>
                                          </p:stCondLst>
                                        </p:cTn>
                                        <p:tgtEl>
                                          <p:spTgt spid="12185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autoUpdateAnimBg="0"/>
      <p:bldP spid="121859"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Grp="1" noChangeArrowheads="1"/>
          </p:cNvSpPr>
          <p:nvPr>
            <p:ph type="title"/>
          </p:nvPr>
        </p:nvSpPr>
        <p:spPr>
          <a:xfrm>
            <a:off x="457200" y="76200"/>
            <a:ext cx="8229600" cy="884238"/>
          </a:xfrm>
          <a:ln/>
        </p:spPr>
        <p:txBody>
          <a:bodyPr>
            <a:normAutofit/>
          </a:bodyPr>
          <a:lstStyle/>
          <a:p>
            <a:r>
              <a:rPr kumimoji="1" lang="en-GB" altLang="zh-TW" sz="3600" b="1" dirty="0">
                <a:solidFill>
                  <a:schemeClr val="tx2"/>
                </a:solidFill>
                <a:latin typeface="Comic Sans MS" pitchFamily="66" charset="0"/>
              </a:rPr>
              <a:t>INTRODUCTION</a:t>
            </a:r>
          </a:p>
        </p:txBody>
      </p:sp>
      <p:sp>
        <p:nvSpPr>
          <p:cNvPr id="122883" name="Rectangle 3"/>
          <p:cNvSpPr>
            <a:spLocks noGrp="1" noChangeArrowheads="1"/>
          </p:cNvSpPr>
          <p:nvPr>
            <p:ph idx="1"/>
          </p:nvPr>
        </p:nvSpPr>
        <p:spPr>
          <a:xfrm>
            <a:off x="457200" y="1143000"/>
            <a:ext cx="8382000" cy="5181600"/>
          </a:xfrm>
        </p:spPr>
        <p:txBody>
          <a:bodyPr>
            <a:normAutofit fontScale="32500" lnSpcReduction="20000"/>
          </a:bodyPr>
          <a:lstStyle/>
          <a:p>
            <a:pPr marL="0" indent="0">
              <a:spcBef>
                <a:spcPct val="60000"/>
              </a:spcBef>
              <a:buClr>
                <a:srgbClr val="003399"/>
              </a:buClr>
              <a:buSzTx/>
              <a:buFontTx/>
              <a:buChar char="•"/>
            </a:pPr>
            <a:r>
              <a:rPr lang="en-US" dirty="0"/>
              <a:t>  </a:t>
            </a:r>
            <a:r>
              <a:rPr lang="en-GB" sz="5100" b="1" dirty="0">
                <a:solidFill>
                  <a:srgbClr val="FF0000"/>
                </a:solidFill>
                <a:latin typeface="Comic Sans MS" pitchFamily="66" charset="0"/>
              </a:rPr>
              <a:t>Transmission of classical information in time and space is</a:t>
            </a:r>
            <a:r>
              <a:rPr lang="en-US" sz="5100" b="1" dirty="0">
                <a:solidFill>
                  <a:srgbClr val="FF0000"/>
                </a:solidFill>
                <a:latin typeface="Comic Sans MS" pitchFamily="66" charset="0"/>
              </a:rPr>
              <a:t> </a:t>
            </a:r>
            <a:r>
              <a:rPr lang="en-GB" sz="5100" b="1" dirty="0">
                <a:solidFill>
                  <a:srgbClr val="FF0000"/>
                </a:solidFill>
                <a:latin typeface="Comic Sans MS" pitchFamily="66" charset="0"/>
              </a:rPr>
              <a:t>nowadays</a:t>
            </a:r>
            <a:r>
              <a:rPr lang="en-US" sz="5100" b="1" dirty="0">
                <a:solidFill>
                  <a:srgbClr val="FF0000"/>
                </a:solidFill>
                <a:latin typeface="Comic Sans MS" pitchFamily="66" charset="0"/>
              </a:rPr>
              <a:t> </a:t>
            </a:r>
            <a:r>
              <a:rPr lang="en-GB" sz="5100" b="1" dirty="0">
                <a:solidFill>
                  <a:srgbClr val="FF0000"/>
                </a:solidFill>
                <a:latin typeface="Comic Sans MS" pitchFamily="66" charset="0"/>
              </a:rPr>
              <a:t>very easy (through noiseless channel</a:t>
            </a:r>
            <a:r>
              <a:rPr lang="en-GB" sz="5100" dirty="0" smtClean="0">
                <a:latin typeface="Comic Sans MS" pitchFamily="66" charset="0"/>
              </a:rPr>
              <a:t>).</a:t>
            </a:r>
            <a:endParaRPr lang="en-US" sz="5100" dirty="0">
              <a:latin typeface="Comic Sans MS" pitchFamily="66" charset="0"/>
            </a:endParaRPr>
          </a:p>
          <a:p>
            <a:pPr marL="0" indent="0" algn="just">
              <a:spcBef>
                <a:spcPct val="60000"/>
              </a:spcBef>
            </a:pPr>
            <a:r>
              <a:rPr lang="en-GB" sz="5100" dirty="0">
                <a:latin typeface="Comic Sans MS" pitchFamily="66" charset="0"/>
              </a:rPr>
              <a:t>It took centuries, and many ingenious developments and discoveries(writing, book printing, photography, movies, radio </a:t>
            </a:r>
            <a:r>
              <a:rPr lang="en-GB" sz="5100" dirty="0" err="1">
                <a:latin typeface="Comic Sans MS" pitchFamily="66" charset="0"/>
              </a:rPr>
              <a:t>transmissions,TV,sounds</a:t>
            </a:r>
            <a:r>
              <a:rPr lang="en-GB" sz="5100" dirty="0">
                <a:latin typeface="Comic Sans MS" pitchFamily="66" charset="0"/>
              </a:rPr>
              <a:t> recording) and the idea of the digitalization of all forms of</a:t>
            </a:r>
            <a:r>
              <a:rPr lang="en-US" sz="5100" dirty="0">
                <a:latin typeface="Comic Sans MS" pitchFamily="66" charset="0"/>
              </a:rPr>
              <a:t> </a:t>
            </a:r>
            <a:r>
              <a:rPr lang="en-GB" sz="5100" dirty="0">
                <a:latin typeface="Comic Sans MS" pitchFamily="66" charset="0"/>
              </a:rPr>
              <a:t>information to discover fully this property of information.</a:t>
            </a:r>
            <a:endParaRPr lang="en-US" sz="5100" dirty="0">
              <a:latin typeface="Comic Sans MS" pitchFamily="66" charset="0"/>
            </a:endParaRPr>
          </a:p>
          <a:p>
            <a:pPr marL="0" indent="0" algn="just">
              <a:spcBef>
                <a:spcPct val="60000"/>
              </a:spcBef>
            </a:pPr>
            <a:r>
              <a:rPr lang="en-GB" sz="7400" b="1" dirty="0">
                <a:solidFill>
                  <a:srgbClr val="FF0000"/>
                </a:solidFill>
                <a:latin typeface="Comic Sans MS" pitchFamily="66" charset="0"/>
              </a:rPr>
              <a:t>Coding theory</a:t>
            </a:r>
            <a:r>
              <a:rPr lang="en-GB" sz="7400" b="1" dirty="0">
                <a:latin typeface="Comic Sans MS" pitchFamily="66" charset="0"/>
              </a:rPr>
              <a:t> </a:t>
            </a:r>
            <a:r>
              <a:rPr lang="en-GB" sz="5100" dirty="0">
                <a:latin typeface="Comic Sans MS" pitchFamily="66" charset="0"/>
              </a:rPr>
              <a:t>develops methods to protect information against a noise.</a:t>
            </a:r>
            <a:endParaRPr lang="en-US" sz="5100" dirty="0">
              <a:latin typeface="Comic Sans MS" pitchFamily="66" charset="0"/>
            </a:endParaRPr>
          </a:p>
          <a:p>
            <a:pPr marL="0" indent="0" algn="just">
              <a:spcBef>
                <a:spcPct val="60000"/>
              </a:spcBef>
              <a:buClr>
                <a:srgbClr val="003399"/>
              </a:buClr>
              <a:buSzTx/>
              <a:buFontTx/>
              <a:buChar char="•"/>
            </a:pPr>
            <a:r>
              <a:rPr lang="en-US" sz="5100" dirty="0">
                <a:latin typeface="Comic Sans MS" pitchFamily="66" charset="0"/>
              </a:rPr>
              <a:t>  </a:t>
            </a:r>
            <a:r>
              <a:rPr lang="en-GB" sz="5100" dirty="0">
                <a:solidFill>
                  <a:srgbClr val="0070C0"/>
                </a:solidFill>
                <a:latin typeface="Comic Sans MS" pitchFamily="66" charset="0"/>
              </a:rPr>
              <a:t>Information is becoming an increasingly available commodity</a:t>
            </a:r>
            <a:r>
              <a:rPr lang="en-US" sz="5100" dirty="0">
                <a:solidFill>
                  <a:srgbClr val="0070C0"/>
                </a:solidFill>
                <a:latin typeface="Comic Sans MS" pitchFamily="66" charset="0"/>
              </a:rPr>
              <a:t> </a:t>
            </a:r>
            <a:r>
              <a:rPr lang="en-GB" sz="5100" dirty="0">
                <a:solidFill>
                  <a:srgbClr val="0070C0"/>
                </a:solidFill>
                <a:latin typeface="Comic Sans MS" pitchFamily="66" charset="0"/>
              </a:rPr>
              <a:t>for both individuals and society.</a:t>
            </a:r>
            <a:endParaRPr lang="en-US" sz="5100" dirty="0">
              <a:solidFill>
                <a:srgbClr val="0070C0"/>
              </a:solidFill>
              <a:latin typeface="Comic Sans MS" pitchFamily="66" charset="0"/>
            </a:endParaRPr>
          </a:p>
          <a:p>
            <a:pPr marL="0" indent="0" algn="just">
              <a:spcBef>
                <a:spcPct val="60000"/>
              </a:spcBef>
            </a:pPr>
            <a:r>
              <a:rPr lang="en-GB" sz="7400" b="1" dirty="0">
                <a:solidFill>
                  <a:srgbClr val="FF0000"/>
                </a:solidFill>
                <a:latin typeface="Comic Sans MS" pitchFamily="66" charset="0"/>
              </a:rPr>
              <a:t>Cryptography</a:t>
            </a:r>
            <a:r>
              <a:rPr lang="en-GB" sz="5100" dirty="0">
                <a:latin typeface="Comic Sans MS" pitchFamily="66" charset="0"/>
              </a:rPr>
              <a:t> develops methods how to protect information against an</a:t>
            </a:r>
            <a:r>
              <a:rPr lang="en-US" sz="5100" dirty="0">
                <a:latin typeface="Comic Sans MS" pitchFamily="66" charset="0"/>
              </a:rPr>
              <a:t> </a:t>
            </a:r>
            <a:r>
              <a:rPr lang="en-GB" sz="5100" dirty="0">
                <a:latin typeface="Comic Sans MS" pitchFamily="66" charset="0"/>
              </a:rPr>
              <a:t>enemy (or an unauthorized user).</a:t>
            </a:r>
            <a:endParaRPr lang="en-US" sz="5100" dirty="0">
              <a:latin typeface="Comic Sans MS" pitchFamily="66" charset="0"/>
            </a:endParaRPr>
          </a:p>
          <a:p>
            <a:pPr marL="0" indent="0" algn="just">
              <a:spcBef>
                <a:spcPct val="60000"/>
              </a:spcBef>
              <a:buClr>
                <a:srgbClr val="003399"/>
              </a:buClr>
              <a:buSzTx/>
              <a:buFontTx/>
              <a:buChar char="•"/>
            </a:pPr>
            <a:r>
              <a:rPr lang="en-US" sz="5100" dirty="0">
                <a:latin typeface="Comic Sans MS" pitchFamily="66" charset="0"/>
              </a:rPr>
              <a:t>  </a:t>
            </a:r>
            <a:r>
              <a:rPr lang="en-GB" sz="5200" dirty="0">
                <a:solidFill>
                  <a:srgbClr val="0070C0"/>
                </a:solidFill>
                <a:latin typeface="Comic Sans MS" pitchFamily="66" charset="0"/>
              </a:rPr>
              <a:t>A very important property of information is that it is often</a:t>
            </a:r>
            <a:r>
              <a:rPr lang="en-US" sz="5200" dirty="0">
                <a:solidFill>
                  <a:srgbClr val="0070C0"/>
                </a:solidFill>
                <a:latin typeface="Comic Sans MS" pitchFamily="66" charset="0"/>
              </a:rPr>
              <a:t> </a:t>
            </a:r>
            <a:r>
              <a:rPr lang="en-GB" sz="5200" dirty="0">
                <a:solidFill>
                  <a:srgbClr val="0070C0"/>
                </a:solidFill>
                <a:latin typeface="Comic Sans MS" pitchFamily="66" charset="0"/>
              </a:rPr>
              <a:t>very easy to make unlimited number of copies of information.</a:t>
            </a:r>
            <a:endParaRPr lang="en-US" sz="5200" dirty="0">
              <a:solidFill>
                <a:srgbClr val="0070C0"/>
              </a:solidFill>
              <a:latin typeface="Comic Sans MS" pitchFamily="66" charset="0"/>
            </a:endParaRPr>
          </a:p>
          <a:p>
            <a:pPr marL="0" indent="0" algn="just">
              <a:spcBef>
                <a:spcPct val="60000"/>
              </a:spcBef>
            </a:pPr>
            <a:r>
              <a:rPr lang="en-GB" sz="7400" b="1" dirty="0" err="1">
                <a:solidFill>
                  <a:srgbClr val="FF0000"/>
                </a:solidFill>
                <a:latin typeface="Comic Sans MS" pitchFamily="66" charset="0"/>
              </a:rPr>
              <a:t>Steganography</a:t>
            </a:r>
            <a:r>
              <a:rPr lang="en-GB" sz="5100" dirty="0">
                <a:latin typeface="Comic Sans MS" pitchFamily="66" charset="0"/>
              </a:rPr>
              <a:t> develops methods to hide important information</a:t>
            </a:r>
            <a:r>
              <a:rPr lang="en-US" sz="5100" dirty="0">
                <a:latin typeface="Comic Sans MS" pitchFamily="66" charset="0"/>
              </a:rPr>
              <a:t> </a:t>
            </a:r>
            <a:r>
              <a:rPr lang="en-GB" sz="5100" dirty="0">
                <a:latin typeface="Comic Sans MS" pitchFamily="66" charset="0"/>
              </a:rPr>
              <a:t>in innocently </a:t>
            </a:r>
            <a:r>
              <a:rPr lang="en-GB" sz="5200" dirty="0">
                <a:solidFill>
                  <a:srgbClr val="0070C0"/>
                </a:solidFill>
                <a:latin typeface="Comic Sans MS" pitchFamily="66" charset="0"/>
              </a:rPr>
              <a:t>looking </a:t>
            </a:r>
            <a:r>
              <a:rPr lang="en-GB" sz="5200" dirty="0" smtClean="0">
                <a:solidFill>
                  <a:srgbClr val="0070C0"/>
                </a:solidFill>
                <a:latin typeface="Comic Sans MS" pitchFamily="66" charset="0"/>
              </a:rPr>
              <a:t>information </a:t>
            </a:r>
            <a:r>
              <a:rPr lang="en-GB" sz="5200" dirty="0">
                <a:solidFill>
                  <a:srgbClr val="0070C0"/>
                </a:solidFill>
                <a:latin typeface="Comic Sans MS" pitchFamily="66" charset="0"/>
              </a:rPr>
              <a:t>(and that can be used to</a:t>
            </a:r>
            <a:r>
              <a:rPr lang="en-US" sz="5200" dirty="0">
                <a:solidFill>
                  <a:srgbClr val="0070C0"/>
                </a:solidFill>
                <a:latin typeface="Comic Sans MS" pitchFamily="66" charset="0"/>
              </a:rPr>
              <a:t> </a:t>
            </a:r>
            <a:r>
              <a:rPr lang="en-GB" sz="5200" dirty="0">
                <a:solidFill>
                  <a:srgbClr val="0070C0"/>
                </a:solidFill>
                <a:latin typeface="Comic Sans MS" pitchFamily="66" charset="0"/>
              </a:rPr>
              <a:t>protect intellectual properties).</a:t>
            </a:r>
          </a:p>
        </p:txBody>
      </p:sp>
      <p:sp>
        <p:nvSpPr>
          <p:cNvPr id="6" name="Footer Placeholder 4"/>
          <p:cNvSpPr>
            <a:spLocks noGrp="1"/>
          </p:cNvSpPr>
          <p:nvPr>
            <p:ph type="ftr" sz="quarter" idx="11"/>
          </p:nvPr>
        </p:nvSpPr>
        <p:spPr/>
        <p:txBody>
          <a:bodyPr/>
          <a:lstStyle/>
          <a:p>
            <a:r>
              <a:rPr lang="en-GB"/>
              <a:t>Basics of coding theory</a:t>
            </a:r>
          </a:p>
        </p:txBody>
      </p:sp>
      <p:sp>
        <p:nvSpPr>
          <p:cNvPr id="5" name="Slide Number Placeholder 3"/>
          <p:cNvSpPr>
            <a:spLocks noGrp="1"/>
          </p:cNvSpPr>
          <p:nvPr>
            <p:ph type="sldNum" sz="quarter" idx="12"/>
          </p:nvPr>
        </p:nvSpPr>
        <p:spPr/>
        <p:txBody>
          <a:bodyPr/>
          <a:lstStyle/>
          <a:p>
            <a:fld id="{8AB92044-C049-4747-A0B2-B0C24329B9BD}" type="slidenum">
              <a:rPr lang="en-GB"/>
              <a:pPr/>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AutoShape 2"/>
          <p:cNvSpPr>
            <a:spLocks noGrp="1" noChangeArrowheads="1"/>
          </p:cNvSpPr>
          <p:nvPr>
            <p:ph type="title"/>
          </p:nvPr>
        </p:nvSpPr>
        <p:spPr>
          <a:ln/>
        </p:spPr>
        <p:txBody>
          <a:bodyPr/>
          <a:lstStyle/>
          <a:p>
            <a:r>
              <a:rPr lang="en-GB" sz="2400" b="1">
                <a:solidFill>
                  <a:srgbClr val="000000"/>
                </a:solidFill>
                <a:effectLst>
                  <a:outerShdw blurRad="38100" dist="38100" dir="2700000" algn="tl">
                    <a:srgbClr val="FFFFFF"/>
                  </a:outerShdw>
                </a:effectLst>
                <a:latin typeface="Arial" charset="0"/>
              </a:rPr>
              <a:t>HISTORY OF CRYPTOGRAPHY</a:t>
            </a:r>
          </a:p>
        </p:txBody>
      </p:sp>
      <p:sp>
        <p:nvSpPr>
          <p:cNvPr id="123907" name="Rectangle 3"/>
          <p:cNvSpPr>
            <a:spLocks noGrp="1" noChangeArrowheads="1"/>
          </p:cNvSpPr>
          <p:nvPr>
            <p:ph idx="1"/>
          </p:nvPr>
        </p:nvSpPr>
        <p:spPr/>
        <p:txBody>
          <a:bodyPr>
            <a:normAutofit/>
          </a:bodyPr>
          <a:lstStyle/>
          <a:p>
            <a:pPr marL="0" indent="0" algn="just">
              <a:spcBef>
                <a:spcPct val="60000"/>
              </a:spcBef>
              <a:spcAft>
                <a:spcPct val="40000"/>
              </a:spcAft>
            </a:pPr>
            <a:r>
              <a:rPr lang="en-US" sz="2400" dirty="0">
                <a:solidFill>
                  <a:srgbClr val="FF0000"/>
                </a:solidFill>
                <a:latin typeface="Comic Sans MS" pitchFamily="66" charset="0"/>
              </a:rPr>
              <a:t>   </a:t>
            </a:r>
            <a:r>
              <a:rPr lang="en-GB" sz="2400" dirty="0">
                <a:solidFill>
                  <a:srgbClr val="FF0000"/>
                </a:solidFill>
                <a:latin typeface="Comic Sans MS" pitchFamily="66" charset="0"/>
              </a:rPr>
              <a:t>The history of cryptography is the story of centuries-old battles</a:t>
            </a:r>
            <a:r>
              <a:rPr lang="en-US" sz="2400" dirty="0">
                <a:solidFill>
                  <a:srgbClr val="FF0000"/>
                </a:solidFill>
                <a:latin typeface="Comic Sans MS" pitchFamily="66" charset="0"/>
              </a:rPr>
              <a:t> </a:t>
            </a:r>
            <a:r>
              <a:rPr lang="en-GB" sz="2400" dirty="0">
                <a:solidFill>
                  <a:srgbClr val="FF0000"/>
                </a:solidFill>
                <a:latin typeface="Comic Sans MS" pitchFamily="66" charset="0"/>
              </a:rPr>
              <a:t>between </a:t>
            </a:r>
            <a:r>
              <a:rPr lang="en-GB" sz="2400" dirty="0" err="1">
                <a:solidFill>
                  <a:srgbClr val="FF0000"/>
                </a:solidFill>
                <a:latin typeface="Comic Sans MS" pitchFamily="66" charset="0"/>
              </a:rPr>
              <a:t>codemakers</a:t>
            </a:r>
            <a:r>
              <a:rPr lang="en-GB" sz="2400" dirty="0">
                <a:solidFill>
                  <a:srgbClr val="FF0000"/>
                </a:solidFill>
                <a:latin typeface="Comic Sans MS" pitchFamily="66" charset="0"/>
              </a:rPr>
              <a:t> and </a:t>
            </a:r>
            <a:r>
              <a:rPr lang="en-GB" sz="2400" dirty="0" err="1">
                <a:solidFill>
                  <a:srgbClr val="FF0000"/>
                </a:solidFill>
                <a:latin typeface="Comic Sans MS" pitchFamily="66" charset="0"/>
              </a:rPr>
              <a:t>codebreakers</a:t>
            </a:r>
            <a:r>
              <a:rPr lang="en-GB" sz="2400" dirty="0">
                <a:latin typeface="Comic Sans MS" pitchFamily="66" charset="0"/>
              </a:rPr>
              <a:t>, an intellectual arms race that</a:t>
            </a:r>
            <a:r>
              <a:rPr lang="en-US" sz="2400" dirty="0">
                <a:latin typeface="Comic Sans MS" pitchFamily="66" charset="0"/>
              </a:rPr>
              <a:t> </a:t>
            </a:r>
            <a:r>
              <a:rPr lang="en-GB" sz="2400" dirty="0">
                <a:latin typeface="Comic Sans MS" pitchFamily="66" charset="0"/>
              </a:rPr>
              <a:t>has had a dramatic impact on the course of history.</a:t>
            </a:r>
            <a:endParaRPr lang="en-US" sz="2400" dirty="0">
              <a:latin typeface="Comic Sans MS" pitchFamily="66" charset="0"/>
            </a:endParaRPr>
          </a:p>
          <a:p>
            <a:pPr marL="0" indent="0" algn="just">
              <a:spcBef>
                <a:spcPct val="60000"/>
              </a:spcBef>
              <a:spcAft>
                <a:spcPct val="40000"/>
              </a:spcAft>
            </a:pPr>
            <a:r>
              <a:rPr lang="en-US" sz="2400" dirty="0">
                <a:latin typeface="Comic Sans MS" pitchFamily="66" charset="0"/>
              </a:rPr>
              <a:t>   </a:t>
            </a:r>
            <a:r>
              <a:rPr lang="en-GB" sz="2400" dirty="0">
                <a:latin typeface="Comic Sans MS" pitchFamily="66" charset="0"/>
              </a:rPr>
              <a:t>The ongoing battle between </a:t>
            </a:r>
            <a:r>
              <a:rPr lang="en-GB" sz="2400" dirty="0" err="1">
                <a:latin typeface="Comic Sans MS" pitchFamily="66" charset="0"/>
              </a:rPr>
              <a:t>codemakers</a:t>
            </a:r>
            <a:r>
              <a:rPr lang="en-GB" sz="2400" dirty="0">
                <a:latin typeface="Comic Sans MS" pitchFamily="66" charset="0"/>
              </a:rPr>
              <a:t> and </a:t>
            </a:r>
            <a:r>
              <a:rPr lang="en-GB" sz="2400" dirty="0" err="1">
                <a:latin typeface="Comic Sans MS" pitchFamily="66" charset="0"/>
              </a:rPr>
              <a:t>codebreakers</a:t>
            </a:r>
            <a:r>
              <a:rPr lang="en-GB" sz="2400" dirty="0">
                <a:latin typeface="Comic Sans MS" pitchFamily="66" charset="0"/>
              </a:rPr>
              <a:t> has inspired a</a:t>
            </a:r>
            <a:r>
              <a:rPr lang="en-US" sz="2400" dirty="0">
                <a:latin typeface="Comic Sans MS" pitchFamily="66" charset="0"/>
              </a:rPr>
              <a:t> </a:t>
            </a:r>
            <a:r>
              <a:rPr lang="en-GB" sz="2400" dirty="0">
                <a:latin typeface="Comic Sans MS" pitchFamily="66" charset="0"/>
              </a:rPr>
              <a:t>whole series of remarkable scientific </a:t>
            </a:r>
            <a:r>
              <a:rPr lang="en-GB" sz="2400" dirty="0" err="1">
                <a:latin typeface="Comic Sans MS" pitchFamily="66" charset="0"/>
              </a:rPr>
              <a:t>breakthroughts</a:t>
            </a:r>
            <a:r>
              <a:rPr lang="en-GB" sz="2400" dirty="0">
                <a:latin typeface="Comic Sans MS" pitchFamily="66" charset="0"/>
              </a:rPr>
              <a:t>.</a:t>
            </a:r>
            <a:endParaRPr lang="en-US" sz="2400" dirty="0">
              <a:latin typeface="Comic Sans MS" pitchFamily="66" charset="0"/>
            </a:endParaRPr>
          </a:p>
          <a:p>
            <a:pPr marL="0" indent="0" algn="just">
              <a:spcBef>
                <a:spcPct val="60000"/>
              </a:spcBef>
              <a:spcAft>
                <a:spcPct val="40000"/>
              </a:spcAft>
            </a:pPr>
            <a:r>
              <a:rPr lang="en-US" sz="2400" dirty="0">
                <a:latin typeface="Comic Sans MS" pitchFamily="66" charset="0"/>
              </a:rPr>
              <a:t>   </a:t>
            </a:r>
            <a:r>
              <a:rPr lang="en-GB" sz="2400" dirty="0">
                <a:latin typeface="Comic Sans MS" pitchFamily="66" charset="0"/>
              </a:rPr>
              <a:t>History is full of codes. They have decided the outcomes of battles</a:t>
            </a:r>
            <a:r>
              <a:rPr lang="en-US" sz="2400" dirty="0">
                <a:latin typeface="Comic Sans MS" pitchFamily="66" charset="0"/>
              </a:rPr>
              <a:t> </a:t>
            </a:r>
            <a:r>
              <a:rPr lang="en-GB" sz="2400" dirty="0">
                <a:latin typeface="Comic Sans MS" pitchFamily="66" charset="0"/>
              </a:rPr>
              <a:t>and led to the deaths of kings and queens.</a:t>
            </a:r>
          </a:p>
        </p:txBody>
      </p:sp>
      <p:sp>
        <p:nvSpPr>
          <p:cNvPr id="6" name="Footer Placeholder 4"/>
          <p:cNvSpPr>
            <a:spLocks noGrp="1"/>
          </p:cNvSpPr>
          <p:nvPr>
            <p:ph type="ftr" sz="quarter" idx="11"/>
          </p:nvPr>
        </p:nvSpPr>
        <p:spPr/>
        <p:txBody>
          <a:bodyPr/>
          <a:lstStyle/>
          <a:p>
            <a:r>
              <a:rPr lang="en-GB"/>
              <a:t>Basics of coding theory</a:t>
            </a:r>
          </a:p>
        </p:txBody>
      </p:sp>
      <p:sp>
        <p:nvSpPr>
          <p:cNvPr id="5" name="Slide Number Placeholder 3"/>
          <p:cNvSpPr>
            <a:spLocks noGrp="1"/>
          </p:cNvSpPr>
          <p:nvPr>
            <p:ph type="sldNum" sz="quarter" idx="12"/>
          </p:nvPr>
        </p:nvSpPr>
        <p:spPr/>
        <p:txBody>
          <a:bodyPr/>
          <a:lstStyle/>
          <a:p>
            <a:fld id="{5AAD8E8D-7C14-49CE-959F-0B4DF51EC320}" type="slidenum">
              <a:rPr lang="en-GB"/>
              <a:pPr/>
              <a:t>5</a:t>
            </a:fld>
            <a:endParaRPr lang="en-GB"/>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p:cNvSpPr>
            <a:spLocks noGrp="1" noChangeArrowheads="1"/>
          </p:cNvSpPr>
          <p:nvPr>
            <p:ph type="title"/>
          </p:nvPr>
        </p:nvSpPr>
        <p:spPr>
          <a:ln/>
        </p:spPr>
        <p:txBody>
          <a:bodyPr/>
          <a:lstStyle/>
          <a:p>
            <a:r>
              <a:rPr lang="en-US" sz="2400" b="1" dirty="0" smtClean="0">
                <a:solidFill>
                  <a:srgbClr val="000000"/>
                </a:solidFill>
                <a:effectLst>
                  <a:outerShdw blurRad="38100" dist="38100" dir="2700000" algn="tl">
                    <a:srgbClr val="FFFFFF"/>
                  </a:outerShdw>
                </a:effectLst>
                <a:latin typeface="Comic Sans MS" pitchFamily="66" charset="0"/>
              </a:rPr>
              <a:t>Basics </a:t>
            </a:r>
            <a:r>
              <a:rPr lang="en-US" sz="2400" b="1" dirty="0">
                <a:solidFill>
                  <a:srgbClr val="000000"/>
                </a:solidFill>
                <a:effectLst>
                  <a:outerShdw blurRad="38100" dist="38100" dir="2700000" algn="tl">
                    <a:srgbClr val="FFFFFF"/>
                  </a:outerShdw>
                </a:effectLst>
                <a:latin typeface="Comic Sans MS" pitchFamily="66" charset="0"/>
              </a:rPr>
              <a:t>of coding theory</a:t>
            </a:r>
            <a:endParaRPr lang="en-GB" sz="2400" b="1" dirty="0">
              <a:solidFill>
                <a:srgbClr val="000000"/>
              </a:solidFill>
              <a:effectLst>
                <a:outerShdw blurRad="38100" dist="38100" dir="2700000" algn="tl">
                  <a:srgbClr val="FFFFFF"/>
                </a:outerShdw>
              </a:effectLst>
              <a:latin typeface="Comic Sans MS" pitchFamily="66" charset="0"/>
            </a:endParaRPr>
          </a:p>
        </p:txBody>
      </p:sp>
      <p:sp>
        <p:nvSpPr>
          <p:cNvPr id="124931" name="Rectangle 3"/>
          <p:cNvSpPr>
            <a:spLocks noGrp="1" noChangeArrowheads="1"/>
          </p:cNvSpPr>
          <p:nvPr>
            <p:ph idx="1"/>
          </p:nvPr>
        </p:nvSpPr>
        <p:spPr>
          <a:xfrm>
            <a:off x="304800" y="1219200"/>
            <a:ext cx="8382000" cy="4906963"/>
          </a:xfrm>
        </p:spPr>
        <p:txBody>
          <a:bodyPr>
            <a:normAutofit fontScale="92500" lnSpcReduction="10000"/>
          </a:bodyPr>
          <a:lstStyle/>
          <a:p>
            <a:pPr marL="0" indent="0" algn="ctr"/>
            <a:endParaRPr lang="en-US" sz="1500" dirty="0">
              <a:solidFill>
                <a:srgbClr val="FF0000"/>
              </a:solidFill>
              <a:effectLst>
                <a:outerShdw blurRad="38100" dist="38100" dir="2700000" algn="tl">
                  <a:srgbClr val="C0C0C0"/>
                </a:outerShdw>
              </a:effectLst>
            </a:endParaRPr>
          </a:p>
          <a:p>
            <a:pPr marL="0" indent="0"/>
            <a:r>
              <a:rPr lang="en-GB" dirty="0">
                <a:latin typeface="Comic Sans MS" pitchFamily="66" charset="0"/>
              </a:rPr>
              <a:t>Coding theory - </a:t>
            </a:r>
            <a:r>
              <a:rPr lang="en-GB" dirty="0">
                <a:solidFill>
                  <a:srgbClr val="FF0000"/>
                </a:solidFill>
                <a:latin typeface="Comic Sans MS" pitchFamily="66" charset="0"/>
              </a:rPr>
              <a:t>theory of error correcting codes</a:t>
            </a:r>
            <a:r>
              <a:rPr lang="en-GB" dirty="0">
                <a:latin typeface="Comic Sans MS" pitchFamily="66" charset="0"/>
              </a:rPr>
              <a:t> - is one of the most interesting and applied part of</a:t>
            </a:r>
            <a:r>
              <a:rPr lang="en-US" dirty="0">
                <a:latin typeface="Comic Sans MS" pitchFamily="66" charset="0"/>
              </a:rPr>
              <a:t> </a:t>
            </a:r>
            <a:r>
              <a:rPr lang="en-GB" dirty="0">
                <a:latin typeface="Comic Sans MS" pitchFamily="66" charset="0"/>
              </a:rPr>
              <a:t>mathematics and informatics.</a:t>
            </a:r>
            <a:endParaRPr lang="en-US" dirty="0">
              <a:latin typeface="Comic Sans MS" pitchFamily="66" charset="0"/>
            </a:endParaRPr>
          </a:p>
          <a:p>
            <a:pPr marL="0" indent="0"/>
            <a:endParaRPr lang="en-US" sz="1000" dirty="0">
              <a:latin typeface="Comic Sans MS" pitchFamily="66" charset="0"/>
            </a:endParaRPr>
          </a:p>
          <a:p>
            <a:pPr marL="0" indent="0"/>
            <a:r>
              <a:rPr lang="en-GB" dirty="0">
                <a:solidFill>
                  <a:srgbClr val="FF0000"/>
                </a:solidFill>
                <a:latin typeface="Comic Sans MS" pitchFamily="66" charset="0"/>
              </a:rPr>
              <a:t>All real systems that work with digitally represented data, as CD players, TV, fax machines, internet, </a:t>
            </a:r>
            <a:r>
              <a:rPr lang="en-GB" dirty="0" smtClean="0">
                <a:solidFill>
                  <a:srgbClr val="FF0000"/>
                </a:solidFill>
                <a:latin typeface="Comic Sans MS" pitchFamily="66" charset="0"/>
              </a:rPr>
              <a:t>satellites, </a:t>
            </a:r>
            <a:r>
              <a:rPr lang="en-GB" dirty="0">
                <a:solidFill>
                  <a:srgbClr val="FF0000"/>
                </a:solidFill>
                <a:latin typeface="Comic Sans MS" pitchFamily="66" charset="0"/>
              </a:rPr>
              <a:t>mobiles, require to use error correcting codes because all real</a:t>
            </a:r>
            <a:r>
              <a:rPr lang="en-US" dirty="0">
                <a:solidFill>
                  <a:srgbClr val="FF0000"/>
                </a:solidFill>
                <a:latin typeface="Comic Sans MS" pitchFamily="66" charset="0"/>
              </a:rPr>
              <a:t> </a:t>
            </a:r>
            <a:r>
              <a:rPr lang="en-GB" dirty="0">
                <a:solidFill>
                  <a:srgbClr val="FF0000"/>
                </a:solidFill>
                <a:latin typeface="Comic Sans MS" pitchFamily="66" charset="0"/>
              </a:rPr>
              <a:t>channels are, to some extent, noisy.</a:t>
            </a:r>
            <a:endParaRPr lang="en-US" dirty="0">
              <a:solidFill>
                <a:srgbClr val="FF0000"/>
              </a:solidFill>
              <a:latin typeface="Comic Sans MS" pitchFamily="66" charset="0"/>
            </a:endParaRPr>
          </a:p>
          <a:p>
            <a:pPr marL="0" indent="0"/>
            <a:endParaRPr lang="en-US" sz="1000" dirty="0">
              <a:solidFill>
                <a:srgbClr val="FF0000"/>
              </a:solidFill>
              <a:latin typeface="Comic Sans MS" pitchFamily="66" charset="0"/>
            </a:endParaRPr>
          </a:p>
          <a:p>
            <a:pPr marL="0" indent="0">
              <a:buClr>
                <a:srgbClr val="003399"/>
              </a:buClr>
              <a:buFont typeface="Wingdings" pitchFamily="2" charset="2"/>
              <a:buChar char="§"/>
            </a:pPr>
            <a:r>
              <a:rPr lang="en-US" dirty="0">
                <a:solidFill>
                  <a:srgbClr val="FF0000"/>
                </a:solidFill>
                <a:latin typeface="Comic Sans MS" pitchFamily="66" charset="0"/>
              </a:rPr>
              <a:t>  </a:t>
            </a:r>
            <a:endParaRPr lang="en-US" sz="1000" dirty="0">
              <a:solidFill>
                <a:srgbClr val="003399"/>
              </a:solidFill>
              <a:latin typeface="Comic Sans MS" pitchFamily="66" charset="0"/>
            </a:endParaRPr>
          </a:p>
        </p:txBody>
      </p:sp>
      <p:sp>
        <p:nvSpPr>
          <p:cNvPr id="6" name="Footer Placeholder 4"/>
          <p:cNvSpPr>
            <a:spLocks noGrp="1"/>
          </p:cNvSpPr>
          <p:nvPr>
            <p:ph type="ftr" sz="quarter" idx="11"/>
          </p:nvPr>
        </p:nvSpPr>
        <p:spPr/>
        <p:txBody>
          <a:bodyPr/>
          <a:lstStyle/>
          <a:p>
            <a:r>
              <a:rPr lang="en-GB"/>
              <a:t>Basics of coding theory</a:t>
            </a:r>
          </a:p>
        </p:txBody>
      </p:sp>
      <p:sp>
        <p:nvSpPr>
          <p:cNvPr id="5" name="Slide Number Placeholder 3"/>
          <p:cNvSpPr>
            <a:spLocks noGrp="1"/>
          </p:cNvSpPr>
          <p:nvPr>
            <p:ph type="sldNum" sz="quarter" idx="12"/>
          </p:nvPr>
        </p:nvSpPr>
        <p:spPr/>
        <p:txBody>
          <a:bodyPr/>
          <a:lstStyle/>
          <a:p>
            <a:fld id="{6D95E34D-57C9-40F5-91E8-684AF339C82A}" type="slidenum">
              <a:rPr lang="en-GB"/>
              <a:pPr/>
              <a:t>6</a:t>
            </a:fld>
            <a:endParaRPr lang="en-GB"/>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00"/>
                </a:solidFill>
                <a:effectLst>
                  <a:outerShdw blurRad="38100" dist="38100" dir="2700000" algn="tl">
                    <a:srgbClr val="FFFFFF"/>
                  </a:outerShdw>
                </a:effectLst>
                <a:latin typeface="Comic Sans MS" pitchFamily="66" charset="0"/>
              </a:rPr>
              <a:t>Basics of coding theory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Clr>
                <a:srgbClr val="003399"/>
              </a:buClr>
              <a:buFont typeface="Wingdings" pitchFamily="2" charset="2"/>
              <a:buChar char="§"/>
            </a:pPr>
            <a:r>
              <a:rPr lang="en-GB" dirty="0" smtClean="0">
                <a:solidFill>
                  <a:srgbClr val="003399"/>
                </a:solidFill>
                <a:latin typeface="Comic Sans MS" pitchFamily="66" charset="0"/>
              </a:rPr>
              <a:t>Coding theory problems  are therefore among the very basic and most frequent</a:t>
            </a:r>
            <a:r>
              <a:rPr lang="en-US" dirty="0" smtClean="0">
                <a:solidFill>
                  <a:srgbClr val="003399"/>
                </a:solidFill>
                <a:latin typeface="Comic Sans MS" pitchFamily="66" charset="0"/>
              </a:rPr>
              <a:t> </a:t>
            </a:r>
            <a:r>
              <a:rPr lang="en-GB" dirty="0" smtClean="0">
                <a:solidFill>
                  <a:srgbClr val="003399"/>
                </a:solidFill>
                <a:latin typeface="Comic Sans MS" pitchFamily="66" charset="0"/>
              </a:rPr>
              <a:t>problems of storage and transmission of information.</a:t>
            </a:r>
            <a:endParaRPr lang="en-US" dirty="0" smtClean="0">
              <a:solidFill>
                <a:srgbClr val="003399"/>
              </a:solidFill>
              <a:latin typeface="Comic Sans MS" pitchFamily="66" charset="0"/>
            </a:endParaRPr>
          </a:p>
          <a:p>
            <a:pPr marL="0" indent="0" algn="just">
              <a:buClr>
                <a:srgbClr val="003399"/>
              </a:buClr>
              <a:buFont typeface="Wingdings" pitchFamily="2" charset="2"/>
              <a:buChar char="§"/>
            </a:pPr>
            <a:r>
              <a:rPr lang="en-US" dirty="0" smtClean="0">
                <a:solidFill>
                  <a:srgbClr val="003399"/>
                </a:solidFill>
                <a:latin typeface="Comic Sans MS" pitchFamily="66" charset="0"/>
              </a:rPr>
              <a:t>  </a:t>
            </a:r>
            <a:r>
              <a:rPr lang="en-GB" dirty="0" smtClean="0">
                <a:latin typeface="Comic Sans MS" pitchFamily="66" charset="0"/>
              </a:rPr>
              <a:t>Coding theory results allow to create reliable systems out of</a:t>
            </a:r>
            <a:r>
              <a:rPr lang="en-US" dirty="0" smtClean="0">
                <a:latin typeface="Comic Sans MS" pitchFamily="66" charset="0"/>
              </a:rPr>
              <a:t> </a:t>
            </a:r>
            <a:r>
              <a:rPr lang="en-GB" dirty="0" smtClean="0">
                <a:latin typeface="Comic Sans MS" pitchFamily="66" charset="0"/>
              </a:rPr>
              <a:t>unreliable systems to store and/or to transmit information</a:t>
            </a:r>
            <a:r>
              <a:rPr lang="en-GB" dirty="0" smtClean="0">
                <a:solidFill>
                  <a:srgbClr val="003399"/>
                </a:solidFill>
                <a:latin typeface="Comic Sans MS" pitchFamily="66" charset="0"/>
              </a:rPr>
              <a:t>.</a:t>
            </a:r>
            <a:endParaRPr lang="en-US" dirty="0" smtClean="0">
              <a:solidFill>
                <a:srgbClr val="003399"/>
              </a:solidFill>
              <a:latin typeface="Comic Sans MS" pitchFamily="66" charset="0"/>
            </a:endParaRPr>
          </a:p>
          <a:p>
            <a:pPr marL="0" indent="0" algn="just">
              <a:buClr>
                <a:srgbClr val="003399"/>
              </a:buClr>
              <a:buFont typeface="Wingdings" pitchFamily="2" charset="2"/>
              <a:buChar char="§"/>
            </a:pPr>
            <a:r>
              <a:rPr lang="en-US" dirty="0" smtClean="0">
                <a:solidFill>
                  <a:srgbClr val="003399"/>
                </a:solidFill>
                <a:latin typeface="Comic Sans MS" pitchFamily="66" charset="0"/>
              </a:rPr>
              <a:t>  </a:t>
            </a:r>
            <a:r>
              <a:rPr lang="en-GB" dirty="0" smtClean="0">
                <a:solidFill>
                  <a:srgbClr val="003399"/>
                </a:solidFill>
                <a:latin typeface="Comic Sans MS" pitchFamily="66" charset="0"/>
              </a:rPr>
              <a:t>Coding theory methods are often  elegant applications of very</a:t>
            </a:r>
            <a:r>
              <a:rPr lang="en-US" dirty="0" smtClean="0">
                <a:solidFill>
                  <a:srgbClr val="003399"/>
                </a:solidFill>
                <a:latin typeface="Comic Sans MS" pitchFamily="66" charset="0"/>
              </a:rPr>
              <a:t> </a:t>
            </a:r>
            <a:r>
              <a:rPr lang="en-GB" dirty="0" smtClean="0">
                <a:solidFill>
                  <a:srgbClr val="003399"/>
                </a:solidFill>
                <a:latin typeface="Comic Sans MS" pitchFamily="66" charset="0"/>
              </a:rPr>
              <a:t>basic concepts and methods of (abstract) algebra.</a:t>
            </a:r>
            <a:endParaRPr lang="en-US" dirty="0" smtClean="0">
              <a:solidFill>
                <a:srgbClr val="003399"/>
              </a:solidFill>
              <a:latin typeface="Comic Sans MS" pitchFamily="66"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AutoShape 2"/>
          <p:cNvSpPr>
            <a:spLocks noGrp="1" noChangeArrowheads="1"/>
          </p:cNvSpPr>
          <p:nvPr>
            <p:ph type="title"/>
          </p:nvPr>
        </p:nvSpPr>
        <p:spPr>
          <a:ln/>
        </p:spPr>
        <p:txBody>
          <a:bodyPr/>
          <a:lstStyle/>
          <a:p>
            <a:r>
              <a:rPr lang="en-GB" sz="2400" b="1" dirty="0">
                <a:solidFill>
                  <a:srgbClr val="000000"/>
                </a:solidFill>
                <a:effectLst>
                  <a:outerShdw blurRad="38100" dist="38100" dir="2700000" algn="tl">
                    <a:srgbClr val="FFFFFF"/>
                  </a:outerShdw>
                </a:effectLst>
                <a:latin typeface="Arial" charset="0"/>
              </a:rPr>
              <a:t>Coding - basic concepts</a:t>
            </a:r>
          </a:p>
        </p:txBody>
      </p:sp>
      <p:sp>
        <p:nvSpPr>
          <p:cNvPr id="125955" name="Rectangle 3"/>
          <p:cNvSpPr>
            <a:spLocks noGrp="1" noChangeArrowheads="1"/>
          </p:cNvSpPr>
          <p:nvPr>
            <p:ph idx="1"/>
          </p:nvPr>
        </p:nvSpPr>
        <p:spPr>
          <a:xfrm>
            <a:off x="827088" y="1176338"/>
            <a:ext cx="8169275" cy="1109662"/>
          </a:xfrm>
        </p:spPr>
        <p:txBody>
          <a:bodyPr>
            <a:normAutofit fontScale="62500" lnSpcReduction="20000"/>
          </a:bodyPr>
          <a:lstStyle/>
          <a:p>
            <a:pPr marL="0" indent="0">
              <a:lnSpc>
                <a:spcPct val="90000"/>
              </a:lnSpc>
              <a:tabLst>
                <a:tab pos="2095500" algn="l"/>
              </a:tabLst>
            </a:pPr>
            <a:r>
              <a:rPr lang="en-GB"/>
              <a:t>Without coding theory and error-correcting codes there would be no</a:t>
            </a:r>
            <a:r>
              <a:rPr lang="en-US"/>
              <a:t> </a:t>
            </a:r>
            <a:r>
              <a:rPr lang="en-GB"/>
              <a:t>deep-space travel and pictures, no satelite TV, no compact disc, no </a:t>
            </a:r>
            <a:r>
              <a:rPr lang="en-US"/>
              <a:t>…</a:t>
            </a:r>
            <a:r>
              <a:rPr lang="en-GB"/>
              <a:t> no </a:t>
            </a:r>
            <a:r>
              <a:rPr lang="en-US"/>
              <a:t>…</a:t>
            </a:r>
            <a:r>
              <a:rPr lang="en-GB"/>
              <a:t> no </a:t>
            </a:r>
            <a:r>
              <a:rPr lang="en-US"/>
              <a:t>…</a:t>
            </a:r>
            <a:r>
              <a:rPr lang="en-GB"/>
              <a:t>.</a:t>
            </a:r>
            <a:endParaRPr lang="en-US"/>
          </a:p>
          <a:p>
            <a:pPr marL="0" indent="0">
              <a:lnSpc>
                <a:spcPct val="90000"/>
              </a:lnSpc>
              <a:tabLst>
                <a:tab pos="2095500" algn="l"/>
              </a:tabLst>
            </a:pPr>
            <a:r>
              <a:rPr lang="en-GB">
                <a:solidFill>
                  <a:srgbClr val="003399"/>
                </a:solidFill>
              </a:rPr>
              <a:t>Error-correcting codes are used to correct messages when they are transmitted through  noisy channels.</a:t>
            </a:r>
            <a:endParaRPr lang="en-US">
              <a:solidFill>
                <a:srgbClr val="003399"/>
              </a:solidFill>
            </a:endParaRPr>
          </a:p>
        </p:txBody>
      </p:sp>
      <p:sp>
        <p:nvSpPr>
          <p:cNvPr id="9" name="Footer Placeholder 4"/>
          <p:cNvSpPr>
            <a:spLocks noGrp="1"/>
          </p:cNvSpPr>
          <p:nvPr>
            <p:ph type="ftr" sz="quarter" idx="11"/>
          </p:nvPr>
        </p:nvSpPr>
        <p:spPr/>
        <p:txBody>
          <a:bodyPr/>
          <a:lstStyle/>
          <a:p>
            <a:r>
              <a:rPr lang="en-GB"/>
              <a:t>Basics of coding theory</a:t>
            </a:r>
          </a:p>
        </p:txBody>
      </p:sp>
      <p:sp>
        <p:nvSpPr>
          <p:cNvPr id="8" name="Slide Number Placeholder 3"/>
          <p:cNvSpPr>
            <a:spLocks noGrp="1"/>
          </p:cNvSpPr>
          <p:nvPr>
            <p:ph type="sldNum" sz="quarter" idx="12"/>
          </p:nvPr>
        </p:nvSpPr>
        <p:spPr/>
        <p:txBody>
          <a:bodyPr/>
          <a:lstStyle/>
          <a:p>
            <a:fld id="{03673296-0617-4CE9-804E-C42C8A72E175}" type="slidenum">
              <a:rPr lang="en-GB"/>
              <a:pPr/>
              <a:t>8</a:t>
            </a:fld>
            <a:endParaRPr lang="en-GB"/>
          </a:p>
        </p:txBody>
      </p:sp>
      <p:sp>
        <p:nvSpPr>
          <p:cNvPr id="125957" name="Rectangle 5"/>
          <p:cNvSpPr>
            <a:spLocks noChangeArrowheads="1"/>
          </p:cNvSpPr>
          <p:nvPr/>
        </p:nvSpPr>
        <p:spPr bwMode="auto">
          <a:xfrm>
            <a:off x="827088" y="3255963"/>
            <a:ext cx="8169275" cy="3167062"/>
          </a:xfrm>
          <a:prstGeom prst="rect">
            <a:avLst/>
          </a:prstGeom>
          <a:noFill/>
          <a:ln w="12700" cap="sq">
            <a:noFill/>
            <a:miter lim="800000"/>
            <a:headEnd type="none" w="sm" len="sm"/>
            <a:tailEnd type="none" w="sm" len="sm"/>
          </a:ln>
          <a:effectLst/>
        </p:spPr>
        <p:txBody>
          <a:bodyPr/>
          <a:lstStyle/>
          <a:p>
            <a:pPr algn="ctr">
              <a:lnSpc>
                <a:spcPct val="90000"/>
              </a:lnSpc>
              <a:spcBef>
                <a:spcPct val="20000"/>
              </a:spcBef>
              <a:buClr>
                <a:srgbClr val="000000"/>
              </a:buClr>
              <a:buSzPct val="90000"/>
              <a:tabLst>
                <a:tab pos="2095500" algn="l"/>
              </a:tabLst>
            </a:pPr>
            <a:r>
              <a:rPr lang="en-GB" sz="1800" b="0">
                <a:solidFill>
                  <a:srgbClr val="FF0000"/>
                </a:solidFill>
                <a:effectLst>
                  <a:outerShdw blurRad="38100" dist="38100" dir="2700000" algn="tl">
                    <a:srgbClr val="C0C0C0"/>
                  </a:outerShdw>
                </a:effectLst>
              </a:rPr>
              <a:t>Error correcting framework</a:t>
            </a:r>
            <a:endParaRPr lang="en-US" sz="1800" b="0">
              <a:solidFill>
                <a:srgbClr val="FF0000"/>
              </a:solidFill>
              <a:effectLst>
                <a:outerShdw blurRad="38100" dist="38100" dir="2700000" algn="tl">
                  <a:srgbClr val="C0C0C0"/>
                </a:outerShdw>
              </a:effectLst>
            </a:endParaRPr>
          </a:p>
          <a:p>
            <a:pPr>
              <a:lnSpc>
                <a:spcPct val="90000"/>
              </a:lnSpc>
              <a:spcBef>
                <a:spcPct val="20000"/>
              </a:spcBef>
              <a:buClr>
                <a:srgbClr val="000000"/>
              </a:buClr>
              <a:buSzPct val="90000"/>
              <a:tabLst>
                <a:tab pos="2095500" algn="l"/>
              </a:tabLst>
            </a:pPr>
            <a:r>
              <a:rPr lang="en-US" sz="1700" b="0">
                <a:effectLst/>
              </a:rPr>
              <a:t>Example</a:t>
            </a:r>
            <a:endParaRPr lang="cs-CZ" sz="1700" b="0">
              <a:effectLst>
                <a:outerShdw blurRad="38100" dist="38100" dir="2700000" algn="tl">
                  <a:srgbClr val="C0C0C0"/>
                </a:outerShdw>
              </a:effectLst>
            </a:endParaRPr>
          </a:p>
          <a:p>
            <a:pPr>
              <a:lnSpc>
                <a:spcPct val="90000"/>
              </a:lnSpc>
              <a:spcBef>
                <a:spcPct val="20000"/>
              </a:spcBef>
              <a:buClr>
                <a:srgbClr val="000000"/>
              </a:buClr>
              <a:buSzPct val="90000"/>
              <a:tabLst>
                <a:tab pos="2095500" algn="l"/>
              </a:tabLst>
            </a:pPr>
            <a:endParaRPr lang="cs-CZ" sz="1700" b="0">
              <a:effectLst>
                <a:outerShdw blurRad="38100" dist="38100" dir="2700000" algn="tl">
                  <a:srgbClr val="C0C0C0"/>
                </a:outerShdw>
              </a:effectLst>
            </a:endParaRPr>
          </a:p>
          <a:p>
            <a:pPr>
              <a:lnSpc>
                <a:spcPct val="90000"/>
              </a:lnSpc>
              <a:spcBef>
                <a:spcPct val="20000"/>
              </a:spcBef>
              <a:buClr>
                <a:srgbClr val="000000"/>
              </a:buClr>
              <a:buSzPct val="90000"/>
              <a:tabLst>
                <a:tab pos="2095500" algn="l"/>
              </a:tabLst>
            </a:pPr>
            <a:endParaRPr lang="en-US" sz="1000" b="0">
              <a:effectLst>
                <a:outerShdw blurRad="38100" dist="38100" dir="2700000" algn="tl">
                  <a:srgbClr val="C0C0C0"/>
                </a:outerShdw>
              </a:effectLst>
            </a:endParaRPr>
          </a:p>
          <a:p>
            <a:pPr>
              <a:lnSpc>
                <a:spcPct val="90000"/>
              </a:lnSpc>
              <a:spcBef>
                <a:spcPct val="20000"/>
              </a:spcBef>
              <a:buClr>
                <a:srgbClr val="000000"/>
              </a:buClr>
              <a:buSzPct val="90000"/>
              <a:tabLst>
                <a:tab pos="2095500" algn="l"/>
              </a:tabLst>
            </a:pPr>
            <a:endParaRPr lang="en-US" sz="1700" b="0">
              <a:effectLst/>
            </a:endParaRPr>
          </a:p>
          <a:p>
            <a:pPr>
              <a:lnSpc>
                <a:spcPct val="90000"/>
              </a:lnSpc>
              <a:spcBef>
                <a:spcPct val="20000"/>
              </a:spcBef>
              <a:buClr>
                <a:srgbClr val="000000"/>
              </a:buClr>
              <a:buSzPct val="90000"/>
              <a:tabLst>
                <a:tab pos="2095500" algn="l"/>
              </a:tabLst>
            </a:pPr>
            <a:endParaRPr lang="en-US" sz="1700" b="0">
              <a:effectLst/>
            </a:endParaRPr>
          </a:p>
          <a:p>
            <a:pPr>
              <a:lnSpc>
                <a:spcPct val="90000"/>
              </a:lnSpc>
              <a:spcBef>
                <a:spcPct val="20000"/>
              </a:spcBef>
              <a:buClr>
                <a:srgbClr val="000000"/>
              </a:buClr>
              <a:buSzPct val="90000"/>
              <a:tabLst>
                <a:tab pos="2095500" algn="l"/>
              </a:tabLst>
            </a:pPr>
            <a:r>
              <a:rPr lang="en-GB" sz="1700" b="0">
                <a:effectLst/>
              </a:rPr>
              <a:t>A </a:t>
            </a:r>
            <a:r>
              <a:rPr lang="en-GB" sz="1700" b="0">
                <a:solidFill>
                  <a:srgbClr val="FF0000"/>
                </a:solidFill>
                <a:effectLst/>
              </a:rPr>
              <a:t>code</a:t>
            </a:r>
            <a:r>
              <a:rPr lang="en-US" sz="1700" b="0">
                <a:solidFill>
                  <a:srgbClr val="FF0000"/>
                </a:solidFill>
                <a:effectLst/>
              </a:rPr>
              <a:t> </a:t>
            </a:r>
            <a:r>
              <a:rPr lang="en-GB" sz="1700" b="0" i="1">
                <a:effectLst/>
              </a:rPr>
              <a:t>C</a:t>
            </a:r>
            <a:r>
              <a:rPr lang="en-GB" sz="1700" b="0">
                <a:effectLst/>
              </a:rPr>
              <a:t> over an alphabet </a:t>
            </a:r>
            <a:r>
              <a:rPr lang="cs-CZ" sz="1700" b="0">
                <a:effectLst/>
                <a:latin typeface="Symbol" pitchFamily="18" charset="2"/>
              </a:rPr>
              <a:t>S</a:t>
            </a:r>
            <a:r>
              <a:rPr lang="en-GB" sz="1700" b="0">
                <a:effectLst/>
              </a:rPr>
              <a:t> is a subset of </a:t>
            </a:r>
            <a:r>
              <a:rPr lang="cs-CZ" sz="1700" b="0">
                <a:effectLst/>
                <a:latin typeface="Symbol" pitchFamily="18" charset="2"/>
              </a:rPr>
              <a:t>S</a:t>
            </a:r>
            <a:r>
              <a:rPr lang="cs-CZ" sz="1700" b="0">
                <a:effectLst/>
              </a:rPr>
              <a:t>* -</a:t>
            </a:r>
            <a:r>
              <a:rPr lang="en-GB" sz="1700" b="0">
                <a:effectLst/>
              </a:rPr>
              <a:t> (</a:t>
            </a:r>
            <a:r>
              <a:rPr lang="en-GB" sz="1700" b="0" i="1">
                <a:effectLst/>
              </a:rPr>
              <a:t>C</a:t>
            </a:r>
            <a:r>
              <a:rPr lang="cs-CZ" sz="1700" b="0" i="1">
                <a:effectLst/>
              </a:rPr>
              <a:t> </a:t>
            </a:r>
            <a:r>
              <a:rPr lang="cs-CZ" sz="1700" b="0">
                <a:effectLst/>
                <a:latin typeface="Symbol" pitchFamily="18" charset="2"/>
              </a:rPr>
              <a:t>Ě</a:t>
            </a:r>
            <a:r>
              <a:rPr lang="cs-CZ" sz="1700" b="0" i="1">
                <a:effectLst/>
              </a:rPr>
              <a:t> </a:t>
            </a:r>
            <a:r>
              <a:rPr lang="cs-CZ" sz="1700" b="0">
                <a:effectLst/>
                <a:latin typeface="Symbol" pitchFamily="18" charset="2"/>
              </a:rPr>
              <a:t>S</a:t>
            </a:r>
            <a:r>
              <a:rPr lang="cs-CZ" sz="1700" b="0">
                <a:effectLst/>
              </a:rPr>
              <a:t>*</a:t>
            </a:r>
            <a:r>
              <a:rPr lang="en-GB" sz="1700" b="0">
                <a:effectLst/>
              </a:rPr>
              <a:t>).</a:t>
            </a:r>
            <a:endParaRPr lang="cs-CZ" sz="1700" b="0">
              <a:effectLst/>
            </a:endParaRPr>
          </a:p>
          <a:p>
            <a:pPr>
              <a:lnSpc>
                <a:spcPct val="90000"/>
              </a:lnSpc>
              <a:spcBef>
                <a:spcPct val="20000"/>
              </a:spcBef>
              <a:buClr>
                <a:srgbClr val="000000"/>
              </a:buClr>
              <a:buSzPct val="90000"/>
              <a:tabLst>
                <a:tab pos="2095500" algn="l"/>
              </a:tabLst>
            </a:pPr>
            <a:r>
              <a:rPr lang="en-GB" sz="1700" b="0">
                <a:effectLst/>
              </a:rPr>
              <a:t>A </a:t>
            </a:r>
            <a:r>
              <a:rPr lang="en-GB" sz="1700" b="0" i="1">
                <a:solidFill>
                  <a:srgbClr val="FF0000"/>
                </a:solidFill>
                <a:effectLst/>
              </a:rPr>
              <a:t>q</a:t>
            </a:r>
            <a:r>
              <a:rPr lang="cs-CZ" sz="1700" b="0" i="1">
                <a:solidFill>
                  <a:srgbClr val="FF0000"/>
                </a:solidFill>
                <a:effectLst/>
              </a:rPr>
              <a:t> </a:t>
            </a:r>
            <a:r>
              <a:rPr lang="en-GB" sz="1700" b="0">
                <a:solidFill>
                  <a:srgbClr val="FF0000"/>
                </a:solidFill>
                <a:effectLst/>
              </a:rPr>
              <a:t>-nary code</a:t>
            </a:r>
            <a:r>
              <a:rPr lang="en-GB" sz="1700" b="0">
                <a:effectLst/>
              </a:rPr>
              <a:t> is a code over an alphabet of </a:t>
            </a:r>
            <a:r>
              <a:rPr lang="en-GB" sz="1700" b="0" i="1">
                <a:effectLst/>
              </a:rPr>
              <a:t>q</a:t>
            </a:r>
            <a:r>
              <a:rPr lang="cs-CZ" sz="1700" b="0" i="1">
                <a:effectLst/>
              </a:rPr>
              <a:t> </a:t>
            </a:r>
            <a:r>
              <a:rPr lang="en-GB" sz="1700" b="0">
                <a:effectLst/>
              </a:rPr>
              <a:t>-symbols.</a:t>
            </a:r>
            <a:endParaRPr lang="cs-CZ" sz="1700" b="0">
              <a:effectLst/>
            </a:endParaRPr>
          </a:p>
          <a:p>
            <a:pPr>
              <a:lnSpc>
                <a:spcPct val="90000"/>
              </a:lnSpc>
              <a:spcBef>
                <a:spcPct val="20000"/>
              </a:spcBef>
              <a:buClr>
                <a:srgbClr val="000000"/>
              </a:buClr>
              <a:buSzPct val="90000"/>
              <a:tabLst>
                <a:tab pos="2095500" algn="l"/>
              </a:tabLst>
            </a:pPr>
            <a:r>
              <a:rPr lang="en-GB" sz="1700" b="0">
                <a:effectLst/>
              </a:rPr>
              <a:t>A </a:t>
            </a:r>
            <a:r>
              <a:rPr lang="en-GB" sz="1700" b="0">
                <a:solidFill>
                  <a:srgbClr val="FF0000"/>
                </a:solidFill>
                <a:effectLst/>
              </a:rPr>
              <a:t>binary code</a:t>
            </a:r>
            <a:r>
              <a:rPr lang="en-GB" sz="1700" b="0">
                <a:effectLst/>
              </a:rPr>
              <a:t> is a code over the alphabet {0,1}.</a:t>
            </a:r>
            <a:endParaRPr lang="cs-CZ" sz="1700" b="0">
              <a:effectLst/>
            </a:endParaRPr>
          </a:p>
          <a:p>
            <a:pPr>
              <a:lnSpc>
                <a:spcPct val="90000"/>
              </a:lnSpc>
              <a:spcBef>
                <a:spcPct val="20000"/>
              </a:spcBef>
              <a:buClr>
                <a:srgbClr val="000000"/>
              </a:buClr>
              <a:buSzPct val="90000"/>
              <a:tabLst>
                <a:tab pos="2095500" algn="l"/>
              </a:tabLst>
            </a:pPr>
            <a:endParaRPr lang="cs-CZ" sz="500" b="0">
              <a:effectLst/>
            </a:endParaRPr>
          </a:p>
          <a:p>
            <a:pPr>
              <a:lnSpc>
                <a:spcPct val="90000"/>
              </a:lnSpc>
              <a:spcBef>
                <a:spcPct val="20000"/>
              </a:spcBef>
              <a:buClr>
                <a:srgbClr val="000000"/>
              </a:buClr>
              <a:buSzPct val="90000"/>
              <a:tabLst>
                <a:tab pos="2095500" algn="l"/>
              </a:tabLst>
            </a:pPr>
            <a:r>
              <a:rPr lang="en-GB" sz="1700" b="0">
                <a:solidFill>
                  <a:srgbClr val="003399"/>
                </a:solidFill>
                <a:effectLst/>
              </a:rPr>
              <a:t>Examples of codes</a:t>
            </a:r>
            <a:r>
              <a:rPr lang="cs-CZ" sz="1700" b="0">
                <a:effectLst/>
              </a:rPr>
              <a:t>	</a:t>
            </a:r>
            <a:r>
              <a:rPr lang="en-GB" sz="1700" b="0" i="1">
                <a:effectLst/>
              </a:rPr>
              <a:t>C</a:t>
            </a:r>
            <a:r>
              <a:rPr lang="en-GB" sz="1700" b="0" baseline="-25000">
                <a:effectLst/>
              </a:rPr>
              <a:t>1</a:t>
            </a:r>
            <a:r>
              <a:rPr lang="cs-CZ" sz="1700" b="0">
                <a:effectLst/>
              </a:rPr>
              <a:t> </a:t>
            </a:r>
            <a:r>
              <a:rPr lang="en-GB" sz="1700" b="0">
                <a:effectLst/>
              </a:rPr>
              <a:t>=</a:t>
            </a:r>
            <a:r>
              <a:rPr lang="cs-CZ" sz="1700" b="0">
                <a:effectLst/>
              </a:rPr>
              <a:t> </a:t>
            </a:r>
            <a:r>
              <a:rPr lang="en-GB" sz="1700" b="0">
                <a:effectLst/>
              </a:rPr>
              <a:t>{00,</a:t>
            </a:r>
            <a:r>
              <a:rPr lang="cs-CZ" sz="1700" b="0">
                <a:effectLst/>
              </a:rPr>
              <a:t> </a:t>
            </a:r>
            <a:r>
              <a:rPr lang="en-GB" sz="1700" b="0">
                <a:effectLst/>
              </a:rPr>
              <a:t>01,</a:t>
            </a:r>
            <a:r>
              <a:rPr lang="cs-CZ" sz="1700" b="0">
                <a:effectLst/>
              </a:rPr>
              <a:t> </a:t>
            </a:r>
            <a:r>
              <a:rPr lang="en-GB" sz="1700" b="0">
                <a:effectLst/>
              </a:rPr>
              <a:t>10,</a:t>
            </a:r>
            <a:r>
              <a:rPr lang="cs-CZ" sz="1700" b="0">
                <a:effectLst/>
              </a:rPr>
              <a:t> </a:t>
            </a:r>
            <a:r>
              <a:rPr lang="en-GB" sz="1700" b="0">
                <a:effectLst/>
              </a:rPr>
              <a:t>11} </a:t>
            </a:r>
            <a:r>
              <a:rPr lang="cs-CZ" sz="1700" b="0">
                <a:effectLst/>
              </a:rPr>
              <a:t>  </a:t>
            </a:r>
            <a:r>
              <a:rPr lang="en-GB" sz="1700" b="0" i="1">
                <a:effectLst/>
              </a:rPr>
              <a:t>C</a:t>
            </a:r>
            <a:r>
              <a:rPr lang="en-GB" sz="1700" b="0" baseline="-25000">
                <a:effectLst/>
              </a:rPr>
              <a:t>2</a:t>
            </a:r>
            <a:r>
              <a:rPr lang="cs-CZ" sz="1700" b="0">
                <a:effectLst/>
              </a:rPr>
              <a:t> </a:t>
            </a:r>
            <a:r>
              <a:rPr lang="en-GB" sz="1700" b="0">
                <a:effectLst/>
              </a:rPr>
              <a:t>=</a:t>
            </a:r>
            <a:r>
              <a:rPr lang="cs-CZ" sz="1700" b="0">
                <a:effectLst/>
              </a:rPr>
              <a:t> </a:t>
            </a:r>
            <a:r>
              <a:rPr lang="en-GB" sz="1700" b="0">
                <a:effectLst/>
              </a:rPr>
              <a:t>{000,</a:t>
            </a:r>
            <a:r>
              <a:rPr lang="cs-CZ" sz="1700" b="0">
                <a:effectLst/>
              </a:rPr>
              <a:t> </a:t>
            </a:r>
            <a:r>
              <a:rPr lang="en-GB" sz="1700" b="0">
                <a:effectLst/>
              </a:rPr>
              <a:t>010,</a:t>
            </a:r>
            <a:r>
              <a:rPr lang="cs-CZ" sz="1700" b="0">
                <a:effectLst/>
              </a:rPr>
              <a:t> </a:t>
            </a:r>
            <a:r>
              <a:rPr lang="en-GB" sz="1700" b="0">
                <a:effectLst/>
              </a:rPr>
              <a:t>101,</a:t>
            </a:r>
            <a:r>
              <a:rPr lang="cs-CZ" sz="1700" b="0">
                <a:effectLst/>
              </a:rPr>
              <a:t> </a:t>
            </a:r>
            <a:r>
              <a:rPr lang="en-GB" sz="1700" b="0">
                <a:effectLst/>
              </a:rPr>
              <a:t>100}</a:t>
            </a:r>
            <a:endParaRPr lang="cs-CZ" sz="1700" b="0">
              <a:effectLst/>
            </a:endParaRPr>
          </a:p>
          <a:p>
            <a:pPr>
              <a:lnSpc>
                <a:spcPct val="90000"/>
              </a:lnSpc>
              <a:spcBef>
                <a:spcPct val="20000"/>
              </a:spcBef>
              <a:buClr>
                <a:srgbClr val="000000"/>
              </a:buClr>
              <a:buSzPct val="90000"/>
              <a:tabLst>
                <a:tab pos="2095500" algn="l"/>
              </a:tabLst>
            </a:pPr>
            <a:r>
              <a:rPr lang="cs-CZ" sz="1700" b="0">
                <a:effectLst/>
              </a:rPr>
              <a:t>	</a:t>
            </a:r>
            <a:r>
              <a:rPr lang="en-GB" sz="1700" b="0" i="1">
                <a:effectLst/>
              </a:rPr>
              <a:t>C</a:t>
            </a:r>
            <a:r>
              <a:rPr lang="en-GB" sz="1700" b="0" baseline="-25000">
                <a:effectLst/>
              </a:rPr>
              <a:t>3</a:t>
            </a:r>
            <a:r>
              <a:rPr lang="cs-CZ" sz="1700" b="0">
                <a:effectLst/>
              </a:rPr>
              <a:t> </a:t>
            </a:r>
            <a:r>
              <a:rPr lang="en-GB" sz="1700" b="0">
                <a:effectLst/>
              </a:rPr>
              <a:t>=</a:t>
            </a:r>
            <a:r>
              <a:rPr lang="cs-CZ" sz="1700" b="0">
                <a:effectLst/>
              </a:rPr>
              <a:t> </a:t>
            </a:r>
            <a:r>
              <a:rPr lang="en-GB" sz="1700" b="0">
                <a:effectLst/>
              </a:rPr>
              <a:t>{00000,</a:t>
            </a:r>
            <a:r>
              <a:rPr lang="cs-CZ" sz="1700" b="0">
                <a:effectLst/>
              </a:rPr>
              <a:t> </a:t>
            </a:r>
            <a:r>
              <a:rPr lang="en-GB" sz="1700" b="0">
                <a:effectLst/>
              </a:rPr>
              <a:t>01101,</a:t>
            </a:r>
            <a:r>
              <a:rPr lang="cs-CZ" sz="1700" b="0">
                <a:effectLst/>
              </a:rPr>
              <a:t> </a:t>
            </a:r>
            <a:r>
              <a:rPr lang="en-GB" sz="1700" b="0">
                <a:effectLst/>
              </a:rPr>
              <a:t>10111,</a:t>
            </a:r>
            <a:r>
              <a:rPr lang="cs-CZ" sz="1700" b="0">
                <a:effectLst/>
              </a:rPr>
              <a:t> </a:t>
            </a:r>
            <a:r>
              <a:rPr lang="en-GB" sz="1700" b="0">
                <a:effectLst/>
              </a:rPr>
              <a:t>11011}</a:t>
            </a:r>
          </a:p>
        </p:txBody>
      </p:sp>
      <p:pic>
        <p:nvPicPr>
          <p:cNvPr id="125958" name="Picture 6" descr="C:\Dokumenty\Gruska\Hotovo\Data\01\01.jpg"/>
          <p:cNvPicPr>
            <a:picLocks noChangeAspect="1" noChangeArrowheads="1"/>
          </p:cNvPicPr>
          <p:nvPr/>
        </p:nvPicPr>
        <p:blipFill>
          <a:blip r:embed="rId2" cstate="print"/>
          <a:srcRect/>
          <a:stretch>
            <a:fillRect/>
          </a:stretch>
        </p:blipFill>
        <p:spPr bwMode="auto">
          <a:xfrm>
            <a:off x="1435100" y="2297113"/>
            <a:ext cx="6413500" cy="769937"/>
          </a:xfrm>
          <a:prstGeom prst="rect">
            <a:avLst/>
          </a:prstGeom>
          <a:noFill/>
          <a:ln w="9525">
            <a:noFill/>
            <a:miter lim="800000"/>
            <a:headEnd/>
            <a:tailEnd/>
          </a:ln>
        </p:spPr>
      </p:pic>
      <p:pic>
        <p:nvPicPr>
          <p:cNvPr id="125959" name="Picture 7" descr="C:\Dokumenty\Gruska\Hotovo\Data\01\02.jpg"/>
          <p:cNvPicPr>
            <a:picLocks noChangeAspect="1" noChangeArrowheads="1"/>
          </p:cNvPicPr>
          <p:nvPr/>
        </p:nvPicPr>
        <p:blipFill>
          <a:blip r:embed="rId3" cstate="print"/>
          <a:srcRect/>
          <a:stretch>
            <a:fillRect/>
          </a:stretch>
        </p:blipFill>
        <p:spPr bwMode="auto">
          <a:xfrm>
            <a:off x="1460500" y="4006850"/>
            <a:ext cx="6376988" cy="5921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125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5957"/>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499"/>
                                          </p:stCondLst>
                                        </p:cTn>
                                        <p:tgtEl>
                                          <p:spTgt spid="125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b="1" dirty="0">
                <a:solidFill>
                  <a:srgbClr val="000000"/>
                </a:solidFill>
                <a:effectLst>
                  <a:outerShdw blurRad="38100" dist="38100" dir="2700000" algn="tl">
                    <a:srgbClr val="FFFFFF"/>
                  </a:outerShdw>
                </a:effectLst>
                <a:latin typeface="Comic Sans MS" pitchFamily="66" charset="0"/>
              </a:rPr>
              <a:t>Coding - basic concepts</a:t>
            </a:r>
            <a:endParaRPr lang="en-US" dirty="0">
              <a:latin typeface="Comic Sans MS" pitchFamily="66" charset="0"/>
            </a:endParaRPr>
          </a:p>
        </p:txBody>
      </p:sp>
      <p:sp>
        <p:nvSpPr>
          <p:cNvPr id="3" name="Content Placeholder 2"/>
          <p:cNvSpPr>
            <a:spLocks noGrp="1"/>
          </p:cNvSpPr>
          <p:nvPr>
            <p:ph idx="1"/>
          </p:nvPr>
        </p:nvSpPr>
        <p:spPr/>
        <p:txBody>
          <a:bodyPr>
            <a:normAutofit fontScale="85000" lnSpcReduction="10000"/>
          </a:bodyPr>
          <a:lstStyle/>
          <a:p>
            <a:pPr>
              <a:spcBef>
                <a:spcPct val="0"/>
              </a:spcBef>
              <a:buNone/>
            </a:pPr>
            <a:r>
              <a:rPr lang="en-US" sz="2800" b="1" dirty="0">
                <a:solidFill>
                  <a:srgbClr val="FF0000"/>
                </a:solidFill>
                <a:effectLst>
                  <a:outerShdw blurRad="38100" dist="38100" dir="2700000" algn="tl">
                    <a:srgbClr val="FFFFFF"/>
                  </a:outerShdw>
                </a:effectLst>
                <a:latin typeface="Comic Sans MS" pitchFamily="66" charset="0"/>
                <a:ea typeface="+mj-ea"/>
                <a:cs typeface="+mj-cs"/>
              </a:rPr>
              <a:t>Basic Definitions</a:t>
            </a:r>
          </a:p>
          <a:p>
            <a:pPr algn="just"/>
            <a:r>
              <a:rPr lang="en-US" sz="2800" b="1" dirty="0">
                <a:solidFill>
                  <a:srgbClr val="000000"/>
                </a:solidFill>
                <a:effectLst>
                  <a:outerShdw blurRad="38100" dist="38100" dir="2700000" algn="tl">
                    <a:srgbClr val="FFFFFF"/>
                  </a:outerShdw>
                </a:effectLst>
                <a:latin typeface="Comic Sans MS" pitchFamily="66" charset="0"/>
                <a:ea typeface="+mj-ea"/>
                <a:cs typeface="+mj-cs"/>
              </a:rPr>
              <a:t>Definition 1.1 Let A = {a1, . . . , </a:t>
            </a:r>
            <a:r>
              <a:rPr lang="en-US" sz="2800" b="1" dirty="0" err="1" smtClean="0">
                <a:solidFill>
                  <a:srgbClr val="000000"/>
                </a:solidFill>
                <a:effectLst>
                  <a:outerShdw blurRad="38100" dist="38100" dir="2700000" algn="tl">
                    <a:srgbClr val="FFFFFF"/>
                  </a:outerShdw>
                </a:effectLst>
                <a:latin typeface="Comic Sans MS" pitchFamily="66" charset="0"/>
                <a:ea typeface="+mj-ea"/>
                <a:cs typeface="+mj-cs"/>
              </a:rPr>
              <a:t>aq</a:t>
            </a:r>
            <a:r>
              <a:rPr lang="en-US" sz="2800" b="1" dirty="0" smtClean="0">
                <a:solidFill>
                  <a:srgbClr val="000000"/>
                </a:solidFill>
                <a:effectLst>
                  <a:outerShdw blurRad="38100" dist="38100" dir="2700000" algn="tl">
                    <a:srgbClr val="FFFFFF"/>
                  </a:outerShdw>
                </a:effectLst>
                <a:latin typeface="Comic Sans MS" pitchFamily="66" charset="0"/>
                <a:ea typeface="+mj-ea"/>
                <a:cs typeface="+mj-cs"/>
              </a:rPr>
              <a:t>} </a:t>
            </a:r>
            <a:r>
              <a:rPr lang="en-US" sz="2800" b="1" dirty="0">
                <a:solidFill>
                  <a:srgbClr val="000000"/>
                </a:solidFill>
                <a:effectLst>
                  <a:outerShdw blurRad="38100" dist="38100" dir="2700000" algn="tl">
                    <a:srgbClr val="FFFFFF"/>
                  </a:outerShdw>
                </a:effectLst>
                <a:latin typeface="Comic Sans MS" pitchFamily="66" charset="0"/>
                <a:ea typeface="+mj-ea"/>
                <a:cs typeface="+mj-cs"/>
              </a:rPr>
              <a:t>be an alphabet; we call the </a:t>
            </a:r>
            <a:r>
              <a:rPr lang="en-US" sz="2800" b="1" dirty="0" err="1">
                <a:solidFill>
                  <a:srgbClr val="000000"/>
                </a:solidFill>
                <a:effectLst>
                  <a:outerShdw blurRad="38100" dist="38100" dir="2700000" algn="tl">
                    <a:srgbClr val="FFFFFF"/>
                  </a:outerShdw>
                </a:effectLst>
                <a:latin typeface="Comic Sans MS" pitchFamily="66" charset="0"/>
                <a:ea typeface="+mj-ea"/>
                <a:cs typeface="+mj-cs"/>
              </a:rPr>
              <a:t>ai</a:t>
            </a:r>
            <a:r>
              <a:rPr lang="en-US" sz="2800" b="1" dirty="0">
                <a:solidFill>
                  <a:srgbClr val="000000"/>
                </a:solidFill>
                <a:effectLst>
                  <a:outerShdw blurRad="38100" dist="38100" dir="2700000" algn="tl">
                    <a:srgbClr val="FFFFFF"/>
                  </a:outerShdw>
                </a:effectLst>
                <a:latin typeface="Comic Sans MS" pitchFamily="66" charset="0"/>
                <a:ea typeface="+mj-ea"/>
                <a:cs typeface="+mj-cs"/>
              </a:rPr>
              <a:t> values symbols. A block code C of length n over A is a subset of An</a:t>
            </a:r>
            <a:r>
              <a:rPr lang="en-US" i="1" baseline="0" dirty="0" smtClean="0">
                <a:latin typeface="CMTI10"/>
              </a:rPr>
              <a:t>.</a:t>
            </a:r>
          </a:p>
          <a:p>
            <a:r>
              <a:rPr lang="en-US" i="1" baseline="0" dirty="0" smtClean="0">
                <a:latin typeface="CMTI10"/>
              </a:rPr>
              <a:t> </a:t>
            </a:r>
            <a:r>
              <a:rPr lang="en-US" sz="2800" b="1" dirty="0">
                <a:solidFill>
                  <a:srgbClr val="000000"/>
                </a:solidFill>
                <a:effectLst>
                  <a:outerShdw blurRad="38100" dist="38100" dir="2700000" algn="tl">
                    <a:srgbClr val="FFFFFF"/>
                  </a:outerShdw>
                </a:effectLst>
                <a:latin typeface="Comic Sans MS" pitchFamily="66" charset="0"/>
                <a:ea typeface="+mj-ea"/>
                <a:cs typeface="+mj-cs"/>
              </a:rPr>
              <a:t>A vector c ∈ C is called a codeword. The number of elements in C, denoted |</a:t>
            </a:r>
            <a:r>
              <a:rPr lang="en-US" sz="2800" b="1" dirty="0" err="1">
                <a:solidFill>
                  <a:srgbClr val="000000"/>
                </a:solidFill>
                <a:effectLst>
                  <a:outerShdw blurRad="38100" dist="38100" dir="2700000" algn="tl">
                    <a:srgbClr val="FFFFFF"/>
                  </a:outerShdw>
                </a:effectLst>
                <a:latin typeface="Comic Sans MS" pitchFamily="66" charset="0"/>
                <a:ea typeface="+mj-ea"/>
                <a:cs typeface="+mj-cs"/>
              </a:rPr>
              <a:t>C|,is</a:t>
            </a:r>
            <a:r>
              <a:rPr lang="en-US" sz="2800" b="1" dirty="0">
                <a:solidFill>
                  <a:srgbClr val="000000"/>
                </a:solidFill>
                <a:effectLst>
                  <a:outerShdw blurRad="38100" dist="38100" dir="2700000" algn="tl">
                    <a:srgbClr val="FFFFFF"/>
                  </a:outerShdw>
                </a:effectLst>
                <a:latin typeface="Comic Sans MS" pitchFamily="66" charset="0"/>
                <a:ea typeface="+mj-ea"/>
                <a:cs typeface="+mj-cs"/>
              </a:rPr>
              <a:t> called the size of the code</a:t>
            </a:r>
            <a:r>
              <a:rPr lang="en-US" i="1" baseline="0" dirty="0" smtClean="0">
                <a:latin typeface="CMTI10"/>
              </a:rPr>
              <a:t>.</a:t>
            </a:r>
          </a:p>
          <a:p>
            <a:r>
              <a:rPr lang="en-US" i="1" baseline="0" dirty="0" smtClean="0">
                <a:latin typeface="CMTI10"/>
              </a:rPr>
              <a:t> </a:t>
            </a:r>
            <a:r>
              <a:rPr lang="en-US" sz="2800" b="1" dirty="0">
                <a:solidFill>
                  <a:srgbClr val="000000"/>
                </a:solidFill>
                <a:effectLst>
                  <a:outerShdw blurRad="38100" dist="38100" dir="2700000" algn="tl">
                    <a:srgbClr val="FFFFFF"/>
                  </a:outerShdw>
                </a:effectLst>
                <a:latin typeface="Comic Sans MS" pitchFamily="66" charset="0"/>
                <a:ea typeface="+mj-ea"/>
                <a:cs typeface="+mj-cs"/>
              </a:rPr>
              <a:t>A code of length n and size M is called an (</a:t>
            </a:r>
            <a:r>
              <a:rPr lang="en-US" sz="2800" b="1" dirty="0" err="1">
                <a:solidFill>
                  <a:srgbClr val="000000"/>
                </a:solidFill>
                <a:effectLst>
                  <a:outerShdw blurRad="38100" dist="38100" dir="2700000" algn="tl">
                    <a:srgbClr val="FFFFFF"/>
                  </a:outerShdw>
                </a:effectLst>
                <a:latin typeface="Comic Sans MS" pitchFamily="66" charset="0"/>
                <a:ea typeface="+mj-ea"/>
                <a:cs typeface="+mj-cs"/>
              </a:rPr>
              <a:t>n,M</a:t>
            </a:r>
            <a:r>
              <a:rPr lang="en-US" sz="2800" b="1" dirty="0">
                <a:solidFill>
                  <a:srgbClr val="000000"/>
                </a:solidFill>
                <a:effectLst>
                  <a:outerShdw blurRad="38100" dist="38100" dir="2700000" algn="tl">
                    <a:srgbClr val="FFFFFF"/>
                  </a:outerShdw>
                </a:effectLst>
                <a:latin typeface="Comic Sans MS" pitchFamily="66" charset="0"/>
                <a:ea typeface="+mj-ea"/>
                <a:cs typeface="+mj-cs"/>
              </a:rPr>
              <a:t>)-code.</a:t>
            </a:r>
          </a:p>
          <a:p>
            <a:r>
              <a:rPr lang="en-US" sz="2800" b="1" dirty="0">
                <a:solidFill>
                  <a:srgbClr val="FF0000"/>
                </a:solidFill>
                <a:effectLst>
                  <a:outerShdw blurRad="38100" dist="38100" dir="2700000" algn="tl">
                    <a:srgbClr val="FFFFFF"/>
                  </a:outerShdw>
                </a:effectLst>
                <a:latin typeface="Comic Sans MS" pitchFamily="66" charset="0"/>
                <a:ea typeface="+mj-ea"/>
                <a:cs typeface="+mj-cs"/>
              </a:rPr>
              <a:t>A code over A = {0, 1} is called a binary code and a code over A = {0, 1, 2} is called a ternary code</a:t>
            </a:r>
            <a:r>
              <a:rPr lang="en-US" i="1" baseline="0" dirty="0" smtClean="0">
                <a:latin typeface="CMTI10"/>
              </a:rPr>
              <a: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Comic Sans MS"/>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Default Design">
  <a:themeElements>
    <a:clrScheme name="Default Design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rgbClr val="000000"/>
            </a:solidFill>
            <a:effectLst>
              <a:outerShdw blurRad="38100" dist="38100" dir="2700000" algn="tl">
                <a:srgbClr val="000000">
                  <a:alpha val="43137"/>
                </a:srgbClr>
              </a:outerShdw>
            </a:effectLst>
            <a:latin typeface="Arial" charset="0"/>
          </a:defRPr>
        </a:defPPr>
      </a:lstStyle>
    </a:lnDef>
  </a:objectDefaults>
  <a:extraClrSchemeLst>
    <a:extraClrScheme>
      <a:clrScheme name="Default Design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Default Design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Default Design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Default Design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6.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7.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8.xml><?xml version="1.0" encoding="utf-8"?>
<a:themeOverride xmlns:a="http://schemas.openxmlformats.org/drawingml/2006/main">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docProps/app.xml><?xml version="1.0" encoding="utf-8"?>
<Properties xmlns="http://schemas.openxmlformats.org/officeDocument/2006/extended-properties" xmlns:vt="http://schemas.openxmlformats.org/officeDocument/2006/docPropsVTypes">
  <Template/>
  <TotalTime>344</TotalTime>
  <Words>1796</Words>
  <Application>Microsoft Office PowerPoint</Application>
  <PresentationFormat>On-screen Show (4:3)</PresentationFormat>
  <Paragraphs>250</Paragraphs>
  <Slides>29</Slides>
  <Notes>0</Notes>
  <HiddenSlides>0</HiddenSlides>
  <MMClips>0</MMClips>
  <ScaleCrop>false</ScaleCrop>
  <HeadingPairs>
    <vt:vector size="6" baseType="variant">
      <vt:variant>
        <vt:lpstr>Theme</vt:lpstr>
      </vt:variant>
      <vt:variant>
        <vt:i4>4</vt:i4>
      </vt:variant>
      <vt:variant>
        <vt:lpstr>Embedded OLE Servers</vt:lpstr>
      </vt:variant>
      <vt:variant>
        <vt:i4>3</vt:i4>
      </vt:variant>
      <vt:variant>
        <vt:lpstr>Slide Titles</vt:lpstr>
      </vt:variant>
      <vt:variant>
        <vt:i4>29</vt:i4>
      </vt:variant>
    </vt:vector>
  </HeadingPairs>
  <TitlesOfParts>
    <vt:vector size="36" baseType="lpstr">
      <vt:lpstr>Office Theme</vt:lpstr>
      <vt:lpstr>Blends</vt:lpstr>
      <vt:lpstr>1_Blends</vt:lpstr>
      <vt:lpstr>Default Design</vt:lpstr>
      <vt:lpstr>Equation</vt:lpstr>
      <vt:lpstr>方程式</vt:lpstr>
      <vt:lpstr>Rovnice</vt:lpstr>
      <vt:lpstr>Introduction to Coding Theory</vt:lpstr>
      <vt:lpstr>1.Coding Theory &amp; Cryptography the Essentials   by H2L2PRW</vt:lpstr>
      <vt:lpstr>LITERATURE</vt:lpstr>
      <vt:lpstr>INTRODUCTION</vt:lpstr>
      <vt:lpstr>HISTORY OF CRYPTOGRAPHY</vt:lpstr>
      <vt:lpstr>Basics of coding theory</vt:lpstr>
      <vt:lpstr>Basics of coding theory</vt:lpstr>
      <vt:lpstr>Coding - basic concepts</vt:lpstr>
      <vt:lpstr>Coding - basic concepts</vt:lpstr>
      <vt:lpstr>Coding - basic concepts</vt:lpstr>
      <vt:lpstr>Coding - basic concepts</vt:lpstr>
      <vt:lpstr>Coding - basic concepts</vt:lpstr>
      <vt:lpstr>Source coding</vt:lpstr>
      <vt:lpstr>Slide 14</vt:lpstr>
      <vt:lpstr>CHANNEL</vt:lpstr>
      <vt:lpstr>EXAMPLE: Codings of a path avoiding an enemy territory</vt:lpstr>
      <vt:lpstr>Coding - basic concepts</vt:lpstr>
      <vt:lpstr>Introduction to Coding Theory</vt:lpstr>
      <vt:lpstr>Notation and Examples</vt:lpstr>
      <vt:lpstr>Basic terminology</vt:lpstr>
      <vt:lpstr>Hamming Distance</vt:lpstr>
      <vt:lpstr>Hamming Distance Properties</vt:lpstr>
      <vt:lpstr>Detection and Correction</vt:lpstr>
      <vt:lpstr>Introduction to Coding Theory</vt:lpstr>
      <vt:lpstr>Introduction to Coding Theory</vt:lpstr>
      <vt:lpstr>Introduction to Coding Theory</vt:lpstr>
      <vt:lpstr>Introduction to Coding Theory</vt:lpstr>
      <vt:lpstr>The ISBN-code</vt:lpstr>
      <vt:lpstr>The ISBN-code</vt:lpstr>
    </vt:vector>
  </TitlesOfParts>
  <Company>MRT www.Win2Farsi.com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theory </dc:title>
  <dc:creator>toshiba</dc:creator>
  <cp:lastModifiedBy>toshiba</cp:lastModifiedBy>
  <cp:revision>14</cp:revision>
  <dcterms:created xsi:type="dcterms:W3CDTF">2021-09-08T15:44:44Z</dcterms:created>
  <dcterms:modified xsi:type="dcterms:W3CDTF">2022-09-17T11:01:05Z</dcterms:modified>
</cp:coreProperties>
</file>