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70" r:id="rId5"/>
    <p:sldId id="271" r:id="rId6"/>
    <p:sldId id="260" r:id="rId7"/>
    <p:sldId id="272" r:id="rId8"/>
    <p:sldId id="273" r:id="rId9"/>
    <p:sldId id="274" r:id="rId10"/>
    <p:sldId id="275" r:id="rId11"/>
    <p:sldId id="261" r:id="rId12"/>
    <p:sldId id="262" r:id="rId13"/>
    <p:sldId id="276" r:id="rId14"/>
    <p:sldId id="263" r:id="rId15"/>
    <p:sldId id="277" r:id="rId16"/>
    <p:sldId id="264" r:id="rId17"/>
    <p:sldId id="278" r:id="rId18"/>
    <p:sldId id="265" r:id="rId19"/>
    <p:sldId id="266" r:id="rId20"/>
    <p:sldId id="280" r:id="rId21"/>
    <p:sldId id="279" r:id="rId22"/>
    <p:sldId id="267" r:id="rId23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8DBE-FAD8-41D6-B57B-0F0F0E615660}" type="datetimeFigureOut">
              <a:rPr lang="ar-SA" smtClean="0"/>
              <a:t>09/08/1443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55E8-E443-4058-A65B-B3467B079D88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8DBE-FAD8-41D6-B57B-0F0F0E615660}" type="datetimeFigureOut">
              <a:rPr lang="ar-SA" smtClean="0"/>
              <a:t>09/08/1443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55E8-E443-4058-A65B-B3467B079D88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8DBE-FAD8-41D6-B57B-0F0F0E615660}" type="datetimeFigureOut">
              <a:rPr lang="ar-SA" smtClean="0"/>
              <a:t>09/08/1443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55E8-E443-4058-A65B-B3467B079D88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8DBE-FAD8-41D6-B57B-0F0F0E615660}" type="datetimeFigureOut">
              <a:rPr lang="ar-SA" smtClean="0"/>
              <a:t>09/08/1443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55E8-E443-4058-A65B-B3467B079D88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8DBE-FAD8-41D6-B57B-0F0F0E615660}" type="datetimeFigureOut">
              <a:rPr lang="ar-SA" smtClean="0"/>
              <a:t>09/08/1443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55E8-E443-4058-A65B-B3467B079D88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8DBE-FAD8-41D6-B57B-0F0F0E615660}" type="datetimeFigureOut">
              <a:rPr lang="ar-SA" smtClean="0"/>
              <a:t>09/08/1443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55E8-E443-4058-A65B-B3467B079D88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8DBE-FAD8-41D6-B57B-0F0F0E615660}" type="datetimeFigureOut">
              <a:rPr lang="ar-SA" smtClean="0"/>
              <a:t>09/08/1443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55E8-E443-4058-A65B-B3467B079D88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8DBE-FAD8-41D6-B57B-0F0F0E615660}" type="datetimeFigureOut">
              <a:rPr lang="ar-SA" smtClean="0"/>
              <a:t>09/08/1443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55E8-E443-4058-A65B-B3467B079D88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8DBE-FAD8-41D6-B57B-0F0F0E615660}" type="datetimeFigureOut">
              <a:rPr lang="ar-SA" smtClean="0"/>
              <a:t>09/08/1443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55E8-E443-4058-A65B-B3467B079D88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8DBE-FAD8-41D6-B57B-0F0F0E615660}" type="datetimeFigureOut">
              <a:rPr lang="ar-SA" smtClean="0"/>
              <a:t>09/08/1443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55E8-E443-4058-A65B-B3467B079D88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78DBE-FAD8-41D6-B57B-0F0F0E615660}" type="datetimeFigureOut">
              <a:rPr lang="ar-SA" smtClean="0"/>
              <a:t>09/08/1443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55E8-E443-4058-A65B-B3467B079D88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8DBE-FAD8-41D6-B57B-0F0F0E615660}" type="datetimeFigureOut">
              <a:rPr lang="ar-SA" smtClean="0"/>
              <a:t>09/08/1443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55E8-E443-4058-A65B-B3467B079D88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979613" y="2971800"/>
            <a:ext cx="6715125" cy="3313113"/>
          </a:xfrm>
          <a:prstGeom prst="rect">
            <a:avLst/>
          </a:prstGeom>
        </p:spPr>
        <p:txBody>
          <a:bodyPr/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ar-SA" sz="7200" b="0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خرائط التدفق</a:t>
            </a:r>
          </a:p>
          <a:p>
            <a:pPr algn="ctr">
              <a:defRPr/>
            </a:pPr>
            <a:r>
              <a:rPr lang="ar-SA" sz="7200" b="0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خرائط </a:t>
            </a:r>
            <a:r>
              <a:rPr lang="ar-SA" sz="7200" b="0" dirty="0" err="1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الدورانات</a:t>
            </a:r>
            <a:r>
              <a:rPr lang="ar-SA" sz="7200" b="0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sz="7200" b="0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المتعددة</a:t>
            </a:r>
            <a:endParaRPr lang="en-US" sz="7200" b="0" dirty="0">
              <a:solidFill>
                <a:schemeClr val="accent1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1963" y="1052513"/>
            <a:ext cx="2079625" cy="178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ar-SA" dirty="0" smtClean="0"/>
              <a:t>كرر العمليات ابتداء من </a:t>
            </a:r>
            <a:r>
              <a:rPr lang="en-US" u="sng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=m1</a:t>
            </a:r>
            <a:r>
              <a:rPr lang="ar-SA" dirty="0" smtClean="0"/>
              <a:t> الي </a:t>
            </a:r>
            <a:r>
              <a:rPr lang="en-US" u="sng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=m2</a:t>
            </a:r>
            <a:r>
              <a:rPr lang="ar-SA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SA" dirty="0" smtClean="0"/>
              <a:t>بمقدار زيادة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m3</a:t>
            </a:r>
            <a:endParaRPr lang="ar-SA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العمليات المطلوب تكرارها </a:t>
            </a:r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عد لخطوه 1</a:t>
            </a:r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توقف </a:t>
            </a:r>
            <a:endParaRPr lang="ar-S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anchor="b">
            <a:normAutofit fontScale="92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ar-SA" sz="6000" cap="small" dirty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ea typeface="+mj-ea"/>
                <a:cs typeface="Arabic Typesetting" pitchFamily="66" charset="-78"/>
              </a:rPr>
              <a:t>صيغة الدوران باستخدام الشكل </a:t>
            </a:r>
            <a:r>
              <a:rPr lang="ar-SA" sz="6000" cap="small" dirty="0" err="1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ea typeface="+mj-ea"/>
                <a:cs typeface="Arabic Typesetting" pitchFamily="66" charset="-78"/>
              </a:rPr>
              <a:t>الإصطلاحي</a:t>
            </a:r>
            <a:r>
              <a:rPr lang="ar-SA" sz="6000" cap="small" dirty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ea typeface="+mj-ea"/>
                <a:cs typeface="Arabic Typesetting" pitchFamily="66" charset="-78"/>
              </a:rPr>
              <a:t>  </a:t>
            </a:r>
            <a:endParaRPr lang="ar-SA" sz="6000" cap="small" dirty="0">
              <a:solidFill>
                <a:schemeClr val="tx2"/>
              </a:solidFill>
              <a:latin typeface="Arabic Typesetting" pitchFamily="66" charset="-78"/>
              <a:ea typeface="+mj-ea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مستطيل 30"/>
          <p:cNvSpPr/>
          <p:nvPr/>
        </p:nvSpPr>
        <p:spPr>
          <a:xfrm>
            <a:off x="3779912" y="3284240"/>
            <a:ext cx="19050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process</a:t>
            </a:r>
            <a:endParaRPr lang="ar-SA" dirty="0"/>
          </a:p>
        </p:txBody>
      </p:sp>
      <p:cxnSp>
        <p:nvCxnSpPr>
          <p:cNvPr id="33" name="رابط كسهم مستقيم 32"/>
          <p:cNvCxnSpPr/>
          <p:nvPr/>
        </p:nvCxnSpPr>
        <p:spPr>
          <a:xfrm rot="5400000">
            <a:off x="4503813" y="3055640"/>
            <a:ext cx="4572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رابط كسهم مستقيم 33"/>
          <p:cNvCxnSpPr/>
          <p:nvPr/>
        </p:nvCxnSpPr>
        <p:spPr>
          <a:xfrm rot="5400000">
            <a:off x="4256162" y="433199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رابط بشكل مرفق 22"/>
          <p:cNvCxnSpPr/>
          <p:nvPr/>
        </p:nvCxnSpPr>
        <p:spPr>
          <a:xfrm rot="10800000">
            <a:off x="2713112" y="3284240"/>
            <a:ext cx="1676400" cy="17526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رابط بشكل مرفق 22"/>
          <p:cNvCxnSpPr/>
          <p:nvPr/>
        </p:nvCxnSpPr>
        <p:spPr>
          <a:xfrm flipV="1">
            <a:off x="2713112" y="2407940"/>
            <a:ext cx="1066800" cy="952500"/>
          </a:xfrm>
          <a:prstGeom prst="bentConnector3">
            <a:avLst>
              <a:gd name="adj1" fmla="val -294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سداسي 37"/>
          <p:cNvSpPr/>
          <p:nvPr/>
        </p:nvSpPr>
        <p:spPr>
          <a:xfrm>
            <a:off x="3779912" y="1988840"/>
            <a:ext cx="2438400" cy="838200"/>
          </a:xfrm>
          <a:prstGeom prst="hexagon">
            <a:avLst>
              <a:gd name="adj" fmla="val 53877"/>
              <a:gd name="vf" fmla="val 1154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Loop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 = m1,m2,m3</a:t>
            </a:r>
            <a:endParaRPr lang="ar-SA" dirty="0"/>
          </a:p>
        </p:txBody>
      </p:sp>
      <p:cxnSp>
        <p:nvCxnSpPr>
          <p:cNvPr id="40" name="رابط كسهم مستقيم 39"/>
          <p:cNvCxnSpPr/>
          <p:nvPr/>
        </p:nvCxnSpPr>
        <p:spPr>
          <a:xfrm rot="5400000">
            <a:off x="4466506" y="549324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شكل بيضاوي 40"/>
          <p:cNvSpPr/>
          <p:nvPr/>
        </p:nvSpPr>
        <p:spPr>
          <a:xfrm>
            <a:off x="4389512" y="4808240"/>
            <a:ext cx="6096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  <a:endParaRPr lang="ar-SA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anchor="b">
            <a:normAutofit fontScale="92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ar-SA" sz="6000" cap="small" dirty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ea typeface="+mj-ea"/>
                <a:cs typeface="Arabic Typesetting" pitchFamily="66" charset="-78"/>
              </a:rPr>
              <a:t>صيغة الدوران باستخدام الشكل </a:t>
            </a:r>
            <a:r>
              <a:rPr lang="ar-SA" sz="6000" cap="small" dirty="0" err="1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ea typeface="+mj-ea"/>
                <a:cs typeface="Arabic Typesetting" pitchFamily="66" charset="-78"/>
              </a:rPr>
              <a:t>الإصطلاحي</a:t>
            </a:r>
            <a:r>
              <a:rPr lang="ar-SA" sz="6000" cap="small" dirty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ea typeface="+mj-ea"/>
                <a:cs typeface="Arabic Typesetting" pitchFamily="66" charset="-78"/>
              </a:rPr>
              <a:t>  </a:t>
            </a:r>
            <a:endParaRPr lang="ar-SA" sz="6000" cap="small" dirty="0">
              <a:solidFill>
                <a:schemeClr val="tx2"/>
              </a:solidFill>
              <a:latin typeface="Arabic Typesetting" pitchFamily="66" charset="-78"/>
              <a:ea typeface="+mj-ea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5562600"/>
          </a:xfrm>
        </p:spPr>
        <p:txBody>
          <a:bodyPr/>
          <a:lstStyle/>
          <a:p>
            <a:pPr eaLnBrk="1" hangingPunct="1">
              <a:defRPr/>
            </a:pP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مثال : أعد رسم المخطط </a:t>
            </a:r>
            <a:r>
              <a:rPr lang="ar-SA" sz="3600" dirty="0" err="1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التدفقي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 لإيجاد مساحة ومحيط </a:t>
            </a:r>
            <a:r>
              <a:rPr lang="en-US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n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 من الدوائر باستخدام الدوران علما بان مساحة </a:t>
            </a:r>
            <a:r>
              <a:rPr lang="ar-SA" sz="3600" dirty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الدائرة = </a:t>
            </a:r>
            <a:r>
              <a:rPr lang="en-US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PI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×</a:t>
            </a:r>
            <a:r>
              <a:rPr lang="en-US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 R </a:t>
            </a:r>
            <a:r>
              <a:rPr lang="en-US" sz="3600" baseline="300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2 </a:t>
            </a:r>
            <a:endParaRPr lang="ar-SA" sz="3600" baseline="30000" dirty="0" smtClean="0">
              <a:solidFill>
                <a:srgbClr val="659A2A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محيط الدائرة = </a:t>
            </a:r>
            <a:r>
              <a:rPr lang="en-US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R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×</a:t>
            </a:r>
            <a:r>
              <a:rPr lang="en-US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PI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×2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0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ar-SA" sz="6000" cap="small" dirty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الدوران باستخدام الشكل </a:t>
            </a:r>
            <a:r>
              <a:rPr lang="ar-SA" sz="6000" cap="small" dirty="0" err="1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الإصطلاحي</a:t>
            </a:r>
            <a:endParaRPr lang="ar-SA" sz="6000" cap="small" dirty="0">
              <a:solidFill>
                <a:schemeClr val="tx2"/>
              </a:solidFill>
              <a:latin typeface="Arabic Typesetting" pitchFamily="66" charset="-78"/>
              <a:ea typeface="+mj-ea"/>
              <a:cs typeface="Arabic Typesetting" pitchFamily="66" charset="-78"/>
            </a:endParaRPr>
          </a:p>
        </p:txBody>
      </p:sp>
      <p:sp>
        <p:nvSpPr>
          <p:cNvPr id="40" name="مستطيل مستدير الزوايا 39"/>
          <p:cNvSpPr/>
          <p:nvPr/>
        </p:nvSpPr>
        <p:spPr>
          <a:xfrm>
            <a:off x="3448340" y="2286000"/>
            <a:ext cx="909784" cy="381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Start </a:t>
            </a:r>
            <a:endParaRPr lang="ar-SA" dirty="0"/>
          </a:p>
        </p:txBody>
      </p:sp>
      <p:cxnSp>
        <p:nvCxnSpPr>
          <p:cNvPr id="41" name="رابط كسهم مستقيم 40"/>
          <p:cNvCxnSpPr/>
          <p:nvPr/>
        </p:nvCxnSpPr>
        <p:spPr>
          <a:xfrm>
            <a:off x="3905250" y="2654300"/>
            <a:ext cx="0" cy="350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مستطيل 41"/>
          <p:cNvSpPr/>
          <p:nvPr/>
        </p:nvSpPr>
        <p:spPr>
          <a:xfrm>
            <a:off x="3063877" y="3530600"/>
            <a:ext cx="1678710" cy="3519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Let PI=3.14</a:t>
            </a:r>
            <a:endParaRPr lang="ar-SA" dirty="0"/>
          </a:p>
        </p:txBody>
      </p:sp>
      <p:sp>
        <p:nvSpPr>
          <p:cNvPr id="43" name="مستطيل 42"/>
          <p:cNvSpPr/>
          <p:nvPr/>
        </p:nvSpPr>
        <p:spPr>
          <a:xfrm>
            <a:off x="3051755" y="4140200"/>
            <a:ext cx="1678710" cy="3519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Let A=PI*R</a:t>
            </a:r>
            <a:r>
              <a:rPr lang="en-US" baseline="30000" dirty="0"/>
              <a:t>2</a:t>
            </a:r>
            <a:endParaRPr lang="ar-SA" baseline="30000" dirty="0"/>
          </a:p>
        </p:txBody>
      </p:sp>
      <p:sp>
        <p:nvSpPr>
          <p:cNvPr id="44" name="مخطط انسيابي: بيانات 43"/>
          <p:cNvSpPr/>
          <p:nvPr/>
        </p:nvSpPr>
        <p:spPr>
          <a:xfrm>
            <a:off x="3099090" y="2992438"/>
            <a:ext cx="1612900" cy="266701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 R</a:t>
            </a:r>
            <a:endParaRPr lang="ar-SA" dirty="0"/>
          </a:p>
        </p:txBody>
      </p:sp>
      <p:sp>
        <p:nvSpPr>
          <p:cNvPr id="45" name="مخطط انسيابي: بيانات 44"/>
          <p:cNvSpPr/>
          <p:nvPr/>
        </p:nvSpPr>
        <p:spPr>
          <a:xfrm>
            <a:off x="2681723" y="4835524"/>
            <a:ext cx="2706834" cy="266701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 R,A</a:t>
            </a:r>
            <a:endParaRPr lang="ar-SA" dirty="0"/>
          </a:p>
        </p:txBody>
      </p:sp>
      <p:sp>
        <p:nvSpPr>
          <p:cNvPr id="46" name="مستطيل مستدير الزوايا 45"/>
          <p:cNvSpPr/>
          <p:nvPr/>
        </p:nvSpPr>
        <p:spPr>
          <a:xfrm>
            <a:off x="3493513" y="6309590"/>
            <a:ext cx="838200" cy="342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Stop </a:t>
            </a:r>
            <a:endParaRPr lang="ar-SA" dirty="0"/>
          </a:p>
        </p:txBody>
      </p:sp>
      <p:cxnSp>
        <p:nvCxnSpPr>
          <p:cNvPr id="47" name="رابط كسهم مستقيم 46"/>
          <p:cNvCxnSpPr/>
          <p:nvPr/>
        </p:nvCxnSpPr>
        <p:spPr>
          <a:xfrm>
            <a:off x="3905250" y="3259138"/>
            <a:ext cx="0" cy="350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رابط كسهم مستقيم 47"/>
          <p:cNvCxnSpPr/>
          <p:nvPr/>
        </p:nvCxnSpPr>
        <p:spPr>
          <a:xfrm>
            <a:off x="3890963" y="3883025"/>
            <a:ext cx="0" cy="350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رابط كسهم مستقيم 48"/>
          <p:cNvCxnSpPr/>
          <p:nvPr/>
        </p:nvCxnSpPr>
        <p:spPr>
          <a:xfrm>
            <a:off x="3900488" y="4502150"/>
            <a:ext cx="0" cy="350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رابط كسهم مستقيم 49"/>
          <p:cNvCxnSpPr/>
          <p:nvPr/>
        </p:nvCxnSpPr>
        <p:spPr>
          <a:xfrm>
            <a:off x="3905250" y="5102225"/>
            <a:ext cx="0" cy="350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معين 50"/>
          <p:cNvSpPr/>
          <p:nvPr/>
        </p:nvSpPr>
        <p:spPr>
          <a:xfrm rot="10800000" flipV="1">
            <a:off x="2360392" y="5416525"/>
            <a:ext cx="3061436" cy="553052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More circles</a:t>
            </a:r>
            <a:endParaRPr lang="ar-SA" dirty="0"/>
          </a:p>
        </p:txBody>
      </p:sp>
      <p:cxnSp>
        <p:nvCxnSpPr>
          <p:cNvPr id="52" name="رابط كسهم مستقيم 51"/>
          <p:cNvCxnSpPr/>
          <p:nvPr/>
        </p:nvCxnSpPr>
        <p:spPr>
          <a:xfrm>
            <a:off x="3913188" y="5969000"/>
            <a:ext cx="0" cy="350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رابط بشكل مرفق 52"/>
          <p:cNvCxnSpPr/>
          <p:nvPr/>
        </p:nvCxnSpPr>
        <p:spPr>
          <a:xfrm rot="10800000" flipH="1">
            <a:off x="2360613" y="3125788"/>
            <a:ext cx="900112" cy="2566987"/>
          </a:xfrm>
          <a:prstGeom prst="bentConnector3">
            <a:avLst>
              <a:gd name="adj1" fmla="val -254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344" name="مربع نص 53"/>
          <p:cNvSpPr txBox="1">
            <a:spLocks noChangeArrowheads="1"/>
          </p:cNvSpPr>
          <p:nvPr/>
        </p:nvSpPr>
        <p:spPr bwMode="auto">
          <a:xfrm>
            <a:off x="1933575" y="5232400"/>
            <a:ext cx="720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yes</a:t>
            </a:r>
            <a:endParaRPr lang="ar-SA"/>
          </a:p>
        </p:txBody>
      </p:sp>
      <p:sp>
        <p:nvSpPr>
          <p:cNvPr id="13345" name="مربع نص 54"/>
          <p:cNvSpPr txBox="1">
            <a:spLocks noChangeArrowheads="1"/>
          </p:cNvSpPr>
          <p:nvPr/>
        </p:nvSpPr>
        <p:spPr bwMode="auto">
          <a:xfrm>
            <a:off x="3675063" y="59404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</a:t>
            </a:r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ar-SA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العمليات المراد </a:t>
            </a:r>
            <a:r>
              <a:rPr lang="ar-SA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تكرارها :</a:t>
            </a:r>
            <a:endParaRPr lang="ar-SA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قراءة نصف القطر</a:t>
            </a:r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حساب المساحة </a:t>
            </a:r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حساب المحيط</a:t>
            </a:r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طباعة المساحة ونصف </a:t>
            </a:r>
            <a:r>
              <a:rPr lang="ar-SA" dirty="0" err="1" smtClean="0"/>
              <a:t>القطروالمحيط</a:t>
            </a:r>
            <a:r>
              <a:rPr lang="ar-SA" dirty="0" smtClean="0"/>
              <a:t> </a:t>
            </a:r>
            <a:r>
              <a:rPr lang="ar-SA" dirty="0" err="1" smtClean="0"/>
              <a:t>.</a:t>
            </a:r>
            <a:r>
              <a:rPr lang="ar-SA" dirty="0" smtClean="0"/>
              <a:t> </a:t>
            </a:r>
          </a:p>
          <a:p>
            <a:pPr marL="514350" indent="-514350">
              <a:buNone/>
            </a:pPr>
            <a:r>
              <a:rPr lang="ar-SA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كيف يتم </a:t>
            </a:r>
            <a:r>
              <a:rPr lang="ar-SA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التكرار:</a:t>
            </a:r>
            <a:endParaRPr lang="ar-SA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indent="-514350"/>
            <a:r>
              <a:rPr lang="en-US" dirty="0" smtClean="0"/>
              <a:t>Loop  I = 1,n </a:t>
            </a:r>
            <a:endParaRPr lang="ar-SA" dirty="0" smtClean="0"/>
          </a:p>
          <a:p>
            <a:pPr marL="514350" indent="-514350"/>
            <a:r>
              <a:rPr lang="ar-SA" dirty="0" smtClean="0"/>
              <a:t>يبد التكرار من 1 وينتهي </a:t>
            </a:r>
            <a:r>
              <a:rPr lang="ar-SA" dirty="0" err="1" smtClean="0"/>
              <a:t>بـ</a:t>
            </a:r>
            <a:r>
              <a:rPr lang="ar-SA" dirty="0" smtClean="0"/>
              <a:t> </a:t>
            </a:r>
            <a:r>
              <a:rPr lang="en-US" dirty="0" smtClean="0"/>
              <a:t>n </a:t>
            </a:r>
            <a:r>
              <a:rPr lang="ar-SA" dirty="0" smtClean="0"/>
              <a:t> بمقدار زيادة 1 </a:t>
            </a:r>
          </a:p>
          <a:p>
            <a:pPr marL="514350" indent="-514350"/>
            <a:r>
              <a:rPr lang="ar-SA" dirty="0" smtClean="0"/>
              <a:t>يجب قراءة عدد الدوائر </a:t>
            </a:r>
            <a:r>
              <a:rPr lang="en-US" dirty="0" smtClean="0"/>
              <a:t>n </a:t>
            </a:r>
            <a:r>
              <a:rPr lang="ar-SA" dirty="0" smtClean="0"/>
              <a:t> قبل البدء بالدوران </a:t>
            </a:r>
          </a:p>
          <a:p>
            <a:pPr marL="514350" indent="-514350">
              <a:buNone/>
            </a:pPr>
            <a:endParaRPr lang="ar-SA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None/>
            </a:pPr>
            <a:endParaRPr lang="ar-SA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None/>
            </a:pPr>
            <a:endParaRPr lang="ar-SA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None/>
            </a:pPr>
            <a:r>
              <a:rPr lang="ar-SA" dirty="0" smtClean="0"/>
              <a:t> </a:t>
            </a:r>
            <a:endParaRPr lang="ar-S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0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ar-SA" sz="6000" cap="small" dirty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الدوران باستخدام الشكل </a:t>
            </a:r>
            <a:r>
              <a:rPr lang="ar-SA" sz="6000" cap="small" dirty="0" err="1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الإصطلاحي</a:t>
            </a:r>
            <a:endParaRPr lang="ar-SA" sz="6000" cap="small" dirty="0">
              <a:solidFill>
                <a:schemeClr val="tx2"/>
              </a:solidFill>
              <a:latin typeface="Arabic Typesetting" pitchFamily="66" charset="-78"/>
              <a:ea typeface="+mj-ea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5562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ar-SA" sz="3600" dirty="0" smtClean="0">
              <a:solidFill>
                <a:srgbClr val="659A2A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0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ar-SA" sz="6000" cap="small" dirty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الدوران باستخدام الشكل </a:t>
            </a:r>
            <a:r>
              <a:rPr lang="ar-SA" sz="6000" cap="small" dirty="0" err="1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الإصطلاحي</a:t>
            </a:r>
            <a:endParaRPr lang="ar-SA" sz="6000" cap="small" dirty="0">
              <a:solidFill>
                <a:schemeClr val="tx2"/>
              </a:solidFill>
              <a:latin typeface="Arabic Typesetting" pitchFamily="66" charset="-78"/>
              <a:ea typeface="+mj-ea"/>
              <a:cs typeface="Arabic Typesetting" pitchFamily="66" charset="-78"/>
            </a:endParaRPr>
          </a:p>
        </p:txBody>
      </p:sp>
      <p:sp>
        <p:nvSpPr>
          <p:cNvPr id="6" name="مستطيل مستدير الزوايا 5"/>
          <p:cNvSpPr/>
          <p:nvPr/>
        </p:nvSpPr>
        <p:spPr>
          <a:xfrm>
            <a:off x="4139952" y="1268760"/>
            <a:ext cx="909784" cy="381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Start </a:t>
            </a:r>
            <a:endParaRPr lang="ar-SA" dirty="0"/>
          </a:p>
        </p:txBody>
      </p:sp>
      <p:cxnSp>
        <p:nvCxnSpPr>
          <p:cNvPr id="7" name="رابط كسهم مستقيم 6"/>
          <p:cNvCxnSpPr/>
          <p:nvPr/>
        </p:nvCxnSpPr>
        <p:spPr>
          <a:xfrm>
            <a:off x="4597152" y="1637060"/>
            <a:ext cx="1588" cy="3286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مستطيل 7"/>
          <p:cNvSpPr/>
          <p:nvPr/>
        </p:nvSpPr>
        <p:spPr>
          <a:xfrm>
            <a:off x="3512300" y="3671524"/>
            <a:ext cx="2157832" cy="537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Let A=3.14*R</a:t>
            </a:r>
            <a:r>
              <a:rPr lang="en-US" baseline="30000" dirty="0"/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Let C=2*3.14*R</a:t>
            </a:r>
            <a:endParaRPr lang="ar-SA" dirty="0"/>
          </a:p>
        </p:txBody>
      </p:sp>
      <p:sp>
        <p:nvSpPr>
          <p:cNvPr id="10" name="مخطط انسيابي: بيانات 9"/>
          <p:cNvSpPr/>
          <p:nvPr/>
        </p:nvSpPr>
        <p:spPr>
          <a:xfrm>
            <a:off x="3747244" y="3135817"/>
            <a:ext cx="1612900" cy="266701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 R</a:t>
            </a:r>
            <a:endParaRPr lang="ar-SA" dirty="0"/>
          </a:p>
        </p:txBody>
      </p:sp>
      <p:sp>
        <p:nvSpPr>
          <p:cNvPr id="11" name="مخطط انسيابي: بيانات 10"/>
          <p:cNvSpPr/>
          <p:nvPr/>
        </p:nvSpPr>
        <p:spPr>
          <a:xfrm>
            <a:off x="3386594" y="4579476"/>
            <a:ext cx="2706834" cy="266701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 R,A,C</a:t>
            </a:r>
            <a:endParaRPr lang="ar-SA" dirty="0"/>
          </a:p>
        </p:txBody>
      </p:sp>
      <p:sp>
        <p:nvSpPr>
          <p:cNvPr id="12" name="مستطيل مستدير الزوايا 11"/>
          <p:cNvSpPr/>
          <p:nvPr/>
        </p:nvSpPr>
        <p:spPr>
          <a:xfrm>
            <a:off x="4192321" y="5808791"/>
            <a:ext cx="838200" cy="342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Stop </a:t>
            </a:r>
            <a:endParaRPr lang="ar-SA" dirty="0"/>
          </a:p>
        </p:txBody>
      </p:sp>
      <p:cxnSp>
        <p:nvCxnSpPr>
          <p:cNvPr id="13" name="رابط كسهم مستقيم 12"/>
          <p:cNvCxnSpPr/>
          <p:nvPr/>
        </p:nvCxnSpPr>
        <p:spPr>
          <a:xfrm>
            <a:off x="4573588" y="3419475"/>
            <a:ext cx="0" cy="3000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كسهم مستقيم 14"/>
          <p:cNvCxnSpPr/>
          <p:nvPr/>
        </p:nvCxnSpPr>
        <p:spPr>
          <a:xfrm>
            <a:off x="4605338" y="4246563"/>
            <a:ext cx="0" cy="350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رابط كسهم مستقيم 15"/>
          <p:cNvCxnSpPr/>
          <p:nvPr/>
        </p:nvCxnSpPr>
        <p:spPr>
          <a:xfrm>
            <a:off x="4611688" y="4846638"/>
            <a:ext cx="0" cy="350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رابط كسهم مستقيم 17"/>
          <p:cNvCxnSpPr/>
          <p:nvPr/>
        </p:nvCxnSpPr>
        <p:spPr>
          <a:xfrm>
            <a:off x="4605338" y="5549900"/>
            <a:ext cx="6350" cy="2635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رابط بشكل مرفق 18"/>
          <p:cNvCxnSpPr/>
          <p:nvPr/>
        </p:nvCxnSpPr>
        <p:spPr>
          <a:xfrm rot="16200000" flipV="1">
            <a:off x="2166938" y="3108325"/>
            <a:ext cx="2733675" cy="1711325"/>
          </a:xfrm>
          <a:prstGeom prst="bentConnector3">
            <a:avLst>
              <a:gd name="adj1" fmla="val 14"/>
            </a:avLst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سداسي 21"/>
          <p:cNvSpPr/>
          <p:nvPr/>
        </p:nvSpPr>
        <p:spPr>
          <a:xfrm>
            <a:off x="3419872" y="2492896"/>
            <a:ext cx="2191890" cy="369742"/>
          </a:xfrm>
          <a:prstGeom prst="hexagon">
            <a:avLst>
              <a:gd name="adj" fmla="val 53877"/>
              <a:gd name="vf" fmla="val 1154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Loop  I = 1,n</a:t>
            </a:r>
            <a:endParaRPr lang="ar-SA" dirty="0"/>
          </a:p>
        </p:txBody>
      </p:sp>
      <p:cxnSp>
        <p:nvCxnSpPr>
          <p:cNvPr id="24" name="رابط كسهم مستقيم 23"/>
          <p:cNvCxnSpPr/>
          <p:nvPr/>
        </p:nvCxnSpPr>
        <p:spPr>
          <a:xfrm>
            <a:off x="4557713" y="2784475"/>
            <a:ext cx="0" cy="350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شكل بيضاوي 28"/>
          <p:cNvSpPr/>
          <p:nvPr/>
        </p:nvSpPr>
        <p:spPr>
          <a:xfrm>
            <a:off x="4388954" y="5140733"/>
            <a:ext cx="433390" cy="3808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  <a:endParaRPr lang="ar-SA" dirty="0"/>
          </a:p>
        </p:txBody>
      </p:sp>
      <p:cxnSp>
        <p:nvCxnSpPr>
          <p:cNvPr id="39" name="رابط كسهم مستقيم 38"/>
          <p:cNvCxnSpPr/>
          <p:nvPr/>
        </p:nvCxnSpPr>
        <p:spPr>
          <a:xfrm>
            <a:off x="2678113" y="2597150"/>
            <a:ext cx="74771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مخطط انسيابي: بيانات 22"/>
          <p:cNvSpPr/>
          <p:nvPr/>
        </p:nvSpPr>
        <p:spPr>
          <a:xfrm>
            <a:off x="3779912" y="1916832"/>
            <a:ext cx="1612900" cy="266701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 </a:t>
            </a:r>
            <a:r>
              <a:rPr lang="en-US" dirty="0" smtClean="0"/>
              <a:t>N</a:t>
            </a:r>
            <a:endParaRPr lang="ar-SA" dirty="0"/>
          </a:p>
        </p:txBody>
      </p:sp>
      <p:cxnSp>
        <p:nvCxnSpPr>
          <p:cNvPr id="25" name="رابط كسهم مستقيم 24"/>
          <p:cNvCxnSpPr/>
          <p:nvPr/>
        </p:nvCxnSpPr>
        <p:spPr>
          <a:xfrm>
            <a:off x="4572000" y="2204864"/>
            <a:ext cx="0" cy="350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قراءة سلسلة من الارقام </a:t>
            </a:r>
            <a:endParaRPr lang="ar-SA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/>
            <a:r>
              <a:rPr lang="ar-SA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باستخدام </a:t>
            </a:r>
            <a:r>
              <a:rPr lang="ar-SA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العداد :</a:t>
            </a:r>
            <a:endParaRPr lang="ar-SA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اجعل العداد </a:t>
            </a:r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اقراء الرقم </a:t>
            </a:r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ar-SA" dirty="0" smtClean="0"/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اذا وصل العداد لـ </a:t>
            </a:r>
            <a:r>
              <a:rPr lang="en-US" dirty="0" smtClean="0"/>
              <a:t>n </a:t>
            </a:r>
            <a:r>
              <a:rPr lang="ar-SA" dirty="0" smtClean="0"/>
              <a:t> </a:t>
            </a:r>
            <a:r>
              <a:rPr lang="ar-SA" dirty="0" err="1" smtClean="0"/>
              <a:t>توقف (</a:t>
            </a:r>
            <a:r>
              <a:rPr lang="en-US" dirty="0" smtClean="0"/>
              <a:t>n </a:t>
            </a:r>
            <a:r>
              <a:rPr lang="ar-SA" dirty="0" smtClean="0"/>
              <a:t> عدد الارقام المراد </a:t>
            </a:r>
            <a:r>
              <a:rPr lang="ar-SA" dirty="0" err="1" smtClean="0"/>
              <a:t>قرائتها</a:t>
            </a:r>
            <a:r>
              <a:rPr lang="ar-SA" dirty="0" smtClean="0"/>
              <a:t>)غير ذلك زد العداد بواحد </a:t>
            </a:r>
            <a:r>
              <a:rPr lang="en-US" dirty="0" err="1" smtClean="0"/>
              <a:t>i</a:t>
            </a:r>
            <a:r>
              <a:rPr lang="en-US" dirty="0" smtClean="0"/>
              <a:t>=i+1</a:t>
            </a:r>
            <a:r>
              <a:rPr lang="ar-SA" dirty="0" smtClean="0"/>
              <a:t> وعد للخطوة 2</a:t>
            </a:r>
          </a:p>
          <a:p>
            <a:pPr marL="514350" indent="-514350"/>
            <a:r>
              <a:rPr lang="ar-SA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باستخدام </a:t>
            </a:r>
            <a:r>
              <a:rPr lang="ar-SA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التكرار:</a:t>
            </a:r>
            <a:endParaRPr lang="ar-SA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  I = 1,n </a:t>
            </a:r>
            <a:r>
              <a:rPr lang="ar-SA" dirty="0" smtClean="0"/>
              <a:t> </a:t>
            </a:r>
            <a:r>
              <a:rPr lang="ar-SA" dirty="0" err="1" smtClean="0"/>
              <a:t>كررالعملية</a:t>
            </a:r>
            <a:r>
              <a:rPr lang="ar-SA" dirty="0" smtClean="0"/>
              <a:t> عدد </a:t>
            </a:r>
            <a:r>
              <a:rPr lang="en-US" dirty="0" smtClean="0"/>
              <a:t>n </a:t>
            </a:r>
            <a:r>
              <a:rPr lang="ar-SA" dirty="0" smtClean="0"/>
              <a:t> من المرات بمقدار زيادة 1</a:t>
            </a:r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اقراء الرقم </a:t>
            </a:r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ar-SA" dirty="0" smtClean="0"/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عد للخطوة 1</a:t>
            </a:r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توقف </a:t>
            </a:r>
          </a:p>
          <a:p>
            <a:pPr marL="514350" indent="-514350">
              <a:buFont typeface="+mj-lt"/>
              <a:buAutoNum type="arabicPeriod"/>
            </a:pPr>
            <a:endParaRPr lang="ar-SA" dirty="0"/>
          </a:p>
          <a:p>
            <a:pPr marL="514350" indent="-514350">
              <a:buFont typeface="+mj-lt"/>
              <a:buAutoNum type="arabicPeriod"/>
            </a:pP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153400" cy="5407025"/>
          </a:xfrm>
        </p:spPr>
        <p:txBody>
          <a:bodyPr/>
          <a:lstStyle/>
          <a:p>
            <a:pPr eaLnBrk="1" hangingPunct="1"/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مثال: أعد رسم المخطط </a:t>
            </a:r>
            <a:r>
              <a:rPr lang="ar-SA" sz="3600" dirty="0" err="1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التدفقي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 لإيجاد مجموع 100</a:t>
            </a:r>
            <a:r>
              <a:rPr lang="en-US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عدد تقرأ من المستخدم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0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ar-SA" sz="6000" cap="small" dirty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الدوران باستخدام الشكل </a:t>
            </a:r>
            <a:r>
              <a:rPr lang="ar-SA" sz="6000" cap="small" dirty="0" err="1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الإصطلاحي</a:t>
            </a:r>
            <a:endParaRPr lang="ar-SA" sz="6000" cap="small" dirty="0">
              <a:solidFill>
                <a:schemeClr val="tx2"/>
              </a:solidFill>
              <a:latin typeface="Arabic Typesetting" pitchFamily="66" charset="-78"/>
              <a:ea typeface="+mj-ea"/>
              <a:cs typeface="Arabic Typesetting" pitchFamily="66" charset="-78"/>
            </a:endParaRPr>
          </a:p>
        </p:txBody>
      </p:sp>
      <p:sp>
        <p:nvSpPr>
          <p:cNvPr id="6" name="مستطيل مستدير الزوايا 5"/>
          <p:cNvSpPr/>
          <p:nvPr/>
        </p:nvSpPr>
        <p:spPr>
          <a:xfrm>
            <a:off x="4413249" y="1808323"/>
            <a:ext cx="990600" cy="342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ar-SA" dirty="0"/>
              <a:t>البداية</a:t>
            </a:r>
            <a:r>
              <a:rPr lang="en-US" dirty="0"/>
              <a:t> </a:t>
            </a:r>
            <a:endParaRPr lang="ar-SA" dirty="0"/>
          </a:p>
        </p:txBody>
      </p:sp>
      <p:cxnSp>
        <p:nvCxnSpPr>
          <p:cNvPr id="7" name="رابط كسهم مستقيم 6"/>
          <p:cNvCxnSpPr/>
          <p:nvPr/>
        </p:nvCxnSpPr>
        <p:spPr>
          <a:xfrm>
            <a:off x="4938713" y="2144713"/>
            <a:ext cx="0" cy="2682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معين 7"/>
          <p:cNvSpPr/>
          <p:nvPr/>
        </p:nvSpPr>
        <p:spPr>
          <a:xfrm>
            <a:off x="3618381" y="4681805"/>
            <a:ext cx="2770404" cy="51002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600" dirty="0" smtClean="0"/>
              <a:t>I= 100</a:t>
            </a:r>
            <a:endParaRPr lang="ar-SA" sz="1600" dirty="0"/>
          </a:p>
        </p:txBody>
      </p:sp>
      <p:cxnSp>
        <p:nvCxnSpPr>
          <p:cNvPr id="9" name="شكل 15"/>
          <p:cNvCxnSpPr/>
          <p:nvPr/>
        </p:nvCxnSpPr>
        <p:spPr>
          <a:xfrm rot="10800000" flipH="1">
            <a:off x="3617913" y="2890838"/>
            <a:ext cx="512762" cy="2046287"/>
          </a:xfrm>
          <a:prstGeom prst="bentConnector4">
            <a:avLst>
              <a:gd name="adj1" fmla="val -44617"/>
              <a:gd name="adj2" fmla="val 10002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رابط كسهم مستقيم 9"/>
          <p:cNvCxnSpPr/>
          <p:nvPr/>
        </p:nvCxnSpPr>
        <p:spPr>
          <a:xfrm>
            <a:off x="5019675" y="5694363"/>
            <a:ext cx="9525" cy="3619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373" name="مربع نص 20"/>
          <p:cNvSpPr txBox="1">
            <a:spLocks noChangeArrowheads="1"/>
          </p:cNvSpPr>
          <p:nvPr/>
        </p:nvSpPr>
        <p:spPr bwMode="auto">
          <a:xfrm>
            <a:off x="5668963" y="5051425"/>
            <a:ext cx="847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13" name="مستطيل 12"/>
          <p:cNvSpPr/>
          <p:nvPr/>
        </p:nvSpPr>
        <p:spPr>
          <a:xfrm>
            <a:off x="3424163" y="2416727"/>
            <a:ext cx="3028807" cy="3293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Let I=1, Sum=0</a:t>
            </a:r>
            <a:endParaRPr lang="ar-SA" sz="1600" dirty="0"/>
          </a:p>
        </p:txBody>
      </p:sp>
      <p:cxnSp>
        <p:nvCxnSpPr>
          <p:cNvPr id="14" name="رابط كسهم مستقيم 13"/>
          <p:cNvCxnSpPr/>
          <p:nvPr/>
        </p:nvCxnSpPr>
        <p:spPr>
          <a:xfrm rot="16200000" flipH="1">
            <a:off x="4807744" y="2886869"/>
            <a:ext cx="273050" cy="7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مستطيل 14"/>
          <p:cNvSpPr/>
          <p:nvPr/>
        </p:nvSpPr>
        <p:spPr>
          <a:xfrm>
            <a:off x="4150662" y="4122280"/>
            <a:ext cx="1689966" cy="2757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I = I + 1</a:t>
            </a:r>
            <a:endParaRPr lang="ar-SA" dirty="0"/>
          </a:p>
        </p:txBody>
      </p:sp>
      <p:cxnSp>
        <p:nvCxnSpPr>
          <p:cNvPr id="19" name="رابط كسهم مستقيم 18"/>
          <p:cNvCxnSpPr/>
          <p:nvPr/>
        </p:nvCxnSpPr>
        <p:spPr>
          <a:xfrm rot="16200000" flipH="1">
            <a:off x="4863307" y="4566444"/>
            <a:ext cx="273050" cy="79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مستطيل مستدير الزوايا 19"/>
          <p:cNvSpPr/>
          <p:nvPr/>
        </p:nvSpPr>
        <p:spPr>
          <a:xfrm>
            <a:off x="4534187" y="6056105"/>
            <a:ext cx="990600" cy="342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stop</a:t>
            </a:r>
            <a:endParaRPr lang="ar-SA" dirty="0"/>
          </a:p>
        </p:txBody>
      </p:sp>
      <p:sp>
        <p:nvSpPr>
          <p:cNvPr id="22" name="مخطط انسيابي: بيانات 21"/>
          <p:cNvSpPr/>
          <p:nvPr/>
        </p:nvSpPr>
        <p:spPr>
          <a:xfrm>
            <a:off x="4132116" y="3027565"/>
            <a:ext cx="1612900" cy="266701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 X</a:t>
            </a:r>
            <a:endParaRPr lang="ar-SA" dirty="0"/>
          </a:p>
        </p:txBody>
      </p:sp>
      <p:cxnSp>
        <p:nvCxnSpPr>
          <p:cNvPr id="23" name="رابط كسهم مستقيم 22"/>
          <p:cNvCxnSpPr/>
          <p:nvPr/>
        </p:nvCxnSpPr>
        <p:spPr>
          <a:xfrm rot="16200000" flipH="1">
            <a:off x="4834732" y="3982244"/>
            <a:ext cx="273050" cy="79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مستطيل 23"/>
          <p:cNvSpPr/>
          <p:nvPr/>
        </p:nvSpPr>
        <p:spPr>
          <a:xfrm>
            <a:off x="3651139" y="3573437"/>
            <a:ext cx="2574854" cy="2757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Sum = Sum+ X</a:t>
            </a:r>
            <a:endParaRPr lang="ar-SA" dirty="0"/>
          </a:p>
        </p:txBody>
      </p:sp>
      <p:cxnSp>
        <p:nvCxnSpPr>
          <p:cNvPr id="25" name="رابط كسهم مستقيم 24"/>
          <p:cNvCxnSpPr/>
          <p:nvPr/>
        </p:nvCxnSpPr>
        <p:spPr>
          <a:xfrm rot="16200000" flipH="1">
            <a:off x="4815682" y="3432969"/>
            <a:ext cx="273050" cy="79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رابط كسهم مستقيم 46"/>
          <p:cNvCxnSpPr/>
          <p:nvPr/>
        </p:nvCxnSpPr>
        <p:spPr>
          <a:xfrm>
            <a:off x="4130675" y="2890838"/>
            <a:ext cx="7778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مخطط انسيابي: بيانات 50"/>
          <p:cNvSpPr/>
          <p:nvPr/>
        </p:nvSpPr>
        <p:spPr>
          <a:xfrm>
            <a:off x="3897834" y="5420319"/>
            <a:ext cx="2195621" cy="266701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 Sum</a:t>
            </a:r>
            <a:endParaRPr lang="ar-SA" dirty="0"/>
          </a:p>
        </p:txBody>
      </p:sp>
      <p:cxnSp>
        <p:nvCxnSpPr>
          <p:cNvPr id="52" name="رابط كسهم مستقيم 51"/>
          <p:cNvCxnSpPr/>
          <p:nvPr/>
        </p:nvCxnSpPr>
        <p:spPr>
          <a:xfrm rot="16200000" flipH="1">
            <a:off x="4871244" y="5318919"/>
            <a:ext cx="273050" cy="7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398" name="مربع نص 20"/>
          <p:cNvSpPr txBox="1">
            <a:spLocks noChangeArrowheads="1"/>
          </p:cNvSpPr>
          <p:nvPr/>
        </p:nvSpPr>
        <p:spPr bwMode="auto">
          <a:xfrm>
            <a:off x="2514600" y="4497388"/>
            <a:ext cx="847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ar-SA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العمليات المراد </a:t>
            </a:r>
            <a:r>
              <a:rPr lang="ar-SA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تكرارها :</a:t>
            </a:r>
            <a:endParaRPr lang="ar-SA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قراءة الرقم </a:t>
            </a:r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حساب المجموع</a:t>
            </a:r>
          </a:p>
          <a:p>
            <a:pPr marL="514350" indent="-514350">
              <a:buNone/>
            </a:pPr>
            <a:r>
              <a:rPr lang="ar-SA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كيف يتم </a:t>
            </a:r>
            <a:r>
              <a:rPr lang="ar-SA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التكرار:</a:t>
            </a:r>
            <a:endParaRPr lang="ar-SA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indent="-514350"/>
            <a:r>
              <a:rPr lang="en-US" dirty="0" smtClean="0"/>
              <a:t>Loop  I = 1,m </a:t>
            </a:r>
            <a:endParaRPr lang="ar-SA" dirty="0" smtClean="0"/>
          </a:p>
          <a:p>
            <a:pPr marL="514350" indent="-514350"/>
            <a:r>
              <a:rPr lang="ar-SA" dirty="0" smtClean="0"/>
              <a:t>يبد التكرار من 1 وينتهي </a:t>
            </a:r>
            <a:r>
              <a:rPr lang="ar-SA" dirty="0" err="1" smtClean="0"/>
              <a:t>بـ</a:t>
            </a:r>
            <a:r>
              <a:rPr lang="ar-SA" dirty="0" smtClean="0"/>
              <a:t> </a:t>
            </a:r>
            <a:r>
              <a:rPr lang="en-US" dirty="0" smtClean="0"/>
              <a:t>m </a:t>
            </a:r>
            <a:r>
              <a:rPr lang="ar-SA" dirty="0" smtClean="0"/>
              <a:t> بمقدار زيادة 1 </a:t>
            </a:r>
          </a:p>
          <a:p>
            <a:pPr marL="514350" indent="-514350"/>
            <a:r>
              <a:rPr lang="ar-SA" dirty="0" smtClean="0"/>
              <a:t>نضع قيمة </a:t>
            </a:r>
            <a:r>
              <a:rPr lang="en-US" dirty="0" smtClean="0"/>
              <a:t>m=100</a:t>
            </a:r>
            <a:r>
              <a:rPr lang="ar-SA" dirty="0" smtClean="0"/>
              <a:t> قبل البدء بالدوران وهي عدد الارقام المطلوب </a:t>
            </a:r>
            <a:r>
              <a:rPr lang="ar-SA" dirty="0" err="1" smtClean="0"/>
              <a:t>قرائتها</a:t>
            </a:r>
            <a:r>
              <a:rPr lang="ar-SA" dirty="0" smtClean="0"/>
              <a:t> وكذلك عدد التكرار </a:t>
            </a:r>
          </a:p>
          <a:p>
            <a:pPr marL="514350" indent="-514350">
              <a:buNone/>
            </a:pPr>
            <a:endParaRPr lang="ar-SA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None/>
            </a:pPr>
            <a:endParaRPr lang="ar-SA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None/>
            </a:pPr>
            <a:endParaRPr lang="ar-SA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buNone/>
            </a:pPr>
            <a:r>
              <a:rPr lang="ar-SA" dirty="0" smtClean="0"/>
              <a:t> </a:t>
            </a:r>
            <a:endParaRPr lang="ar-S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0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ar-SA" sz="6000" cap="small" dirty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الدوران باستخدام الشكل </a:t>
            </a:r>
            <a:r>
              <a:rPr lang="ar-SA" sz="6000" cap="small" dirty="0" err="1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الإصطلاحي</a:t>
            </a:r>
            <a:endParaRPr lang="ar-SA" sz="6000" cap="small" dirty="0">
              <a:solidFill>
                <a:schemeClr val="tx2"/>
              </a:solidFill>
              <a:latin typeface="Arabic Typesetting" pitchFamily="66" charset="-78"/>
              <a:ea typeface="+mj-ea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1176338"/>
            <a:ext cx="8153400" cy="540702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endParaRPr lang="ar-SA" sz="3600" smtClean="0">
              <a:solidFill>
                <a:srgbClr val="659A2A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0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ar-SA" sz="6000" cap="small" dirty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الدوران باستخدام الشكل </a:t>
            </a:r>
            <a:r>
              <a:rPr lang="ar-SA" sz="6000" cap="small" dirty="0" err="1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الإصطلاحي</a:t>
            </a:r>
            <a:endParaRPr lang="ar-SA" sz="6000" cap="small" dirty="0">
              <a:solidFill>
                <a:schemeClr val="tx2"/>
              </a:solidFill>
              <a:latin typeface="Arabic Typesetting" pitchFamily="66" charset="-78"/>
              <a:ea typeface="+mj-ea"/>
              <a:cs typeface="Arabic Typesetting" pitchFamily="66" charset="-78"/>
            </a:endParaRPr>
          </a:p>
        </p:txBody>
      </p:sp>
      <p:sp>
        <p:nvSpPr>
          <p:cNvPr id="6" name="مستطيل مستدير الزوايا 5"/>
          <p:cNvSpPr/>
          <p:nvPr/>
        </p:nvSpPr>
        <p:spPr>
          <a:xfrm>
            <a:off x="4413249" y="1808323"/>
            <a:ext cx="990600" cy="342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ar-SA" dirty="0"/>
              <a:t>البداية</a:t>
            </a:r>
            <a:r>
              <a:rPr lang="en-US" dirty="0"/>
              <a:t> </a:t>
            </a:r>
            <a:endParaRPr lang="ar-SA" dirty="0"/>
          </a:p>
        </p:txBody>
      </p:sp>
      <p:cxnSp>
        <p:nvCxnSpPr>
          <p:cNvPr id="7" name="رابط كسهم مستقيم 6"/>
          <p:cNvCxnSpPr/>
          <p:nvPr/>
        </p:nvCxnSpPr>
        <p:spPr>
          <a:xfrm>
            <a:off x="4938713" y="2144713"/>
            <a:ext cx="0" cy="2682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شكل 15"/>
          <p:cNvCxnSpPr/>
          <p:nvPr/>
        </p:nvCxnSpPr>
        <p:spPr>
          <a:xfrm rot="10800000" flipH="1">
            <a:off x="4435475" y="2913063"/>
            <a:ext cx="512763" cy="2046287"/>
          </a:xfrm>
          <a:prstGeom prst="bentConnector4">
            <a:avLst>
              <a:gd name="adj1" fmla="val -324311"/>
              <a:gd name="adj2" fmla="val 100027"/>
            </a:avLst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رابط كسهم مستقيم 9"/>
          <p:cNvCxnSpPr/>
          <p:nvPr/>
        </p:nvCxnSpPr>
        <p:spPr>
          <a:xfrm>
            <a:off x="5019675" y="5694363"/>
            <a:ext cx="9525" cy="3619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94" name="مربع نص 20"/>
          <p:cNvSpPr txBox="1">
            <a:spLocks noChangeArrowheads="1"/>
          </p:cNvSpPr>
          <p:nvPr/>
        </p:nvSpPr>
        <p:spPr bwMode="auto">
          <a:xfrm>
            <a:off x="4972050" y="5688013"/>
            <a:ext cx="847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13" name="مستطيل 12"/>
          <p:cNvSpPr/>
          <p:nvPr/>
        </p:nvSpPr>
        <p:spPr>
          <a:xfrm>
            <a:off x="3424163" y="2416727"/>
            <a:ext cx="3028807" cy="3293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Let I=1 , M=100 , Sum=0</a:t>
            </a:r>
            <a:endParaRPr lang="ar-SA" sz="1600" dirty="0"/>
          </a:p>
        </p:txBody>
      </p:sp>
      <p:cxnSp>
        <p:nvCxnSpPr>
          <p:cNvPr id="14" name="رابط كسهم مستقيم 13"/>
          <p:cNvCxnSpPr/>
          <p:nvPr/>
        </p:nvCxnSpPr>
        <p:spPr>
          <a:xfrm rot="16200000" flipH="1">
            <a:off x="4807744" y="2886869"/>
            <a:ext cx="273050" cy="7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كسهم مستقيم 18"/>
          <p:cNvCxnSpPr/>
          <p:nvPr/>
        </p:nvCxnSpPr>
        <p:spPr>
          <a:xfrm rot="16200000" flipH="1">
            <a:off x="4898232" y="4682331"/>
            <a:ext cx="273050" cy="79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مستطيل مستدير الزوايا 19"/>
          <p:cNvSpPr/>
          <p:nvPr/>
        </p:nvSpPr>
        <p:spPr>
          <a:xfrm>
            <a:off x="4534187" y="6056105"/>
            <a:ext cx="990600" cy="342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stop</a:t>
            </a:r>
            <a:endParaRPr lang="ar-SA" dirty="0"/>
          </a:p>
        </p:txBody>
      </p:sp>
      <p:sp>
        <p:nvSpPr>
          <p:cNvPr id="22" name="مخطط انسيابي: بيانات 21"/>
          <p:cNvSpPr/>
          <p:nvPr/>
        </p:nvSpPr>
        <p:spPr>
          <a:xfrm>
            <a:off x="4236402" y="3679707"/>
            <a:ext cx="1612900" cy="266701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 X</a:t>
            </a:r>
            <a:endParaRPr lang="ar-SA" dirty="0"/>
          </a:p>
        </p:txBody>
      </p:sp>
      <p:sp>
        <p:nvSpPr>
          <p:cNvPr id="24" name="مستطيل 23"/>
          <p:cNvSpPr/>
          <p:nvPr/>
        </p:nvSpPr>
        <p:spPr>
          <a:xfrm>
            <a:off x="3750650" y="4273381"/>
            <a:ext cx="2574854" cy="2757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Sum = Sum+ X</a:t>
            </a:r>
            <a:endParaRPr lang="ar-SA" dirty="0"/>
          </a:p>
        </p:txBody>
      </p:sp>
      <p:cxnSp>
        <p:nvCxnSpPr>
          <p:cNvPr id="25" name="رابط كسهم مستقيم 24"/>
          <p:cNvCxnSpPr/>
          <p:nvPr/>
        </p:nvCxnSpPr>
        <p:spPr>
          <a:xfrm rot="16200000" flipH="1">
            <a:off x="4906169" y="4133056"/>
            <a:ext cx="273050" cy="7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مخطط انسيابي: بيانات 50"/>
          <p:cNvSpPr/>
          <p:nvPr/>
        </p:nvSpPr>
        <p:spPr>
          <a:xfrm>
            <a:off x="3897834" y="5420319"/>
            <a:ext cx="2195621" cy="266701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 Sum</a:t>
            </a:r>
            <a:endParaRPr lang="ar-SA" dirty="0"/>
          </a:p>
        </p:txBody>
      </p:sp>
      <p:cxnSp>
        <p:nvCxnSpPr>
          <p:cNvPr id="52" name="رابط كسهم مستقيم 51"/>
          <p:cNvCxnSpPr/>
          <p:nvPr/>
        </p:nvCxnSpPr>
        <p:spPr>
          <a:xfrm rot="16200000" flipH="1">
            <a:off x="4871244" y="5318919"/>
            <a:ext cx="273050" cy="7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14" name="مربع نص 20"/>
          <p:cNvSpPr txBox="1">
            <a:spLocks noChangeArrowheads="1"/>
          </p:cNvSpPr>
          <p:nvPr/>
        </p:nvSpPr>
        <p:spPr bwMode="auto">
          <a:xfrm>
            <a:off x="2514600" y="4497388"/>
            <a:ext cx="847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26" name="شكل بيضاوي 25"/>
          <p:cNvSpPr/>
          <p:nvPr/>
        </p:nvSpPr>
        <p:spPr>
          <a:xfrm>
            <a:off x="4802980" y="4805485"/>
            <a:ext cx="433390" cy="3808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  <a:endParaRPr lang="ar-SA" dirty="0"/>
          </a:p>
        </p:txBody>
      </p:sp>
      <p:sp>
        <p:nvSpPr>
          <p:cNvPr id="27" name="سداسي 26"/>
          <p:cNvSpPr/>
          <p:nvPr/>
        </p:nvSpPr>
        <p:spPr>
          <a:xfrm>
            <a:off x="3915793" y="3027363"/>
            <a:ext cx="2191890" cy="369742"/>
          </a:xfrm>
          <a:prstGeom prst="hexagon">
            <a:avLst>
              <a:gd name="adj" fmla="val 53877"/>
              <a:gd name="vf" fmla="val 1154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Loop  I = 1,m</a:t>
            </a:r>
            <a:endParaRPr lang="ar-SA" dirty="0"/>
          </a:p>
        </p:txBody>
      </p:sp>
      <p:cxnSp>
        <p:nvCxnSpPr>
          <p:cNvPr id="34" name="رابط كسهم مستقيم 33"/>
          <p:cNvCxnSpPr/>
          <p:nvPr/>
        </p:nvCxnSpPr>
        <p:spPr>
          <a:xfrm>
            <a:off x="5011738" y="3411538"/>
            <a:ext cx="0" cy="2682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164513" cy="5330825"/>
          </a:xfrm>
        </p:spPr>
        <p:txBody>
          <a:bodyPr/>
          <a:lstStyle/>
          <a:p>
            <a:pPr eaLnBrk="1" hangingPunct="1">
              <a:defRPr/>
            </a:pP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ارسم المخطط </a:t>
            </a:r>
            <a:r>
              <a:rPr lang="ar-SA" sz="3600" dirty="0" err="1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التدفقي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 لإيجاد العامل </a:t>
            </a:r>
            <a:r>
              <a:rPr lang="en-US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)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مضروب العدد </a:t>
            </a:r>
            <a:r>
              <a:rPr lang="en-US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n (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 والتي تعطى بالعلاقة :</a:t>
            </a:r>
          </a:p>
          <a:p>
            <a:pPr marL="0" indent="0" algn="ctr" rtl="0" eaLnBrk="1" hangingPunct="1">
              <a:buFont typeface="Wingdings" pitchFamily="2" charset="2"/>
              <a:buNone/>
              <a:defRPr/>
            </a:pPr>
            <a:r>
              <a:rPr lang="en-US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N! = n(n-1)(n-3)…………………….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×</a:t>
            </a:r>
            <a:r>
              <a:rPr lang="en-US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2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×</a:t>
            </a:r>
            <a:r>
              <a:rPr lang="en-US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1</a:t>
            </a:r>
            <a:endParaRPr lang="sq-AL" sz="3600" dirty="0" smtClean="0">
              <a:solidFill>
                <a:srgbClr val="659A2A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0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ar-SA" sz="6000" cap="small" dirty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الدوران باستخدام الشكل </a:t>
            </a:r>
            <a:r>
              <a:rPr lang="ar-SA" sz="6000" cap="small" dirty="0" err="1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الإصطلاحي</a:t>
            </a:r>
            <a:endParaRPr lang="ar-SA" sz="6000" cap="small" dirty="0">
              <a:solidFill>
                <a:schemeClr val="tx2"/>
              </a:solidFill>
              <a:latin typeface="Arabic Typesetting" pitchFamily="66" charset="-78"/>
              <a:ea typeface="+mj-ea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625"/>
          </a:xfrm>
        </p:spPr>
        <p:txBody>
          <a:bodyPr/>
          <a:lstStyle/>
          <a:p>
            <a:pPr eaLnBrk="1" hangingPunct="1"/>
            <a:r>
              <a:rPr lang="ar-SA" sz="3600" smtClean="0">
                <a:latin typeface="Arabic Typesetting" pitchFamily="66" charset="-78"/>
                <a:cs typeface="Arabic Typesetting" pitchFamily="66" charset="-78"/>
              </a:rPr>
              <a:t>في هذه الحالة تكون الدورانات داخل بعضها البعض بحيث لا تتقاطع.</a:t>
            </a:r>
          </a:p>
          <a:p>
            <a:pPr eaLnBrk="1" hangingPunct="1"/>
            <a:r>
              <a:rPr lang="ar-SA" sz="3600" smtClean="0">
                <a:latin typeface="Arabic Typesetting" pitchFamily="66" charset="-78"/>
                <a:cs typeface="Arabic Typesetting" pitchFamily="66" charset="-78"/>
              </a:rPr>
              <a:t>تكون أولوية التنفيذ للدوران الداخلي .</a:t>
            </a:r>
            <a:endParaRPr lang="en-US" sz="3600" smtClean="0">
              <a:latin typeface="Arabic Typesetting" pitchFamily="66" charset="-78"/>
              <a:cs typeface="Arabic Typesetting" pitchFamily="66" charset="-78"/>
            </a:endParaRPr>
          </a:p>
          <a:p>
            <a:pPr eaLnBrk="1" hangingPunct="1"/>
            <a:r>
              <a:rPr lang="ar-SA" sz="3600" smtClean="0">
                <a:latin typeface="Arabic Typesetting" pitchFamily="66" charset="-78"/>
                <a:cs typeface="Arabic Typesetting" pitchFamily="66" charset="-78"/>
              </a:rPr>
              <a:t>تسمى أحيانا بخرائط الدورانات المتداخلة أو المتراكبة أو الضمنية.</a:t>
            </a:r>
          </a:p>
        </p:txBody>
      </p:sp>
      <p:cxnSp>
        <p:nvCxnSpPr>
          <p:cNvPr id="14" name="رابط بشكل مرفق 13"/>
          <p:cNvCxnSpPr/>
          <p:nvPr/>
        </p:nvCxnSpPr>
        <p:spPr>
          <a:xfrm flipV="1">
            <a:off x="2016125" y="4686300"/>
            <a:ext cx="838200" cy="685800"/>
          </a:xfrm>
          <a:prstGeom prst="bentConnector3">
            <a:avLst>
              <a:gd name="adj1" fmla="val -6229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رابط بشكل مرفق 18"/>
          <p:cNvCxnSpPr/>
          <p:nvPr/>
        </p:nvCxnSpPr>
        <p:spPr>
          <a:xfrm flipV="1">
            <a:off x="1752600" y="4495800"/>
            <a:ext cx="1219200" cy="1066800"/>
          </a:xfrm>
          <a:prstGeom prst="bentConnector3">
            <a:avLst>
              <a:gd name="adj1" fmla="val -3636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21" name="مربع نص 21"/>
          <p:cNvSpPr txBox="1">
            <a:spLocks noChangeArrowheads="1"/>
          </p:cNvSpPr>
          <p:nvPr/>
        </p:nvSpPr>
        <p:spPr bwMode="auto">
          <a:xfrm>
            <a:off x="1635125" y="4843463"/>
            <a:ext cx="12192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>
                <a:latin typeface="Calibri" pitchFamily="34" charset="0"/>
              </a:rPr>
              <a:t>Inner loop</a:t>
            </a:r>
            <a:endParaRPr lang="ar-SA">
              <a:latin typeface="Calibri" pitchFamily="34" charset="0"/>
            </a:endParaRPr>
          </a:p>
        </p:txBody>
      </p:sp>
      <p:sp>
        <p:nvSpPr>
          <p:cNvPr id="9222" name="مربع نص 22"/>
          <p:cNvSpPr txBox="1">
            <a:spLocks noChangeArrowheads="1"/>
          </p:cNvSpPr>
          <p:nvPr/>
        </p:nvSpPr>
        <p:spPr bwMode="auto">
          <a:xfrm>
            <a:off x="762000" y="4114800"/>
            <a:ext cx="1219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>
                <a:latin typeface="Calibri" pitchFamily="34" charset="0"/>
              </a:rPr>
              <a:t>outer loop</a:t>
            </a:r>
            <a:endParaRPr lang="ar-SA">
              <a:latin typeface="Calibri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ar-SA" sz="6000" cap="small" dirty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ea typeface="+mj-ea"/>
                <a:cs typeface="Arabic Typesetting" pitchFamily="66" charset="-78"/>
              </a:rPr>
              <a:t>خرائط الدوران المتعددة  </a:t>
            </a:r>
            <a:endParaRPr lang="ar-SA" sz="6000" cap="small" dirty="0">
              <a:solidFill>
                <a:schemeClr val="tx2"/>
              </a:solidFill>
              <a:latin typeface="Arabic Typesetting" pitchFamily="66" charset="-78"/>
              <a:ea typeface="+mj-ea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 cap="small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الدوران باستخدام الشكل </a:t>
            </a:r>
            <a:r>
              <a:rPr lang="ar-SA" cap="small" dirty="0" err="1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الإصطلاحي</a:t>
            </a:r>
            <a:r>
              <a:rPr lang="ar-SA" cap="small" dirty="0" smtClean="0">
                <a:solidFill>
                  <a:schemeClr val="tx2"/>
                </a:solidFill>
                <a:latin typeface="Arabic Typesetting" pitchFamily="66" charset="-78"/>
                <a:ea typeface="+mj-ea"/>
                <a:cs typeface="Arabic Typesetting" pitchFamily="66" charset="-78"/>
              </a:rPr>
              <a:t/>
            </a:r>
            <a:br>
              <a:rPr lang="ar-SA" cap="small" dirty="0" smtClean="0">
                <a:solidFill>
                  <a:schemeClr val="tx2"/>
                </a:solidFill>
                <a:latin typeface="Arabic Typesetting" pitchFamily="66" charset="-78"/>
                <a:ea typeface="+mj-ea"/>
                <a:cs typeface="Arabic Typesetting" pitchFamily="66" charset="-78"/>
              </a:rPr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>
                <a:solidFill>
                  <a:schemeClr val="accent1">
                    <a:lumMod val="75000"/>
                  </a:schemeClr>
                </a:solidFill>
              </a:rPr>
              <a:t>ايجاد مضروب عدد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ar-SA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SA" dirty="0" err="1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n=(n-1)*(n-1)*………..*2*1</a:t>
            </a:r>
            <a:r>
              <a:rPr lang="ar-SA" dirty="0" err="1" smtClean="0"/>
              <a:t>!</a:t>
            </a:r>
            <a:endParaRPr lang="ar-SA" dirty="0" smtClean="0"/>
          </a:p>
          <a:p>
            <a:endParaRPr lang="ar-SA" dirty="0"/>
          </a:p>
          <a:p>
            <a:pPr>
              <a:buNone/>
            </a:pPr>
            <a:endParaRPr lang="ar-SA" dirty="0" smtClean="0"/>
          </a:p>
          <a:p>
            <a:pPr>
              <a:buNone/>
            </a:pPr>
            <a:endParaRPr lang="ar-S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ar-SA" dirty="0" err="1" smtClean="0">
                <a:solidFill>
                  <a:schemeClr val="accent1">
                    <a:lumMod val="75000"/>
                  </a:schemeClr>
                </a:solidFill>
              </a:rPr>
              <a:t>المطلوب :</a:t>
            </a:r>
            <a:endParaRPr lang="ar-SA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ar-SA" dirty="0" smtClean="0"/>
              <a:t>مضروب العدد </a:t>
            </a:r>
            <a:r>
              <a:rPr lang="en-US" dirty="0" smtClean="0"/>
              <a:t>n</a:t>
            </a:r>
            <a:endParaRPr lang="ar-SA" dirty="0" smtClean="0"/>
          </a:p>
          <a:p>
            <a:r>
              <a:rPr lang="ar-SA" dirty="0" err="1" smtClean="0">
                <a:solidFill>
                  <a:schemeClr val="accent1">
                    <a:lumMod val="75000"/>
                  </a:schemeClr>
                </a:solidFill>
              </a:rPr>
              <a:t>المعطى :</a:t>
            </a:r>
            <a:endParaRPr lang="ar-SA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ar-SA" dirty="0" smtClean="0"/>
              <a:t>العدد </a:t>
            </a:r>
            <a:r>
              <a:rPr lang="en-US" dirty="0" smtClean="0"/>
              <a:t>n</a:t>
            </a:r>
          </a:p>
          <a:p>
            <a:r>
              <a:rPr lang="ar-SA" dirty="0" err="1" smtClean="0">
                <a:solidFill>
                  <a:schemeClr val="accent1">
                    <a:lumMod val="75000"/>
                  </a:schemeClr>
                </a:solidFill>
              </a:rPr>
              <a:t>المعادلة :</a:t>
            </a:r>
            <a:endParaRPr lang="ar-SA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err="1" smtClean="0"/>
              <a:t>Nfact</a:t>
            </a:r>
            <a:r>
              <a:rPr lang="en-US" dirty="0" smtClean="0"/>
              <a:t>=</a:t>
            </a:r>
            <a:r>
              <a:rPr lang="en-US" dirty="0" err="1" smtClean="0"/>
              <a:t>Nfact</a:t>
            </a:r>
            <a:r>
              <a:rPr lang="en-US" dirty="0" smtClean="0"/>
              <a:t>*</a:t>
            </a:r>
            <a:r>
              <a:rPr lang="en-US" dirty="0" err="1" smtClean="0"/>
              <a:t>i</a:t>
            </a:r>
            <a:endParaRPr lang="ar-SA" dirty="0" smtClean="0"/>
          </a:p>
          <a:p>
            <a:r>
              <a:rPr lang="ar-SA" dirty="0" smtClean="0">
                <a:solidFill>
                  <a:schemeClr val="accent1">
                    <a:lumMod val="75000"/>
                  </a:schemeClr>
                </a:solidFill>
              </a:rPr>
              <a:t>العمليات المراد </a:t>
            </a:r>
            <a:r>
              <a:rPr lang="ar-SA" dirty="0" err="1" smtClean="0">
                <a:solidFill>
                  <a:schemeClr val="accent1">
                    <a:lumMod val="75000"/>
                  </a:schemeClr>
                </a:solidFill>
              </a:rPr>
              <a:t>تكرارها :</a:t>
            </a:r>
            <a:endParaRPr lang="ar-SA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ar-SA" dirty="0" smtClean="0"/>
              <a:t>تكرار المعادلة </a:t>
            </a:r>
          </a:p>
          <a:p>
            <a:r>
              <a:rPr lang="ar-SA" dirty="0" smtClean="0">
                <a:solidFill>
                  <a:schemeClr val="accent1">
                    <a:lumMod val="75000"/>
                  </a:schemeClr>
                </a:solidFill>
              </a:rPr>
              <a:t>طريقة </a:t>
            </a:r>
            <a:r>
              <a:rPr lang="ar-SA" dirty="0" err="1" smtClean="0">
                <a:solidFill>
                  <a:schemeClr val="accent1">
                    <a:lumMod val="75000"/>
                  </a:schemeClr>
                </a:solidFill>
              </a:rPr>
              <a:t>التكرار :</a:t>
            </a:r>
            <a:endParaRPr lang="ar-SA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/>
            <a:r>
              <a:rPr lang="en-US" dirty="0" smtClean="0"/>
              <a:t>Loop  I = 1,n </a:t>
            </a:r>
            <a:endParaRPr lang="ar-SA" dirty="0" smtClean="0"/>
          </a:p>
          <a:p>
            <a:pPr marL="514350" indent="-514350"/>
            <a:r>
              <a:rPr lang="ar-SA" dirty="0" smtClean="0"/>
              <a:t>يبد التكرار من 1 وينتهي </a:t>
            </a:r>
            <a:r>
              <a:rPr lang="ar-SA" dirty="0" err="1" smtClean="0"/>
              <a:t>بـ</a:t>
            </a:r>
            <a:r>
              <a:rPr lang="ar-SA" dirty="0" smtClean="0"/>
              <a:t> </a:t>
            </a:r>
            <a:r>
              <a:rPr lang="en-US" dirty="0" smtClean="0"/>
              <a:t>n </a:t>
            </a:r>
            <a:r>
              <a:rPr lang="ar-SA" dirty="0" smtClean="0"/>
              <a:t> بمقدار زيادة 1 </a:t>
            </a:r>
          </a:p>
          <a:p>
            <a:pPr marL="514350" indent="-514350"/>
            <a:r>
              <a:rPr lang="ar-SA" dirty="0" smtClean="0"/>
              <a:t>يجب قراءة الرقم</a:t>
            </a:r>
            <a:r>
              <a:rPr lang="en-US" dirty="0" smtClean="0"/>
              <a:t>n </a:t>
            </a:r>
            <a:r>
              <a:rPr lang="ar-SA" dirty="0" smtClean="0"/>
              <a:t> قبل البدء </a:t>
            </a:r>
            <a:r>
              <a:rPr lang="ar-SA" dirty="0" err="1" smtClean="0"/>
              <a:t>بالدوران .</a:t>
            </a:r>
            <a:endParaRPr lang="ar-SA" dirty="0" smtClean="0"/>
          </a:p>
          <a:p>
            <a:endParaRPr lang="ar-SA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ar-SA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ar-S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0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ar-SA" sz="6000" cap="small" dirty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الدوران باستخدام الشكل </a:t>
            </a:r>
            <a:r>
              <a:rPr lang="ar-SA" sz="6000" cap="small" dirty="0" err="1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الإصطلاحي</a:t>
            </a:r>
            <a:endParaRPr lang="ar-SA" sz="6000" cap="small" dirty="0">
              <a:solidFill>
                <a:schemeClr val="tx2"/>
              </a:solidFill>
              <a:latin typeface="Arabic Typesetting" pitchFamily="66" charset="-78"/>
              <a:ea typeface="+mj-ea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0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ar-SA" sz="6000" cap="small" dirty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ea typeface="+mj-ea"/>
                <a:cs typeface="Arabic Typesetting" pitchFamily="66" charset="-78"/>
              </a:rPr>
              <a:t>خرائط الدوران المتعددة  </a:t>
            </a:r>
            <a:endParaRPr lang="ar-SA" sz="6000" cap="small" dirty="0">
              <a:solidFill>
                <a:schemeClr val="tx2"/>
              </a:solidFill>
              <a:latin typeface="Arabic Typesetting" pitchFamily="66" charset="-78"/>
              <a:ea typeface="+mj-ea"/>
              <a:cs typeface="Arabic Typesetting" pitchFamily="66" charset="-78"/>
            </a:endParaRPr>
          </a:p>
        </p:txBody>
      </p:sp>
      <p:sp>
        <p:nvSpPr>
          <p:cNvPr id="5" name="مستطيل مستدير الزوايا 4"/>
          <p:cNvSpPr/>
          <p:nvPr/>
        </p:nvSpPr>
        <p:spPr>
          <a:xfrm>
            <a:off x="4355976" y="1844824"/>
            <a:ext cx="990600" cy="342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ar-SA" dirty="0"/>
              <a:t>البداية</a:t>
            </a:r>
            <a:r>
              <a:rPr lang="en-US" dirty="0"/>
              <a:t> </a:t>
            </a:r>
            <a:endParaRPr lang="ar-SA" dirty="0"/>
          </a:p>
        </p:txBody>
      </p:sp>
      <p:cxnSp>
        <p:nvCxnSpPr>
          <p:cNvPr id="9" name="رابط كسهم مستقيم 8"/>
          <p:cNvCxnSpPr/>
          <p:nvPr/>
        </p:nvCxnSpPr>
        <p:spPr>
          <a:xfrm>
            <a:off x="4954588" y="6062663"/>
            <a:ext cx="9525" cy="363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كسهم مستقيم 11"/>
          <p:cNvCxnSpPr/>
          <p:nvPr/>
        </p:nvCxnSpPr>
        <p:spPr>
          <a:xfrm rot="16200000" flipH="1">
            <a:off x="4749354" y="2319815"/>
            <a:ext cx="273050" cy="7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مستطيل 12"/>
          <p:cNvSpPr/>
          <p:nvPr/>
        </p:nvSpPr>
        <p:spPr>
          <a:xfrm>
            <a:off x="3690038" y="4315790"/>
            <a:ext cx="2528420" cy="2757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NFACT =NFACT *I</a:t>
            </a:r>
            <a:endParaRPr lang="ar-SA" dirty="0"/>
          </a:p>
        </p:txBody>
      </p:sp>
      <p:cxnSp>
        <p:nvCxnSpPr>
          <p:cNvPr id="14" name="رابط كسهم مستقيم 13"/>
          <p:cNvCxnSpPr/>
          <p:nvPr/>
        </p:nvCxnSpPr>
        <p:spPr>
          <a:xfrm rot="16200000" flipH="1">
            <a:off x="4809679" y="4202590"/>
            <a:ext cx="273050" cy="7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مستطيل مستدير الزوايا 14"/>
          <p:cNvSpPr/>
          <p:nvPr/>
        </p:nvSpPr>
        <p:spPr>
          <a:xfrm>
            <a:off x="4476914" y="6092606"/>
            <a:ext cx="990600" cy="342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stop</a:t>
            </a:r>
            <a:endParaRPr lang="ar-SA" dirty="0"/>
          </a:p>
        </p:txBody>
      </p:sp>
      <p:sp>
        <p:nvSpPr>
          <p:cNvPr id="16" name="مخطط انسيابي: بيانات 15"/>
          <p:cNvSpPr/>
          <p:nvPr/>
        </p:nvSpPr>
        <p:spPr>
          <a:xfrm>
            <a:off x="4012818" y="2467199"/>
            <a:ext cx="1749393" cy="266701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 N</a:t>
            </a:r>
            <a:endParaRPr lang="ar-SA" dirty="0"/>
          </a:p>
        </p:txBody>
      </p:sp>
      <p:sp>
        <p:nvSpPr>
          <p:cNvPr id="21" name="مخطط انسيابي: بيانات 20"/>
          <p:cNvSpPr/>
          <p:nvPr/>
        </p:nvSpPr>
        <p:spPr>
          <a:xfrm>
            <a:off x="3249225" y="5456819"/>
            <a:ext cx="3330524" cy="266701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 N, NFACT</a:t>
            </a:r>
            <a:endParaRPr lang="ar-SA" dirty="0"/>
          </a:p>
        </p:txBody>
      </p:sp>
      <p:cxnSp>
        <p:nvCxnSpPr>
          <p:cNvPr id="22" name="رابط كسهم مستقيم 21"/>
          <p:cNvCxnSpPr/>
          <p:nvPr/>
        </p:nvCxnSpPr>
        <p:spPr>
          <a:xfrm rot="16200000" flipH="1">
            <a:off x="4814442" y="5355115"/>
            <a:ext cx="273050" cy="79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رابط كسهم مستقيم 23"/>
          <p:cNvCxnSpPr/>
          <p:nvPr/>
        </p:nvCxnSpPr>
        <p:spPr>
          <a:xfrm>
            <a:off x="4946998" y="2733359"/>
            <a:ext cx="0" cy="2682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مستطيل 24"/>
          <p:cNvSpPr/>
          <p:nvPr/>
        </p:nvSpPr>
        <p:spPr>
          <a:xfrm>
            <a:off x="3432448" y="3005304"/>
            <a:ext cx="3028807" cy="3293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Let NFACT = 1</a:t>
            </a:r>
            <a:endParaRPr lang="ar-SA" sz="1600" dirty="0"/>
          </a:p>
        </p:txBody>
      </p:sp>
      <p:cxnSp>
        <p:nvCxnSpPr>
          <p:cNvPr id="26" name="رابط كسهم مستقيم 25"/>
          <p:cNvCxnSpPr/>
          <p:nvPr/>
        </p:nvCxnSpPr>
        <p:spPr>
          <a:xfrm>
            <a:off x="4932710" y="3371534"/>
            <a:ext cx="1588" cy="328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سداسي 26"/>
          <p:cNvSpPr/>
          <p:nvPr/>
        </p:nvSpPr>
        <p:spPr>
          <a:xfrm>
            <a:off x="3786719" y="3700859"/>
            <a:ext cx="2191890" cy="369742"/>
          </a:xfrm>
          <a:prstGeom prst="hexagon">
            <a:avLst>
              <a:gd name="adj" fmla="val 53877"/>
              <a:gd name="vf" fmla="val 1154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Loop  I = 1,N</a:t>
            </a:r>
            <a:endParaRPr lang="ar-SA" dirty="0"/>
          </a:p>
        </p:txBody>
      </p:sp>
      <p:cxnSp>
        <p:nvCxnSpPr>
          <p:cNvPr id="28" name="رابط كسهم مستقيم 27"/>
          <p:cNvCxnSpPr/>
          <p:nvPr/>
        </p:nvCxnSpPr>
        <p:spPr>
          <a:xfrm>
            <a:off x="4972398" y="4600259"/>
            <a:ext cx="0" cy="350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رابط بشكل مرفق 28"/>
          <p:cNvCxnSpPr/>
          <p:nvPr/>
        </p:nvCxnSpPr>
        <p:spPr>
          <a:xfrm rot="16200000" flipV="1">
            <a:off x="3668267" y="4004152"/>
            <a:ext cx="1200150" cy="963613"/>
          </a:xfrm>
          <a:prstGeom prst="bentConnector4">
            <a:avLst>
              <a:gd name="adj1" fmla="val -805"/>
              <a:gd name="adj2" fmla="val 140043"/>
            </a:avLst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شكل بيضاوي 29"/>
          <p:cNvSpPr/>
          <p:nvPr/>
        </p:nvSpPr>
        <p:spPr>
          <a:xfrm>
            <a:off x="4749747" y="4895316"/>
            <a:ext cx="433390" cy="3808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مثال: يرغب تاجر في تقطيع مجموعة من قطع القماش طول كل منها يزيد عن 5 أمتار إلى قطع صغيرة طول الواحدة منها يساوي 5 أمتار، اكتب خطوات الخوارزمية اللازمة وارسم خريطة سير البرنامج.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ar-SA" sz="6000" cap="small" dirty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ea typeface="+mj-ea"/>
                <a:cs typeface="Arabic Typesetting" pitchFamily="66" charset="-78"/>
              </a:rPr>
              <a:t>خرائط </a:t>
            </a:r>
            <a:r>
              <a:rPr lang="ar-SA" sz="6000" cap="small" dirty="0" err="1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ea typeface="+mj-ea"/>
                <a:cs typeface="Arabic Typesetting" pitchFamily="66" charset="-78"/>
              </a:rPr>
              <a:t>الدورانات</a:t>
            </a:r>
            <a:r>
              <a:rPr lang="ar-SA" sz="6000" cap="small" dirty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ea typeface="+mj-ea"/>
                <a:cs typeface="Arabic Typesetting" pitchFamily="66" charset="-78"/>
              </a:rPr>
              <a:t> المتعددة  </a:t>
            </a:r>
            <a:endParaRPr lang="ar-SA" sz="6000" cap="small" dirty="0">
              <a:solidFill>
                <a:schemeClr val="tx2"/>
              </a:solidFill>
              <a:latin typeface="Arabic Typesetting" pitchFamily="66" charset="-78"/>
              <a:ea typeface="+mj-ea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>
                <a:solidFill>
                  <a:schemeClr val="tx2">
                    <a:lumMod val="50000"/>
                  </a:schemeClr>
                </a:solidFill>
              </a:rPr>
              <a:t>الدوران </a:t>
            </a:r>
            <a:r>
              <a:rPr lang="ar-SA" dirty="0" err="1" smtClean="0">
                <a:solidFill>
                  <a:schemeClr val="tx2">
                    <a:lumMod val="50000"/>
                  </a:schemeClr>
                </a:solidFill>
              </a:rPr>
              <a:t>الأول  </a:t>
            </a:r>
            <a:r>
              <a:rPr lang="ar-SA" dirty="0" smtClean="0">
                <a:solidFill>
                  <a:schemeClr val="tx2">
                    <a:lumMod val="50000"/>
                  </a:schemeClr>
                </a:solidFill>
              </a:rPr>
              <a:t>(الخارجي) حول مجموعة القطع</a:t>
            </a:r>
          </a:p>
          <a:p>
            <a:endParaRPr lang="ar-SA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ar-SA" dirty="0" smtClean="0">
                <a:solidFill>
                  <a:schemeClr val="tx2">
                    <a:lumMod val="50000"/>
                  </a:schemeClr>
                </a:solidFill>
              </a:rPr>
              <a:t>الدوران </a:t>
            </a:r>
            <a:r>
              <a:rPr lang="ar-SA" dirty="0" err="1" smtClean="0">
                <a:solidFill>
                  <a:schemeClr val="tx2">
                    <a:lumMod val="50000"/>
                  </a:schemeClr>
                </a:solidFill>
              </a:rPr>
              <a:t>الثاني (الداخلي </a:t>
            </a:r>
            <a:r>
              <a:rPr lang="ar-SA" dirty="0" smtClean="0">
                <a:solidFill>
                  <a:schemeClr val="tx2">
                    <a:lumMod val="50000"/>
                  </a:schemeClr>
                </a:solidFill>
              </a:rPr>
              <a:t>) داخل القطعة الواحدة</a:t>
            </a:r>
          </a:p>
          <a:p>
            <a:endParaRPr lang="ar-SA" dirty="0" smtClean="0"/>
          </a:p>
          <a:p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7544" y="992485"/>
            <a:ext cx="8229600" cy="586551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ar-SA" dirty="0" smtClean="0"/>
              <a:t>ابدأ</a:t>
            </a:r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خذ قطعة</a:t>
            </a:r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اقطع القطعه بطول 5 متر</a:t>
            </a:r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هل المتبقي اكبر من 5 متر اذا نعم اذهب </a:t>
            </a:r>
            <a:r>
              <a:rPr lang="ar-SA" dirty="0" err="1" smtClean="0"/>
              <a:t>للخطوه</a:t>
            </a:r>
            <a:r>
              <a:rPr lang="ar-SA" dirty="0" smtClean="0"/>
              <a:t> 3 غير ذلك اذهب </a:t>
            </a:r>
            <a:r>
              <a:rPr lang="ar-SA" dirty="0" err="1" smtClean="0"/>
              <a:t>للخطوه</a:t>
            </a:r>
            <a:r>
              <a:rPr lang="ar-SA" dirty="0" smtClean="0"/>
              <a:t> 5</a:t>
            </a:r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هل هناك مزيد من القطع اذا نعم اذهب للخطوة 2 غير ذلك اذهب للخطوة 6</a:t>
            </a:r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توقف</a:t>
            </a:r>
          </a:p>
          <a:p>
            <a:pPr marL="514350" indent="-514350">
              <a:buFont typeface="+mj-lt"/>
              <a:buAutoNum type="arabicPeriod"/>
            </a:pPr>
            <a:endParaRPr lang="ar-S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305800" cy="5257800"/>
          </a:xfrm>
        </p:spPr>
        <p:txBody>
          <a:bodyPr/>
          <a:lstStyle/>
          <a:p>
            <a:pPr eaLnBrk="1" hangingPunct="1"/>
            <a:r>
              <a:rPr lang="ar-SA" sz="3600" dirty="0" err="1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الحل: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188" y="31750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ar-SA" sz="6000" cap="small" dirty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ea typeface="+mj-ea"/>
                <a:cs typeface="Arabic Typesetting" pitchFamily="66" charset="-78"/>
              </a:rPr>
              <a:t>خرائط </a:t>
            </a:r>
            <a:r>
              <a:rPr lang="ar-SA" sz="6000" cap="small" dirty="0" err="1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ea typeface="+mj-ea"/>
                <a:cs typeface="Arabic Typesetting" pitchFamily="66" charset="-78"/>
              </a:rPr>
              <a:t>الدورانات</a:t>
            </a:r>
            <a:r>
              <a:rPr lang="ar-SA" sz="6000" cap="small" dirty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ea typeface="+mj-ea"/>
                <a:cs typeface="Arabic Typesetting" pitchFamily="66" charset="-78"/>
              </a:rPr>
              <a:t> المتعددة  </a:t>
            </a:r>
            <a:endParaRPr lang="ar-SA" sz="6000" cap="small" dirty="0">
              <a:solidFill>
                <a:schemeClr val="tx2"/>
              </a:solidFill>
              <a:latin typeface="Arabic Typesetting" pitchFamily="66" charset="-78"/>
              <a:ea typeface="+mj-ea"/>
              <a:cs typeface="Arabic Typesetting" pitchFamily="66" charset="-78"/>
            </a:endParaRPr>
          </a:p>
        </p:txBody>
      </p:sp>
      <p:sp>
        <p:nvSpPr>
          <p:cNvPr id="18" name="مستطيل مستدير الزوايا 17"/>
          <p:cNvSpPr/>
          <p:nvPr/>
        </p:nvSpPr>
        <p:spPr>
          <a:xfrm>
            <a:off x="4334741" y="1295400"/>
            <a:ext cx="909784" cy="381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Start </a:t>
            </a:r>
            <a:endParaRPr lang="ar-SA" dirty="0"/>
          </a:p>
        </p:txBody>
      </p:sp>
      <p:sp>
        <p:nvSpPr>
          <p:cNvPr id="20" name="مستطيل 19"/>
          <p:cNvSpPr/>
          <p:nvPr/>
        </p:nvSpPr>
        <p:spPr>
          <a:xfrm>
            <a:off x="3912177" y="2035793"/>
            <a:ext cx="1678710" cy="3519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Take a Piece</a:t>
            </a:r>
            <a:endParaRPr lang="ar-SA" dirty="0"/>
          </a:p>
        </p:txBody>
      </p:sp>
      <p:sp>
        <p:nvSpPr>
          <p:cNvPr id="21" name="مستطيل 20"/>
          <p:cNvSpPr/>
          <p:nvPr/>
        </p:nvSpPr>
        <p:spPr>
          <a:xfrm>
            <a:off x="3646069" y="2804023"/>
            <a:ext cx="2336802" cy="3519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Cut off a 5m length</a:t>
            </a:r>
            <a:endParaRPr lang="ar-SA" baseline="30000" dirty="0"/>
          </a:p>
        </p:txBody>
      </p:sp>
      <p:sp>
        <p:nvSpPr>
          <p:cNvPr id="25" name="مستطيل مستدير الزوايا 24"/>
          <p:cNvSpPr/>
          <p:nvPr/>
        </p:nvSpPr>
        <p:spPr>
          <a:xfrm>
            <a:off x="4446111" y="5223741"/>
            <a:ext cx="838200" cy="342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Stop </a:t>
            </a:r>
            <a:endParaRPr lang="ar-SA" dirty="0"/>
          </a:p>
        </p:txBody>
      </p:sp>
      <p:cxnSp>
        <p:nvCxnSpPr>
          <p:cNvPr id="26" name="رابط كسهم مستقيم 25"/>
          <p:cNvCxnSpPr/>
          <p:nvPr/>
        </p:nvCxnSpPr>
        <p:spPr>
          <a:xfrm>
            <a:off x="4800600" y="1676400"/>
            <a:ext cx="0" cy="350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رابط كسهم مستقيم 26"/>
          <p:cNvCxnSpPr/>
          <p:nvPr/>
        </p:nvCxnSpPr>
        <p:spPr>
          <a:xfrm>
            <a:off x="4814888" y="2387600"/>
            <a:ext cx="0" cy="350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رابط كسهم مستقيم 27"/>
          <p:cNvCxnSpPr/>
          <p:nvPr/>
        </p:nvCxnSpPr>
        <p:spPr>
          <a:xfrm>
            <a:off x="4814888" y="3151188"/>
            <a:ext cx="0" cy="350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رابط كسهم مستقيم 28"/>
          <p:cNvCxnSpPr/>
          <p:nvPr/>
        </p:nvCxnSpPr>
        <p:spPr>
          <a:xfrm>
            <a:off x="4814888" y="4011613"/>
            <a:ext cx="0" cy="350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معين 14"/>
          <p:cNvSpPr/>
          <p:nvPr/>
        </p:nvSpPr>
        <p:spPr>
          <a:xfrm>
            <a:off x="2414170" y="3502025"/>
            <a:ext cx="4800600" cy="51002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600" dirty="0"/>
              <a:t>Is remainder &gt; 5m</a:t>
            </a:r>
            <a:endParaRPr lang="ar-SA" sz="1600" dirty="0"/>
          </a:p>
        </p:txBody>
      </p:sp>
      <p:sp>
        <p:nvSpPr>
          <p:cNvPr id="16" name="معين 15"/>
          <p:cNvSpPr/>
          <p:nvPr/>
        </p:nvSpPr>
        <p:spPr>
          <a:xfrm>
            <a:off x="2464911" y="4362883"/>
            <a:ext cx="4800600" cy="51002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600" dirty="0"/>
              <a:t>More Pieces?</a:t>
            </a:r>
            <a:endParaRPr lang="ar-SA" sz="1600" dirty="0"/>
          </a:p>
        </p:txBody>
      </p:sp>
      <p:cxnSp>
        <p:nvCxnSpPr>
          <p:cNvPr id="17" name="رابط كسهم مستقيم 16"/>
          <p:cNvCxnSpPr/>
          <p:nvPr/>
        </p:nvCxnSpPr>
        <p:spPr>
          <a:xfrm>
            <a:off x="4865688" y="4873625"/>
            <a:ext cx="0" cy="350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91" name="مربع نص 20"/>
          <p:cNvSpPr txBox="1">
            <a:spLocks noChangeArrowheads="1"/>
          </p:cNvSpPr>
          <p:nvPr/>
        </p:nvSpPr>
        <p:spPr bwMode="auto">
          <a:xfrm>
            <a:off x="4475163" y="4856163"/>
            <a:ext cx="847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11292" name="مربع نص 20"/>
          <p:cNvSpPr txBox="1">
            <a:spLocks noChangeArrowheads="1"/>
          </p:cNvSpPr>
          <p:nvPr/>
        </p:nvSpPr>
        <p:spPr bwMode="auto">
          <a:xfrm>
            <a:off x="4413250" y="4011613"/>
            <a:ext cx="847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</a:t>
            </a:r>
          </a:p>
        </p:txBody>
      </p:sp>
      <p:cxnSp>
        <p:nvCxnSpPr>
          <p:cNvPr id="31" name="رابط بشكل مرفق 22"/>
          <p:cNvCxnSpPr/>
          <p:nvPr/>
        </p:nvCxnSpPr>
        <p:spPr>
          <a:xfrm rot="16200000" flipV="1">
            <a:off x="1780382" y="3069431"/>
            <a:ext cx="1193800" cy="182563"/>
          </a:xfrm>
          <a:prstGeom prst="bentConnector3">
            <a:avLst>
              <a:gd name="adj1" fmla="val -16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94" name="مربع نص 20"/>
          <p:cNvSpPr txBox="1">
            <a:spLocks noChangeArrowheads="1"/>
          </p:cNvSpPr>
          <p:nvPr/>
        </p:nvSpPr>
        <p:spPr bwMode="auto">
          <a:xfrm>
            <a:off x="2044700" y="3133725"/>
            <a:ext cx="847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Yes</a:t>
            </a:r>
          </a:p>
        </p:txBody>
      </p:sp>
      <p:cxnSp>
        <p:nvCxnSpPr>
          <p:cNvPr id="35" name="رابط بشكل مرفق 22"/>
          <p:cNvCxnSpPr/>
          <p:nvPr/>
        </p:nvCxnSpPr>
        <p:spPr>
          <a:xfrm rot="16200000" flipV="1">
            <a:off x="306388" y="2460625"/>
            <a:ext cx="2755900" cy="1539875"/>
          </a:xfrm>
          <a:prstGeom prst="bentConnector3">
            <a:avLst>
              <a:gd name="adj1" fmla="val -62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رابط كسهم مستقيم 38"/>
          <p:cNvCxnSpPr/>
          <p:nvPr/>
        </p:nvCxnSpPr>
        <p:spPr>
          <a:xfrm>
            <a:off x="2300288" y="2563813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رابط كسهم مستقيم 41"/>
          <p:cNvCxnSpPr/>
          <p:nvPr/>
        </p:nvCxnSpPr>
        <p:spPr>
          <a:xfrm>
            <a:off x="914400" y="1852613"/>
            <a:ext cx="39004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98" name="مربع نص 20"/>
          <p:cNvSpPr txBox="1">
            <a:spLocks noChangeArrowheads="1"/>
          </p:cNvSpPr>
          <p:nvPr/>
        </p:nvSpPr>
        <p:spPr bwMode="auto">
          <a:xfrm>
            <a:off x="611188" y="4017963"/>
            <a:ext cx="847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>
                <a:solidFill>
                  <a:schemeClr val="accent1">
                    <a:lumMod val="75000"/>
                  </a:schemeClr>
                </a:solidFill>
              </a:rPr>
              <a:t>صيغ الدوران </a:t>
            </a:r>
            <a:endParaRPr lang="ar-S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ar-SA" dirty="0" smtClean="0">
                <a:solidFill>
                  <a:schemeClr val="tx2">
                    <a:lumMod val="50000"/>
                  </a:schemeClr>
                </a:solidFill>
              </a:rPr>
              <a:t>هناك طريقتان </a:t>
            </a:r>
            <a:r>
              <a:rPr lang="ar-SA" dirty="0" err="1" smtClean="0">
                <a:solidFill>
                  <a:schemeClr val="tx2">
                    <a:lumMod val="50000"/>
                  </a:schemeClr>
                </a:solidFill>
              </a:rPr>
              <a:t>للدوران :</a:t>
            </a:r>
            <a:endParaRPr lang="ar-SA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ar-SA" dirty="0" smtClean="0"/>
          </a:p>
          <a:p>
            <a:r>
              <a:rPr lang="ar-SA" dirty="0" smtClean="0"/>
              <a:t>الدوران باستخدام العداد </a:t>
            </a:r>
          </a:p>
          <a:p>
            <a:r>
              <a:rPr lang="ar-SA" dirty="0" smtClean="0"/>
              <a:t>الدوران باستخدام التكرار ويسمى الدوران باستخدام الشكل </a:t>
            </a:r>
            <a:r>
              <a:rPr lang="ar-SA" dirty="0" err="1" smtClean="0"/>
              <a:t>الاصطلاحي .</a:t>
            </a:r>
            <a:endParaRPr lang="ar-S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dirty="0" smtClean="0">
                <a:solidFill>
                  <a:schemeClr val="accent1">
                    <a:lumMod val="75000"/>
                  </a:schemeClr>
                </a:solidFill>
              </a:rPr>
              <a:t>الدوران باستخدام العداد </a:t>
            </a:r>
            <a:endParaRPr lang="ar-S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ar-SA" dirty="0" smtClean="0"/>
              <a:t>العداد </a:t>
            </a:r>
            <a:r>
              <a:rPr lang="en-US" u="sng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=m1</a:t>
            </a:r>
            <a:r>
              <a:rPr lang="ar-SA" dirty="0" smtClean="0"/>
              <a:t>  ( حيث </a:t>
            </a:r>
            <a:r>
              <a:rPr lang="en-US" dirty="0" smtClean="0"/>
              <a:t>m</a:t>
            </a:r>
            <a:r>
              <a:rPr lang="ar-SA" dirty="0" smtClean="0"/>
              <a:t> هي القيمة الابتدائية</a:t>
            </a:r>
            <a:r>
              <a:rPr lang="ar-SA" dirty="0" err="1" smtClean="0"/>
              <a:t>) .</a:t>
            </a:r>
            <a:endParaRPr lang="ar-SA" dirty="0" smtClean="0"/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العمليات المطلوب </a:t>
            </a:r>
            <a:r>
              <a:rPr lang="ar-SA" dirty="0" err="1" smtClean="0"/>
              <a:t>تكرارها .</a:t>
            </a:r>
            <a:endParaRPr lang="ar-SA" dirty="0" smtClean="0"/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هل العداد </a:t>
            </a:r>
            <a:r>
              <a:rPr lang="ar-SA" dirty="0" err="1" smtClean="0"/>
              <a:t>اكبرمن</a:t>
            </a:r>
            <a:r>
              <a:rPr lang="ar-SA" dirty="0" smtClean="0"/>
              <a:t> القيمة النهائيه اذا نعم اذهب </a:t>
            </a:r>
            <a:r>
              <a:rPr lang="ar-SA" dirty="0" err="1" smtClean="0"/>
              <a:t>للخطوه</a:t>
            </a:r>
            <a:r>
              <a:rPr lang="ar-SA" dirty="0" smtClean="0"/>
              <a:t> 6 غير ذلك اذهب للخطوة 4</a:t>
            </a:r>
            <a:r>
              <a:rPr lang="en-US" u="sng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&gt;m2  </a:t>
            </a:r>
            <a:r>
              <a:rPr lang="ar-SA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SA" dirty="0" err="1" smtClean="0"/>
              <a:t>(</a:t>
            </a:r>
            <a:r>
              <a:rPr lang="en-US" dirty="0" smtClean="0"/>
              <a:t>m2 </a:t>
            </a:r>
            <a:r>
              <a:rPr lang="ar-SA" dirty="0" smtClean="0"/>
              <a:t> هي القيمة النهائية أي عدد </a:t>
            </a:r>
            <a:r>
              <a:rPr lang="ar-SA" dirty="0" err="1" smtClean="0"/>
              <a:t>التكرارات )</a:t>
            </a:r>
            <a:endParaRPr lang="ar-SA" dirty="0" smtClean="0"/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زيادة العداد </a:t>
            </a:r>
            <a:r>
              <a:rPr lang="ar-SA" dirty="0" err="1" smtClean="0"/>
              <a:t>بمقدارالزيادة</a:t>
            </a:r>
            <a:r>
              <a:rPr lang="ar-SA" dirty="0" smtClean="0"/>
              <a:t> المطلوب </a:t>
            </a:r>
            <a:r>
              <a:rPr lang="en-US" u="sng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=i+m3</a:t>
            </a:r>
            <a:r>
              <a:rPr lang="ar-SA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SA" dirty="0" smtClean="0"/>
              <a:t> </a:t>
            </a:r>
            <a:r>
              <a:rPr lang="ar-SA" dirty="0" err="1" smtClean="0"/>
              <a:t>(</a:t>
            </a:r>
            <a:r>
              <a:rPr lang="en-US" dirty="0" smtClean="0"/>
              <a:t>m3</a:t>
            </a:r>
            <a:r>
              <a:rPr lang="ar-SA" dirty="0" smtClean="0"/>
              <a:t> مقدار </a:t>
            </a:r>
            <a:r>
              <a:rPr lang="ar-SA" dirty="0" err="1" smtClean="0"/>
              <a:t>الزيادة )</a:t>
            </a:r>
            <a:endParaRPr lang="ar-SA" dirty="0" smtClean="0"/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العوده للخطوة 2(هنا </a:t>
            </a:r>
            <a:r>
              <a:rPr lang="ar-SA" dirty="0" err="1" smtClean="0"/>
              <a:t>دوران )</a:t>
            </a:r>
            <a:endParaRPr lang="ar-SA" dirty="0" smtClean="0"/>
          </a:p>
          <a:p>
            <a:pPr marL="514350" indent="-514350">
              <a:buFont typeface="+mj-lt"/>
              <a:buAutoNum type="arabicPeriod"/>
            </a:pPr>
            <a:r>
              <a:rPr lang="ar-SA" dirty="0" smtClean="0"/>
              <a:t>توقف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331566"/>
            <a:ext cx="8229600" cy="4794598"/>
          </a:xfrm>
        </p:spPr>
        <p:txBody>
          <a:bodyPr/>
          <a:lstStyle/>
          <a:p>
            <a:pPr marL="0" indent="0">
              <a:buNone/>
            </a:pPr>
            <a:endParaRPr lang="ar-SA" dirty="0"/>
          </a:p>
        </p:txBody>
      </p:sp>
      <p:sp>
        <p:nvSpPr>
          <p:cNvPr id="4" name="مستطيل 3"/>
          <p:cNvSpPr/>
          <p:nvPr/>
        </p:nvSpPr>
        <p:spPr>
          <a:xfrm>
            <a:off x="3779912" y="2204864"/>
            <a:ext cx="19050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 = m1</a:t>
            </a:r>
            <a:endParaRPr lang="ar-SA" dirty="0"/>
          </a:p>
        </p:txBody>
      </p:sp>
      <p:sp>
        <p:nvSpPr>
          <p:cNvPr id="5" name="مستطيل 4"/>
          <p:cNvSpPr/>
          <p:nvPr/>
        </p:nvSpPr>
        <p:spPr>
          <a:xfrm>
            <a:off x="3779912" y="3271664"/>
            <a:ext cx="19050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process</a:t>
            </a:r>
            <a:endParaRPr lang="ar-SA" dirty="0"/>
          </a:p>
        </p:txBody>
      </p:sp>
      <p:sp>
        <p:nvSpPr>
          <p:cNvPr id="6" name="مستطيل 5"/>
          <p:cNvSpPr/>
          <p:nvPr/>
        </p:nvSpPr>
        <p:spPr>
          <a:xfrm>
            <a:off x="2027312" y="3347864"/>
            <a:ext cx="1371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 = I + m3</a:t>
            </a:r>
            <a:endParaRPr lang="ar-SA" dirty="0"/>
          </a:p>
        </p:txBody>
      </p:sp>
      <p:sp>
        <p:nvSpPr>
          <p:cNvPr id="7" name="مخطط انسيابي: قرار 6"/>
          <p:cNvSpPr/>
          <p:nvPr/>
        </p:nvSpPr>
        <p:spPr>
          <a:xfrm>
            <a:off x="3627512" y="4719464"/>
            <a:ext cx="2209800" cy="8382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I &gt;= m2</a:t>
            </a:r>
            <a:endParaRPr lang="ar-SA" dirty="0"/>
          </a:p>
        </p:txBody>
      </p:sp>
      <p:cxnSp>
        <p:nvCxnSpPr>
          <p:cNvPr id="8" name="رابط كسهم مستقيم 7"/>
          <p:cNvCxnSpPr/>
          <p:nvPr/>
        </p:nvCxnSpPr>
        <p:spPr>
          <a:xfrm rot="5400000">
            <a:off x="4503813" y="3043064"/>
            <a:ext cx="4572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رابط كسهم مستقيم 8"/>
          <p:cNvCxnSpPr/>
          <p:nvPr/>
        </p:nvCxnSpPr>
        <p:spPr>
          <a:xfrm rot="5400000">
            <a:off x="4313313" y="4300364"/>
            <a:ext cx="8382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رابط كسهم مستقيم 9"/>
          <p:cNvCxnSpPr/>
          <p:nvPr/>
        </p:nvCxnSpPr>
        <p:spPr>
          <a:xfrm rot="16200000" flipH="1">
            <a:off x="4542706" y="574737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رابط بشكل مرفق 22"/>
          <p:cNvCxnSpPr/>
          <p:nvPr/>
        </p:nvCxnSpPr>
        <p:spPr>
          <a:xfrm rot="10800000">
            <a:off x="2713112" y="3805064"/>
            <a:ext cx="914400" cy="13335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رابط بشكل مرفق 22"/>
          <p:cNvCxnSpPr/>
          <p:nvPr/>
        </p:nvCxnSpPr>
        <p:spPr>
          <a:xfrm rot="5400000" flipH="1" flipV="1">
            <a:off x="3551312" y="2204864"/>
            <a:ext cx="304800" cy="19812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رابط كسهم مستقيم 12"/>
          <p:cNvCxnSpPr/>
          <p:nvPr/>
        </p:nvCxnSpPr>
        <p:spPr>
          <a:xfrm rot="5400000">
            <a:off x="4466506" y="197547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عنوان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الدوران باستخدام العداد </a:t>
            </a:r>
            <a:endParaRPr kumimoji="0" lang="ar-SA" sz="4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697</Words>
  <Application>Microsoft Office PowerPoint</Application>
  <PresentationFormat>On-screen Show (4:3)</PresentationFormat>
  <Paragraphs>169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Arabic Typesetting</vt:lpstr>
      <vt:lpstr>Arial</vt:lpstr>
      <vt:lpstr>Calibri</vt:lpstr>
      <vt:lpstr>Times New Roman</vt:lpstr>
      <vt:lpstr>Wingdings</vt:lpstr>
      <vt:lpstr>سمة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صيغ الدوران </vt:lpstr>
      <vt:lpstr>الدوران باستخدام العداد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قراءة سلسلة من الارقام </vt:lpstr>
      <vt:lpstr>PowerPoint Presentation</vt:lpstr>
      <vt:lpstr>PowerPoint Presentation</vt:lpstr>
      <vt:lpstr>PowerPoint Presentation</vt:lpstr>
      <vt:lpstr>PowerPoint Presentation</vt:lpstr>
      <vt:lpstr>الدوران باستخدام الشكل الإصطلاحي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User</dc:creator>
  <cp:lastModifiedBy>Windows User</cp:lastModifiedBy>
  <cp:revision>43</cp:revision>
  <dcterms:created xsi:type="dcterms:W3CDTF">2013-11-20T13:48:04Z</dcterms:created>
  <dcterms:modified xsi:type="dcterms:W3CDTF">2022-03-12T09:23:23Z</dcterms:modified>
</cp:coreProperties>
</file>