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</p:sldMasterIdLst>
  <p:sldIdLst>
    <p:sldId id="256" r:id="rId2"/>
    <p:sldId id="257" r:id="rId3"/>
    <p:sldId id="276" r:id="rId4"/>
    <p:sldId id="258" r:id="rId5"/>
    <p:sldId id="265" r:id="rId6"/>
    <p:sldId id="273" r:id="rId7"/>
    <p:sldId id="268" r:id="rId8"/>
    <p:sldId id="266" r:id="rId9"/>
    <p:sldId id="274" r:id="rId10"/>
    <p:sldId id="269" r:id="rId11"/>
    <p:sldId id="259" r:id="rId12"/>
    <p:sldId id="272" r:id="rId13"/>
    <p:sldId id="267" r:id="rId14"/>
    <p:sldId id="263" r:id="rId15"/>
    <p:sldId id="260" r:id="rId16"/>
    <p:sldId id="275" r:id="rId17"/>
    <p:sldId id="270" r:id="rId18"/>
    <p:sldId id="261" r:id="rId19"/>
    <p:sldId id="262" r:id="rId20"/>
    <p:sldId id="277" r:id="rId21"/>
    <p:sldId id="271" r:id="rId22"/>
    <p:sldId id="264" r:id="rId23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10" name="مستطيل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مستطيل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مستطيل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مستطيل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شكل بيضاوي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9" name="مستطيل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مستطيل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4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A7EF29A-0DBC-49E0-8FCE-EE76ECCF4E59}" type="datetimeFigureOut">
              <a:rPr lang="ar-SA" smtClean="0"/>
              <a:pPr/>
              <a:t>01/08/1443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D9CA4B6-A786-4C46-A591-6A06D5E001E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979613" y="2971800"/>
            <a:ext cx="6715125" cy="3313113"/>
          </a:xfrm>
          <a:prstGeom prst="rect">
            <a:avLst/>
          </a:prstGeom>
        </p:spPr>
        <p:txBody>
          <a:bodyPr/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ar-SA" sz="7200" b="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التدفق</a:t>
            </a:r>
          </a:p>
          <a:p>
            <a:pPr algn="ctr">
              <a:defRPr/>
            </a:pPr>
            <a:r>
              <a:rPr lang="ar-SA" sz="7200" b="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 خرائط الدوران الواحد</a:t>
            </a:r>
            <a:endParaRPr lang="en-US" sz="7200" b="0" dirty="0">
              <a:solidFill>
                <a:schemeClr val="accent1">
                  <a:lumMod val="75000"/>
                </a:schemeClr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1963" y="1052513"/>
            <a:ext cx="2079625" cy="178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924800" cy="5334000"/>
          </a:xfrm>
        </p:spPr>
        <p:txBody>
          <a:bodyPr>
            <a:no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سير البرنامج لخزان يملأ بالماء ذاتيا، عندما يصبح ارتفاع مستوى الماء فيه اقل من متر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ثم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خريطة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سيره 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4192304" y="2121622"/>
            <a:ext cx="909784" cy="381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Start </a:t>
            </a:r>
            <a:endParaRPr lang="ar-SA" dirty="0"/>
          </a:p>
        </p:txBody>
      </p:sp>
      <p:cxnSp>
        <p:nvCxnSpPr>
          <p:cNvPr id="9" name="رابط كسهم مستقيم 8"/>
          <p:cNvCxnSpPr/>
          <p:nvPr/>
        </p:nvCxnSpPr>
        <p:spPr>
          <a:xfrm>
            <a:off x="4649504" y="2502622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رابط كسهم مستقيم 9"/>
          <p:cNvCxnSpPr/>
          <p:nvPr/>
        </p:nvCxnSpPr>
        <p:spPr>
          <a:xfrm flipH="1">
            <a:off x="4647196" y="3406512"/>
            <a:ext cx="16318" cy="18456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معين 11"/>
          <p:cNvSpPr/>
          <p:nvPr/>
        </p:nvSpPr>
        <p:spPr>
          <a:xfrm rot="10800000" flipV="1">
            <a:off x="3133945" y="2853459"/>
            <a:ext cx="3061436" cy="553052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Level&lt;1m</a:t>
            </a:r>
            <a:endParaRPr lang="ar-SA" dirty="0"/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4664663" y="5629781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رابط بشكل مرفق 13"/>
          <p:cNvCxnSpPr/>
          <p:nvPr/>
        </p:nvCxnSpPr>
        <p:spPr>
          <a:xfrm rot="16200000" flipV="1">
            <a:off x="2227794" y="3468630"/>
            <a:ext cx="3218151" cy="1636970"/>
          </a:xfrm>
          <a:prstGeom prst="bentConnector3">
            <a:avLst>
              <a:gd name="adj1" fmla="val -3384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مربع نص 15"/>
          <p:cNvSpPr txBox="1"/>
          <p:nvPr/>
        </p:nvSpPr>
        <p:spPr>
          <a:xfrm>
            <a:off x="4525637" y="394000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  <p:sp>
        <p:nvSpPr>
          <p:cNvPr id="17" name="مستطيل 16"/>
          <p:cNvSpPr/>
          <p:nvPr/>
        </p:nvSpPr>
        <p:spPr>
          <a:xfrm>
            <a:off x="5867400" y="3581353"/>
            <a:ext cx="2180502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Open feeding Tap</a:t>
            </a:r>
            <a:endParaRPr lang="ar-SA" dirty="0"/>
          </a:p>
        </p:txBody>
      </p:sp>
      <p:sp>
        <p:nvSpPr>
          <p:cNvPr id="19" name="مربع نص 18"/>
          <p:cNvSpPr txBox="1"/>
          <p:nvPr/>
        </p:nvSpPr>
        <p:spPr>
          <a:xfrm>
            <a:off x="6158436" y="2668793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yes</a:t>
            </a:r>
            <a:endParaRPr lang="ar-SA" dirty="0"/>
          </a:p>
        </p:txBody>
      </p:sp>
      <p:cxnSp>
        <p:nvCxnSpPr>
          <p:cNvPr id="20" name="رابط بشكل مرفق 19"/>
          <p:cNvCxnSpPr>
            <a:stCxn id="12" idx="1"/>
          </p:cNvCxnSpPr>
          <p:nvPr/>
        </p:nvCxnSpPr>
        <p:spPr>
          <a:xfrm>
            <a:off x="6195381" y="3129985"/>
            <a:ext cx="900251" cy="451946"/>
          </a:xfrm>
          <a:prstGeom prst="bentConnector3">
            <a:avLst>
              <a:gd name="adj1" fmla="val 100273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رابط كسهم مستقيم 24"/>
          <p:cNvCxnSpPr/>
          <p:nvPr/>
        </p:nvCxnSpPr>
        <p:spPr>
          <a:xfrm>
            <a:off x="7095632" y="3965964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مستطيل 25"/>
          <p:cNvSpPr/>
          <p:nvPr/>
        </p:nvSpPr>
        <p:spPr>
          <a:xfrm>
            <a:off x="5876636" y="4347442"/>
            <a:ext cx="2180502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Fill tank</a:t>
            </a:r>
            <a:endParaRPr lang="ar-SA" dirty="0"/>
          </a:p>
        </p:txBody>
      </p:sp>
      <p:cxnSp>
        <p:nvCxnSpPr>
          <p:cNvPr id="27" name="رابط بشكل مرفق 26"/>
          <p:cNvCxnSpPr>
            <a:endCxn id="34" idx="3"/>
          </p:cNvCxnSpPr>
          <p:nvPr/>
        </p:nvCxnSpPr>
        <p:spPr>
          <a:xfrm rot="10800000" flipV="1">
            <a:off x="5615889" y="4699434"/>
            <a:ext cx="1479747" cy="728710"/>
          </a:xfrm>
          <a:prstGeom prst="bentConnector3">
            <a:avLst>
              <a:gd name="adj1" fmla="val 68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مستطيل 33"/>
          <p:cNvSpPr/>
          <p:nvPr/>
        </p:nvSpPr>
        <p:spPr>
          <a:xfrm>
            <a:off x="3435386" y="5252147"/>
            <a:ext cx="2180502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Keep Tap closed</a:t>
            </a:r>
            <a:endParaRPr lang="ar-SA" dirty="0"/>
          </a:p>
        </p:txBody>
      </p:sp>
      <p:cxnSp>
        <p:nvCxnSpPr>
          <p:cNvPr id="56" name="رابط كسهم مستقيم 55"/>
          <p:cNvCxnSpPr/>
          <p:nvPr/>
        </p:nvCxnSpPr>
        <p:spPr>
          <a:xfrm>
            <a:off x="3018384" y="2678039"/>
            <a:ext cx="163697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72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7924800" cy="5791200"/>
          </a:xfrm>
        </p:spPr>
        <p:txBody>
          <a:bodyPr>
            <a:no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لإيجاد مساحة مجموعة من الدوائر أنصاف أقطارها معلومة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R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ثم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خريطة سير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البرنامج: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علماً بأن مساحة الدائرة = </a:t>
            </a:r>
            <a:r>
              <a:rPr lang="en-US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PI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×</a:t>
            </a:r>
            <a:r>
              <a:rPr lang="en-US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R </a:t>
            </a:r>
            <a:r>
              <a:rPr lang="en-US" sz="3600" baseline="300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2</a:t>
            </a:r>
          </a:p>
          <a:p>
            <a:pPr marL="0" indent="0">
              <a:buNone/>
            </a:pPr>
            <a:endParaRPr lang="ar-SA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7924800" cy="5791200"/>
          </a:xfrm>
        </p:spPr>
        <p:txBody>
          <a:bodyPr>
            <a:no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لإيجاد مساحة مجموعة من الدوائر أنصاف أقطارها معلومة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R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ثم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خريطة سير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البرنامج: </a:t>
            </a: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1: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ابدأ</a:t>
            </a:r>
            <a:br>
              <a:rPr lang="ar-SA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2 : اقرأ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قيمة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R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نصف القطر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3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: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اجعل قيمة ال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PI=3.14</a:t>
            </a: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4 :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احسب قيمة ال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A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 من المعادلة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A=PI*R</a:t>
            </a:r>
            <a:r>
              <a:rPr lang="en-US" sz="3600" baseline="30000" dirty="0" smtClean="0">
                <a:latin typeface="Arabic Typesetting" pitchFamily="66" charset="-78"/>
                <a:cs typeface="Arabic Typesetting" pitchFamily="66" charset="-78"/>
              </a:rPr>
              <a:t>2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5 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اطبع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A,R</a:t>
            </a: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6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هل هناك المزيد من الدوائر إذا كان الجواب بنعم انتقل إلى 2 واذا كان بلا انتقل إلى 7</a:t>
            </a:r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7 : توقف</a:t>
            </a:r>
          </a:p>
          <a:p>
            <a:pPr marL="0" indent="0">
              <a:buNone/>
            </a:pPr>
            <a:endParaRPr lang="ar-SA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589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81000" y="914400"/>
            <a:ext cx="7924800" cy="5791200"/>
          </a:xfrm>
        </p:spPr>
        <p:txBody>
          <a:bodyPr>
            <a:no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لإيجاد مساحة مجموعة من الدوائر أنصاف أقطارها معلومة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R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ثم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خريطة سير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البرنامج: </a:t>
            </a:r>
          </a:p>
          <a:p>
            <a:pPr marL="0" indent="0">
              <a:buNone/>
            </a:pPr>
            <a:endParaRPr lang="ar-SA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4094308" y="2057400"/>
            <a:ext cx="909784" cy="381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Start </a:t>
            </a:r>
            <a:endParaRPr lang="ar-SA" dirty="0"/>
          </a:p>
        </p:txBody>
      </p:sp>
      <p:cxnSp>
        <p:nvCxnSpPr>
          <p:cNvPr id="6" name="رابط كسهم مستقيم 5"/>
          <p:cNvCxnSpPr/>
          <p:nvPr/>
        </p:nvCxnSpPr>
        <p:spPr>
          <a:xfrm>
            <a:off x="4551508" y="2425700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مستطيل 6"/>
          <p:cNvSpPr/>
          <p:nvPr/>
        </p:nvSpPr>
        <p:spPr>
          <a:xfrm>
            <a:off x="3709845" y="3302000"/>
            <a:ext cx="1678710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Let PI=3.14</a:t>
            </a:r>
            <a:endParaRPr lang="ar-SA" dirty="0"/>
          </a:p>
        </p:txBody>
      </p:sp>
      <p:sp>
        <p:nvSpPr>
          <p:cNvPr id="8" name="مستطيل 7"/>
          <p:cNvSpPr/>
          <p:nvPr/>
        </p:nvSpPr>
        <p:spPr>
          <a:xfrm>
            <a:off x="3697723" y="3911600"/>
            <a:ext cx="1678710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Let A=PI*R</a:t>
            </a:r>
            <a:r>
              <a:rPr lang="en-US" baseline="30000" dirty="0"/>
              <a:t>2</a:t>
            </a:r>
            <a:endParaRPr lang="ar-SA" baseline="30000" dirty="0"/>
          </a:p>
        </p:txBody>
      </p:sp>
      <p:sp>
        <p:nvSpPr>
          <p:cNvPr id="10" name="مخطط انسيابي: بيانات 9"/>
          <p:cNvSpPr/>
          <p:nvPr/>
        </p:nvSpPr>
        <p:spPr>
          <a:xfrm>
            <a:off x="3745058" y="2763838"/>
            <a:ext cx="1612900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Read R</a:t>
            </a:r>
            <a:endParaRPr lang="ar-SA" dirty="0"/>
          </a:p>
        </p:txBody>
      </p:sp>
      <p:sp>
        <p:nvSpPr>
          <p:cNvPr id="11" name="مخطط انسيابي: بيانات 10"/>
          <p:cNvSpPr/>
          <p:nvPr/>
        </p:nvSpPr>
        <p:spPr>
          <a:xfrm>
            <a:off x="3327691" y="4606924"/>
            <a:ext cx="2706834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 </a:t>
            </a:r>
            <a:r>
              <a:rPr lang="en-US" dirty="0" smtClean="0"/>
              <a:t>R,A</a:t>
            </a:r>
            <a:endParaRPr lang="ar-SA" dirty="0"/>
          </a:p>
        </p:txBody>
      </p:sp>
      <p:sp>
        <p:nvSpPr>
          <p:cNvPr id="12" name="مستطيل مستدير الزوايا 11"/>
          <p:cNvSpPr/>
          <p:nvPr/>
        </p:nvSpPr>
        <p:spPr>
          <a:xfrm>
            <a:off x="4139481" y="6080990"/>
            <a:ext cx="8382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 </a:t>
            </a:r>
            <a:endParaRPr lang="ar-SA" dirty="0"/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4551508" y="3030538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رابط كسهم مستقيم 13"/>
          <p:cNvCxnSpPr/>
          <p:nvPr/>
        </p:nvCxnSpPr>
        <p:spPr>
          <a:xfrm>
            <a:off x="4537221" y="3654425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رابط كسهم مستقيم 15"/>
          <p:cNvCxnSpPr/>
          <p:nvPr/>
        </p:nvCxnSpPr>
        <p:spPr>
          <a:xfrm>
            <a:off x="4546746" y="4273549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رابط كسهم مستقيم 16"/>
          <p:cNvCxnSpPr/>
          <p:nvPr/>
        </p:nvCxnSpPr>
        <p:spPr>
          <a:xfrm>
            <a:off x="4551508" y="4873625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معين 17"/>
          <p:cNvSpPr/>
          <p:nvPr/>
        </p:nvSpPr>
        <p:spPr>
          <a:xfrm rot="10800000" flipV="1">
            <a:off x="3006360" y="5187925"/>
            <a:ext cx="3061436" cy="553052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More circles</a:t>
            </a:r>
            <a:endParaRPr lang="ar-SA" dirty="0"/>
          </a:p>
        </p:txBody>
      </p:sp>
      <p:cxnSp>
        <p:nvCxnSpPr>
          <p:cNvPr id="19" name="رابط كسهم مستقيم 18"/>
          <p:cNvCxnSpPr/>
          <p:nvPr/>
        </p:nvCxnSpPr>
        <p:spPr>
          <a:xfrm>
            <a:off x="4558581" y="5740978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رابط بشكل مرفق 19"/>
          <p:cNvCxnSpPr>
            <a:stCxn id="18" idx="3"/>
            <a:endCxn id="10" idx="2"/>
          </p:cNvCxnSpPr>
          <p:nvPr/>
        </p:nvCxnSpPr>
        <p:spPr>
          <a:xfrm rot="10800000" flipH="1">
            <a:off x="3006360" y="2897189"/>
            <a:ext cx="899988" cy="2567262"/>
          </a:xfrm>
          <a:prstGeom prst="bentConnector3">
            <a:avLst>
              <a:gd name="adj1" fmla="val -254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مربع نص 21"/>
          <p:cNvSpPr txBox="1"/>
          <p:nvPr/>
        </p:nvSpPr>
        <p:spPr>
          <a:xfrm>
            <a:off x="2579902" y="5003259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yes</a:t>
            </a:r>
            <a:endParaRPr lang="ar-SA" dirty="0"/>
          </a:p>
        </p:txBody>
      </p:sp>
      <p:sp>
        <p:nvSpPr>
          <p:cNvPr id="23" name="مربع نص 22"/>
          <p:cNvSpPr txBox="1"/>
          <p:nvPr/>
        </p:nvSpPr>
        <p:spPr>
          <a:xfrm>
            <a:off x="4321068" y="5711658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2386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نحتاج في الكثير من البرامج إلى العد ، ولكي نقوم بذلك لابد من تنفيذ الخطوات التالية :</a:t>
            </a:r>
          </a:p>
          <a:p>
            <a:pPr marL="742950" indent="-166688">
              <a:buFont typeface="+mj-lt"/>
              <a:buAutoNum type="arabicParenR"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اجعل العداد = صفر.</a:t>
            </a:r>
          </a:p>
          <a:p>
            <a:pPr marL="742950" indent="-166688">
              <a:buFont typeface="+mj-lt"/>
              <a:buAutoNum type="arabicParenR"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العداد = العداد +1</a:t>
            </a:r>
          </a:p>
          <a:p>
            <a:pPr marL="742950" indent="-166688">
              <a:buFont typeface="+mj-lt"/>
              <a:buAutoNum type="arabicParenR"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كرر الخطوات ابتداء من 2</a:t>
            </a:r>
          </a:p>
          <a:p>
            <a:pPr marL="514350" indent="-514350">
              <a:buFont typeface="+mj-lt"/>
              <a:buAutoNum type="arabicParenR"/>
            </a:pPr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العداد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305800" cy="5102352"/>
          </a:xfrm>
        </p:spPr>
        <p:txBody>
          <a:bodyPr>
            <a:norm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برنامج يقوم بطباعة الإعداد الطبيعية من 1 إلى 100 ومربعاتها ،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وارسم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المخطط </a:t>
            </a:r>
            <a:r>
              <a:rPr lang="ar-SA" sz="3600" dirty="0" err="1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التدفقي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  <a:endParaRPr lang="en-US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</a:pPr>
            <a:endParaRPr lang="ar-SA" sz="3600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305800" cy="5102352"/>
          </a:xfrm>
        </p:spPr>
        <p:txBody>
          <a:bodyPr>
            <a:normAutofit lnSpcReduction="10000"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برنامج يقوم بطباعة الإعداد الطبيعية من 1 إلى 100 ومربعاتها ،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وارسم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المخطط </a:t>
            </a:r>
            <a:r>
              <a:rPr lang="ar-SA" sz="3600" dirty="0" err="1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التدفقي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  <a:endParaRPr lang="en-US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 1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: 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ابدأ</a:t>
            </a:r>
            <a:br>
              <a:rPr lang="ar-SA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2 : ا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جعل ال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I=0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3 :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اجعل ال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I = I + 1 </a:t>
            </a:r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4 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اجعل ال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 J = I * I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 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5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: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طباعة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I , J</a:t>
            </a:r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6 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اذا كانت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I=100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اذهب إلى 7 غير ذلك اذهب إلى 3 </a:t>
            </a: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7 : النهاية</a:t>
            </a:r>
          </a:p>
          <a:p>
            <a:endParaRPr lang="ar-SA" sz="3600" dirty="0" smtClean="0">
              <a:latin typeface="Arabic Typesetting" pitchFamily="66" charset="-78"/>
              <a:cs typeface="Arabic Typesetting" pitchFamily="66" charset="-78"/>
            </a:endParaRPr>
          </a:p>
          <a:p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713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8305800" cy="5102352"/>
          </a:xfrm>
        </p:spPr>
        <p:txBody>
          <a:bodyPr>
            <a:norm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برنامج يقوم بطباعة الإعداد الطبيعية من 1 إلى 100 ومربعاتها ،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وارسم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المخطط </a:t>
            </a:r>
            <a:r>
              <a:rPr lang="ar-SA" sz="3600" dirty="0" err="1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التدفقي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  <a:endParaRPr lang="en-US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endParaRPr lang="ar-SA" sz="3600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</a:pPr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4413250" y="2505075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dirty="0"/>
              <a:t>البداية</a:t>
            </a:r>
            <a:r>
              <a:rPr lang="en-US" dirty="0"/>
              <a:t> </a:t>
            </a:r>
            <a:endParaRPr lang="ar-SA" dirty="0"/>
          </a:p>
        </p:txBody>
      </p:sp>
      <p:cxnSp>
        <p:nvCxnSpPr>
          <p:cNvPr id="6" name="رابط كسهم مستقيم 5"/>
          <p:cNvCxnSpPr/>
          <p:nvPr/>
        </p:nvCxnSpPr>
        <p:spPr>
          <a:xfrm>
            <a:off x="4938568" y="2842075"/>
            <a:ext cx="0" cy="268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معين 6"/>
          <p:cNvSpPr/>
          <p:nvPr/>
        </p:nvSpPr>
        <p:spPr>
          <a:xfrm>
            <a:off x="3587498" y="5237613"/>
            <a:ext cx="2770404" cy="51002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600" dirty="0" smtClean="0"/>
              <a:t>I = 0</a:t>
            </a:r>
            <a:endParaRPr lang="ar-SA" sz="1600" dirty="0"/>
          </a:p>
        </p:txBody>
      </p:sp>
      <p:cxnSp>
        <p:nvCxnSpPr>
          <p:cNvPr id="9" name="شكل 15"/>
          <p:cNvCxnSpPr>
            <a:stCxn id="7" idx="1"/>
            <a:endCxn id="17" idx="1"/>
          </p:cNvCxnSpPr>
          <p:nvPr/>
        </p:nvCxnSpPr>
        <p:spPr>
          <a:xfrm rot="10800000" flipH="1">
            <a:off x="3587498" y="3763167"/>
            <a:ext cx="556166" cy="1729457"/>
          </a:xfrm>
          <a:prstGeom prst="bentConnector3">
            <a:avLst>
              <a:gd name="adj1" fmla="val -145728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رابط كسهم مستقيم 10"/>
          <p:cNvCxnSpPr>
            <a:endCxn id="29" idx="0"/>
          </p:cNvCxnSpPr>
          <p:nvPr/>
        </p:nvCxnSpPr>
        <p:spPr>
          <a:xfrm>
            <a:off x="4978689" y="5768345"/>
            <a:ext cx="9958" cy="362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مربع نص 20"/>
          <p:cNvSpPr txBox="1">
            <a:spLocks noChangeArrowheads="1"/>
          </p:cNvSpPr>
          <p:nvPr/>
        </p:nvSpPr>
        <p:spPr bwMode="auto">
          <a:xfrm>
            <a:off x="4799012" y="5765630"/>
            <a:ext cx="847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Yes</a:t>
            </a:r>
          </a:p>
        </p:txBody>
      </p:sp>
      <p:sp>
        <p:nvSpPr>
          <p:cNvPr id="14" name="مربع نص 21"/>
          <p:cNvSpPr txBox="1">
            <a:spLocks noChangeArrowheads="1"/>
          </p:cNvSpPr>
          <p:nvPr/>
        </p:nvSpPr>
        <p:spPr bwMode="auto">
          <a:xfrm>
            <a:off x="2819400" y="5078069"/>
            <a:ext cx="847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No</a:t>
            </a:r>
          </a:p>
        </p:txBody>
      </p:sp>
      <p:sp>
        <p:nvSpPr>
          <p:cNvPr id="15" name="مستطيل 14"/>
          <p:cNvSpPr/>
          <p:nvPr/>
        </p:nvSpPr>
        <p:spPr>
          <a:xfrm>
            <a:off x="4133994" y="3110559"/>
            <a:ext cx="1549111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Let I=0</a:t>
            </a:r>
            <a:endParaRPr lang="ar-SA" dirty="0"/>
          </a:p>
        </p:txBody>
      </p:sp>
      <p:cxnSp>
        <p:nvCxnSpPr>
          <p:cNvPr id="16" name="رابط كسهم مستقيم 15"/>
          <p:cNvCxnSpPr/>
          <p:nvPr/>
        </p:nvCxnSpPr>
        <p:spPr>
          <a:xfrm rot="16200000" flipH="1">
            <a:off x="4815537" y="3488981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مستطيل 16"/>
          <p:cNvSpPr/>
          <p:nvPr/>
        </p:nvSpPr>
        <p:spPr>
          <a:xfrm>
            <a:off x="4143664" y="3625269"/>
            <a:ext cx="1689966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Let I = I + 1</a:t>
            </a:r>
            <a:endParaRPr lang="ar-SA" dirty="0"/>
          </a:p>
        </p:txBody>
      </p:sp>
      <p:cxnSp>
        <p:nvCxnSpPr>
          <p:cNvPr id="18" name="رابط كسهم مستقيم 17"/>
          <p:cNvCxnSpPr/>
          <p:nvPr/>
        </p:nvCxnSpPr>
        <p:spPr>
          <a:xfrm rot="16200000" flipH="1">
            <a:off x="4823475" y="4033494"/>
            <a:ext cx="273050" cy="7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مستطيل 18"/>
          <p:cNvSpPr/>
          <p:nvPr/>
        </p:nvSpPr>
        <p:spPr>
          <a:xfrm>
            <a:off x="4151602" y="4169997"/>
            <a:ext cx="1549111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Let J = I * I</a:t>
            </a:r>
            <a:endParaRPr lang="ar-SA" dirty="0"/>
          </a:p>
        </p:txBody>
      </p:sp>
      <p:cxnSp>
        <p:nvCxnSpPr>
          <p:cNvPr id="20" name="رابط كسهم مستقيم 19"/>
          <p:cNvCxnSpPr/>
          <p:nvPr/>
        </p:nvCxnSpPr>
        <p:spPr>
          <a:xfrm rot="16200000" flipH="1">
            <a:off x="4828237" y="4578006"/>
            <a:ext cx="273050" cy="79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رابط كسهم مستقيم 23"/>
          <p:cNvCxnSpPr/>
          <p:nvPr/>
        </p:nvCxnSpPr>
        <p:spPr>
          <a:xfrm rot="16200000" flipH="1">
            <a:off x="4832206" y="5122519"/>
            <a:ext cx="273050" cy="7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مستطيل مستدير الزوايا 28"/>
          <p:cNvSpPr/>
          <p:nvPr/>
        </p:nvSpPr>
        <p:spPr>
          <a:xfrm>
            <a:off x="4493347" y="6131215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stop</a:t>
            </a:r>
            <a:endParaRPr lang="ar-SA" dirty="0"/>
          </a:p>
        </p:txBody>
      </p:sp>
      <p:sp>
        <p:nvSpPr>
          <p:cNvPr id="30" name="مخطط انسيابي: بيانات 29"/>
          <p:cNvSpPr/>
          <p:nvPr/>
        </p:nvSpPr>
        <p:spPr>
          <a:xfrm>
            <a:off x="3502747" y="4685162"/>
            <a:ext cx="2971800" cy="3048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 </a:t>
            </a:r>
            <a:r>
              <a:rPr lang="en-US" dirty="0" smtClean="0"/>
              <a:t>I , J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1831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نحتاج في كثير من البرامج إلى جمع مجموعة من الأعداد ، ولكي نقوم بذلك لابد من تنفيذ الخطوات التالية :</a:t>
            </a:r>
          </a:p>
          <a:p>
            <a:pPr marL="742950" indent="-404813">
              <a:buFont typeface="+mj-lt"/>
              <a:buAutoNum type="arabicParenR"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اجعل المجموع = صفر.</a:t>
            </a:r>
          </a:p>
          <a:p>
            <a:pPr marL="742950" indent="-404813">
              <a:buFont typeface="+mj-lt"/>
              <a:buAutoNum type="arabicParenR"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ادخل قيمة واحدة للمتغير.</a:t>
            </a:r>
          </a:p>
          <a:p>
            <a:pPr marL="742950" indent="-404813">
              <a:buFont typeface="+mj-lt"/>
              <a:buAutoNum type="arabicParenR"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اجعل المجموع = المجموع + المتغير .</a:t>
            </a:r>
          </a:p>
          <a:p>
            <a:pPr marL="742950" indent="-404813">
              <a:buFont typeface="+mj-lt"/>
              <a:buAutoNum type="arabicParenR"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كرر ابتداء من الخطوة 2 .</a:t>
            </a:r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المجاميع الإجمالية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7924800" cy="5334000"/>
          </a:xfrm>
        </p:spPr>
        <p:txBody>
          <a:bodyPr>
            <a:norm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لإيجاد مجموع الأعداد من 1 إلى 20 وارسم المخطط التدفقي المناسب.</a:t>
            </a:r>
          </a:p>
          <a:p>
            <a:pPr marL="0" indent="0">
              <a:buNone/>
            </a:pPr>
            <a:endParaRPr lang="ar-SA" sz="3600" dirty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خرائط الدوران الواحد  </a:t>
            </a:r>
            <a:endParaRPr kumimoji="0" lang="ar-SA" sz="6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هذه الخرائط نحتاج إليها عادة لإعادة عملية أو مجموعة من العمليات في البرنامج عددا محدودا أو غير محدود من المرات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مثال (اشارة المرور).</a:t>
            </a:r>
          </a:p>
          <a:p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سميت بهذا الاسم لأنها تستعمل حلقة واحدة .</a:t>
            </a:r>
          </a:p>
          <a:p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تسمى أيضا خرائط الدوران البسيط.</a:t>
            </a:r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7924800" cy="5334000"/>
          </a:xfrm>
        </p:spPr>
        <p:txBody>
          <a:bodyPr>
            <a:norm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لإيجاد مجموع الأعداد من 1 إلى 20 وارسم المخطط التدفقي المناسب.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 1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:  ابدأ</a:t>
            </a:r>
            <a:br>
              <a:rPr lang="ar-SA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2 : اجعل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ال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, Sum=0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I=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1</a:t>
            </a:r>
            <a:br>
              <a:rPr lang="en-US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3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: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إذا كانت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I&lt;=20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اذهب إلى 4 وإذا كان بلا فاذهب إلى 6</a:t>
            </a:r>
            <a:endParaRPr lang="en-US" sz="3600" dirty="0" smtClean="0"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4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: اجعل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Sum=Sum + I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 و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I = I +1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5 :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اذهب إلى الخطوة 3</a:t>
            </a:r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6 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طباعة ال </a:t>
            </a:r>
            <a:r>
              <a:rPr lang="en-US" sz="3600" dirty="0" smtClean="0">
                <a:latin typeface="Arabic Typesetting" pitchFamily="66" charset="-78"/>
                <a:cs typeface="Arabic Typesetting" pitchFamily="66" charset="-78"/>
              </a:rPr>
              <a:t>Sum</a:t>
            </a: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7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: النهاية</a:t>
            </a:r>
          </a:p>
          <a:p>
            <a:pPr marL="0" indent="0">
              <a:buNone/>
            </a:pPr>
            <a:endParaRPr lang="ar-SA" sz="3600" dirty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خرائط الدوران الواحد  </a:t>
            </a:r>
            <a:endParaRPr kumimoji="0" lang="ar-SA" sz="6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59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381000" y="1143000"/>
            <a:ext cx="7924800" cy="5334000"/>
          </a:xfrm>
        </p:spPr>
        <p:txBody>
          <a:bodyPr>
            <a:norm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لإيجاد مجموع الأعداد من 1 إلى 20 وارسم المخطط التدفقي المناسب.</a:t>
            </a:r>
          </a:p>
          <a:p>
            <a:pPr marL="0" indent="0">
              <a:buNone/>
              <a:defRPr/>
            </a:pP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 </a:t>
            </a:r>
            <a:endParaRPr lang="ar-SA" sz="3600" dirty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خرائط الدوران الواحد  </a:t>
            </a:r>
            <a:endParaRPr kumimoji="0" lang="ar-SA" sz="6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4452793" y="2057400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ar-SA" dirty="0"/>
              <a:t>البداية</a:t>
            </a:r>
            <a:r>
              <a:rPr lang="en-US" dirty="0"/>
              <a:t> </a:t>
            </a:r>
            <a:endParaRPr lang="ar-SA" dirty="0"/>
          </a:p>
        </p:txBody>
      </p:sp>
      <p:cxnSp>
        <p:nvCxnSpPr>
          <p:cNvPr id="6" name="رابط كسهم مستقيم 5"/>
          <p:cNvCxnSpPr/>
          <p:nvPr/>
        </p:nvCxnSpPr>
        <p:spPr>
          <a:xfrm>
            <a:off x="4978111" y="2394400"/>
            <a:ext cx="0" cy="2682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معين 6"/>
          <p:cNvSpPr/>
          <p:nvPr/>
        </p:nvSpPr>
        <p:spPr>
          <a:xfrm>
            <a:off x="3627041" y="3954169"/>
            <a:ext cx="2770404" cy="51002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1600" dirty="0" smtClean="0"/>
              <a:t>I &lt;20</a:t>
            </a:r>
            <a:endParaRPr lang="ar-SA" sz="1600" dirty="0"/>
          </a:p>
        </p:txBody>
      </p:sp>
      <p:cxnSp>
        <p:nvCxnSpPr>
          <p:cNvPr id="8" name="شكل 15"/>
          <p:cNvCxnSpPr>
            <a:stCxn id="7" idx="3"/>
          </p:cNvCxnSpPr>
          <p:nvPr/>
        </p:nvCxnSpPr>
        <p:spPr>
          <a:xfrm>
            <a:off x="6397445" y="4209179"/>
            <a:ext cx="993955" cy="613823"/>
          </a:xfrm>
          <a:prstGeom prst="bentConnector3">
            <a:avLst>
              <a:gd name="adj1" fmla="val 10018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رابط كسهم مستقيم 8"/>
          <p:cNvCxnSpPr/>
          <p:nvPr/>
        </p:nvCxnSpPr>
        <p:spPr>
          <a:xfrm>
            <a:off x="7391400" y="5136292"/>
            <a:ext cx="9958" cy="36287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مربع نص 20"/>
          <p:cNvSpPr txBox="1">
            <a:spLocks noChangeArrowheads="1"/>
          </p:cNvSpPr>
          <p:nvPr/>
        </p:nvSpPr>
        <p:spPr bwMode="auto">
          <a:xfrm>
            <a:off x="6354438" y="3770019"/>
            <a:ext cx="847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Yes</a:t>
            </a:r>
          </a:p>
        </p:txBody>
      </p:sp>
      <p:sp>
        <p:nvSpPr>
          <p:cNvPr id="11" name="مربع نص 21"/>
          <p:cNvSpPr txBox="1">
            <a:spLocks noChangeArrowheads="1"/>
          </p:cNvSpPr>
          <p:nvPr/>
        </p:nvSpPr>
        <p:spPr bwMode="auto">
          <a:xfrm>
            <a:off x="5197683" y="4485552"/>
            <a:ext cx="847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dirty="0"/>
              <a:t>No</a:t>
            </a:r>
          </a:p>
        </p:txBody>
      </p:sp>
      <p:sp>
        <p:nvSpPr>
          <p:cNvPr id="12" name="مستطيل 11"/>
          <p:cNvSpPr/>
          <p:nvPr/>
        </p:nvSpPr>
        <p:spPr>
          <a:xfrm>
            <a:off x="3836139" y="2662688"/>
            <a:ext cx="2223908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Let I=1 , Sum =0</a:t>
            </a:r>
            <a:endParaRPr lang="ar-SA" dirty="0"/>
          </a:p>
        </p:txBody>
      </p:sp>
      <p:cxnSp>
        <p:nvCxnSpPr>
          <p:cNvPr id="13" name="رابط كسهم مستقيم 12"/>
          <p:cNvCxnSpPr/>
          <p:nvPr/>
        </p:nvCxnSpPr>
        <p:spPr>
          <a:xfrm>
            <a:off x="4978399" y="2946651"/>
            <a:ext cx="0" cy="406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رابط كسهم مستقيم 17"/>
          <p:cNvCxnSpPr/>
          <p:nvPr/>
        </p:nvCxnSpPr>
        <p:spPr>
          <a:xfrm>
            <a:off x="5022706" y="4464190"/>
            <a:ext cx="7940" cy="6537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مستطيل مستدير الزوايا 18"/>
          <p:cNvSpPr/>
          <p:nvPr/>
        </p:nvSpPr>
        <p:spPr>
          <a:xfrm>
            <a:off x="6906058" y="5499162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stop</a:t>
            </a:r>
            <a:endParaRPr lang="ar-SA" dirty="0"/>
          </a:p>
        </p:txBody>
      </p:sp>
      <p:sp>
        <p:nvSpPr>
          <p:cNvPr id="20" name="مخطط انسيابي: بيانات 19"/>
          <p:cNvSpPr/>
          <p:nvPr/>
        </p:nvSpPr>
        <p:spPr>
          <a:xfrm>
            <a:off x="6248400" y="4813147"/>
            <a:ext cx="2286000" cy="304800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Print </a:t>
            </a:r>
            <a:r>
              <a:rPr lang="en-US" dirty="0" smtClean="0"/>
              <a:t>Sum</a:t>
            </a:r>
            <a:endParaRPr lang="ar-SA" dirty="0"/>
          </a:p>
        </p:txBody>
      </p:sp>
      <p:sp>
        <p:nvSpPr>
          <p:cNvPr id="22" name="مستطيل 21"/>
          <p:cNvSpPr/>
          <p:nvPr/>
        </p:nvSpPr>
        <p:spPr>
          <a:xfrm>
            <a:off x="914400" y="4034742"/>
            <a:ext cx="2185664" cy="5478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I=I+1</a:t>
            </a:r>
            <a:endParaRPr lang="ar-SA" dirty="0"/>
          </a:p>
        </p:txBody>
      </p:sp>
      <p:sp>
        <p:nvSpPr>
          <p:cNvPr id="21" name="مستطيل 20"/>
          <p:cNvSpPr/>
          <p:nvPr/>
        </p:nvSpPr>
        <p:spPr>
          <a:xfrm>
            <a:off x="3855261" y="3352800"/>
            <a:ext cx="2223908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Sum=</a:t>
            </a:r>
            <a:r>
              <a:rPr lang="en-US" dirty="0" err="1"/>
              <a:t>Sum+I</a:t>
            </a:r>
            <a:endParaRPr lang="en-US" dirty="0"/>
          </a:p>
        </p:txBody>
      </p:sp>
      <p:cxnSp>
        <p:nvCxnSpPr>
          <p:cNvPr id="23" name="رابط كسهم مستقيم 22"/>
          <p:cNvCxnSpPr/>
          <p:nvPr/>
        </p:nvCxnSpPr>
        <p:spPr>
          <a:xfrm>
            <a:off x="5012243" y="3628593"/>
            <a:ext cx="0" cy="40614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رابط بشكل مرفق 16"/>
          <p:cNvCxnSpPr>
            <a:endCxn id="22" idx="2"/>
          </p:cNvCxnSpPr>
          <p:nvPr/>
        </p:nvCxnSpPr>
        <p:spPr>
          <a:xfrm rot="10800000">
            <a:off x="2007233" y="4582558"/>
            <a:ext cx="3005011" cy="5537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رابط بشكل مرفق 24"/>
          <p:cNvCxnSpPr>
            <a:stCxn id="22" idx="0"/>
            <a:endCxn id="21" idx="1"/>
          </p:cNvCxnSpPr>
          <p:nvPr/>
        </p:nvCxnSpPr>
        <p:spPr>
          <a:xfrm rot="5400000" flipH="1" flipV="1">
            <a:off x="2659224" y="2838706"/>
            <a:ext cx="544045" cy="184802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شكل بيضاوي 3"/>
          <p:cNvSpPr/>
          <p:nvPr/>
        </p:nvSpPr>
        <p:spPr>
          <a:xfrm>
            <a:off x="6732240" y="1412776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مستطيل 4"/>
          <p:cNvSpPr/>
          <p:nvPr/>
        </p:nvSpPr>
        <p:spPr>
          <a:xfrm>
            <a:off x="6588224" y="2204864"/>
            <a:ext cx="144016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معين 5"/>
          <p:cNvSpPr/>
          <p:nvPr/>
        </p:nvSpPr>
        <p:spPr>
          <a:xfrm>
            <a:off x="6372200" y="4365104"/>
            <a:ext cx="1872208" cy="86409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7" name="رابط كسهم مستقيم 6"/>
          <p:cNvCxnSpPr>
            <a:stCxn id="5" idx="2"/>
          </p:cNvCxnSpPr>
          <p:nvPr/>
        </p:nvCxnSpPr>
        <p:spPr>
          <a:xfrm>
            <a:off x="7308304" y="2708920"/>
            <a:ext cx="0" cy="72008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مربع نص 7"/>
          <p:cNvSpPr txBox="1"/>
          <p:nvPr/>
        </p:nvSpPr>
        <p:spPr>
          <a:xfrm>
            <a:off x="6660232" y="4582869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 = 7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6588224" y="227687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 = 1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متوازي أضلاع 17"/>
          <p:cNvSpPr/>
          <p:nvPr/>
        </p:nvSpPr>
        <p:spPr>
          <a:xfrm>
            <a:off x="6660232" y="3429000"/>
            <a:ext cx="1296144" cy="576064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شكل بيضاوي 18"/>
          <p:cNvSpPr/>
          <p:nvPr/>
        </p:nvSpPr>
        <p:spPr>
          <a:xfrm>
            <a:off x="6804248" y="5733256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ستطيل 19"/>
          <p:cNvSpPr/>
          <p:nvPr/>
        </p:nvSpPr>
        <p:spPr>
          <a:xfrm>
            <a:off x="4860032" y="3429000"/>
            <a:ext cx="144016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21" name="مربع نص 20"/>
          <p:cNvSpPr txBox="1"/>
          <p:nvPr/>
        </p:nvSpPr>
        <p:spPr>
          <a:xfrm>
            <a:off x="4860032" y="3501008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 = N + 3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مربع نص 23"/>
          <p:cNvSpPr txBox="1"/>
          <p:nvPr/>
        </p:nvSpPr>
        <p:spPr>
          <a:xfrm>
            <a:off x="6588224" y="3501008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Print N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مربع نص 24"/>
          <p:cNvSpPr txBox="1"/>
          <p:nvPr/>
        </p:nvSpPr>
        <p:spPr>
          <a:xfrm>
            <a:off x="6588224" y="1412776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Start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مربع نص 25"/>
          <p:cNvSpPr txBox="1"/>
          <p:nvPr/>
        </p:nvSpPr>
        <p:spPr>
          <a:xfrm>
            <a:off x="6588224" y="5733256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stop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7" name="رابط كسهم مستقيم 26"/>
          <p:cNvCxnSpPr>
            <a:stCxn id="4" idx="4"/>
            <a:endCxn id="5" idx="0"/>
          </p:cNvCxnSpPr>
          <p:nvPr/>
        </p:nvCxnSpPr>
        <p:spPr>
          <a:xfrm>
            <a:off x="7308304" y="1844824"/>
            <a:ext cx="0" cy="3600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رابط كسهم مستقيم 30"/>
          <p:cNvCxnSpPr>
            <a:stCxn id="18" idx="4"/>
            <a:endCxn id="6" idx="0"/>
          </p:cNvCxnSpPr>
          <p:nvPr/>
        </p:nvCxnSpPr>
        <p:spPr>
          <a:xfrm>
            <a:off x="7308304" y="4005064"/>
            <a:ext cx="0" cy="3600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كسهم مستقيم 34"/>
          <p:cNvCxnSpPr>
            <a:stCxn id="6" idx="2"/>
          </p:cNvCxnSpPr>
          <p:nvPr/>
        </p:nvCxnSpPr>
        <p:spPr>
          <a:xfrm>
            <a:off x="7308304" y="5229200"/>
            <a:ext cx="0" cy="5040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كسهم مستقيم 38"/>
          <p:cNvCxnSpPr/>
          <p:nvPr/>
        </p:nvCxnSpPr>
        <p:spPr>
          <a:xfrm>
            <a:off x="5508104" y="3933056"/>
            <a:ext cx="0" cy="864096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رابط كسهم مستقيم 39"/>
          <p:cNvCxnSpPr/>
          <p:nvPr/>
        </p:nvCxnSpPr>
        <p:spPr>
          <a:xfrm>
            <a:off x="5508104" y="2996952"/>
            <a:ext cx="0" cy="432048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كسهم مستقيم 42"/>
          <p:cNvCxnSpPr/>
          <p:nvPr/>
        </p:nvCxnSpPr>
        <p:spPr>
          <a:xfrm>
            <a:off x="5508104" y="2996952"/>
            <a:ext cx="1800200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رابط كسهم مستقيم 43"/>
          <p:cNvCxnSpPr>
            <a:endCxn id="6" idx="1"/>
          </p:cNvCxnSpPr>
          <p:nvPr/>
        </p:nvCxnSpPr>
        <p:spPr>
          <a:xfrm>
            <a:off x="5508104" y="4797152"/>
            <a:ext cx="864096" cy="0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مربع نص 48"/>
          <p:cNvSpPr txBox="1"/>
          <p:nvPr/>
        </p:nvSpPr>
        <p:spPr>
          <a:xfrm>
            <a:off x="5580112" y="443711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  <p:sp>
        <p:nvSpPr>
          <p:cNvPr id="52" name="مربع نص 51"/>
          <p:cNvSpPr txBox="1"/>
          <p:nvPr/>
        </p:nvSpPr>
        <p:spPr>
          <a:xfrm>
            <a:off x="7164288" y="522920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Yes</a:t>
            </a:r>
            <a:endParaRPr lang="ar-SA" dirty="0"/>
          </a:p>
        </p:txBody>
      </p:sp>
      <p:sp>
        <p:nvSpPr>
          <p:cNvPr id="53" name="شكل بيضاوي 52"/>
          <p:cNvSpPr/>
          <p:nvPr/>
        </p:nvSpPr>
        <p:spPr>
          <a:xfrm>
            <a:off x="2267744" y="1556792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4" name="مستطيل 53"/>
          <p:cNvSpPr/>
          <p:nvPr/>
        </p:nvSpPr>
        <p:spPr>
          <a:xfrm>
            <a:off x="2123728" y="2348880"/>
            <a:ext cx="144016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55" name="معين 54"/>
          <p:cNvSpPr/>
          <p:nvPr/>
        </p:nvSpPr>
        <p:spPr>
          <a:xfrm>
            <a:off x="1907704" y="4005064"/>
            <a:ext cx="1872208" cy="86409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56" name="رابط كسهم مستقيم 55"/>
          <p:cNvCxnSpPr>
            <a:stCxn id="54" idx="2"/>
            <a:endCxn id="55" idx="0"/>
          </p:cNvCxnSpPr>
          <p:nvPr/>
        </p:nvCxnSpPr>
        <p:spPr>
          <a:xfrm>
            <a:off x="2843808" y="2852936"/>
            <a:ext cx="0" cy="115212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مربع نص 56"/>
          <p:cNvSpPr txBox="1"/>
          <p:nvPr/>
        </p:nvSpPr>
        <p:spPr>
          <a:xfrm>
            <a:off x="2123728" y="4221088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 = 7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مربع نص 57"/>
          <p:cNvSpPr txBox="1"/>
          <p:nvPr/>
        </p:nvSpPr>
        <p:spPr>
          <a:xfrm>
            <a:off x="2123728" y="2420888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 = 1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متوازي أضلاع 58"/>
          <p:cNvSpPr/>
          <p:nvPr/>
        </p:nvSpPr>
        <p:spPr>
          <a:xfrm>
            <a:off x="2195736" y="5157192"/>
            <a:ext cx="1296144" cy="576064"/>
          </a:xfrm>
          <a:prstGeom prst="parallelogram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0" name="شكل بيضاوي 59"/>
          <p:cNvSpPr/>
          <p:nvPr/>
        </p:nvSpPr>
        <p:spPr>
          <a:xfrm>
            <a:off x="2267744" y="6021288"/>
            <a:ext cx="1152128" cy="43204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1" name="مستطيل 60"/>
          <p:cNvSpPr/>
          <p:nvPr/>
        </p:nvSpPr>
        <p:spPr>
          <a:xfrm>
            <a:off x="395536" y="3501008"/>
            <a:ext cx="144016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2" name="مربع نص 61"/>
          <p:cNvSpPr txBox="1"/>
          <p:nvPr/>
        </p:nvSpPr>
        <p:spPr>
          <a:xfrm>
            <a:off x="395536" y="3563724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N = N + 3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3" name="مربع نص 62"/>
          <p:cNvSpPr txBox="1"/>
          <p:nvPr/>
        </p:nvSpPr>
        <p:spPr>
          <a:xfrm>
            <a:off x="2123728" y="5229200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Print N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مربع نص 63"/>
          <p:cNvSpPr txBox="1"/>
          <p:nvPr/>
        </p:nvSpPr>
        <p:spPr>
          <a:xfrm>
            <a:off x="2123728" y="155679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Start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مربع نص 64"/>
          <p:cNvSpPr txBox="1"/>
          <p:nvPr/>
        </p:nvSpPr>
        <p:spPr>
          <a:xfrm>
            <a:off x="2339752" y="6021288"/>
            <a:ext cx="9361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stop</a:t>
            </a:r>
            <a:endParaRPr lang="ar-S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6" name="رابط كسهم مستقيم 65"/>
          <p:cNvCxnSpPr>
            <a:stCxn id="53" idx="4"/>
            <a:endCxn id="54" idx="0"/>
          </p:cNvCxnSpPr>
          <p:nvPr/>
        </p:nvCxnSpPr>
        <p:spPr>
          <a:xfrm>
            <a:off x="2843808" y="1988840"/>
            <a:ext cx="0" cy="36004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رابط كسهم مستقيم 67"/>
          <p:cNvCxnSpPr>
            <a:stCxn id="55" idx="2"/>
            <a:endCxn id="59" idx="0"/>
          </p:cNvCxnSpPr>
          <p:nvPr/>
        </p:nvCxnSpPr>
        <p:spPr>
          <a:xfrm>
            <a:off x="2843808" y="4869160"/>
            <a:ext cx="0" cy="28803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رابط كسهم مستقيم 68"/>
          <p:cNvCxnSpPr>
            <a:stCxn id="61" idx="2"/>
          </p:cNvCxnSpPr>
          <p:nvPr/>
        </p:nvCxnSpPr>
        <p:spPr>
          <a:xfrm>
            <a:off x="1115616" y="4005064"/>
            <a:ext cx="0" cy="432048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رابط كسهم مستقيم 69"/>
          <p:cNvCxnSpPr>
            <a:endCxn id="61" idx="0"/>
          </p:cNvCxnSpPr>
          <p:nvPr/>
        </p:nvCxnSpPr>
        <p:spPr>
          <a:xfrm>
            <a:off x="1115616" y="3140968"/>
            <a:ext cx="0" cy="360040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رابط كسهم مستقيم 70"/>
          <p:cNvCxnSpPr/>
          <p:nvPr/>
        </p:nvCxnSpPr>
        <p:spPr>
          <a:xfrm>
            <a:off x="1115616" y="3140968"/>
            <a:ext cx="1728192" cy="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رابط كسهم مستقيم 71"/>
          <p:cNvCxnSpPr>
            <a:endCxn id="55" idx="1"/>
          </p:cNvCxnSpPr>
          <p:nvPr/>
        </p:nvCxnSpPr>
        <p:spPr>
          <a:xfrm>
            <a:off x="1115616" y="4437112"/>
            <a:ext cx="792088" cy="0"/>
          </a:xfrm>
          <a:prstGeom prst="straightConnector1">
            <a:avLst/>
          </a:prstGeom>
          <a:ln w="38100"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مربع نص 72"/>
          <p:cNvSpPr txBox="1"/>
          <p:nvPr/>
        </p:nvSpPr>
        <p:spPr>
          <a:xfrm>
            <a:off x="1115616" y="4581128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  <p:sp>
        <p:nvSpPr>
          <p:cNvPr id="74" name="مربع نص 73"/>
          <p:cNvSpPr txBox="1"/>
          <p:nvPr/>
        </p:nvSpPr>
        <p:spPr>
          <a:xfrm>
            <a:off x="2987824" y="4797152"/>
            <a:ext cx="576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Yes</a:t>
            </a:r>
            <a:endParaRPr lang="ar-SA" dirty="0"/>
          </a:p>
        </p:txBody>
      </p:sp>
      <p:cxnSp>
        <p:nvCxnSpPr>
          <p:cNvPr id="91" name="رابط كسهم مستقيم 90"/>
          <p:cNvCxnSpPr>
            <a:stCxn id="59" idx="3"/>
          </p:cNvCxnSpPr>
          <p:nvPr/>
        </p:nvCxnSpPr>
        <p:spPr>
          <a:xfrm>
            <a:off x="2771800" y="5733256"/>
            <a:ext cx="0" cy="288032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 txBox="1">
            <a:spLocks/>
          </p:cNvSpPr>
          <p:nvPr/>
        </p:nvSpPr>
        <p:spPr>
          <a:xfrm>
            <a:off x="381000" y="0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0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Arabic Typesetting" pitchFamily="66" charset="-78"/>
                <a:ea typeface="+mj-ea"/>
                <a:cs typeface="Arabic Typesetting" pitchFamily="66" charset="-78"/>
              </a:rPr>
              <a:t>خرائط الدوران الواحد  </a:t>
            </a:r>
            <a:endParaRPr kumimoji="0" lang="ar-SA" sz="60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503238" y="1208088"/>
            <a:ext cx="7848600" cy="4873625"/>
          </a:xfrm>
        </p:spPr>
        <p:txBody>
          <a:bodyPr/>
          <a:lstStyle/>
          <a:p>
            <a:pPr eaLnBrk="1" hangingPunct="1">
              <a:defRPr/>
            </a:pP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خريطة سير البرنامج لإشارات السير الضوئية (إشارات المرور)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ar-SA" sz="3600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sz="3600" dirty="0" smtClean="0">
              <a:cs typeface="Times New Roman" pitchFamily="18" charset="0"/>
            </a:endParaRPr>
          </a:p>
          <a:p>
            <a:pPr algn="l" rtl="0" eaLnBrk="1" hangingPunct="1">
              <a:buFont typeface="Wingdings" pitchFamily="2" charset="2"/>
              <a:buNone/>
              <a:defRPr/>
            </a:pP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    </a:t>
            </a:r>
            <a:endParaRPr lang="ar-SA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7467600" cy="11430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ar-SA" sz="6000" cap="small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ea typeface="+mj-ea"/>
                <a:cs typeface="Arabic Typesetting" pitchFamily="66" charset="-78"/>
              </a:rPr>
              <a:t>خرائط الدوران الواحد</a:t>
            </a:r>
            <a:endParaRPr lang="ar-SA" sz="6000" cap="small" dirty="0">
              <a:solidFill>
                <a:schemeClr val="tx2"/>
              </a:solidFill>
              <a:latin typeface="Arabic Typesetting" pitchFamily="66" charset="-78"/>
              <a:ea typeface="+mj-ea"/>
              <a:cs typeface="Arabic Typesetting" pitchFamily="66" charset="-78"/>
            </a:endParaRPr>
          </a:p>
        </p:txBody>
      </p:sp>
      <p:sp>
        <p:nvSpPr>
          <p:cNvPr id="4" name="مستطيل مستدير الزوايا 3"/>
          <p:cNvSpPr/>
          <p:nvPr/>
        </p:nvSpPr>
        <p:spPr>
          <a:xfrm>
            <a:off x="4144963" y="2057400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Start </a:t>
            </a:r>
            <a:endParaRPr lang="ar-SA" dirty="0"/>
          </a:p>
        </p:txBody>
      </p:sp>
      <p:cxnSp>
        <p:nvCxnSpPr>
          <p:cNvPr id="7" name="رابط كسهم مستقيم 6"/>
          <p:cNvCxnSpPr/>
          <p:nvPr/>
        </p:nvCxnSpPr>
        <p:spPr>
          <a:xfrm>
            <a:off x="4640263" y="2400300"/>
            <a:ext cx="7937" cy="500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معين 9"/>
          <p:cNvSpPr/>
          <p:nvPr/>
        </p:nvSpPr>
        <p:spPr>
          <a:xfrm>
            <a:off x="3733800" y="2895600"/>
            <a:ext cx="1828800" cy="685800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dirty="0"/>
              <a:t>Color</a:t>
            </a:r>
            <a:endParaRPr lang="ar-SA" dirty="0"/>
          </a:p>
        </p:txBody>
      </p:sp>
      <p:cxnSp>
        <p:nvCxnSpPr>
          <p:cNvPr id="11" name="شكل 13"/>
          <p:cNvCxnSpPr/>
          <p:nvPr/>
        </p:nvCxnSpPr>
        <p:spPr>
          <a:xfrm>
            <a:off x="5562600" y="3238500"/>
            <a:ext cx="1066800" cy="419100"/>
          </a:xfrm>
          <a:prstGeom prst="bentConnector3">
            <a:avLst>
              <a:gd name="adj1" fmla="val 10021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شكل 15"/>
          <p:cNvCxnSpPr/>
          <p:nvPr/>
        </p:nvCxnSpPr>
        <p:spPr>
          <a:xfrm rot="10800000" flipV="1">
            <a:off x="2914650" y="3238500"/>
            <a:ext cx="819150" cy="419100"/>
          </a:xfrm>
          <a:prstGeom prst="bentConnector3">
            <a:avLst>
              <a:gd name="adj1" fmla="val 99595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مستطيل 12"/>
          <p:cNvSpPr/>
          <p:nvPr/>
        </p:nvSpPr>
        <p:spPr>
          <a:xfrm>
            <a:off x="6098309" y="3657599"/>
            <a:ext cx="1156854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Pass </a:t>
            </a:r>
            <a:endParaRPr lang="ar-SA" dirty="0"/>
          </a:p>
        </p:txBody>
      </p:sp>
      <p:cxnSp>
        <p:nvCxnSpPr>
          <p:cNvPr id="14" name="شكل 23"/>
          <p:cNvCxnSpPr/>
          <p:nvPr/>
        </p:nvCxnSpPr>
        <p:spPr>
          <a:xfrm rot="5400000">
            <a:off x="5277644" y="3540919"/>
            <a:ext cx="1006475" cy="1792287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شكل 25"/>
          <p:cNvCxnSpPr/>
          <p:nvPr/>
        </p:nvCxnSpPr>
        <p:spPr>
          <a:xfrm rot="16200000" flipH="1">
            <a:off x="3117057" y="3691731"/>
            <a:ext cx="1087438" cy="1533525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شكل بيضاوي 15"/>
          <p:cNvSpPr/>
          <p:nvPr/>
        </p:nvSpPr>
        <p:spPr>
          <a:xfrm>
            <a:off x="4427900" y="4774331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defRPr/>
            </a:pPr>
            <a:endParaRPr lang="ar-SA"/>
          </a:p>
        </p:txBody>
      </p:sp>
      <p:cxnSp>
        <p:nvCxnSpPr>
          <p:cNvPr id="19" name="رابط كسهم مستقيم 18"/>
          <p:cNvCxnSpPr/>
          <p:nvPr/>
        </p:nvCxnSpPr>
        <p:spPr>
          <a:xfrm flipH="1">
            <a:off x="4640263" y="5230813"/>
            <a:ext cx="15875" cy="615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مستطيل مستدير الزوايا 19"/>
          <p:cNvSpPr/>
          <p:nvPr/>
        </p:nvSpPr>
        <p:spPr>
          <a:xfrm>
            <a:off x="4144963" y="5847481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 </a:t>
            </a:r>
            <a:endParaRPr lang="ar-SA" dirty="0"/>
          </a:p>
        </p:txBody>
      </p:sp>
      <p:cxnSp>
        <p:nvCxnSpPr>
          <p:cNvPr id="21" name="رابط كسهم مستقيم 20"/>
          <p:cNvCxnSpPr/>
          <p:nvPr/>
        </p:nvCxnSpPr>
        <p:spPr>
          <a:xfrm rot="16200000" flipH="1">
            <a:off x="4520407" y="3713956"/>
            <a:ext cx="273050" cy="79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مستطيل 21"/>
          <p:cNvSpPr/>
          <p:nvPr/>
        </p:nvSpPr>
        <p:spPr>
          <a:xfrm>
            <a:off x="3837856" y="3824503"/>
            <a:ext cx="1645226" cy="2757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Wait </a:t>
            </a:r>
            <a:endParaRPr lang="ar-SA" dirty="0"/>
          </a:p>
        </p:txBody>
      </p:sp>
      <p:cxnSp>
        <p:nvCxnSpPr>
          <p:cNvPr id="23" name="رابط كسهم مستقيم 22"/>
          <p:cNvCxnSpPr/>
          <p:nvPr/>
        </p:nvCxnSpPr>
        <p:spPr>
          <a:xfrm flipH="1">
            <a:off x="4656138" y="4160838"/>
            <a:ext cx="9525" cy="612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10" name="مربع نص 23"/>
          <p:cNvSpPr txBox="1">
            <a:spLocks noChangeArrowheads="1"/>
          </p:cNvSpPr>
          <p:nvPr/>
        </p:nvSpPr>
        <p:spPr bwMode="auto">
          <a:xfrm>
            <a:off x="5781675" y="2863850"/>
            <a:ext cx="847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green</a:t>
            </a:r>
          </a:p>
        </p:txBody>
      </p:sp>
      <p:sp>
        <p:nvSpPr>
          <p:cNvPr id="20511" name="مربع نص 24"/>
          <p:cNvSpPr txBox="1">
            <a:spLocks noChangeArrowheads="1"/>
          </p:cNvSpPr>
          <p:nvPr/>
        </p:nvSpPr>
        <p:spPr bwMode="auto">
          <a:xfrm>
            <a:off x="2886075" y="2827338"/>
            <a:ext cx="847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red</a:t>
            </a:r>
          </a:p>
        </p:txBody>
      </p:sp>
      <p:sp>
        <p:nvSpPr>
          <p:cNvPr id="20512" name="مربع نص 25"/>
          <p:cNvSpPr txBox="1">
            <a:spLocks noChangeArrowheads="1"/>
          </p:cNvSpPr>
          <p:nvPr/>
        </p:nvSpPr>
        <p:spPr bwMode="auto">
          <a:xfrm>
            <a:off x="4699000" y="3448050"/>
            <a:ext cx="847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Yellow</a:t>
            </a:r>
          </a:p>
        </p:txBody>
      </p:sp>
      <p:sp>
        <p:nvSpPr>
          <p:cNvPr id="27" name="مستطيل مستدير الزوايا 26"/>
          <p:cNvSpPr/>
          <p:nvPr/>
        </p:nvSpPr>
        <p:spPr>
          <a:xfrm>
            <a:off x="2419061" y="3645412"/>
            <a:ext cx="9906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 </a:t>
            </a:r>
            <a:endParaRPr lang="ar-SA" dirty="0"/>
          </a:p>
        </p:txBody>
      </p:sp>
      <p:grpSp>
        <p:nvGrpSpPr>
          <p:cNvPr id="20516" name="مجموعة 14369"/>
          <p:cNvGrpSpPr>
            <a:grpSpLocks/>
          </p:cNvGrpSpPr>
          <p:nvPr/>
        </p:nvGrpSpPr>
        <p:grpSpPr bwMode="auto">
          <a:xfrm>
            <a:off x="2133600" y="2514600"/>
            <a:ext cx="2511425" cy="3071813"/>
            <a:chOff x="2419059" y="2514600"/>
            <a:chExt cx="2225174" cy="3072600"/>
          </a:xfrm>
        </p:grpSpPr>
        <p:cxnSp>
          <p:nvCxnSpPr>
            <p:cNvPr id="14361" name="رابط بشكل مرفق 14360"/>
            <p:cNvCxnSpPr/>
            <p:nvPr/>
          </p:nvCxnSpPr>
          <p:spPr>
            <a:xfrm rot="16200000" flipV="1">
              <a:off x="1995346" y="2938313"/>
              <a:ext cx="3072600" cy="2225174"/>
            </a:xfrm>
            <a:prstGeom prst="bentConnector3">
              <a:avLst>
                <a:gd name="adj1" fmla="val 4008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4" name="رابط كسهم مستقيم 14363"/>
            <p:cNvCxnSpPr/>
            <p:nvPr/>
          </p:nvCxnSpPr>
          <p:spPr>
            <a:xfrm>
              <a:off x="2419059" y="2514600"/>
              <a:ext cx="222095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955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مستطيل 3"/>
          <p:cNvSpPr/>
          <p:nvPr/>
        </p:nvSpPr>
        <p:spPr>
          <a:xfrm>
            <a:off x="5706126" y="2244297"/>
            <a:ext cx="237626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5" name="معين 4"/>
          <p:cNvSpPr/>
          <p:nvPr/>
        </p:nvSpPr>
        <p:spPr>
          <a:xfrm>
            <a:off x="5940152" y="4005064"/>
            <a:ext cx="1872208" cy="86409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مستطيل 5"/>
          <p:cNvSpPr/>
          <p:nvPr/>
        </p:nvSpPr>
        <p:spPr>
          <a:xfrm>
            <a:off x="1331640" y="3933056"/>
            <a:ext cx="2376264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عين 6"/>
          <p:cNvSpPr/>
          <p:nvPr/>
        </p:nvSpPr>
        <p:spPr>
          <a:xfrm>
            <a:off x="1619672" y="2060848"/>
            <a:ext cx="1872208" cy="864096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9" name="رابط كسهم مستقيم 8"/>
          <p:cNvCxnSpPr>
            <a:stCxn id="4" idx="2"/>
            <a:endCxn id="5" idx="0"/>
          </p:cNvCxnSpPr>
          <p:nvPr/>
        </p:nvCxnSpPr>
        <p:spPr>
          <a:xfrm flipH="1">
            <a:off x="6876256" y="3108393"/>
            <a:ext cx="18002" cy="89667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رابط كسهم مستقيم 11"/>
          <p:cNvCxnSpPr/>
          <p:nvPr/>
        </p:nvCxnSpPr>
        <p:spPr>
          <a:xfrm>
            <a:off x="6816080" y="1822020"/>
            <a:ext cx="0" cy="43204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/>
          <p:cNvCxnSpPr>
            <a:stCxn id="5" idx="2"/>
          </p:cNvCxnSpPr>
          <p:nvPr/>
        </p:nvCxnSpPr>
        <p:spPr>
          <a:xfrm>
            <a:off x="6876256" y="4869160"/>
            <a:ext cx="0" cy="504056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مجموعة 23"/>
          <p:cNvGrpSpPr/>
          <p:nvPr/>
        </p:nvGrpSpPr>
        <p:grpSpPr>
          <a:xfrm>
            <a:off x="5058054" y="2636912"/>
            <a:ext cx="882098" cy="1800200"/>
            <a:chOff x="5058054" y="2636912"/>
            <a:chExt cx="882098" cy="1800200"/>
          </a:xfrm>
        </p:grpSpPr>
        <p:cxnSp>
          <p:nvCxnSpPr>
            <p:cNvPr id="18" name="رابط كسهم مستقيم 17"/>
            <p:cNvCxnSpPr>
              <a:stCxn id="4" idx="1"/>
            </p:cNvCxnSpPr>
            <p:nvPr/>
          </p:nvCxnSpPr>
          <p:spPr>
            <a:xfrm flipH="1">
              <a:off x="5058054" y="2676345"/>
              <a:ext cx="648072" cy="0"/>
            </a:xfrm>
            <a:prstGeom prst="straightConnector1">
              <a:avLst/>
            </a:prstGeom>
            <a:ln w="38100"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رابط كسهم مستقيم 19"/>
            <p:cNvCxnSpPr/>
            <p:nvPr/>
          </p:nvCxnSpPr>
          <p:spPr>
            <a:xfrm>
              <a:off x="5076056" y="2636912"/>
              <a:ext cx="0" cy="1800200"/>
            </a:xfrm>
            <a:prstGeom prst="straightConnector1">
              <a:avLst/>
            </a:prstGeom>
            <a:ln w="38100"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رابط كسهم مستقيم 21"/>
            <p:cNvCxnSpPr>
              <a:endCxn id="5" idx="1"/>
            </p:cNvCxnSpPr>
            <p:nvPr/>
          </p:nvCxnSpPr>
          <p:spPr>
            <a:xfrm>
              <a:off x="5076056" y="4437112"/>
              <a:ext cx="864096" cy="0"/>
            </a:xfrm>
            <a:prstGeom prst="straightConnector1">
              <a:avLst/>
            </a:prstGeom>
            <a:ln w="38100"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رابط كسهم مستقيم 25"/>
          <p:cNvCxnSpPr/>
          <p:nvPr/>
        </p:nvCxnSpPr>
        <p:spPr>
          <a:xfrm flipH="1">
            <a:off x="467544" y="2492896"/>
            <a:ext cx="1152128" cy="0"/>
          </a:xfrm>
          <a:prstGeom prst="straightConnector1">
            <a:avLst/>
          </a:prstGeom>
          <a:ln w="381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كسهم مستقيم 26"/>
          <p:cNvCxnSpPr/>
          <p:nvPr/>
        </p:nvCxnSpPr>
        <p:spPr>
          <a:xfrm>
            <a:off x="467544" y="2492896"/>
            <a:ext cx="0" cy="2736304"/>
          </a:xfrm>
          <a:prstGeom prst="straightConnector1">
            <a:avLst/>
          </a:prstGeom>
          <a:ln w="381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رابط كسهم مستقيم 27"/>
          <p:cNvCxnSpPr/>
          <p:nvPr/>
        </p:nvCxnSpPr>
        <p:spPr>
          <a:xfrm>
            <a:off x="467544" y="5229200"/>
            <a:ext cx="2088232" cy="0"/>
          </a:xfrm>
          <a:prstGeom prst="straightConnector1">
            <a:avLst/>
          </a:prstGeom>
          <a:ln w="381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رابط كسهم مستقيم 34"/>
          <p:cNvCxnSpPr/>
          <p:nvPr/>
        </p:nvCxnSpPr>
        <p:spPr>
          <a:xfrm>
            <a:off x="2573778" y="2960199"/>
            <a:ext cx="0" cy="1044865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رابط كسهم مستقيم 40"/>
          <p:cNvCxnSpPr>
            <a:endCxn id="6" idx="2"/>
          </p:cNvCxnSpPr>
          <p:nvPr/>
        </p:nvCxnSpPr>
        <p:spPr>
          <a:xfrm flipH="1" flipV="1">
            <a:off x="2519772" y="4797152"/>
            <a:ext cx="18002" cy="432048"/>
          </a:xfrm>
          <a:prstGeom prst="straightConnector1">
            <a:avLst/>
          </a:prstGeom>
          <a:ln w="381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رابط كسهم مستقيم 55"/>
          <p:cNvCxnSpPr/>
          <p:nvPr/>
        </p:nvCxnSpPr>
        <p:spPr>
          <a:xfrm flipH="1">
            <a:off x="3491880" y="2492896"/>
            <a:ext cx="1008112" cy="0"/>
          </a:xfrm>
          <a:prstGeom prst="straightConnector1">
            <a:avLst/>
          </a:prstGeom>
          <a:ln w="38100"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مربع نص 57"/>
          <p:cNvSpPr txBox="1"/>
          <p:nvPr/>
        </p:nvSpPr>
        <p:spPr>
          <a:xfrm>
            <a:off x="1907704" y="2278613"/>
            <a:ext cx="14401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/>
              <a:t>Condition </a:t>
            </a:r>
          </a:p>
          <a:p>
            <a:pPr algn="ctr"/>
            <a:r>
              <a:rPr lang="en-US" b="1" dirty="0" smtClean="0"/>
              <a:t>?</a:t>
            </a:r>
            <a:endParaRPr lang="ar-SA" b="1" dirty="0"/>
          </a:p>
        </p:txBody>
      </p:sp>
      <p:sp>
        <p:nvSpPr>
          <p:cNvPr id="59" name="مربع نص 58"/>
          <p:cNvSpPr txBox="1"/>
          <p:nvPr/>
        </p:nvSpPr>
        <p:spPr>
          <a:xfrm>
            <a:off x="6096000" y="4226024"/>
            <a:ext cx="144016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 smtClean="0"/>
              <a:t>Condition </a:t>
            </a:r>
          </a:p>
          <a:p>
            <a:pPr algn="ctr"/>
            <a:r>
              <a:rPr lang="en-US" sz="1600" b="1" dirty="0" smtClean="0"/>
              <a:t>?</a:t>
            </a:r>
            <a:endParaRPr lang="ar-SA" sz="1600" b="1" dirty="0"/>
          </a:p>
        </p:txBody>
      </p:sp>
      <p:sp>
        <p:nvSpPr>
          <p:cNvPr id="61" name="مربع نص 60"/>
          <p:cNvSpPr txBox="1"/>
          <p:nvPr/>
        </p:nvSpPr>
        <p:spPr>
          <a:xfrm>
            <a:off x="1763688" y="4149080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b="1" dirty="0" smtClean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/>
              <a:t>Event a</a:t>
            </a:r>
            <a:endParaRPr lang="ar-SA" b="1" dirty="0"/>
          </a:p>
        </p:txBody>
      </p:sp>
      <p:sp>
        <p:nvSpPr>
          <p:cNvPr id="62" name="مربع نص 61"/>
          <p:cNvSpPr txBox="1"/>
          <p:nvPr/>
        </p:nvSpPr>
        <p:spPr>
          <a:xfrm>
            <a:off x="6156176" y="2420888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ar-SA" b="1" dirty="0" smtClean="0"/>
              <a:t> </a:t>
            </a:r>
            <a:r>
              <a:rPr lang="en-US" b="1" dirty="0" smtClean="0"/>
              <a:t> Event a</a:t>
            </a:r>
            <a:endParaRPr lang="ar-SA" b="1" dirty="0"/>
          </a:p>
        </p:txBody>
      </p:sp>
      <p:sp>
        <p:nvSpPr>
          <p:cNvPr id="67" name="مربع نص 66"/>
          <p:cNvSpPr txBox="1"/>
          <p:nvPr/>
        </p:nvSpPr>
        <p:spPr>
          <a:xfrm>
            <a:off x="2339752" y="3212976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yes</a:t>
            </a:r>
            <a:endParaRPr lang="ar-SA" dirty="0"/>
          </a:p>
        </p:txBody>
      </p:sp>
      <p:sp>
        <p:nvSpPr>
          <p:cNvPr id="69" name="مربع نص 68"/>
          <p:cNvSpPr txBox="1"/>
          <p:nvPr/>
        </p:nvSpPr>
        <p:spPr>
          <a:xfrm>
            <a:off x="6660232" y="486916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yes</a:t>
            </a:r>
            <a:endParaRPr lang="ar-SA" dirty="0"/>
          </a:p>
        </p:txBody>
      </p:sp>
      <p:sp>
        <p:nvSpPr>
          <p:cNvPr id="71" name="مربع نص 70"/>
          <p:cNvSpPr txBox="1"/>
          <p:nvPr/>
        </p:nvSpPr>
        <p:spPr>
          <a:xfrm>
            <a:off x="3491880" y="1988840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  <p:sp>
        <p:nvSpPr>
          <p:cNvPr id="73" name="مربع نص 72"/>
          <p:cNvSpPr txBox="1"/>
          <p:nvPr/>
        </p:nvSpPr>
        <p:spPr>
          <a:xfrm>
            <a:off x="5076056" y="399577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458200" cy="5562600"/>
          </a:xfrm>
        </p:spPr>
        <p:txBody>
          <a:bodyPr>
            <a:no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من واجبات بيت مال المسلمين أن يساعد الشباب على الزواج ، وذلك بتقديم الدعم المالي المناسب لهم ، على فرض ان السن المثالي للزواج هو </a:t>
            </a:r>
            <a:r>
              <a:rPr lang="en-US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30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سنة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،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البرنامج ثم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خري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ط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ة لسير البرنامج</a:t>
            </a:r>
          </a:p>
          <a:p>
            <a:pPr marL="0" indent="0">
              <a:buNone/>
            </a:pPr>
            <a:endParaRPr lang="ar-SA" sz="3600" dirty="0">
              <a:solidFill>
                <a:srgbClr val="FF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74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458200" cy="5562600"/>
          </a:xfrm>
        </p:spPr>
        <p:txBody>
          <a:bodyPr>
            <a:no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من واجبات بيت مال المسلمين أن يساعد الشباب على الزواج ، وذلك بتقديم الدعم المالي المناسب لهم ، على فرض ان السن المثالي للزواج هو 20 سنة ،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البرنامج ثم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خري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ط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ة لسير البرنامج</a:t>
            </a: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1 :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ابدأ</a:t>
            </a:r>
            <a:br>
              <a:rPr lang="ar-SA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2 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خذ شاباً على الدور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3 :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هل عمره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ثلاثون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عاماً أو أكثر إن كان نعم اذهب إلى 4 إن كان لا اذهب إلى 5</a:t>
            </a:r>
            <a:endParaRPr lang="en-US" sz="3600" dirty="0"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4 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زوج الشاب </a:t>
            </a: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5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هل هناك مزيد من الشباب إن كان نعم اذهب إلى 2 وان كان لا اذهب إلى 6</a:t>
            </a:r>
            <a:endParaRPr lang="en-US" sz="3600" dirty="0"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6 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توقف</a:t>
            </a:r>
            <a:endParaRPr lang="ar-SA" sz="3600" dirty="0"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</a:pPr>
            <a:endParaRPr lang="ar-SA" sz="3600" dirty="0">
              <a:solidFill>
                <a:srgbClr val="FF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7423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930639"/>
            <a:ext cx="8458200" cy="5562600"/>
          </a:xfrm>
        </p:spPr>
        <p:txBody>
          <a:bodyPr>
            <a:no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الحل: </a:t>
            </a:r>
            <a:endParaRPr lang="ar-SA" sz="3600" dirty="0">
              <a:solidFill>
                <a:srgbClr val="FF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5" name="مستطيل مستدير الزوايا 4"/>
          <p:cNvSpPr/>
          <p:nvPr/>
        </p:nvSpPr>
        <p:spPr>
          <a:xfrm>
            <a:off x="4226216" y="1219200"/>
            <a:ext cx="909784" cy="3810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Start </a:t>
            </a:r>
            <a:endParaRPr lang="ar-SA" dirty="0"/>
          </a:p>
        </p:txBody>
      </p:sp>
      <p:cxnSp>
        <p:nvCxnSpPr>
          <p:cNvPr id="6" name="رابط كسهم مستقيم 5"/>
          <p:cNvCxnSpPr/>
          <p:nvPr/>
        </p:nvCxnSpPr>
        <p:spPr>
          <a:xfrm>
            <a:off x="4683416" y="1587500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مخطط انسيابي: بيانات 8"/>
          <p:cNvSpPr/>
          <p:nvPr/>
        </p:nvSpPr>
        <p:spPr>
          <a:xfrm>
            <a:off x="3150037" y="1960563"/>
            <a:ext cx="3057234" cy="266701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/>
              <a:t>Take next person</a:t>
            </a:r>
            <a:endParaRPr lang="ar-SA" sz="1600" dirty="0"/>
          </a:p>
        </p:txBody>
      </p:sp>
      <p:sp>
        <p:nvSpPr>
          <p:cNvPr id="11" name="مستطيل مستدير الزوايا 10"/>
          <p:cNvSpPr/>
          <p:nvPr/>
        </p:nvSpPr>
        <p:spPr>
          <a:xfrm>
            <a:off x="4271389" y="5242790"/>
            <a:ext cx="838200" cy="342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Stop </a:t>
            </a:r>
            <a:endParaRPr lang="ar-SA" dirty="0"/>
          </a:p>
        </p:txBody>
      </p:sp>
      <p:cxnSp>
        <p:nvCxnSpPr>
          <p:cNvPr id="12" name="رابط كسهم مستقيم 11"/>
          <p:cNvCxnSpPr/>
          <p:nvPr/>
        </p:nvCxnSpPr>
        <p:spPr>
          <a:xfrm>
            <a:off x="4683416" y="2192338"/>
            <a:ext cx="0" cy="3508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رابط كسهم مستقيم 12"/>
          <p:cNvCxnSpPr/>
          <p:nvPr/>
        </p:nvCxnSpPr>
        <p:spPr>
          <a:xfrm>
            <a:off x="4678654" y="3067509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رابط كسهم مستقيم 14"/>
          <p:cNvCxnSpPr/>
          <p:nvPr/>
        </p:nvCxnSpPr>
        <p:spPr>
          <a:xfrm>
            <a:off x="4706943" y="3786187"/>
            <a:ext cx="0" cy="5635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معين 15"/>
          <p:cNvSpPr/>
          <p:nvPr/>
        </p:nvSpPr>
        <p:spPr>
          <a:xfrm rot="10800000" flipV="1">
            <a:off x="3159771" y="2514456"/>
            <a:ext cx="3061436" cy="553052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Age</a:t>
            </a:r>
            <a:r>
              <a:rPr lang="en-US" dirty="0" smtClean="0"/>
              <a:t>&gt;=</a:t>
            </a:r>
            <a:r>
              <a:rPr lang="en-US" dirty="0"/>
              <a:t>3</a:t>
            </a:r>
            <a:r>
              <a:rPr lang="en-US" dirty="0" smtClean="0"/>
              <a:t>0</a:t>
            </a:r>
            <a:endParaRPr lang="ar-SA" dirty="0"/>
          </a:p>
        </p:txBody>
      </p:sp>
      <p:cxnSp>
        <p:nvCxnSpPr>
          <p:cNvPr id="17" name="رابط كسهم مستقيم 16"/>
          <p:cNvCxnSpPr/>
          <p:nvPr/>
        </p:nvCxnSpPr>
        <p:spPr>
          <a:xfrm>
            <a:off x="4690489" y="4902778"/>
            <a:ext cx="0" cy="3508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رابط بشكل مرفق 17"/>
          <p:cNvCxnSpPr>
            <a:stCxn id="37" idx="3"/>
          </p:cNvCxnSpPr>
          <p:nvPr/>
        </p:nvCxnSpPr>
        <p:spPr>
          <a:xfrm rot="10800000" flipH="1">
            <a:off x="3152697" y="2079988"/>
            <a:ext cx="311983" cy="2516945"/>
          </a:xfrm>
          <a:prstGeom prst="bentConnector4">
            <a:avLst>
              <a:gd name="adj1" fmla="val -511432"/>
              <a:gd name="adj2" fmla="val 99896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مربع نص 18"/>
          <p:cNvSpPr txBox="1"/>
          <p:nvPr/>
        </p:nvSpPr>
        <p:spPr>
          <a:xfrm>
            <a:off x="2711810" y="4165059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yes</a:t>
            </a:r>
            <a:endParaRPr lang="ar-SA" dirty="0"/>
          </a:p>
        </p:txBody>
      </p:sp>
      <p:sp>
        <p:nvSpPr>
          <p:cNvPr id="20" name="مربع نص 19"/>
          <p:cNvSpPr txBox="1"/>
          <p:nvPr/>
        </p:nvSpPr>
        <p:spPr>
          <a:xfrm>
            <a:off x="4452976" y="4873458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  <p:sp>
        <p:nvSpPr>
          <p:cNvPr id="35" name="مستطيل 34"/>
          <p:cNvSpPr/>
          <p:nvPr/>
        </p:nvSpPr>
        <p:spPr>
          <a:xfrm>
            <a:off x="3588403" y="3435086"/>
            <a:ext cx="2180502" cy="3519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/>
              <a:t>Get him married</a:t>
            </a:r>
            <a:endParaRPr lang="ar-SA" dirty="0"/>
          </a:p>
        </p:txBody>
      </p:sp>
      <p:sp>
        <p:nvSpPr>
          <p:cNvPr id="37" name="معين 36"/>
          <p:cNvSpPr/>
          <p:nvPr/>
        </p:nvSpPr>
        <p:spPr>
          <a:xfrm rot="10800000" flipV="1">
            <a:off x="3152698" y="4320406"/>
            <a:ext cx="3061436" cy="553052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More people</a:t>
            </a:r>
            <a:endParaRPr lang="ar-SA" dirty="0"/>
          </a:p>
        </p:txBody>
      </p:sp>
      <p:sp>
        <p:nvSpPr>
          <p:cNvPr id="42" name="مربع نص 41"/>
          <p:cNvSpPr txBox="1"/>
          <p:nvPr/>
        </p:nvSpPr>
        <p:spPr>
          <a:xfrm>
            <a:off x="4775960" y="3063542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yes</a:t>
            </a:r>
            <a:endParaRPr lang="ar-SA" dirty="0"/>
          </a:p>
        </p:txBody>
      </p:sp>
      <p:cxnSp>
        <p:nvCxnSpPr>
          <p:cNvPr id="44" name="رابط بشكل مرفق 43"/>
          <p:cNvCxnSpPr>
            <a:stCxn id="16" idx="3"/>
          </p:cNvCxnSpPr>
          <p:nvPr/>
        </p:nvCxnSpPr>
        <p:spPr>
          <a:xfrm rot="10800000" flipH="1" flipV="1">
            <a:off x="3159770" y="2790982"/>
            <a:ext cx="1518883" cy="1276974"/>
          </a:xfrm>
          <a:prstGeom prst="bentConnector3">
            <a:avLst>
              <a:gd name="adj1" fmla="val -1505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مربع نص 44"/>
          <p:cNvSpPr txBox="1"/>
          <p:nvPr/>
        </p:nvSpPr>
        <p:spPr>
          <a:xfrm>
            <a:off x="2711810" y="3711939"/>
            <a:ext cx="7200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No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8169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924800" cy="5334000"/>
          </a:xfrm>
        </p:spPr>
        <p:txBody>
          <a:bodyPr>
            <a:no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خوارزمية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سير البرنامج لخزان يملأ بالماء ذاتيا، عندما يصبح ارتفاع مستوى الماء فيه اقل من متر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ثم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خريطة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سيره 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461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533400" y="990600"/>
            <a:ext cx="7924800" cy="5334000"/>
          </a:xfrm>
        </p:spPr>
        <p:txBody>
          <a:bodyPr>
            <a:noAutofit/>
          </a:bodyPr>
          <a:lstStyle/>
          <a:p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مثال: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اكتب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خوارزمية سير البرنامج لخزان يملأ بالماء ذاتيا، عندما يصبح ارتفاع مستوى الماء فيه اقل من متر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ثم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ارسم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خريطة </a:t>
            </a:r>
            <a:r>
              <a:rPr lang="ar-SA" sz="3600" dirty="0" smtClean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سيره </a:t>
            </a:r>
            <a:r>
              <a:rPr lang="ar-SA" sz="3600" dirty="0">
                <a:solidFill>
                  <a:srgbClr val="659A2A"/>
                </a:solidFill>
                <a:latin typeface="Arabic Typesetting" pitchFamily="66" charset="-78"/>
                <a:cs typeface="Arabic Typesetting" pitchFamily="66" charset="-78"/>
              </a:rPr>
              <a:t>.</a:t>
            </a:r>
            <a:endParaRPr lang="ar-SA" sz="3600" dirty="0" smtClean="0">
              <a:solidFill>
                <a:srgbClr val="659A2A"/>
              </a:solidFill>
              <a:latin typeface="Arabic Typesetting" pitchFamily="66" charset="-78"/>
              <a:cs typeface="Arabic Typesetting" pitchFamily="66" charset="-78"/>
            </a:endParaRP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1 : 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ابدأ</a:t>
            </a:r>
            <a:br>
              <a:rPr lang="ar-SA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2 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هل مستوى الماء أقل من متر؟ اذا كان الجواب نعم اذهب إلى 3 وإذا كان لا فاذهب إلى 5 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3 :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>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افتح صنبور التغذية</a:t>
            </a: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4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املأ الخزان إلى المستوى المطلوب</a:t>
            </a:r>
            <a:r>
              <a:rPr lang="en-US" sz="3600" dirty="0">
                <a:latin typeface="Arabic Typesetting" pitchFamily="66" charset="-78"/>
                <a:cs typeface="Arabic Typesetting" pitchFamily="66" charset="-78"/>
              </a:rPr>
              <a:t/>
            </a:r>
            <a:br>
              <a:rPr lang="en-US" sz="3600" dirty="0">
                <a:latin typeface="Arabic Typesetting" pitchFamily="66" charset="-78"/>
                <a:cs typeface="Arabic Typesetting" pitchFamily="66" charset="-78"/>
              </a:rPr>
            </a:b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5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: اغلق الصنبور </a:t>
            </a:r>
          </a:p>
          <a:p>
            <a:pPr marL="0" indent="0">
              <a:buNone/>
              <a:defRPr/>
            </a:pP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6 </a:t>
            </a:r>
            <a:r>
              <a:rPr lang="ar-SA" sz="3600" dirty="0">
                <a:latin typeface="Arabic Typesetting" pitchFamily="66" charset="-78"/>
                <a:cs typeface="Arabic Typesetting" pitchFamily="66" charset="-78"/>
              </a:rPr>
              <a:t>: </a:t>
            </a:r>
            <a:r>
              <a:rPr lang="ar-SA" sz="3600" dirty="0" smtClean="0">
                <a:latin typeface="Arabic Typesetting" pitchFamily="66" charset="-78"/>
                <a:cs typeface="Arabic Typesetting" pitchFamily="66" charset="-78"/>
              </a:rPr>
              <a:t>عد إلى 2 لفحص مستوى الماء مرة بعد مرة</a:t>
            </a:r>
            <a:endParaRPr lang="ar-SA" sz="3600" dirty="0">
              <a:solidFill>
                <a:srgbClr val="FF000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4676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ar-SA" sz="6000" dirty="0" smtClean="0">
                <a:solidFill>
                  <a:schemeClr val="accent1">
                    <a:lumMod val="75000"/>
                  </a:schemeClr>
                </a:solidFill>
                <a:latin typeface="Arabic Typesetting" pitchFamily="66" charset="-78"/>
                <a:cs typeface="Arabic Typesetting" pitchFamily="66" charset="-78"/>
              </a:rPr>
              <a:t>خرائط الدوران الواحد  </a:t>
            </a:r>
            <a:endParaRPr lang="ar-SA" sz="6000" dirty="0">
              <a:latin typeface="Arabic Typesetting" pitchFamily="66" charset="-78"/>
              <a:cs typeface="Arabic Typesetting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80303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شربية">
  <a:themeElements>
    <a:clrScheme name="ملتقى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272</TotalTime>
  <Words>684</Words>
  <Application>Microsoft Office PowerPoint</Application>
  <PresentationFormat>On-screen Show (4:3)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Arabic Typesetting</vt:lpstr>
      <vt:lpstr>Arial</vt:lpstr>
      <vt:lpstr>Century Schoolbook</vt:lpstr>
      <vt:lpstr>Times New Roman</vt:lpstr>
      <vt:lpstr>Wingdings</vt:lpstr>
      <vt:lpstr>Wingdings 2</vt:lpstr>
      <vt:lpstr>مشربية</vt:lpstr>
      <vt:lpstr>PowerPoint Presentation</vt:lpstr>
      <vt:lpstr>خرائط الدوران الواحد  </vt:lpstr>
      <vt:lpstr>PowerPoint Presentation</vt:lpstr>
      <vt:lpstr>خرائط الدوران الواحد  </vt:lpstr>
      <vt:lpstr>خرائط الدوران الواحد  </vt:lpstr>
      <vt:lpstr>خرائط الدوران الواحد  </vt:lpstr>
      <vt:lpstr>خرائط الدوران الواحد  </vt:lpstr>
      <vt:lpstr>خرائط الدوران الواحد  </vt:lpstr>
      <vt:lpstr>خرائط الدوران الواحد  </vt:lpstr>
      <vt:lpstr>خرائط الدوران الواحد  </vt:lpstr>
      <vt:lpstr>خرائط الدوران الواحد  </vt:lpstr>
      <vt:lpstr>خرائط الدوران الواحد  </vt:lpstr>
      <vt:lpstr>خرائط الدوران الواحد  </vt:lpstr>
      <vt:lpstr>العداد  </vt:lpstr>
      <vt:lpstr>خرائط الدوران الواحد  </vt:lpstr>
      <vt:lpstr>خرائط الدوران الواحد  </vt:lpstr>
      <vt:lpstr>خرائط الدوران الواحد  </vt:lpstr>
      <vt:lpstr>المجاميع الإجمالية  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خرائط الدوران الواحد</dc:title>
  <dc:creator>Tala</dc:creator>
  <cp:lastModifiedBy>Windows User</cp:lastModifiedBy>
  <cp:revision>27</cp:revision>
  <dcterms:created xsi:type="dcterms:W3CDTF">2011-11-25T18:49:10Z</dcterms:created>
  <dcterms:modified xsi:type="dcterms:W3CDTF">2022-03-04T18:01:37Z</dcterms:modified>
</cp:coreProperties>
</file>