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9" r:id="rId2"/>
    <p:sldMasterId id="2147483700" r:id="rId3"/>
    <p:sldMasterId id="2147483714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86" d="100"/>
          <a:sy n="86" d="100"/>
        </p:scale>
        <p:origin x="-15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>
          <a:xfrm>
            <a:off x="1" y="117475"/>
            <a:ext cx="12189884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numCol="1"/>
              <a:lstStyle/>
              <a:p>
                <a:endParaRPr lang="en-US" sz="1800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numCol="1"/>
              <a:lstStyle/>
              <a:p>
                <a:endParaRPr lang="en-US" sz="1800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numCol="1"/>
              <a:lstStyle/>
              <a:p>
                <a:endParaRPr lang="en-US" sz="1800"/>
              </a:p>
            </p:txBody>
          </p:sp>
        </p:grpSp>
      </p:grpSp>
      <p:sp>
        <p:nvSpPr>
          <p:cNvPr id="1743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 numCol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numCol="1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E1ECD61-1268-4B7B-9F2E-A504DFD82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DF6CD1A-8EC4-48BD-97C9-968F0AAA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C086579-2CB7-42AE-AE2C-23ADD6BA5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2A3EE43B-85E8-42AB-B612-3A69BEA08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50B9A94A-ACFA-4680-B233-232D799A3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75EEA45-7D7A-4589-BBC8-2F0A38A92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2DD5E725-0EA9-4015-8AB6-173DB8FC2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1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B340625-9C6F-4694-9F94-BA9E6BFA8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8E95D2B-F898-4B7D-A99A-6F9B7EDFC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7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F23D9D8-DB59-4CB7-85DF-AAD2E3CF4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00B53F9-85B6-485D-9357-CBEF4110E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 numCol="1"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 numCol="1"/>
          <a:lstStyle/>
          <a:p>
            <a:fld id="{BB9559ED-162C-49D8-A999-BA353B47FAE2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6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3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numCol="1"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numCol="1"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3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6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numCol="1"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numCol="1"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1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0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2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numCol="1"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 numCol="1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923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numCol="1"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 numCol="1"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 numCol="1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60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7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DC29B7-1539-4F57-98F5-CC775563F3A3}" type="datetime5">
              <a:rPr lang="en-GB" altLang="en-GB" smtClean="0"/>
              <a:pPr/>
              <a:t>18-Jan-23</a:t>
            </a:fld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smtClean="0"/>
              <a:t>S Ward  Abingdon and Witney College</a:t>
            </a:r>
            <a:endParaRPr lang="en-GB" alt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53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3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38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39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40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41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42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43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44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1045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1034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035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036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1037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6405" name="Rectangle 2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739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grpSp>
          <p:nvGrpSpPr>
            <p:cNvPr id="2057" name="Group 4"/>
            <p:cNvGrpSpPr>
              <a:grpSpLocks/>
            </p:cNvGrpSpPr>
            <p:nvPr/>
          </p:nvGrpSpPr>
          <p:grpSpPr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062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3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4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5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6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7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8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2069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2058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2059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2060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  <p:sp>
          <p:nvSpPr>
            <p:cNvPr id="2061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numCol="1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400"/>
            </a:p>
          </p:txBody>
        </p:sp>
      </p:grpSp>
      <p:sp>
        <p:nvSpPr>
          <p:cNvPr id="2051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5" name="Rectangle 2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113C0E26-8F42-45CC-9676-AC6A4F7B9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610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numCol="1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099B5A-20DC-4F04-BB5A-4BF3823C7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B4D0E0-D3E9-4680-9659-0FB6258DC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328" y="3722959"/>
            <a:ext cx="7895339" cy="780869"/>
          </a:xfrm>
        </p:spPr>
        <p:txBody>
          <a:bodyPr numCol="1"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LEC1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3767" y="1717214"/>
            <a:ext cx="7404463" cy="2005745"/>
          </a:xfrm>
        </p:spPr>
        <p:txBody>
          <a:bodyPr numCol="1">
            <a:normAutofit/>
          </a:bodyPr>
          <a:lstStyle/>
          <a:p>
            <a:pPr rtl="1">
              <a:defRPr/>
            </a:pPr>
            <a:r>
              <a:rPr lang="ar-SA" altLang="ar-SA" sz="32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تحليل وتصميم البرمجيات</a:t>
            </a:r>
            <a:r>
              <a:rPr lang="en-US" sz="3200" b="1" kern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32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بإستخدام لغة النمذجة الموحدة </a:t>
            </a:r>
            <a:r>
              <a:rPr lang="en-US" sz="32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pPr rtl="1">
              <a:defRPr/>
            </a:pPr>
            <a:r>
              <a:rPr lang="en-US" sz="3200" b="1" kern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ar-SA" altLang="ar-SA" sz="3200" b="1" kern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>
          <a:xfrm>
            <a:off x="2547911" y="2989409"/>
            <a:ext cx="7096174" cy="8639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Analysis And Design   Using </a:t>
            </a:r>
            <a:r>
              <a:rPr lang="en-US" sz="1400" b="1" kern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pPr algn="ctr" rtl="0"/>
            <a:endParaRPr lang="en-US" sz="1050" b="1" kern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>
          <a:xfrm>
            <a:off x="1895854" y="5917474"/>
            <a:ext cx="2885151" cy="7163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ar-SA" altLang="ar-SA" sz="36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إعداد / أ. هبه الصديق ابراهيم </a:t>
            </a:r>
            <a:endParaRPr lang="en-US" sz="3600" b="1" kern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>
          <a:xfrm>
            <a:off x="6255367" y="516793"/>
            <a:ext cx="4540477" cy="583091"/>
            <a:chOff x="2910" y="164"/>
            <a:chExt cx="2784" cy="368"/>
          </a:xfrm>
        </p:grpSpPr>
        <p:sp>
          <p:nvSpPr>
            <p:cNvPr id="4100" name="Text Box 3"/>
            <p:cNvSpPr txBox="1">
              <a:spLocks noChangeArrowheads="1"/>
            </p:cNvSpPr>
            <p:nvPr/>
          </p:nvSpPr>
          <p:spPr>
            <a:xfrm>
              <a:off x="3598" y="164"/>
              <a:ext cx="185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018" tIns="42508" rIns="85018" bIns="42508" numCol="1" anchor="ctr">
              <a:spAutoFit/>
            </a:bodyPr>
            <a:lstStyle/>
            <a:p>
              <a:pPr algn="just" defTabSz="849902" rtl="1" eaLnBrk="0" hangingPunct="0">
                <a:spcBef>
                  <a:spcPct val="50000"/>
                </a:spcBef>
              </a:pPr>
              <a:r>
                <a:rPr lang="en-US" sz="3200" dirty="0">
                  <a:latin typeface="Franklin Gothic Heavy" pitchFamily="34" charset="0"/>
                </a:rPr>
                <a:t>UML</a:t>
              </a:r>
              <a:r>
                <a:rPr lang="ar-SA" altLang="ar-SA" sz="3200" dirty="0">
                  <a:latin typeface="Franklin Gothic Heavy" pitchFamily="34" charset="0"/>
                </a:rPr>
                <a:t> كلغة ترميز :- </a:t>
              </a:r>
              <a:endParaRPr lang="en-US" sz="3200" dirty="0">
                <a:latin typeface="Franklin Gothic Heavy" pitchFamily="34" charset="0"/>
              </a:endParaRPr>
            </a:p>
          </p:txBody>
        </p:sp>
        <p:sp>
          <p:nvSpPr>
            <p:cNvPr id="4101" name="Line 4"/>
            <p:cNvSpPr>
              <a:spLocks noChangeShapeType="1"/>
            </p:cNvSpPr>
            <p:nvPr/>
          </p:nvSpPr>
          <p:spPr>
            <a:xfrm>
              <a:off x="2910" y="482"/>
              <a:ext cx="278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numCol="1" anchor="ctr"/>
            <a:lstStyle/>
            <a:p>
              <a:endParaRPr lang="en-US" sz="1324"/>
            </a:p>
          </p:txBody>
        </p:sp>
      </p:grpSp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2169637" y="2097732"/>
            <a:ext cx="862620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just" defTabSz="849902" rtl="1" eaLnBrk="0" hangingPunct="0">
              <a:defRPr/>
            </a:pPr>
            <a:r>
              <a:rPr lang="ar-SA" altLang="ar-SA" sz="2400" dirty="0" smtClean="0">
                <a:latin typeface="Franklin Gothic Heavy" pitchFamily="34" charset="0"/>
              </a:rPr>
              <a:t>عند </a:t>
            </a:r>
            <a:r>
              <a:rPr lang="ar-SA" altLang="ar-SA" sz="2400" dirty="0">
                <a:latin typeface="Franklin Gothic Heavy" pitchFamily="34" charset="0"/>
              </a:rPr>
              <a:t>تطوير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إتخذ مطوروها قراراً بعدم تضمين اللغة أي قضايا تتعلق بالعمليات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Heavy" pitchFamily="34" charset="0"/>
              </a:rPr>
              <a:t>Process</a:t>
            </a:r>
            <a:r>
              <a:rPr lang="ar-SA" altLang="ar-SA" sz="2400" dirty="0">
                <a:latin typeface="Franklin Gothic Heavy" pitchFamily="34" charset="0"/>
              </a:rPr>
              <a:t> ذلك لأن العمليات تثير الكثير من الجدل , فما يسري علي شركة ما قد يشكل كارثة بالنسبة لشركة أخري . </a:t>
            </a:r>
          </a:p>
          <a:p>
            <a:pPr algn="just" defTabSz="849902" rtl="1" eaLnBrk="0" hangingPunct="0">
              <a:defRPr/>
            </a:pPr>
            <a:r>
              <a:rPr lang="ar-SA" altLang="ar-SA" sz="2400" dirty="0" smtClean="0">
                <a:latin typeface="Franklin Gothic Heavy" pitchFamily="34" charset="0"/>
              </a:rPr>
              <a:t>لذلك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لغة عامة تسمح بإلتقاط المفاهيم الأساسية لتطوير البرمجيات ووضعها علي (الورق) . بعبارة أخري لغة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هي ببساطة لغة أو أداة ترميز أو قواعد نحوية لن ترشدك إلي كيف يتم تطوير البرمجيات وإنما تساعد في عملية التطوير .</a:t>
            </a:r>
          </a:p>
          <a:p>
            <a:pPr algn="just" defTabSz="849902" rtl="1" eaLnBrk="0" hangingPunct="0">
              <a:defRPr/>
            </a:pPr>
            <a:endParaRPr lang="ar-SA" altLang="ar-SA" sz="2400" dirty="0"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75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782826"/>
            <a:ext cx="885212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defRPr/>
            </a:pPr>
            <a:r>
              <a:rPr lang="ar-SA" altLang="ar-SA" sz="2400" dirty="0">
                <a:latin typeface="Franklin Gothic Heavy" pitchFamily="34" charset="0"/>
              </a:rPr>
              <a:t>لكي نتعرف علي كيفية إستخدام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بكفاءة سوف نتعرض لبعض مناهج التطوير ومحاولة فهم كيفية مساعدة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في كل مرحلة .</a:t>
            </a:r>
          </a:p>
          <a:p>
            <a:pPr algn="just" defTabSz="849902" rtl="1" eaLnBrk="0" hangingPunct="0">
              <a:defRPr/>
            </a:pPr>
            <a:r>
              <a:rPr lang="ar-SA" altLang="ar-SA" sz="2400" dirty="0">
                <a:latin typeface="Franklin Gothic Heavy" pitchFamily="34" charset="0"/>
              </a:rPr>
              <a:t>فيما يلي بعض من مناهج التطوير الشائعة :</a:t>
            </a:r>
          </a:p>
          <a:p>
            <a:pPr algn="just" defTabSz="849902" rtl="1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Franklin Gothic Heavy" pitchFamily="34" charset="0"/>
              </a:rPr>
              <a:t>1</a:t>
            </a:r>
            <a:r>
              <a:rPr lang="ar-SA" altLang="ar-SA" sz="2400" dirty="0">
                <a:solidFill>
                  <a:srgbClr val="FF0000"/>
                </a:solidFill>
                <a:latin typeface="Franklin Gothic Heavy" pitchFamily="34" charset="0"/>
              </a:rPr>
              <a:t>) النموذج الإنحداري </a:t>
            </a:r>
            <a:r>
              <a:rPr lang="en-US" sz="2400" dirty="0">
                <a:solidFill>
                  <a:srgbClr val="FF0000"/>
                </a:solidFill>
                <a:latin typeface="Franklin Gothic Heavy" pitchFamily="34" charset="0"/>
              </a:rPr>
              <a:t>Waterfall Model</a:t>
            </a:r>
            <a:r>
              <a:rPr lang="ar-SA" altLang="ar-SA" sz="2400" dirty="0">
                <a:solidFill>
                  <a:srgbClr val="FF0000"/>
                </a:solidFill>
                <a:latin typeface="Franklin Gothic Heavy" pitchFamily="34" charset="0"/>
              </a:rPr>
              <a:t> :</a:t>
            </a:r>
          </a:p>
          <a:p>
            <a:pPr algn="just" defTabSz="849902" rtl="1" eaLnBrk="0" hangingPunct="0">
              <a:defRPr/>
            </a:pPr>
            <a:endParaRPr lang="ar-SA" altLang="ar-SA" sz="2400" dirty="0">
              <a:latin typeface="Franklin Gothic Heavy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3565351" y="2317625"/>
            <a:ext cx="5243839" cy="356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 Box 5"/>
          <p:cNvSpPr txBox="1">
            <a:spLocks noChangeArrowheads="1"/>
          </p:cNvSpPr>
          <p:nvPr/>
        </p:nvSpPr>
        <p:spPr>
          <a:xfrm>
            <a:off x="3846689" y="5883387"/>
            <a:ext cx="48794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ctr" defTabSz="849902" eaLnBrk="0" hangingPunct="0">
              <a:defRPr/>
            </a:pPr>
            <a:r>
              <a:rPr lang="ar-SA" altLang="ar-SA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شكل(1) يوضح النموذج الإنحداري</a:t>
            </a:r>
          </a:p>
        </p:txBody>
      </p:sp>
    </p:spTree>
    <p:extLst>
      <p:ext uri="{BB962C8B-B14F-4D97-AF65-F5344CB8AC3E}">
        <p14:creationId xmlns:p14="http://schemas.microsoft.com/office/powerpoint/2010/main" val="34458948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1064942"/>
            <a:ext cx="8852121" cy="4062651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r" rtl="1"/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هذا النموذج تسير دورة الحياة بشكل تدرييجي بدءاً من الخطوة </a:t>
            </a:r>
            <a:r>
              <a:rPr lang="ar-SA" altLang="ar-S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ar-S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وحتي الخطوة </a:t>
            </a:r>
            <a:r>
              <a:rPr lang="ar-SA" altLang="ar-S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ar-SA" altLang="ar-S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كما يظهر الشكل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أعلاه فإن كل مرحلة تبدأ بعد الإنتهاء من المرحلة التي تسبقها مباشرة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يتميز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النموذج الإنحداري بالبساطة , ولذا فإنه يسهل علي المطور توضيح كيفية سير العمل بالمشروع للعميل (الذي لا يعرف الكثير عن صنع البرمجيات) والمراحل المتبقية من العمل . وقد كان هذا النموذج أساس عمل كثير من المؤسسات لفترة طويلة , وأستنبط منه العديد من النماذج الأكثر تعقيداً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حسب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النموذج الإنحداري فإنه يجب علي المطورين إنهاء مرحلة تحليل المشروع بشكل تام قبل البدء في التصميم , وكما هو معلوم فإن هذه المرحلة قد تتطلب وقت طويل في بعض  المشاريع وقد تمر عدة سنوات قبل أن يري البرنامج النهائي النور . ولكن هل يمكن لسوق العمل الإنتظار كل هذا الوقت ؟ لذا كان لابد من إيجاد طرق أخري لتقليل زمن تطوير المشروع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77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880143"/>
            <a:ext cx="8852121" cy="244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عيوب النموذج الإنحداري :</a:t>
            </a:r>
          </a:p>
          <a:p>
            <a:pPr marL="797367" indent="-266178" algn="r" defTabSz="849902" rtl="1" eaLnBrk="0" hangingPunct="0">
              <a:spcBef>
                <a:spcPts val="1324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لاتصلح في الأنظمة الكبيرة لأنها تكون أكثر تعقيداً</a:t>
            </a:r>
          </a:p>
          <a:p>
            <a:pPr marL="797367" indent="-266178" algn="r" defTabSz="849902" rtl="1" eaLnBrk="0" hangingPunct="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المشاكل عادة ما تظهر في المراحل الأخيرة من العملية – خاصة خلال إلتحام النظام حيث يزداد تكلفة تصحيح الأخطاء بصورة مضاعفة مع مرور الوقت .</a:t>
            </a:r>
          </a:p>
          <a:p>
            <a:pPr marL="797367" indent="-266178" algn="r" defTabSz="849902" rtl="1" eaLnBrk="0" hangingPunct="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في المشاريع الكبيرة , كل مرحلة تستغرق فترات طويلة .والإختبار بعد سنتين ليست بالتأكيد جيدة للإحتفاظ بفريق العمل .</a:t>
            </a:r>
          </a:p>
        </p:txBody>
      </p:sp>
    </p:spTree>
    <p:extLst>
      <p:ext uri="{BB962C8B-B14F-4D97-AF65-F5344CB8AC3E}">
        <p14:creationId xmlns:p14="http://schemas.microsoft.com/office/powerpoint/2010/main" val="4357806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845991"/>
            <a:ext cx="8852121" cy="43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eaLnBrk="0" hangingPunct="0">
              <a:defRPr/>
            </a:pPr>
            <a:r>
              <a:rPr lang="ar-SA" altLang="ar-SA" sz="2795" dirty="0">
                <a:latin typeface="Franklin Gothic Heavy" pitchFamily="34" charset="0"/>
                <a:cs typeface="PT Bold Heading" pitchFamily="2" charset="-78"/>
              </a:rPr>
              <a:t>الشكل التالي يوضح العلاقة بين الزمن وزيادة الأخطاء وتكلفة تصحيحها 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2586020" y="1478078"/>
            <a:ext cx="7067691" cy="43710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5274707" y="6003074"/>
            <a:ext cx="1736235" cy="3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just" defTabSz="849902" eaLnBrk="0" hangingPunct="0">
              <a:defRPr/>
            </a:pPr>
            <a:r>
              <a:rPr lang="ar-SA" altLang="ar-SA" sz="2353" dirty="0">
                <a:latin typeface="Franklin Gothic Heavy" pitchFamily="34" charset="0"/>
                <a:cs typeface="PT Bold Heading" pitchFamily="2" charset="-78"/>
              </a:rPr>
              <a:t>شكل رقم (2)</a:t>
            </a:r>
          </a:p>
        </p:txBody>
      </p:sp>
    </p:spTree>
    <p:extLst>
      <p:ext uri="{BB962C8B-B14F-4D97-AF65-F5344CB8AC3E}">
        <p14:creationId xmlns:p14="http://schemas.microsoft.com/office/powerpoint/2010/main" val="3737574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601047" y="918291"/>
            <a:ext cx="9541570" cy="129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just" defTabSz="849902" rtl="1" eaLnBrk="0" hangingPunct="0">
              <a:defRPr/>
            </a:pPr>
            <a:r>
              <a:rPr lang="ar-SA" altLang="ar-SA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برغم </a:t>
            </a:r>
            <a:r>
              <a:rPr lang="ar-SA" altLang="ar-SA" sz="27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 ما  زكرنا , لا يوجد عيب في النموذج الإنحداري , بشرط أن يكون المشروع صغيراً وإذا كانت فترة المشروع قصيرة (بضعة أشهر) عندها يكون النموذج الإنحداري فعالاً .</a:t>
            </a:r>
          </a:p>
        </p:txBody>
      </p:sp>
    </p:spTree>
    <p:extLst>
      <p:ext uri="{BB962C8B-B14F-4D97-AF65-F5344CB8AC3E}">
        <p14:creationId xmlns:p14="http://schemas.microsoft.com/office/powerpoint/2010/main" val="2378253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269709"/>
            <a:ext cx="8852121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849902" rtl="1" eaLnBrk="0" hangingPunct="0"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النموذج اللولبي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  <a:r>
              <a:rPr lang="ar-SA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النموذج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اللولبي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هو الأسلوب البديل للنموذج الإنحداري . حيث يتم تقسيم المشروع إلي سلسلة من الدورات الحياتية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cycles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القصيرة , كل دورة تنتهي بإصدار لبرنامج قابل للتنفيذ .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الشكل التالي يوضح النموذج اللولبي :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5243428" y="6211404"/>
            <a:ext cx="1470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ctr" defTabSz="849902" eaLnBrk="0" hangingPunct="0">
              <a:defRPr/>
            </a:pPr>
            <a:r>
              <a:rPr lang="ar-SA" alt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شكل رقم </a:t>
            </a:r>
            <a:r>
              <a:rPr lang="ar-SA" altLang="ar-S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ar-SA" altLang="ar-S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6163" y="2547256"/>
            <a:ext cx="6459876" cy="3661549"/>
            <a:chOff x="2189161" y="3338623"/>
            <a:chExt cx="8783637" cy="529479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>
            <a:xfrm>
              <a:off x="2189161" y="3338623"/>
              <a:ext cx="8783637" cy="529479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8399721" y="7112944"/>
              <a:ext cx="2339163" cy="3832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49" tIns="33625" rIns="67249" bIns="33625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 defTabSz="672450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324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031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36828" y="788246"/>
            <a:ext cx="8852121" cy="489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lnSpc>
                <a:spcPts val="3162"/>
              </a:lnSpc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النموذج اللولبي يتم تقسيم المشروع إلي خمسة أطوار , كل طور يبني فوق سابقه , وكل طور ينتهي بإنتاج إصدارة لبرنامج قابلة للتنفيذ.</a:t>
            </a:r>
          </a:p>
          <a:p>
            <a:pPr algn="just" defTabSz="849902" rtl="1" eaLnBrk="0" hangingPunct="0">
              <a:lnSpc>
                <a:spcPts val="3162"/>
              </a:lnSpc>
              <a:defRPr/>
            </a:pP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49902" rtl="1" eaLnBrk="0" hangingPunct="0">
              <a:lnSpc>
                <a:spcPts val="3162"/>
              </a:lnSpc>
              <a:defRPr/>
            </a:pPr>
            <a:r>
              <a:rPr lang="ar-SA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إيجابيات النموذج اللولبي  :</a:t>
            </a:r>
          </a:p>
          <a:p>
            <a:pPr marL="546365" indent="-546365" algn="just" defTabSz="849902" rtl="1" eaLnBrk="0" hangingPunct="0">
              <a:lnSpc>
                <a:spcPts val="3162"/>
              </a:lnSpc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يستطيع فريق العمل أن يعمل علي كامل الدورة الحياتية (تحليل , تصميم , توليف , إختبار ) بدلاً عن صرف سنوات علي نشاط واحد .</a:t>
            </a:r>
          </a:p>
          <a:p>
            <a:pPr marL="546365" indent="-546365" algn="just" defTabSz="849902" rtl="1" eaLnBrk="0" hangingPunct="0">
              <a:lnSpc>
                <a:spcPts val="3162"/>
              </a:lnSpc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يمكننا الحصول علي ملاحظات وتقييم الذبون مبكراً وبصورة منتظمة , ورصد الصعوبات المحتملة قبل التمادي بعيداً في عمليات التطوير .</a:t>
            </a:r>
          </a:p>
          <a:p>
            <a:pPr marL="546365" indent="-546365" algn="just" defTabSz="849902" rtl="1" eaLnBrk="0" hangingPunct="0">
              <a:lnSpc>
                <a:spcPts val="3162"/>
              </a:lnSpc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يمكننا التصدي لنقاط المخاطرة مقدماً , بالأخص التكرارات ذات المجازفة العالية (مثلاً : التكرار الذي يتطلب تنفيذ بعض التقنيات الجديدة غير المجربة ) يمكن تطويرها أولاً .</a:t>
            </a:r>
          </a:p>
          <a:p>
            <a:pPr marL="546365" indent="-546365" algn="just" defTabSz="849902" rtl="1" eaLnBrk="0" hangingPunct="0">
              <a:lnSpc>
                <a:spcPts val="3162"/>
              </a:lnSpc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يمكن إكتشاف مدي حجم وتعقيد العمل مبكراً .</a:t>
            </a:r>
          </a:p>
          <a:p>
            <a:pPr marL="546365" indent="-546365" algn="just" defTabSz="849902" rtl="1" eaLnBrk="0" hangingPunct="0">
              <a:lnSpc>
                <a:spcPts val="3162"/>
              </a:lnSpc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الوضع الحالي للمشروع (مثل : مقدار ما تم إنجازه) يمكن تحديده بدقة أكبر .</a:t>
            </a:r>
          </a:p>
        </p:txBody>
      </p:sp>
    </p:spTree>
    <p:extLst>
      <p:ext uri="{BB962C8B-B14F-4D97-AF65-F5344CB8AC3E}">
        <p14:creationId xmlns:p14="http://schemas.microsoft.com/office/powerpoint/2010/main" val="3783981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652531" y="862653"/>
            <a:ext cx="89932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just" defTabSz="849902" rtl="1" eaLnBrk="0" hangingPunct="0">
              <a:spcBef>
                <a:spcPts val="882"/>
              </a:spcBef>
              <a:defRPr/>
            </a:pPr>
            <a:r>
              <a:rPr lang="ar-SA" altLang="ar-S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عيوب العملية اللولبية :</a:t>
            </a:r>
            <a:endParaRPr lang="ar-EG" altLang="ar-S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49902" rtl="1" eaLnBrk="0" hangingPunct="0">
              <a:spcBef>
                <a:spcPts val="882"/>
              </a:spcBef>
              <a:defRPr/>
            </a:pPr>
            <a:endParaRPr lang="ar-EG" altLang="ar-S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 fontAlgn="base">
              <a:buFont typeface="+mj-lt"/>
              <a:buAutoNum type="arabicParenR"/>
            </a:pPr>
            <a:r>
              <a:rPr lang="ar-SA" sz="2400" dirty="0"/>
              <a:t>النموذج </a:t>
            </a:r>
            <a:r>
              <a:rPr lang="ar-EG" sz="2400" dirty="0" smtClean="0"/>
              <a:t>اللولبي</a:t>
            </a:r>
            <a:r>
              <a:rPr lang="ar-SA" sz="2400" dirty="0" smtClean="0"/>
              <a:t> </a:t>
            </a:r>
            <a:r>
              <a:rPr lang="ar-SA" sz="2400" dirty="0"/>
              <a:t>“قلل من المشاكل بشكل كبير “ولكن يمكن أن تظهر نفس المشكلة في التي كانت تظهر في النموذج الأول" </a:t>
            </a:r>
            <a:r>
              <a:rPr lang="ar-SA" sz="2400" dirty="0" smtClean="0"/>
              <a:t>ا</a:t>
            </a:r>
            <a:r>
              <a:rPr lang="ar-EG" sz="2400" dirty="0" smtClean="0"/>
              <a:t>لانحداري</a:t>
            </a:r>
            <a:r>
              <a:rPr lang="ar-SA" sz="2400" dirty="0" smtClean="0"/>
              <a:t>" ..حيث </a:t>
            </a:r>
            <a:r>
              <a:rPr lang="ar-SA" sz="2400" dirty="0"/>
              <a:t>في حال أكتشف المبرمج أن هناك خطأ أو نقص في التصميم لا يمكن العودة للخلف ويجب الانتظار حتى البدء في الدورة </a:t>
            </a:r>
            <a:r>
              <a:rPr lang="ar-SA" sz="2400" dirty="0" smtClean="0"/>
              <a:t>الثانية</a:t>
            </a:r>
            <a:r>
              <a:rPr lang="ar-EG" sz="2400" dirty="0" smtClean="0"/>
              <a:t>.</a:t>
            </a:r>
            <a:endParaRPr lang="ar-SA" altLang="ar-S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365" indent="-546365" algn="just" defTabSz="849902" rtl="1" eaLnBrk="0" hangingPunct="0">
              <a:spcBef>
                <a:spcPts val="1324"/>
              </a:spcBef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إن إخراج تصور مبدئي لعدد الدورات التي ستكون كفيلة بإخراج المشروع ربما تكون مستحيلة لأن ذلك سيختلف من مشروع لآخر.</a:t>
            </a:r>
          </a:p>
          <a:p>
            <a:pPr marL="546365" indent="-546365" algn="just" defTabSz="849902" rtl="1" eaLnBrk="0" hangingPunct="0">
              <a:spcBef>
                <a:spcPts val="1324"/>
              </a:spcBef>
              <a:buFont typeface="+mj-lt"/>
              <a:buAutoNum type="arabicParenR"/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العملية أكثر صعوبة عند إدارتها . ففي النموذج الإنحداري يمكن الإستعانة بالتقنيات التقليدية لإدارة المشروعات مثل مخططات جانيت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Charts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لكن العمليات اللولبية تتطلب أساليب مختلفة .</a:t>
            </a:r>
          </a:p>
          <a:p>
            <a:pPr algn="just" defTabSz="849902" rtl="1" eaLnBrk="0" hangingPunct="0">
              <a:spcBef>
                <a:spcPts val="1324"/>
              </a:spcBef>
              <a:defRPr/>
            </a:pP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75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901411"/>
            <a:ext cx="9463193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ar-SA" altLang="ar-SA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نموذج إطار العمل التكراري التزايدي :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إطار العمل التكراري التزايدي هو إمتداد منطقي للنموذج اللولبي , لكنه </a:t>
            </a:r>
            <a:r>
              <a:rPr lang="ar-EG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كثر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تقنيناً وصرامة </a:t>
            </a:r>
          </a:p>
          <a:p>
            <a:pPr algn="r" defTabSz="849902" rtl="1" eaLnBrk="0" hangingPunct="0">
              <a:defRPr/>
            </a:pPr>
            <a:r>
              <a:rPr lang="ar-SA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ينقسم إطار العمل التكراري إلي أربعة أطوار رئيسية :</a:t>
            </a:r>
          </a:p>
          <a:p>
            <a:pPr marL="922284" lvl="1" indent="-586059" algn="r" defTabSz="849902" rtl="1" eaLnBrk="0" hangingPunct="0"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طور الإستهلال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2284" lvl="1" indent="-586059" algn="r" defTabSz="849902" rtl="1" eaLnBrk="0" hangingPunct="0"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طور التفصيل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Elaboration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2284" lvl="1" indent="-586059" algn="r" defTabSz="849902" rtl="1" eaLnBrk="0" hangingPunct="0"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طور  البناء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2284" lvl="1" indent="-586059" algn="r" defTabSz="849902" rtl="1" eaLnBrk="0" hangingPunct="0"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طور الإنتقال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يتم إنجاز هذه الأطوار علي التوالي , لكن يجب أن لا نخلط بين هذه الأطوار والمراحل في الدورة الحياتية للنموذج الإنحداري .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الشكل التالي يمثل الأطوار الأربع 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2637504" y="4850042"/>
            <a:ext cx="6875454" cy="1188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7571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189822" y="1945600"/>
            <a:ext cx="97275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marL="342900" indent="-342900" algn="r" defTabSz="849902" rtl="1" eaLnBrk="0" hangingPunct="0">
              <a:buFont typeface="Wingdings" pitchFamily="2" charset="2"/>
              <a:buChar char="q"/>
              <a:defRPr/>
            </a:pPr>
            <a:r>
              <a:rPr lang="ar-SA" altLang="ar-SA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لغة النمزجة الموحدة</a:t>
            </a:r>
            <a:r>
              <a:rPr lang="en-US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اصبحت اللغة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المعتمدة لترميز العمليات البرمجية لدى الوسط الصناعي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EG" altLang="ar-S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r" defTabSz="849902" rtl="1" eaLnBrk="0" hangingPunct="0">
              <a:buFont typeface="Wingdings" pitchFamily="2" charset="2"/>
              <a:buChar char="q"/>
              <a:defRPr/>
            </a:pP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sz="2400" dirty="0" smtClean="0">
                <a:latin typeface="Times New Roman"/>
              </a:rPr>
              <a:t>تقدم و</a:t>
            </a:r>
            <a:r>
              <a:rPr lang="ar-EG" sz="2400" dirty="0" smtClean="0">
                <a:latin typeface="Times New Roman"/>
              </a:rPr>
              <a:t> </a:t>
            </a:r>
            <a:r>
              <a:rPr sz="2400" dirty="0" smtClean="0">
                <a:latin typeface="Times New Roman"/>
              </a:rPr>
              <a:t>سيلة</a:t>
            </a:r>
            <a:r>
              <a:rPr lang="ar-EG" sz="2400" dirty="0" smtClean="0">
                <a:latin typeface="Times New Roman"/>
              </a:rPr>
              <a:t> </a:t>
            </a:r>
            <a:r>
              <a:rPr sz="2400" dirty="0" smtClean="0">
                <a:latin typeface="Times New Roman"/>
              </a:rPr>
              <a:t> رموزية مبسطة</a:t>
            </a:r>
            <a:r>
              <a:rPr lang="ar-EG" sz="2400" dirty="0" smtClean="0">
                <a:latin typeface="Times New Roman"/>
              </a:rPr>
              <a:t> </a:t>
            </a:r>
            <a:r>
              <a:rPr sz="2400" dirty="0" smtClean="0">
                <a:latin typeface="Times New Roman"/>
              </a:rPr>
              <a:t> </a:t>
            </a:r>
            <a:r>
              <a:rPr sz="2400" dirty="0">
                <a:latin typeface="Times New Roman"/>
              </a:rPr>
              <a:t>للتعبير عن مختلف نماذج </a:t>
            </a:r>
            <a:r>
              <a:rPr sz="2400" dirty="0" smtClean="0">
                <a:latin typeface="Times New Roman"/>
              </a:rPr>
              <a:t>العمل</a:t>
            </a:r>
            <a:r>
              <a:rPr lang="ar-EG" sz="2400" dirty="0" smtClean="0">
                <a:latin typeface="Times New Roman"/>
              </a:rPr>
              <a:t> </a:t>
            </a:r>
            <a:r>
              <a:rPr sz="2400" dirty="0" smtClean="0">
                <a:latin typeface="Times New Roman"/>
              </a:rPr>
              <a:t> البرمجي</a:t>
            </a:r>
            <a:r>
              <a:rPr lang="ar-EG" sz="2400" dirty="0" smtClean="0">
                <a:latin typeface="Times New Roman"/>
              </a:rPr>
              <a:t> يسهل بواستطها على زوي العلاقة  من </a:t>
            </a:r>
            <a:r>
              <a:rPr sz="2400" dirty="0" smtClean="0"/>
              <a:t> المحللين </a:t>
            </a:r>
            <a:r>
              <a:rPr sz="2400" dirty="0"/>
              <a:t>والمصممين والمبرمجين </a:t>
            </a:r>
            <a:r>
              <a:rPr sz="2400" dirty="0" smtClean="0"/>
              <a:t>و</a:t>
            </a:r>
            <a:r>
              <a:rPr lang="ar-EG" sz="2400" dirty="0" smtClean="0"/>
              <a:t> حتى المستفيدين على </a:t>
            </a:r>
            <a:r>
              <a:rPr sz="2400" dirty="0" smtClean="0"/>
              <a:t>التخاطب </a:t>
            </a:r>
            <a:r>
              <a:rPr sz="2400" dirty="0"/>
              <a:t>فيما بينهم وتمرير </a:t>
            </a:r>
            <a:r>
              <a:rPr lang="ar-EG" sz="2400" dirty="0" smtClean="0"/>
              <a:t> </a:t>
            </a:r>
            <a:r>
              <a:rPr sz="2400" dirty="0" smtClean="0"/>
              <a:t>المعلومات </a:t>
            </a:r>
            <a:r>
              <a:rPr lang="ar-EG" sz="2400" dirty="0" smtClean="0"/>
              <a:t> </a:t>
            </a:r>
            <a:r>
              <a:rPr sz="2400" dirty="0" smtClean="0"/>
              <a:t>في صيغة</a:t>
            </a:r>
            <a:r>
              <a:rPr lang="ar-EG" sz="2400" dirty="0" smtClean="0"/>
              <a:t> </a:t>
            </a:r>
            <a:r>
              <a:rPr sz="2400" dirty="0" smtClean="0"/>
              <a:t> </a:t>
            </a:r>
            <a:r>
              <a:rPr sz="2400" dirty="0"/>
              <a:t>نمطية موحدة وموجزة تغنيهم عن الوصف اللغوي </a:t>
            </a:r>
            <a:r>
              <a:rPr sz="2400" dirty="0" smtClean="0"/>
              <a:t>المعتاد</a:t>
            </a:r>
            <a:r>
              <a:rPr lang="ar-EG" sz="2400" dirty="0" smtClean="0"/>
              <a:t> </a:t>
            </a:r>
            <a:r>
              <a:rPr sz="2400" dirty="0" smtClean="0"/>
              <a:t> </a:t>
            </a:r>
            <a:r>
              <a:rPr lang="ar-EG" sz="2400" dirty="0" smtClean="0"/>
              <a:t>إنها مثل مخططات البناء التي يتبادلها المساحون والمعماريون ومهندسو التشيد التي يمكن لاي كان في هذا المجال أن يفهمها ويتعامل معها .</a:t>
            </a:r>
            <a:endParaRPr sz="2400" dirty="0"/>
          </a:p>
          <a:p>
            <a:pPr marL="342900" indent="-342900" algn="r" defTabSz="849902" rtl="1" eaLnBrk="0" hangingPunct="0"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ليست منهجية لبناء البرمجيات </a:t>
            </a:r>
            <a:r>
              <a:rPr lang="ar-EG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بمعنى انها لن ترشدك إلي افضل الطرق لتصميم البرمجيات او تطويرها . </a:t>
            </a:r>
          </a:p>
          <a:p>
            <a:pPr marL="342900" indent="-342900" algn="r" defTabSz="849902" rtl="1" eaLnBrk="0" hangingPunct="0">
              <a:buFont typeface="Wingdings" pitchFamily="2" charset="2"/>
              <a:buChar char="q"/>
              <a:defRPr/>
            </a:pPr>
            <a:r>
              <a:rPr lang="en-US" altLang="ar-SA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لا ترتبط  بمنهجية محددة بل هي وسيلة لتنفيذ تلك المنهجيات.</a:t>
            </a: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5131" y="552622"/>
            <a:ext cx="324889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algn="ctr" rtl="1"/>
            <a:r>
              <a:rPr lang="ar-SA" altLang="ar-S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لغة النمذجة الموحدة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SA" altLang="ar-SA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3052" y="1134789"/>
            <a:ext cx="1752403" cy="58477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ar-SA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مقدمـــــة :-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19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436914" y="925554"/>
            <a:ext cx="9666515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أولاً طور </a:t>
            </a:r>
            <a:r>
              <a:rPr lang="ar-SA" altLang="ar-S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الإستهلال</a:t>
            </a:r>
            <a:r>
              <a:rPr lang="ar-EG" altLang="ar-S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أو الإنشاء</a:t>
            </a:r>
            <a:r>
              <a:rPr lang="ar-SA" altLang="ar-S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يتعلق طور الإستهلال بوضع نطاق المشروع وتحديد التصور العام له . </a:t>
            </a:r>
          </a:p>
          <a:p>
            <a:pPr algn="r" defTabSz="849902" rtl="1" eaLnBrk="0" hangingPunct="0">
              <a:defRPr/>
            </a:pPr>
            <a:r>
              <a:rPr lang="ar-SA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مخرجات طور الإستهلال المحتملة :</a:t>
            </a:r>
          </a:p>
          <a:p>
            <a:pPr marL="985326" indent="-532356" algn="r" defTabSz="849902" rtl="1" eaLnBrk="0" hangingPunct="0"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وثيقة التصور .</a:t>
            </a:r>
          </a:p>
          <a:p>
            <a:pPr marL="985326" indent="-532356" algn="r" defTabSz="849902" rtl="1" eaLnBrk="0" hangingPunct="0"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التحديد الابتدائي لمفردات المشروع .</a:t>
            </a:r>
          </a:p>
          <a:p>
            <a:pPr marL="985326" indent="-532356" algn="r" defTabSz="849902" rtl="1" eaLnBrk="0" hangingPunct="0"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دراسة جدوي (تتضمن محددات النجاح , التنبؤات المالية , تقديرات العائد علي الإستثمار .</a:t>
            </a:r>
          </a:p>
          <a:p>
            <a:pPr marL="985326" indent="-532356" algn="r" defTabSz="849902" rtl="1" eaLnBrk="0" hangingPunct="0"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التحديد المبدئي لنقاط المخاطرة .</a:t>
            </a:r>
          </a:p>
          <a:p>
            <a:pPr marL="985326" indent="-532356" algn="r" defTabSz="849902" rtl="1" eaLnBrk="0" hangingPunct="0"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خطة المشروع .</a:t>
            </a:r>
          </a:p>
        </p:txBody>
      </p:sp>
    </p:spTree>
    <p:extLst>
      <p:ext uri="{BB962C8B-B14F-4D97-AF65-F5344CB8AC3E}">
        <p14:creationId xmlns:p14="http://schemas.microsoft.com/office/powerpoint/2010/main" val="19893890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071154" y="1303594"/>
            <a:ext cx="10071463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ثانياً طور التفصيل :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الغرض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 التفصيل هو تحليل المشكلة , والمضي خطوة أبعد في إعداد خطة المشروع , وإستبعاد المناطق الأكثر مخاطرة فيه .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مع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نهاية طور التفصيل نتحصل علي فهم عام لكامل المشورع , وسيساعدنا نموذجان من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يكون لهما قيمة كبيرة في هذه المرحلة هما :</a:t>
            </a:r>
          </a:p>
          <a:p>
            <a:pPr lvl="1" algn="r" defTabSz="849902" rtl="1" eaLnBrk="0" hangingPunct="0">
              <a:defRPr/>
            </a:pPr>
            <a:r>
              <a:rPr lang="ar-SA" alt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أ/ واقع حالة الإستخدام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ar-SA" alt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سيساعدنا في معرفة متطلبات المستفيد (أي الزبون) .</a:t>
            </a:r>
          </a:p>
          <a:p>
            <a:pPr lvl="1" algn="r" defTabSz="849902" rtl="1" eaLnBrk="0" hangingPunct="0">
              <a:defRPr/>
            </a:pPr>
            <a:r>
              <a:rPr lang="ar-SA" alt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ب/مخطط الصنفية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r>
              <a:rPr lang="ar-SA" alt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والذي يمكن أيضاً إستخدامه لإكتشاف المفاهيم العامة التي يتصورها المستفيد .</a:t>
            </a:r>
          </a:p>
        </p:txBody>
      </p:sp>
    </p:spTree>
    <p:extLst>
      <p:ext uri="{BB962C8B-B14F-4D97-AF65-F5344CB8AC3E}">
        <p14:creationId xmlns:p14="http://schemas.microsoft.com/office/powerpoint/2010/main" val="8845898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797107"/>
            <a:ext cx="885212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ثالثاً : طور البناء :-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طور البناء نقوم ببناء المنتج . هذا الطور لن يتحقق بأسلوب خطي , بل يتم بناؤه بنفس أسلوب النموذج اللولبي من خلال سلسلة من التكرارات . كل تكرار هو نفسه الأسلوب القديم كما يوضح الرسم التالي 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>
          <a:xfrm>
            <a:off x="2326159" y="2366244"/>
            <a:ext cx="7610901" cy="334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1705549" y="5748663"/>
            <a:ext cx="86758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ctr" defTabSz="849902" eaLnBrk="0" hangingPunct="0">
              <a:defRPr/>
            </a:pPr>
            <a:r>
              <a:rPr lang="ar-SA" altLang="ar-SA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طور البناء يحتوي علي سلسلة من الإنحدارات المصغرة</a:t>
            </a:r>
          </a:p>
        </p:txBody>
      </p:sp>
    </p:spTree>
    <p:extLst>
      <p:ext uri="{BB962C8B-B14F-4D97-AF65-F5344CB8AC3E}">
        <p14:creationId xmlns:p14="http://schemas.microsoft.com/office/powerpoint/2010/main" val="3183929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227909" y="1315526"/>
            <a:ext cx="974489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مع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نهاية أكبر عدد من التكرارات سوف نتحصل علي منظومة تعمل مبدئياً . سوف تكون منظومة محدودة جداً في المراحل المبكرة . هذه التكرارات تسمي تزايدات ومن هنا جاءت التسمية .</a:t>
            </a:r>
          </a:p>
        </p:txBody>
      </p:sp>
    </p:spTree>
    <p:extLst>
      <p:ext uri="{BB962C8B-B14F-4D97-AF65-F5344CB8AC3E}">
        <p14:creationId xmlns:p14="http://schemas.microsoft.com/office/powerpoint/2010/main" val="2872108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617415" y="1503243"/>
            <a:ext cx="9437067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buNone/>
              <a:defRPr/>
            </a:pPr>
            <a:r>
              <a:rPr lang="ar-SA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رابعاً طور اللإنتقال :-</a:t>
            </a:r>
          </a:p>
          <a:p>
            <a:pPr algn="r" defTabSz="849902" rtl="1" eaLnBrk="0" hangingPunct="0">
              <a:buNone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يعتبر طور الإنتقال هو الطور النهائي والذي  يتعلق بنقل المنتج النهائي إلي الزبائن . </a:t>
            </a:r>
          </a:p>
          <a:p>
            <a:pPr algn="r" defTabSz="849902" rtl="1" eaLnBrk="0" hangingPunct="0">
              <a:buNone/>
              <a:defRPr/>
            </a:pPr>
            <a:r>
              <a:rPr lang="ar-SA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تتضمن النشاطات في هذا الطور :</a:t>
            </a:r>
          </a:p>
          <a:p>
            <a:pPr marL="882590" lvl="1" indent="-546365" algn="r" defTabSz="849902" rtl="1" eaLnBrk="0" hangingPunct="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الإصدارات المبدئية لأغراض الإختبار من قبل بيئة المستخدم .</a:t>
            </a:r>
          </a:p>
          <a:p>
            <a:pPr marL="882590" lvl="1" indent="-546365" algn="r" defTabSz="849902" rtl="1" eaLnBrk="0" hangingPunct="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الإختبارات في الموقع أو تشغيل المنتج مع النظام القديم المراد إستبداله .</a:t>
            </a:r>
          </a:p>
          <a:p>
            <a:pPr marL="882590" lvl="1" indent="-546365" algn="r" defTabSz="849902" rtl="1" eaLnBrk="0" hangingPunct="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تجهيز البيانات (مثل تحويل قواعد البيانات وتخزينها في قوالبها الجديده) .</a:t>
            </a:r>
          </a:p>
          <a:p>
            <a:pPr marL="882590" lvl="1" indent="-546365" algn="r" defTabSz="849902" rtl="1" eaLnBrk="0" hangingPunct="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تدريب المستخدمين الجدد 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EG" altLang="ar-S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2590" lvl="1" indent="-546365" algn="r" defTabSz="849902" rtl="1" eaLnBrk="0" hangingPunct="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التسويق و التوزيع و المبيعات.</a:t>
            </a: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9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927463" y="1446166"/>
            <a:ext cx="10384971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عدد التكرارات المحتملة للمشروع :-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التكرار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الواحد يعتمد عادة من إسبوعين إلي شهرين . أي زيادة علي شهرين سوف تؤدي إلي زيادة في التعقيد مما يؤثر علي إلتحام المكونات البرمجية الأولية .</a:t>
            </a:r>
          </a:p>
          <a:p>
            <a:pPr algn="r" defTabSz="849902" rtl="1" eaLnBrk="0" hangingPunct="0">
              <a:defRPr/>
            </a:pPr>
            <a:r>
              <a:rPr lang="ar-SA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فيما يلي بعض العوامل التي يجب أن تؤثر في طول مدة التكرار </a:t>
            </a:r>
            <a:r>
              <a:rPr lang="ar-SA" altLang="ar-S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365" indent="-546365" algn="r" defTabSz="849902" rtl="1" eaLnBrk="0" hangingPunct="0"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دورات التطوير المبكرة قد تحتاج لأن تكون أطول . هذا يعطي المطورين فرصة لأداء أعمال إستكشافية علي تقنيات جديدة أو غير مختبرة , أو لتحديد البنية التحتية للمشروع .</a:t>
            </a:r>
          </a:p>
          <a:p>
            <a:pPr marL="546365" indent="-546365" algn="r" defTabSz="849902" rtl="1" eaLnBrk="0" hangingPunct="0"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الأفراد حديثو الخبرة .</a:t>
            </a:r>
          </a:p>
          <a:p>
            <a:pPr marL="546365" indent="-546365" algn="r" defTabSz="849902" rtl="1" eaLnBrk="0" hangingPunct="0">
              <a:buClr>
                <a:srgbClr val="FF0000"/>
              </a:buClr>
              <a:buFont typeface="+mj-lt"/>
              <a:buAutoNum type="arabicParenR"/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فرق العمل الموزعة (في أكثر من موقع) .</a:t>
            </a:r>
          </a:p>
        </p:txBody>
      </p:sp>
    </p:spTree>
    <p:extLst>
      <p:ext uri="{BB962C8B-B14F-4D97-AF65-F5344CB8AC3E}">
        <p14:creationId xmlns:p14="http://schemas.microsoft.com/office/powerpoint/2010/main" val="449035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1459417"/>
            <a:ext cx="8852121" cy="281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القيد الزمني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Boxing</a:t>
            </a:r>
            <a:r>
              <a:rPr lang="ar-SA" altLang="ar-SA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r" defTabSz="849902" rtl="1" eaLnBrk="0" hangingPunct="0">
              <a:spcBef>
                <a:spcPts val="1324"/>
              </a:spcBef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الأسلوب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الأمثل لإدارة عملية تكرارية تزايدية هو فرض قيد زمني . بهذا الأسلوب الحازم يتم تحديد فترة زمنية ثابتة يجب إتمام عمليات تكرارية معينة .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إذا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لم تكتمل التكرارية مع نهاية القيد الزمني , يتم إنهاء التكرارية علي أي حال . 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النشاط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الأهم في التقييد الزمني هو المراجعة في نهاية التكرارية , ويجب أن تبحث المراجعة في أسباب التأخير , وأن تعيد جدولة الأعمال غير المنتهية وتضمينها في التكرارات القادمة .</a:t>
            </a:r>
          </a:p>
          <a:p>
            <a:pPr algn="just" defTabSz="849902" rtl="1" eaLnBrk="0" hangingPunct="0">
              <a:defRPr/>
            </a:pP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75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1039039"/>
            <a:ext cx="9293376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r" defTabSz="849902" rtl="1" eaLnBrk="0" hangingPunct="0">
              <a:defRPr/>
            </a:pPr>
            <a:r>
              <a:rPr lang="ar-SA" altLang="ar-SA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توقيتات المشروع :-</a:t>
            </a:r>
          </a:p>
          <a:p>
            <a:pPr algn="r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يختلف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إستغراق الفترة الزمنية من مشروع لآخر  في المراحل أو الأطوار الأربع ولكن كمؤشر عام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للإستهلال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للتفصيل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للبناء و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للإنتقال .</a:t>
            </a:r>
          </a:p>
          <a:p>
            <a:pPr algn="r" defTabSz="849902" rtl="1" eaLnBrk="0" hangingPunct="0"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الشكل التالي يوضح التوقيتات المحتملة لكل طور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>
          <a:xfrm>
            <a:off x="3018388" y="2994861"/>
            <a:ext cx="7275973" cy="1951410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5934675" y="5390365"/>
            <a:ext cx="1736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ctr" defTabSz="849902" eaLnBrk="0" hangingPunct="0">
              <a:defRPr/>
            </a:pPr>
            <a:r>
              <a:rPr lang="ar-SA" altLang="ar-S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شكل رقم (6)</a:t>
            </a:r>
          </a:p>
        </p:txBody>
      </p:sp>
    </p:spTree>
    <p:extLst>
      <p:ext uri="{BB962C8B-B14F-4D97-AF65-F5344CB8AC3E}">
        <p14:creationId xmlns:p14="http://schemas.microsoft.com/office/powerpoint/2010/main" val="2314177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823115" y="1166904"/>
            <a:ext cx="885212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defRPr/>
            </a:pPr>
            <a:r>
              <a:rPr lang="ar-SA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مثال لمشروع يستغرق سنتين توزيع التوقيت يكون كالاتي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>
          <a:xfrm>
            <a:off x="2018154" y="2193170"/>
            <a:ext cx="7865071" cy="2576820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5274707" y="5607968"/>
            <a:ext cx="1736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ctr" defTabSz="849902" eaLnBrk="0" hangingPunct="0">
              <a:defRPr/>
            </a:pPr>
            <a:r>
              <a:rPr lang="ar-SA" altLang="ar-S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شكل رقم (7)</a:t>
            </a:r>
          </a:p>
        </p:txBody>
      </p:sp>
    </p:spTree>
    <p:extLst>
      <p:ext uri="{BB962C8B-B14F-4D97-AF65-F5344CB8AC3E}">
        <p14:creationId xmlns:p14="http://schemas.microsoft.com/office/powerpoint/2010/main" val="18275677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524" y="2550399"/>
            <a:ext cx="6815669" cy="1515533"/>
          </a:xfrm>
        </p:spPr>
        <p:txBody>
          <a:bodyPr numCol="1"/>
          <a:lstStyle/>
          <a:p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 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77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>
          <a:xfrm>
            <a:off x="6255367" y="550067"/>
            <a:ext cx="4540477" cy="516543"/>
            <a:chOff x="2910" y="185"/>
            <a:chExt cx="2784" cy="326"/>
          </a:xfrm>
        </p:grpSpPr>
        <p:sp>
          <p:nvSpPr>
            <p:cNvPr id="4100" name="Text Box 3"/>
            <p:cNvSpPr txBox="1">
              <a:spLocks noChangeArrowheads="1"/>
            </p:cNvSpPr>
            <p:nvPr/>
          </p:nvSpPr>
          <p:spPr>
            <a:xfrm>
              <a:off x="3719" y="185"/>
              <a:ext cx="16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018" tIns="42508" rIns="85018" bIns="42508" numCol="1" anchor="ctr">
              <a:spAutoFit/>
            </a:bodyPr>
            <a:lstStyle/>
            <a:p>
              <a:pPr algn="l" defTabSz="849902" rtl="1" eaLnBrk="0" hangingPunct="0">
                <a:spcBef>
                  <a:spcPct val="50000"/>
                </a:spcBef>
              </a:pPr>
              <a:r>
                <a:rPr lang="ar-SA" altLang="ar-SA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تعريف لغة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UML</a:t>
              </a:r>
              <a:r>
                <a:rPr lang="ar-SA" altLang="ar-SA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:-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" name="Line 4"/>
            <p:cNvSpPr>
              <a:spLocks noChangeShapeType="1"/>
            </p:cNvSpPr>
            <p:nvPr/>
          </p:nvSpPr>
          <p:spPr>
            <a:xfrm>
              <a:off x="2910" y="482"/>
              <a:ext cx="278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numCol="1" anchor="ctr"/>
            <a:lstStyle/>
            <a:p>
              <a:endParaRPr lang="en-US" sz="1324"/>
            </a:p>
          </p:txBody>
        </p:sp>
      </p:grpSp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1554003"/>
            <a:ext cx="8852121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UML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إختصار للعبارة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</a:t>
            </a:r>
            <a:r>
              <a:rPr lang="ar-SA" altLang="ar-S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لغة النمذجة الموحدة . و هي عبارة عن لغة نمذجة رسومية وأداة ترميز تقدم لنا صيغة لوصف العناصر الرئيسية للنظم 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البرمج</a:t>
            </a:r>
            <a:r>
              <a:rPr lang="ar-EG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ة</a:t>
            </a:r>
            <a:r>
              <a:rPr lang="ar-EG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alt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05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526786" y="719630"/>
            <a:ext cx="91615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مقدمة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 لغة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نشأة وتطور لغة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كلغة ترميز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بعض نماذج عمليات التحليل والتصميم الشائعة والتي تشمل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النموذج الإنحداري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النموذج اللولبي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just" rtl="1">
              <a:buFont typeface="+mj-lt"/>
              <a:buAutoNum type="arabicPeriod"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نموذج إطار العمل التكراري التزايدي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incremental Framework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المنحني الكائني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البرمجة الهيكلية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أسلوب المنحي الكائني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التغليف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الكائنات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وماهيتها .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تمثيل الكائنات والصنفيات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Object and Class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1">
              <a:buFont typeface="+mj-lt"/>
              <a:buAutoNum type="arabicPeriod"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السمات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الخاصة بالكائنات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92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864192"/>
            <a:ext cx="8852121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حالة الكائن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Statues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سلوك الكائن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Behavior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العلاقات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ودرجتها وأنواعها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مفهوم الصنفيات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إستراتيجية المنحي الكائني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لغة النمذجة الموحدة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أهداف لغة النمذجة الموحدة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مخططات لغة النمذجة الموحدة والتي تشمل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 حالة الإستخدام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 التفاعل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9650" lvl="2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 التتابع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9650" lvl="2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مخططات التعاون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Diagrams 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 الصنفيات (الأصناف)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Diagram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مخططات الحالة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Diagrams 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مخططات التحزيم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Diagrams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 المكونات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425" lvl="1" indent="-457200" algn="r" rtl="1">
              <a:buFont typeface="+mj-lt"/>
              <a:buAutoNum type="arabicPeriod"/>
            </a:pP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مخطط التجهيز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70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>
          <a:xfrm>
            <a:off x="6255367" y="550067"/>
            <a:ext cx="4540477" cy="516543"/>
            <a:chOff x="2910" y="185"/>
            <a:chExt cx="2784" cy="326"/>
          </a:xfrm>
        </p:grpSpPr>
        <p:sp>
          <p:nvSpPr>
            <p:cNvPr id="4100" name="Text Box 3"/>
            <p:cNvSpPr txBox="1">
              <a:spLocks noChangeArrowheads="1"/>
            </p:cNvSpPr>
            <p:nvPr/>
          </p:nvSpPr>
          <p:spPr>
            <a:xfrm>
              <a:off x="2999" y="185"/>
              <a:ext cx="199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018" tIns="42508" rIns="85018" bIns="42508" numCol="1" anchor="ctr">
              <a:spAutoFit/>
            </a:bodyPr>
            <a:lstStyle/>
            <a:p>
              <a:pPr algn="r" defTabSz="849902" rtl="1" eaLnBrk="0" hangingPunct="0">
                <a:spcBef>
                  <a:spcPct val="50000"/>
                </a:spcBef>
              </a:pPr>
              <a:r>
                <a:rPr lang="ar-SA" altLang="ar-SA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نشأة وتطور لغة 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UML</a:t>
              </a:r>
              <a:r>
                <a:rPr lang="ar-SA" altLang="ar-SA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:-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" name="Line 4"/>
            <p:cNvSpPr>
              <a:spLocks noChangeShapeType="1"/>
            </p:cNvSpPr>
            <p:nvPr/>
          </p:nvSpPr>
          <p:spPr>
            <a:xfrm>
              <a:off x="2910" y="482"/>
              <a:ext cx="278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numCol="1" anchor="ctr"/>
            <a:lstStyle/>
            <a:p>
              <a:endParaRPr lang="en-US" sz="1324"/>
            </a:p>
          </p:txBody>
        </p:sp>
      </p:grpSp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40768" y="1537203"/>
            <a:ext cx="9319501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just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لمدة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طويلة كان مهندسو البرمجيات يفتقرون للغة مشتركة بينهم بين عامي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 و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 وهي الفترة التي يشـار إليها بـ (حروب المناهج) كان يوجد ما يزيد عن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لغة نمذجة برمجية كل منها تمتلك رموزها الخاصة وقواعد خاصة تميزها . </a:t>
            </a:r>
          </a:p>
          <a:p>
            <a:pPr algn="just" defTabSz="849902" rtl="1" eaLnBrk="0" hangingPunct="0">
              <a:defRPr/>
            </a:pPr>
            <a:r>
              <a:rPr lang="ar-SA" alt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وفي 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منتصف التسعينات برزت ثلاثة منهجيات لكي تكون الأقوي . بدأت هذه المنهجيات الثلاث في التقارب , كل واحدة منها تحتوي علي عناصر من الآخرين . وكل منهجية تملك نقاط قوة خاصة بها وهذه المنهجيات هي :</a:t>
            </a:r>
          </a:p>
        </p:txBody>
      </p:sp>
    </p:spTree>
    <p:extLst>
      <p:ext uri="{BB962C8B-B14F-4D97-AF65-F5344CB8AC3E}">
        <p14:creationId xmlns:p14="http://schemas.microsoft.com/office/powerpoint/2010/main" val="228341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862149" y="1147924"/>
            <a:ext cx="10463348" cy="463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numCol="1" anchor="ctr">
            <a:spAutoFit/>
          </a:bodyPr>
          <a:lstStyle/>
          <a:p>
            <a:pPr algn="just" defTabSz="849902" rtl="1" eaLnBrk="0" hangingPunct="0">
              <a:spcBef>
                <a:spcPts val="882"/>
              </a:spcBef>
              <a:defRPr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منهجية بوك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91095" indent="-391095" algn="just" defTabSz="849902" rtl="1" eaLnBrk="0" hangingPunct="0">
              <a:spcBef>
                <a:spcPts val="882"/>
              </a:spcBef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كانت ممتازة فيما يخص التصميم والتنفيذ وتم تطويرها من قبل قرادي بوك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وكان له دور رئيسي في تطوير تقنيات المنحي الكائني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بالرغم من قوة منهجية بوك إلا أن الرموز فيها لم تأخذ القبول الحسن .</a:t>
            </a:r>
          </a:p>
          <a:p>
            <a:pPr marL="452970" indent="-452970" algn="just" defTabSz="849902" rtl="1" eaLnBrk="0" hangingPunct="0">
              <a:spcBef>
                <a:spcPts val="882"/>
              </a:spcBef>
              <a:defRPr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منهجية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OMT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تقنية النمذجة الكائنية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marL="391095" indent="61875" algn="just" defTabSz="849902" rtl="1" eaLnBrk="0" hangingPunct="0">
              <a:spcBef>
                <a:spcPts val="882"/>
              </a:spcBef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كانت الأفضل في التحليل وفي أنظمة المعلومات ذات البيانات الكثيفة . وقد قام بتأسيسها وتطويرها جيم رامبخ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Rambaugh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من شركة جنرال إلكتريك .</a:t>
            </a:r>
          </a:p>
          <a:p>
            <a:pPr marL="452970" indent="-452970" algn="just" defTabSz="849902" rtl="1" eaLnBrk="0" hangingPunct="0">
              <a:spcBef>
                <a:spcPts val="882"/>
              </a:spcBef>
              <a:defRPr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منهجية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OOSE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Software Engineering</a:t>
            </a:r>
            <a:r>
              <a:rPr lang="ar-SA" altLang="ar-SA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(هندسة البرمجيات كائنية المنحي ) :</a:t>
            </a:r>
          </a:p>
          <a:p>
            <a:pPr marL="452970" algn="just" defTabSz="849902" rtl="1" eaLnBrk="0" hangingPunct="0">
              <a:spcBef>
                <a:spcPts val="882"/>
              </a:spcBef>
              <a:defRPr/>
            </a:pP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تتميز بنموذج يسمي بوقائع الإستخدام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ar-SA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تعد وقائع الإستخدام أسلوب قوي من أجل فهم سلوك كامل النظام .</a:t>
            </a:r>
          </a:p>
        </p:txBody>
      </p:sp>
    </p:spTree>
    <p:extLst>
      <p:ext uri="{BB962C8B-B14F-4D97-AF65-F5344CB8AC3E}">
        <p14:creationId xmlns:p14="http://schemas.microsoft.com/office/powerpoint/2010/main" val="1011896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859970"/>
            <a:ext cx="8852121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lnSpc>
                <a:spcPts val="4045"/>
              </a:lnSpc>
              <a:spcBef>
                <a:spcPts val="1324"/>
              </a:spcBef>
              <a:defRPr/>
            </a:pPr>
            <a:r>
              <a:rPr lang="ar-SA" altLang="ar-SA" sz="2400" dirty="0" smtClean="0">
                <a:latin typeface="Franklin Gothic Heavy" pitchFamily="34" charset="0"/>
              </a:rPr>
              <a:t>في </a:t>
            </a:r>
            <a:r>
              <a:rPr lang="ar-SA" altLang="ar-SA" sz="2400" dirty="0">
                <a:latin typeface="Franklin Gothic Heavy" pitchFamily="34" charset="0"/>
              </a:rPr>
              <a:t>عام </a:t>
            </a:r>
            <a:r>
              <a:rPr lang="en-US" sz="2400" dirty="0">
                <a:latin typeface="Franklin Gothic Heavy" pitchFamily="34" charset="0"/>
              </a:rPr>
              <a:t>1994</a:t>
            </a:r>
            <a:r>
              <a:rPr lang="ar-SA" altLang="ar-SA" sz="2400" dirty="0">
                <a:latin typeface="Franklin Gothic Heavy" pitchFamily="34" charset="0"/>
              </a:rPr>
              <a:t>م قام جيم رامبخ </a:t>
            </a:r>
            <a:r>
              <a:rPr lang="en-US" sz="2400" dirty="0" err="1">
                <a:latin typeface="Franklin Gothic Heavy" pitchFamily="34" charset="0"/>
              </a:rPr>
              <a:t>jim</a:t>
            </a:r>
            <a:r>
              <a:rPr lang="en-US" sz="2400" dirty="0">
                <a:latin typeface="Franklin Gothic Heavy" pitchFamily="34" charset="0"/>
              </a:rPr>
              <a:t> </a:t>
            </a:r>
            <a:r>
              <a:rPr lang="en-US" sz="2400" dirty="0" err="1">
                <a:latin typeface="Franklin Gothic Heavy" pitchFamily="34" charset="0"/>
              </a:rPr>
              <a:t>Rambaugh</a:t>
            </a:r>
            <a:r>
              <a:rPr lang="ar-SA" altLang="ar-SA" sz="2400" dirty="0">
                <a:latin typeface="Franklin Gothic Heavy" pitchFamily="34" charset="0"/>
              </a:rPr>
              <a:t> مؤسس منهجية </a:t>
            </a:r>
            <a:r>
              <a:rPr lang="en-US" sz="2400" dirty="0">
                <a:latin typeface="Franklin Gothic Heavy" pitchFamily="34" charset="0"/>
              </a:rPr>
              <a:t>OMT</a:t>
            </a:r>
            <a:r>
              <a:rPr lang="ar-SA" altLang="ar-SA" sz="2400" dirty="0">
                <a:latin typeface="Franklin Gothic Heavy" pitchFamily="34" charset="0"/>
              </a:rPr>
              <a:t> بترك العمل بشركة جنرال الكتريك </a:t>
            </a:r>
            <a:r>
              <a:rPr lang="en-US" sz="2400" dirty="0">
                <a:latin typeface="Franklin Gothic Heavy" pitchFamily="34" charset="0"/>
              </a:rPr>
              <a:t>General Electric</a:t>
            </a:r>
            <a:r>
              <a:rPr lang="ar-SA" altLang="ar-SA" sz="2400" dirty="0">
                <a:latin typeface="Franklin Gothic Heavy" pitchFamily="34" charset="0"/>
              </a:rPr>
              <a:t> وإنضم إلي قرادي بوك للعمل في شركة راشيونال </a:t>
            </a:r>
            <a:r>
              <a:rPr lang="en-US" sz="2400" dirty="0">
                <a:latin typeface="Franklin Gothic Heavy" pitchFamily="34" charset="0"/>
              </a:rPr>
              <a:t>Rational Corp</a:t>
            </a:r>
            <a:r>
              <a:rPr lang="ar-SA" altLang="ar-SA" sz="2400" dirty="0">
                <a:latin typeface="Franklin Gothic Heavy" pitchFamily="34" charset="0"/>
              </a:rPr>
              <a:t> والغرض من المشاركة كانت من أجل دمج أفكارهما وصبها في منهجية موحدة وكان عنوان العمل لهذه المنهجية هي المنهجية الموحدة </a:t>
            </a:r>
            <a:r>
              <a:rPr lang="en-US" sz="2400" dirty="0">
                <a:latin typeface="Franklin Gothic Heavy" pitchFamily="34" charset="0"/>
              </a:rPr>
              <a:t>Unified Method</a:t>
            </a:r>
            <a:r>
              <a:rPr lang="ar-SA" altLang="ar-SA" sz="2400" dirty="0">
                <a:latin typeface="Franklin Gothic Heavy" pitchFamily="34" charset="0"/>
              </a:rPr>
              <a:t> .</a:t>
            </a:r>
          </a:p>
          <a:p>
            <a:pPr algn="just" defTabSz="849902" rtl="1" eaLnBrk="0" hangingPunct="0">
              <a:lnSpc>
                <a:spcPts val="4045"/>
              </a:lnSpc>
              <a:spcBef>
                <a:spcPts val="1324"/>
              </a:spcBef>
              <a:defRPr/>
            </a:pPr>
            <a:r>
              <a:rPr lang="ar-SA" altLang="ar-SA" sz="2400" dirty="0" smtClean="0">
                <a:latin typeface="Franklin Gothic Heavy" pitchFamily="34" charset="0"/>
              </a:rPr>
              <a:t>في </a:t>
            </a:r>
            <a:r>
              <a:rPr lang="ar-SA" altLang="ar-SA" sz="2400" dirty="0">
                <a:latin typeface="Franklin Gothic Heavy" pitchFamily="34" charset="0"/>
              </a:rPr>
              <a:t>عام </a:t>
            </a:r>
            <a:r>
              <a:rPr lang="en-US" sz="2400" dirty="0">
                <a:latin typeface="Franklin Gothic Heavy" pitchFamily="34" charset="0"/>
              </a:rPr>
              <a:t>1995</a:t>
            </a:r>
            <a:r>
              <a:rPr lang="ar-SA" altLang="ar-SA" sz="2400" dirty="0">
                <a:latin typeface="Franklin Gothic Heavy" pitchFamily="34" charset="0"/>
              </a:rPr>
              <a:t>م إنضم أيضاً مبدع </a:t>
            </a:r>
            <a:r>
              <a:rPr lang="en-US" sz="2400" dirty="0">
                <a:latin typeface="Franklin Gothic Heavy" pitchFamily="34" charset="0"/>
              </a:rPr>
              <a:t>OOSE</a:t>
            </a:r>
            <a:r>
              <a:rPr lang="ar-SA" altLang="ar-SA" sz="2400" dirty="0">
                <a:latin typeface="Franklin Gothic Heavy" pitchFamily="34" charset="0"/>
              </a:rPr>
              <a:t> إيفار جاكوبسون </a:t>
            </a:r>
            <a:r>
              <a:rPr lang="en-US" sz="2400" dirty="0" err="1">
                <a:latin typeface="Franklin Gothic Heavy" pitchFamily="34" charset="0"/>
              </a:rPr>
              <a:t>Ivar</a:t>
            </a:r>
            <a:r>
              <a:rPr lang="en-US" sz="2400" dirty="0">
                <a:latin typeface="Franklin Gothic Heavy" pitchFamily="34" charset="0"/>
              </a:rPr>
              <a:t> Jacobson</a:t>
            </a:r>
            <a:r>
              <a:rPr lang="ar-SA" altLang="ar-SA" sz="2400" dirty="0">
                <a:latin typeface="Franklin Gothic Heavy" pitchFamily="34" charset="0"/>
              </a:rPr>
              <a:t> إلي راشيونال , وتم ضم أفكاره (خاصة مفهوم وقائع الإستخدام </a:t>
            </a:r>
            <a:r>
              <a:rPr lang="en-US" sz="2400" dirty="0">
                <a:latin typeface="Franklin Gothic Heavy" pitchFamily="34" charset="0"/>
              </a:rPr>
              <a:t>Use Cases</a:t>
            </a:r>
            <a:r>
              <a:rPr lang="ar-SA" altLang="ar-SA" sz="2400" dirty="0">
                <a:latin typeface="Franklin Gothic Heavy" pitchFamily="34" charset="0"/>
              </a:rPr>
              <a:t> ) في المنهجية الموحدة ونشأت لغة النمذجة الموحدة </a:t>
            </a:r>
            <a:r>
              <a:rPr lang="en-US" sz="2400" dirty="0">
                <a:latin typeface="Franklin Gothic Heavy" pitchFamily="34" charset="0"/>
              </a:rPr>
              <a:t>Unified </a:t>
            </a:r>
            <a:r>
              <a:rPr lang="en-US" sz="2400" dirty="0" err="1">
                <a:latin typeface="Franklin Gothic Heavy" pitchFamily="34" charset="0"/>
              </a:rPr>
              <a:t>Modelling</a:t>
            </a:r>
            <a:r>
              <a:rPr lang="en-US" sz="2400" dirty="0">
                <a:latin typeface="Franklin Gothic Heavy" pitchFamily="34" charset="0"/>
              </a:rPr>
              <a:t> </a:t>
            </a:r>
            <a:r>
              <a:rPr lang="en-US" sz="2400" dirty="0" err="1">
                <a:latin typeface="Franklin Gothic Heavy" pitchFamily="34" charset="0"/>
              </a:rPr>
              <a:t>Langiage</a:t>
            </a:r>
            <a:r>
              <a:rPr lang="en-US" sz="2400" dirty="0">
                <a:latin typeface="Franklin Gothic Heavy" pitchFamily="34" charset="0"/>
              </a:rPr>
              <a:t> (UML)</a:t>
            </a:r>
            <a:r>
              <a:rPr lang="ar-SA" altLang="ar-SA" sz="2400" dirty="0">
                <a:latin typeface="Franklin Gothic Heavy" pitchFamily="34" charset="0"/>
              </a:rPr>
              <a:t> . والتي لاقت إستحباباً لدي أوساط صناعة البرمجيات .</a:t>
            </a:r>
            <a:endParaRPr lang="en-US" sz="2400" dirty="0">
              <a:latin typeface="Franklin Gothic Heavy" pitchFamily="34" charset="0"/>
            </a:endParaRPr>
          </a:p>
          <a:p>
            <a:pPr algn="just" defTabSz="849902" rtl="1" eaLnBrk="0" hangingPunct="0">
              <a:lnSpc>
                <a:spcPts val="4045"/>
              </a:lnSpc>
              <a:spcBef>
                <a:spcPts val="1324"/>
              </a:spcBef>
              <a:defRPr/>
            </a:pPr>
            <a:endParaRPr lang="ar-SA" altLang="ar-SA" sz="2400" dirty="0"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692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>
          <a:xfrm>
            <a:off x="1705550" y="878922"/>
            <a:ext cx="8852121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numCol="1" anchor="ctr">
            <a:spAutoFit/>
          </a:bodyPr>
          <a:lstStyle/>
          <a:p>
            <a:pPr algn="just" defTabSz="849902" rtl="1" eaLnBrk="0" hangingPunct="0">
              <a:spcBef>
                <a:spcPts val="1324"/>
              </a:spcBef>
              <a:defRPr/>
            </a:pPr>
            <a:r>
              <a:rPr lang="ar-SA" altLang="ar-SA" sz="2400" dirty="0" smtClean="0">
                <a:latin typeface="Franklin Gothic Heavy" pitchFamily="34" charset="0"/>
              </a:rPr>
              <a:t>وقد </a:t>
            </a:r>
            <a:r>
              <a:rPr lang="ar-SA" altLang="ar-SA" sz="2400" dirty="0">
                <a:latin typeface="Franklin Gothic Heavy" pitchFamily="34" charset="0"/>
              </a:rPr>
              <a:t>تم تكوين لجنة مشتركة خاصة بـ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شاركت فيها عدد من المؤسسات ثقيلة الوزن مثل هيولت – باكارد </a:t>
            </a:r>
            <a:r>
              <a:rPr lang="en-US" sz="2400" dirty="0">
                <a:latin typeface="Franklin Gothic Heavy" pitchFamily="34" charset="0"/>
              </a:rPr>
              <a:t>Hewlett-Packard </a:t>
            </a:r>
            <a:r>
              <a:rPr lang="ar-SA" altLang="ar-SA" sz="2400" dirty="0">
                <a:latin typeface="Franklin Gothic Heavy" pitchFamily="34" charset="0"/>
              </a:rPr>
              <a:t> المشهورة بـ (</a:t>
            </a:r>
            <a:r>
              <a:rPr lang="en-US" sz="2400" dirty="0">
                <a:latin typeface="Franklin Gothic Heavy" pitchFamily="34" charset="0"/>
              </a:rPr>
              <a:t>HP</a:t>
            </a:r>
            <a:r>
              <a:rPr lang="ar-SA" altLang="ar-SA" sz="2400" dirty="0">
                <a:latin typeface="Franklin Gothic Heavy" pitchFamily="34" charset="0"/>
              </a:rPr>
              <a:t>) ومايكروسوفت </a:t>
            </a:r>
            <a:r>
              <a:rPr lang="en-US" sz="2400" dirty="0">
                <a:latin typeface="Franklin Gothic Heavy" pitchFamily="34" charset="0"/>
              </a:rPr>
              <a:t>Microsoft</a:t>
            </a:r>
            <a:r>
              <a:rPr lang="ar-SA" altLang="ar-SA" sz="2400" dirty="0">
                <a:latin typeface="Franklin Gothic Heavy" pitchFamily="34" charset="0"/>
              </a:rPr>
              <a:t> وأوراكل </a:t>
            </a:r>
            <a:r>
              <a:rPr lang="en-US" sz="2400" dirty="0">
                <a:latin typeface="Franklin Gothic Heavy" pitchFamily="34" charset="0"/>
              </a:rPr>
              <a:t>Oracle</a:t>
            </a:r>
            <a:r>
              <a:rPr lang="ar-SA" altLang="ar-SA" sz="2400" dirty="0">
                <a:latin typeface="Franklin Gothic Heavy" pitchFamily="34" charset="0"/>
              </a:rPr>
              <a:t> .</a:t>
            </a:r>
          </a:p>
          <a:p>
            <a:pPr algn="just" defTabSz="849902" rtl="1" eaLnBrk="0" hangingPunct="0">
              <a:spcBef>
                <a:spcPts val="1324"/>
              </a:spcBef>
              <a:defRPr/>
            </a:pPr>
            <a:r>
              <a:rPr lang="ar-SA" altLang="ar-SA" sz="2400" dirty="0" smtClean="0">
                <a:latin typeface="Franklin Gothic Heavy" pitchFamily="34" charset="0"/>
              </a:rPr>
              <a:t>بعد </a:t>
            </a:r>
            <a:r>
              <a:rPr lang="ar-SA" altLang="ar-SA" sz="2400" dirty="0">
                <a:latin typeface="Franklin Gothic Heavy" pitchFamily="34" charset="0"/>
              </a:rPr>
              <a:t>ذلك قامت منظمة مجموعة الإدارة الكائنية والتي تختصر  </a:t>
            </a:r>
            <a:r>
              <a:rPr lang="en-US" sz="2400" dirty="0">
                <a:latin typeface="Franklin Gothic Heavy" pitchFamily="34" charset="0"/>
              </a:rPr>
              <a:t>OMG</a:t>
            </a:r>
            <a:r>
              <a:rPr lang="ar-SA" altLang="ar-SA" sz="2400" dirty="0">
                <a:latin typeface="Franklin Gothic Heavy" pitchFamily="34" charset="0"/>
              </a:rPr>
              <a:t> </a:t>
            </a:r>
            <a:r>
              <a:rPr lang="en-US" sz="2400" dirty="0" smtClean="0">
                <a:latin typeface="Franklin Gothic Heavy" pitchFamily="34" charset="0"/>
              </a:rPr>
              <a:t>(Object Management Group)</a:t>
            </a:r>
            <a:r>
              <a:rPr lang="ar-SA" altLang="ar-SA" sz="2400" dirty="0" smtClean="0">
                <a:latin typeface="Franklin Gothic Heavy" pitchFamily="34" charset="0"/>
              </a:rPr>
              <a:t> وهي منظمة غير ربحية لوضع المواصفات </a:t>
            </a:r>
            <a:r>
              <a:rPr lang="ar-SA" altLang="ar-SA" sz="2400" dirty="0">
                <a:latin typeface="Franklin Gothic Heavy" pitchFamily="34" charset="0"/>
              </a:rPr>
              <a:t>بتبني لغة </a:t>
            </a:r>
            <a:r>
              <a:rPr lang="en-US" sz="2400" dirty="0">
                <a:latin typeface="Franklin Gothic Heavy" pitchFamily="34" charset="0"/>
              </a:rPr>
              <a:t>UML</a:t>
            </a:r>
            <a:r>
              <a:rPr lang="ar-SA" altLang="ar-SA" sz="2400" dirty="0">
                <a:latin typeface="Franklin Gothic Heavy" pitchFamily="34" charset="0"/>
              </a:rPr>
              <a:t> ودأبت علي تطويرها . لذلك أصبحت لغة </a:t>
            </a:r>
            <a:r>
              <a:rPr lang="en-US" sz="2400" dirty="0" smtClean="0">
                <a:latin typeface="Franklin Gothic Heavy" pitchFamily="34" charset="0"/>
              </a:rPr>
              <a:t>UML</a:t>
            </a:r>
            <a:r>
              <a:rPr lang="ar-SA" altLang="ar-SA" sz="2400" dirty="0" smtClean="0">
                <a:latin typeface="Franklin Gothic Heavy" pitchFamily="34" charset="0"/>
              </a:rPr>
              <a:t> </a:t>
            </a:r>
            <a:r>
              <a:rPr lang="ar-SA" altLang="ar-SA" sz="2400" dirty="0">
                <a:latin typeface="Franklin Gothic Heavy" pitchFamily="34" charset="0"/>
              </a:rPr>
              <a:t>عامة وليست ملكية خاصة .</a:t>
            </a:r>
          </a:p>
          <a:p>
            <a:pPr algn="just" defTabSz="849902" rtl="1" eaLnBrk="0" hangingPunct="0">
              <a:spcBef>
                <a:spcPts val="1324"/>
              </a:spcBef>
              <a:defRPr/>
            </a:pPr>
            <a:endParaRPr lang="ar-SA" altLang="ar-SA" sz="2400" dirty="0"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05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id="{F0DDD998-79EB-44E8-BEA8-725AC21EC0DC}" name="Theme1" vid="{9E23B89B-1A8C-42CC-B589-08B9DA4E26BE}"/>
    </a:ext>
  </a:extLst>
</a:theme>
</file>

<file path=ppt/theme/theme2.xml><?xml version="1.0" encoding="utf-8"?>
<a:theme xmlns:a="http://schemas.openxmlformats.org/drawingml/2006/main" name="2_Contemporary">
  <a:themeElements>
    <a:clrScheme name="2_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2_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1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id="{F0DDD998-79EB-44E8-BEA8-725AC21EC0DC}" name="Theme1" vid="{9E23B89B-1A8C-42CC-B589-08B9DA4E26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323</TotalTime>
  <Words>1663</Words>
  <Application>Microsoft Office PowerPoint</Application>
  <PresentationFormat>Custom</PresentationFormat>
  <Paragraphs>148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Theme1</vt:lpstr>
      <vt:lpstr>2_Contemporary</vt:lpstr>
      <vt:lpstr>Couture</vt:lpstr>
      <vt:lpstr>Oriel</vt:lpstr>
      <vt:lpstr>LEC1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namarig</dc:creator>
  <cp:lastModifiedBy>Heba</cp:lastModifiedBy>
  <cp:revision>60</cp:revision>
  <dcterms:created xsi:type="dcterms:W3CDTF">2022-01-28T23:47:56Z</dcterms:created>
  <dcterms:modified xsi:type="dcterms:W3CDTF">2023-01-18T13:34:30Z</dcterms:modified>
</cp:coreProperties>
</file>