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8"/>
  </p:notesMasterIdLst>
  <p:sldIdLst>
    <p:sldId id="257" r:id="rId2"/>
    <p:sldId id="258" r:id="rId3"/>
    <p:sldId id="259" r:id="rId4"/>
    <p:sldId id="262" r:id="rId5"/>
    <p:sldId id="261" r:id="rId6"/>
    <p:sldId id="263" r:id="rId7"/>
    <p:sldId id="264" r:id="rId8"/>
    <p:sldId id="265" r:id="rId9"/>
    <p:sldId id="266" r:id="rId10"/>
    <p:sldId id="260" r:id="rId11"/>
    <p:sldId id="267" r:id="rId12"/>
    <p:sldId id="268" r:id="rId13"/>
    <p:sldId id="269" r:id="rId14"/>
    <p:sldId id="273" r:id="rId15"/>
    <p:sldId id="274" r:id="rId16"/>
    <p:sldId id="270" r:id="rId17"/>
    <p:sldId id="271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EAB31-9CEB-4C9D-97BE-4E29491E576D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6CCAC-1DA8-40DE-93F6-BE60123C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7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105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0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8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Left Col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15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60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54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7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0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9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Edit 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/>
          <a:lstStyle>
            <a:lvl1pPr marL="0" indent="0">
              <a:buNone/>
              <a:defRPr sz="2300" b="1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2" name="Left Col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5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452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Image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934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Your Video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42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me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anchor="ctr"/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7" name="E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anchor="ctr"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19" name="Graphic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0" name="Graphic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hank You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Graphic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11" name="Graphic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683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Graphic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Graphic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Jens Martensson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653DF967-FC3D-4D3B-93C1-E2BAACDC9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2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443" y="705394"/>
            <a:ext cx="8878660" cy="3156722"/>
          </a:xfrm>
        </p:spPr>
        <p:txBody>
          <a:bodyPr/>
          <a:lstStyle/>
          <a:p>
            <a:pPr algn="ctr"/>
            <a:r>
              <a:rPr lang="ar-SA" dirty="0" smtClean="0"/>
              <a:t>معمل الدوائر المنطقيه</a:t>
            </a:r>
            <a:br>
              <a:rPr lang="ar-SA" dirty="0" smtClean="0"/>
            </a:br>
            <a:r>
              <a:rPr lang="en-US" dirty="0" smtClean="0"/>
              <a:t>LAB 2</a:t>
            </a:r>
            <a:r>
              <a:rPr lang="ar-SA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0403" y="4772797"/>
            <a:ext cx="5114773" cy="1046162"/>
          </a:xfrm>
        </p:spPr>
        <p:txBody>
          <a:bodyPr>
            <a:normAutofit/>
          </a:bodyPr>
          <a:lstStyle/>
          <a:p>
            <a:pPr algn="r" rtl="1"/>
            <a:r>
              <a:rPr lang="ar-SA" sz="3200" dirty="0" smtClean="0"/>
              <a:t>أ/نمارق يعقوب جارالنبي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45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22514"/>
            <a:ext cx="10223274" cy="5268687"/>
          </a:xfrm>
        </p:spPr>
        <p:txBody>
          <a:bodyPr>
            <a:normAutofit/>
          </a:bodyPr>
          <a:lstStyle/>
          <a:p>
            <a:pPr algn="just" rtl="1"/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ويمكن استنتاج عدد التشكيلات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أو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الاحتمالات للمداخل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الثنائية بمعلومية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عدد مداخل البوابة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عن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طريق العلاقة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rtl="1"/>
            <a:endParaRPr lang="ar-SA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ما عدد التشكيلات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لبوابة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لها خمسة مداخل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؟ </a:t>
            </a:r>
          </a:p>
          <a:p>
            <a:pPr algn="just" rtl="1"/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 - استنتج جدول الحقيقة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لبوابة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لها ثلاثة مداخل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rtl="1"/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الحل:</a:t>
            </a:r>
          </a:p>
          <a:p>
            <a:pPr algn="just" rtl="1"/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أ - تحسب عدد التشكيلات كالآتي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rtl="1"/>
            <a:endParaRPr lang="ar-SA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endParaRPr lang="ar-SA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 - يوجد ثماني تشكيلات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لبوابة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ذات الثلاثة مداخل:</a:t>
            </a:r>
            <a:endParaRPr lang="ar-SA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endParaRPr lang="ar-SA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374" y="1213486"/>
            <a:ext cx="1066800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57" y="4174559"/>
            <a:ext cx="2447925" cy="48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374" y="5705614"/>
            <a:ext cx="1000125" cy="5429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6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كلمة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تعني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و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وهي تعني عكس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،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وهذه البوابة يمكن الحصول عليها بتوصيل دخل بوابة العاكس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مع خرج البوابة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كما هو موضح في الشكل ويبين الشكل أيضًا الرمز المنطقي للبوابة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 ،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وجدول الحقيقة للبوابة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بمدخلين موضح كما في الجدول 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sz="5400" dirty="0" smtClean="0">
                <a:latin typeface="AL-Mohanad"/>
              </a:rPr>
              <a:t>بوابة </a:t>
            </a:r>
            <a:r>
              <a:rPr lang="en-US" dirty="0" smtClean="0"/>
              <a:t>NOR</a:t>
            </a:r>
            <a:r>
              <a:rPr lang="ar-SA" dirty="0"/>
              <a:t> أو </a:t>
            </a:r>
            <a:r>
              <a:rPr lang="en-US" dirty="0"/>
              <a:t>NOR Gate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936" y="3544956"/>
            <a:ext cx="3971649" cy="10792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58937" y="5002794"/>
            <a:ext cx="2776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latin typeface="AL-Mohanad"/>
              </a:rPr>
              <a:t>رمز بوابة </a:t>
            </a:r>
            <a:r>
              <a:rPr lang="en-US" sz="2800" b="1" dirty="0" smtClean="0">
                <a:latin typeface="Times New Roman" panose="02020603050405020304" pitchFamily="18" charset="0"/>
              </a:rPr>
              <a:t>NOR</a:t>
            </a:r>
            <a:endParaRPr lang="en-US" sz="2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4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L-Mohanad"/>
              </a:rPr>
              <a:t>جدول الحقيقة 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-Mohanad"/>
              </a:rPr>
              <a:t>لبوابة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NOR</a:t>
            </a:r>
            <a:r>
              <a:rPr lang="ar-SA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683919"/>
              </p:ext>
            </p:extLst>
          </p:nvPr>
        </p:nvGraphicFramePr>
        <p:xfrm>
          <a:off x="1819152" y="2391712"/>
          <a:ext cx="8127999" cy="333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40592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656625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5311674"/>
                    </a:ext>
                  </a:extLst>
                </a:gridCol>
              </a:tblGrid>
              <a:tr h="741680">
                <a:tc gridSpan="2">
                  <a:txBody>
                    <a:bodyPr/>
                    <a:lstStyle/>
                    <a:p>
                      <a:pPr algn="ctr"/>
                      <a:r>
                        <a:rPr lang="ar-SA" sz="2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المداخل</a:t>
                      </a:r>
                      <a:endParaRPr lang="en-US" sz="2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الخرج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068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u="none" strike="noStrike" baseline="0" dirty="0" smtClean="0">
                          <a:latin typeface="Times New Roman" panose="02020603050405020304" pitchFamily="18" charset="0"/>
                        </a:rPr>
                        <a:t>Y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3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67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83718"/>
                  </a:ext>
                </a:extLst>
              </a:tr>
              <a:tr h="482843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355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baseline="0" dirty="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05445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نلاحظ من الجدول أن الخرج </a:t>
            </a:r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يكون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غير حقيقي " 0 " عندما يكون أحد المداخل على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الأقل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عند المستوى" 1 "، والخرج يكون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حقيقياً "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" فقط عندما تكون جميع المداخل عند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الصفر" </a:t>
            </a:r>
            <a:r>
              <a:rPr lang="ar-SA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"، وتعتبر البوابة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 </a:t>
            </a:r>
            <a:r>
              <a:rPr lang="ar-SA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كما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هو الحال في البوابة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 </a:t>
            </a:r>
            <a:r>
              <a:rPr lang="ar-SA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من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البوابات الرئيسة الجامعة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في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الدوائر الرقمية، حيث يمكن أن يؤدي عمل كل من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بوابات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و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أو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تشكيلة منها. 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الصيغة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البولينية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للبوابة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هي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rtl="1"/>
            <a:endParaRPr lang="ar-SA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endParaRPr lang="ar-SA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الشكل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يوضح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بوابة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بمدخلين 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،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ar-SA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ذات نبضات متغيرة المستوى،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ويمكن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من خلال جدول الحقيقة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للبوابة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الحصول على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الخرج " 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ar-SA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3933830"/>
            <a:ext cx="2077831" cy="9778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18"/>
          <a:stretch/>
        </p:blipFill>
        <p:spPr>
          <a:xfrm>
            <a:off x="392152" y="351849"/>
            <a:ext cx="11181540" cy="59836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82922" y="5290458"/>
            <a:ext cx="174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Resistor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8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26"/>
          <a:stretch/>
        </p:blipFill>
        <p:spPr>
          <a:xfrm>
            <a:off x="433950" y="220769"/>
            <a:ext cx="11440187" cy="614084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998"/>
          <a:stretch/>
        </p:blipFill>
        <p:spPr>
          <a:xfrm>
            <a:off x="597755" y="261257"/>
            <a:ext cx="11054316" cy="590441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7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26"/>
          <a:stretch/>
        </p:blipFill>
        <p:spPr>
          <a:xfrm>
            <a:off x="365761" y="182879"/>
            <a:ext cx="11564332" cy="62074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234"/>
          <a:stretch/>
        </p:blipFill>
        <p:spPr>
          <a:xfrm>
            <a:off x="287384" y="261257"/>
            <a:ext cx="11720236" cy="631042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212" y="1648006"/>
            <a:ext cx="10146087" cy="34203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601" y="2316690"/>
            <a:ext cx="9905998" cy="1478570"/>
          </a:xfrm>
        </p:spPr>
        <p:txBody>
          <a:bodyPr>
            <a:noAutofit/>
          </a:bodyPr>
          <a:lstStyle/>
          <a:p>
            <a:pPr algn="ctr" rtl="1"/>
            <a:r>
              <a:rPr lang="ar-SA" sz="5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البوابة المنطقية </a:t>
            </a:r>
            <a:r>
              <a:rPr lang="en-US" sz="5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ar-SA" sz="5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و البوابة </a:t>
            </a:r>
            <a:r>
              <a:rPr lang="ar-SA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المنطقية </a:t>
            </a:r>
            <a:r>
              <a:rPr lang="en-US" sz="5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ar-SA" sz="5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و </a:t>
            </a:r>
            <a:r>
              <a:rPr lang="ar-SA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البوابة المنطقية</a:t>
            </a:r>
            <a:r>
              <a:rPr lang="ar-SA" sz="5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ar-SA" sz="5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2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273" y="1750423"/>
            <a:ext cx="10236352" cy="40725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205" y="-287608"/>
            <a:ext cx="10502538" cy="665561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449" y="1765165"/>
            <a:ext cx="9848850" cy="1600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49" y="3873001"/>
            <a:ext cx="98583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543" y="1599131"/>
            <a:ext cx="9637917" cy="45091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1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000" y="2181497"/>
            <a:ext cx="10540909" cy="28808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3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274" y="670334"/>
            <a:ext cx="9725025" cy="15430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4479" y="1651681"/>
            <a:ext cx="312202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14" y="2415858"/>
            <a:ext cx="9810544" cy="21835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54478" y="4037693"/>
            <a:ext cx="3122023" cy="561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514" y="4980593"/>
            <a:ext cx="9767785" cy="11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1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624191" y="4821054"/>
            <a:ext cx="3669339" cy="64455"/>
          </a:xfrm>
        </p:spPr>
        <p:txBody>
          <a:bodyPr/>
          <a:lstStyle/>
          <a:p>
            <a:r>
              <a:rPr lang="en-US" dirty="0" smtClean="0">
                <a:solidFill>
                  <a:srgbClr val="990099"/>
                </a:solidFill>
              </a:rPr>
              <a:t>Namarig  Yagoup Jarelnabee</a:t>
            </a:r>
            <a:endParaRPr lang="en-US" dirty="0">
              <a:solidFill>
                <a:srgbClr val="990099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922297" y="5226514"/>
            <a:ext cx="5069406" cy="299075"/>
          </a:xfrm>
        </p:spPr>
        <p:txBody>
          <a:bodyPr/>
          <a:lstStyle/>
          <a:p>
            <a:r>
              <a:rPr lang="en-US" sz="2800" u="sng" dirty="0" smtClean="0">
                <a:solidFill>
                  <a:srgbClr val="990099"/>
                </a:solidFill>
              </a:rPr>
              <a:t>namajarelnabee123@gmail.com</a:t>
            </a:r>
            <a:endParaRPr lang="en-US" sz="2800" u="sng" dirty="0">
              <a:solidFill>
                <a:srgbClr val="990099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3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7" y="2249487"/>
            <a:ext cx="10328954" cy="3541714"/>
          </a:xfrm>
        </p:spPr>
        <p:txBody>
          <a:bodyPr>
            <a:normAutofit/>
          </a:bodyPr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العاكس أو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بوابة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تؤدي عملية يطلق عليها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العكس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Inversion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أو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الإتمام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Complementation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والعاكس يغير المستوى المنطقي للدخل إلى عكسه، فإذا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كان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الدخل " 1" يتغير في الخرج إلى" 0"، وإذا كان الدخل " 0" يتغير إلى " 1". تعتبر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البوابة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بوابة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غير عادية وذلك لأن لها خرج واحد ودخل واحد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7382" y="648000"/>
            <a:ext cx="11848012" cy="720000"/>
          </a:xfrm>
        </p:spPr>
        <p:txBody>
          <a:bodyPr>
            <a:normAutofit fontScale="90000"/>
          </a:bodyPr>
          <a:lstStyle/>
          <a:p>
            <a:pPr algn="r" rtl="1"/>
            <a:r>
              <a:rPr lang="ar-S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البوابة المنطقية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ar-S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العاكس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Inverter</a:t>
            </a:r>
            <a:r>
              <a:rPr lang="ar-S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lang="ar-S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ar-SA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والجدول</a:t>
            </a:r>
            <a:r>
              <a:rPr lang="ar-SA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يوضح جدول </a:t>
            </a:r>
            <a:r>
              <a:rPr lang="ar-SA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الحقيقة </a:t>
            </a:r>
            <a:r>
              <a:rPr lang="ar-SA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لبوابة </a:t>
            </a:r>
            <a:r>
              <a:rPr lang="ar-SA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العاكس :</a:t>
            </a:r>
          </a:p>
          <a:p>
            <a:pPr algn="r" rtl="1"/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01922"/>
              </p:ext>
            </p:extLst>
          </p:nvPr>
        </p:nvGraphicFramePr>
        <p:xfrm>
          <a:off x="1714649" y="2639906"/>
          <a:ext cx="8128000" cy="18288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150712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53308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A" sz="2400" b="1" u="none" strike="noStrike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الدخل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4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الخرج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0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7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22852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8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589" y="2481942"/>
            <a:ext cx="6661711" cy="1457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87314" y="4468148"/>
            <a:ext cx="36824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SA" sz="3200" dirty="0">
                <a:latin typeface="AL-Mohanad"/>
              </a:rPr>
              <a:t>الرمز المنطقي لهذه البوابة.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9440" y="1649691"/>
            <a:ext cx="10261299" cy="4470309"/>
          </a:xfrm>
        </p:spPr>
        <p:txBody>
          <a:bodyPr/>
          <a:lstStyle/>
          <a:p>
            <a:pPr algn="just" rtl="1"/>
            <a:r>
              <a:rPr lang="ar-SA" sz="3200" dirty="0">
                <a:solidFill>
                  <a:schemeClr val="tx1"/>
                </a:solidFill>
              </a:rPr>
              <a:t>من جدول الحقيقة يتضح أن الخرج عكس الدخل، ويعبر عن هذه العملية بالصيغة البولينية الآتية</a:t>
            </a:r>
            <a:r>
              <a:rPr lang="ar-SA" sz="3200" dirty="0" smtClean="0">
                <a:solidFill>
                  <a:schemeClr val="tx1"/>
                </a:solidFill>
              </a:rPr>
              <a:t>: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4" y="2618395"/>
            <a:ext cx="1567543" cy="6995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كلمة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هي اختصار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لكلمتي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NOT-AND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وتعني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عكس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وهذه البوابة يمكن الحصول عليها بتوصيل دخل بوابة العاكس مع خرج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البوابة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كما يبين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ذلك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الشكل حيث إنه يتكون من رمز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بوابة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ولكن مع دائرة صغيرة عند الخرج والتي ترمز إلى بوابة العاكس والجدول يوضح أيضًا جدول الحقيقة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للبوابة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بمدخلين.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بوابة </a:t>
            </a:r>
            <a:r>
              <a:rPr lang="en-US" dirty="0" smtClean="0"/>
              <a:t>NAND</a:t>
            </a:r>
            <a:r>
              <a:rPr lang="ar-SA" dirty="0"/>
              <a:t> </a:t>
            </a:r>
            <a:r>
              <a:rPr lang="ar-SA" dirty="0" smtClean="0"/>
              <a:t>أو</a:t>
            </a:r>
            <a:r>
              <a:rPr lang="en-US" dirty="0"/>
              <a:t> NAND Gate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595470"/>
              </p:ext>
            </p:extLst>
          </p:nvPr>
        </p:nvGraphicFramePr>
        <p:xfrm>
          <a:off x="1444172" y="3423677"/>
          <a:ext cx="8127999" cy="278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90868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72781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240680"/>
                    </a:ext>
                  </a:extLst>
                </a:gridCol>
              </a:tblGrid>
              <a:tr h="741680">
                <a:tc gridSpan="2">
                  <a:txBody>
                    <a:bodyPr/>
                    <a:lstStyle/>
                    <a:p>
                      <a:pPr algn="ctr"/>
                      <a:r>
                        <a:rPr lang="ar-SA" sz="2800" dirty="0" smtClean="0"/>
                        <a:t>المداخل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800" dirty="0" smtClean="0"/>
                        <a:t>الخرج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60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2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6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2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0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83131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8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625" y="1698172"/>
            <a:ext cx="6388047" cy="185146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71757" y="3879805"/>
            <a:ext cx="2816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200" dirty="0">
                <a:latin typeface="AL-Mohanad"/>
              </a:rPr>
              <a:t>رمز </a:t>
            </a:r>
            <a:r>
              <a:rPr lang="ar-SA" sz="3200" dirty="0" smtClean="0">
                <a:latin typeface="AL-Mohanad"/>
              </a:rPr>
              <a:t>بوابة </a:t>
            </a:r>
            <a:r>
              <a:rPr lang="en-US" sz="3200" dirty="0"/>
              <a:t>NAND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8446" y="735291"/>
            <a:ext cx="10261299" cy="4470309"/>
          </a:xfrm>
        </p:spPr>
        <p:txBody>
          <a:bodyPr/>
          <a:lstStyle/>
          <a:p>
            <a:pPr algn="just" rtl="1"/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نلاحظ من الجدول أن الخرج يكون غير حقيقي " 0"عندما تكون كل المداخل عند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الواحد "1"،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ويكون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حقيقياً "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1"عندما يكون أحد المداخل على الأقل عند الصفر " 0"، وتعتبر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البوابة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إحدى البوابات الرئيسة الهامة في الدوائر الرقمية حيث تستخدم على نطاق واسع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في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معظم النظم الرقمية و تؤدي عمل كل من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بوابات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AND،OR،NOT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أو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أي تشكيلة من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هذه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البوابات، ويعبر عن عمل 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البوابة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بالصيغة البولينية</a:t>
            </a:r>
            <a:r>
              <a:rPr lang="ar-S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rtl="1"/>
            <a:endParaRPr lang="ar-SA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endParaRPr lang="ar-SA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/>
            <a:endParaRPr lang="ar-SA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15" y="2970445"/>
            <a:ext cx="1415850" cy="79165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DF967-FC3D-4D3B-93C1-E2BAACDC97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6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16" id="{37285CCF-9ACA-41F1-ADCA-2DA7763DDCA1}" vid="{2501BE4E-39C3-471C-941C-D6A31E0D04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Theme16</Template>
  <TotalTime>282</TotalTime>
  <Words>545</Words>
  <Application>Microsoft Office PowerPoint</Application>
  <PresentationFormat>Widescreen</PresentationFormat>
  <Paragraphs>102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AL-Mohanad</vt:lpstr>
      <vt:lpstr>Arial</vt:lpstr>
      <vt:lpstr>Bodoni MT</vt:lpstr>
      <vt:lpstr>Calibri</vt:lpstr>
      <vt:lpstr>Gill Sans MT</vt:lpstr>
      <vt:lpstr>Times New Roman</vt:lpstr>
      <vt:lpstr>Wingdings</vt:lpstr>
      <vt:lpstr>Theme16</vt:lpstr>
      <vt:lpstr>معمل الدوائر المنطقيه LAB 2 </vt:lpstr>
      <vt:lpstr>البوابة المنطقية NOT و البوابة المنطقية NAND و البوابة المنطقية NOR </vt:lpstr>
      <vt:lpstr>البوابة المنطقية NOT: العاكس Inverter  (Gate NOT)</vt:lpstr>
      <vt:lpstr>PowerPoint Presentation</vt:lpstr>
      <vt:lpstr>PowerPoint Presentation</vt:lpstr>
      <vt:lpstr>PowerPoint Presentation</vt:lpstr>
      <vt:lpstr>بوابة NAND أو NAND Gate</vt:lpstr>
      <vt:lpstr>PowerPoint Presentation</vt:lpstr>
      <vt:lpstr>PowerPoint Presentation</vt:lpstr>
      <vt:lpstr>PowerPoint Presentation</vt:lpstr>
      <vt:lpstr>بوابة NOR أو NOR 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معمل الدوائر المنطقيه (2) </dc:title>
  <dc:creator>namarig</dc:creator>
  <cp:lastModifiedBy>namarig</cp:lastModifiedBy>
  <cp:revision>64</cp:revision>
  <dcterms:created xsi:type="dcterms:W3CDTF">2022-09-12T09:05:28Z</dcterms:created>
  <dcterms:modified xsi:type="dcterms:W3CDTF">2022-10-02T05:34:39Z</dcterms:modified>
</cp:coreProperties>
</file>