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6" r:id="rId3"/>
    <p:sldId id="267" r:id="rId4"/>
    <p:sldId id="268" r:id="rId5"/>
    <p:sldId id="269" r:id="rId6"/>
    <p:sldId id="276" r:id="rId7"/>
    <p:sldId id="270" r:id="rId8"/>
    <p:sldId id="271" r:id="rId9"/>
    <p:sldId id="272" r:id="rId10"/>
    <p:sldId id="273" r:id="rId11"/>
    <p:sldId id="260" r:id="rId12"/>
    <p:sldId id="274" r:id="rId13"/>
    <p:sldId id="264" r:id="rId14"/>
    <p:sldId id="263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B85A-2790-406E-A8C1-BCC41550191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05B03-3319-4BE7-B40A-C8097B77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75E3-6C07-40EF-8873-00FB2CE28F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4D1B-16A2-418F-94D6-E516BC6FD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D4A5-F840-42CF-9529-8CBD4B9C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172200" cy="1894362"/>
          </a:xfrm>
        </p:spPr>
        <p:txBody>
          <a:bodyPr>
            <a:normAutofit fontScale="90000"/>
          </a:bodyPr>
          <a:lstStyle/>
          <a:p>
            <a:pPr algn="ctr" rtl="1"/>
            <a:r>
              <a:rPr lang="ar-EG" dirty="0" smtClean="0"/>
              <a:t>معمل هندسة البرمجيات الكائنية بلغة الجافا</a:t>
            </a:r>
            <a:br>
              <a:rPr lang="ar-EG" dirty="0" smtClean="0"/>
            </a:br>
            <a:r>
              <a:rPr lang="en-US" dirty="0" smtClean="0"/>
              <a:t>java programing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266" y="3810000"/>
            <a:ext cx="3429000" cy="780869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LEC3</a:t>
            </a:r>
          </a:p>
          <a:p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910933" y="5917474"/>
            <a:ext cx="2889667" cy="716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ar-SA" sz="36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إعداد / أ. </a:t>
            </a:r>
            <a:r>
              <a:rPr lang="ar-EG" sz="3600" b="1" kern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هبه الصديق إبراهيم</a:t>
            </a:r>
            <a:endParaRPr lang="en-US" sz="3600" b="1" kern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EG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ثانيا : </a:t>
            </a:r>
            <a:r>
              <a:rPr lang="ar-SA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جملة قراءة قيمة </a:t>
            </a:r>
            <a:r>
              <a:rPr lang="ar-SA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نصية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10</a:t>
            </a:fld>
            <a:endParaRPr lang="en-US" sz="160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JOptionPane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Enterfirst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integer");</a:t>
            </a:r>
          </a:p>
          <a:p>
            <a:pPr algn="l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الجملة السابقة هي جملة قراءة قيمة نصية من المستخدم.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الجملة السابقة تُظْهِر مربع حوار لإدخال عدد.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endParaRPr lang="ar-S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800" b="1" dirty="0"/>
              <a:t>اذن الكود العام لادخال البيانات بأستخدام الكلاس </a:t>
            </a:r>
            <a:r>
              <a:rPr lang="en-US" sz="2800" b="1" dirty="0"/>
              <a:t>JOptionPane </a:t>
            </a:r>
            <a:r>
              <a:rPr lang="ar-EG" sz="2800" b="1" dirty="0"/>
              <a:t>سيكون كما فى الشكل </a:t>
            </a:r>
            <a:r>
              <a:rPr lang="ar-EG" sz="2800" b="1" dirty="0" smtClean="0"/>
              <a:t>التالى :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96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جملة تحويل القيمة النصية إلى قيمة صحيحة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12</a:t>
            </a:fld>
            <a:endParaRPr lang="en-US" sz="160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number1 =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الجملة السابقة هي جملة تقوم ب</a:t>
            </a:r>
            <a:r>
              <a:rPr lang="ar-SA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تحويل القيمة النصية المدخلة من قبل المستخدم 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والتي تم حفظها في المتغير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إلى </a:t>
            </a:r>
            <a:r>
              <a:rPr lang="ar-SA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قيمة صحيحة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تُخْزَن في المتغير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number1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الطريقة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هي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تابعة للكائن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مُعْرَف في الحزمة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وبالتالي لا يتطلب استخدامه استدعاؤه بجملة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endParaRPr lang="ar-S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endParaRPr lang="ar-S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0960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2400" dirty="0">
                <a:cs typeface="+mj-cs"/>
              </a:rPr>
              <a:t>يرجى ملاحظة اننا حولنا القيم النصية الى قيم رقمية من نوع  </a:t>
            </a:r>
            <a:r>
              <a:rPr lang="ar-EG" sz="2400" dirty="0" smtClean="0">
                <a:cs typeface="+mj-cs"/>
              </a:rPr>
              <a:t>   </a:t>
            </a:r>
            <a:r>
              <a:rPr lang="en-US" sz="2400" dirty="0" err="1" smtClean="0">
                <a:cs typeface="+mj-cs"/>
              </a:rPr>
              <a:t>int</a:t>
            </a:r>
            <a:r>
              <a:rPr lang="en-US" sz="2400" dirty="0" smtClean="0">
                <a:cs typeface="+mj-cs"/>
              </a:rPr>
              <a:t> </a:t>
            </a:r>
            <a:r>
              <a:rPr lang="en-US" sz="2400" dirty="0">
                <a:cs typeface="+mj-cs"/>
              </a:rPr>
              <a:t>... </a:t>
            </a:r>
            <a:r>
              <a:rPr lang="ar-EG" sz="2400" dirty="0">
                <a:cs typeface="+mj-cs"/>
              </a:rPr>
              <a:t>أما اذا كان نريد أنواع رقمية أخرى غير </a:t>
            </a:r>
            <a:r>
              <a:rPr lang="ar-EG" sz="2400" dirty="0" smtClean="0">
                <a:cs typeface="+mj-cs"/>
              </a:rPr>
              <a:t>ذلك فاذا </a:t>
            </a:r>
            <a:r>
              <a:rPr lang="ar-EG" sz="2400" dirty="0">
                <a:cs typeface="+mj-cs"/>
              </a:rPr>
              <a:t>كانت البيانات المتوقعة ادخالها من المستخدم من نوع </a:t>
            </a:r>
            <a:r>
              <a:rPr lang="en-US" sz="2400" dirty="0">
                <a:cs typeface="+mj-cs"/>
              </a:rPr>
              <a:t>byte </a:t>
            </a:r>
            <a:r>
              <a:rPr lang="ar-EG" sz="2400" dirty="0">
                <a:cs typeface="+mj-cs"/>
              </a:rPr>
              <a:t>اذن كود التحويل سيكون كما </a:t>
            </a:r>
            <a:r>
              <a:rPr lang="ar-EG" sz="2400" dirty="0" smtClean="0">
                <a:cs typeface="+mj-cs"/>
              </a:rPr>
              <a:t>يلى</a:t>
            </a:r>
          </a:p>
          <a:p>
            <a:pPr marL="0" indent="0" algn="r" rtl="1">
              <a:buNone/>
            </a:pPr>
            <a:r>
              <a:rPr lang="ar-EG" sz="2400" b="1" dirty="0">
                <a:cs typeface="+mj-cs"/>
              </a:rPr>
              <a:t>الرمز :</a:t>
            </a:r>
          </a:p>
          <a:p>
            <a:r>
              <a:rPr lang="en-US" sz="2400" dirty="0" smtClean="0">
                <a:cs typeface="+mj-cs"/>
              </a:rPr>
              <a:t>number </a:t>
            </a:r>
            <a:r>
              <a:rPr lang="en-US" sz="2400" dirty="0">
                <a:solidFill>
                  <a:schemeClr val="accent1"/>
                </a:solidFill>
                <a:cs typeface="+mj-cs"/>
              </a:rPr>
              <a:t>= </a:t>
            </a:r>
            <a:r>
              <a:rPr lang="en-US" sz="2400" dirty="0" err="1">
                <a:solidFill>
                  <a:schemeClr val="accent1"/>
                </a:solidFill>
                <a:cs typeface="+mj-cs"/>
              </a:rPr>
              <a:t>Byte</a:t>
            </a:r>
            <a:r>
              <a:rPr lang="en-US" sz="2400" dirty="0" err="1">
                <a:cs typeface="+mj-cs"/>
              </a:rPr>
              <a:t>.</a:t>
            </a:r>
            <a:r>
              <a:rPr lang="en-US" sz="2400" dirty="0" err="1">
                <a:solidFill>
                  <a:srgbClr val="00B050"/>
                </a:solidFill>
                <a:cs typeface="+mj-cs"/>
              </a:rPr>
              <a:t>parseByte</a:t>
            </a:r>
            <a:r>
              <a:rPr lang="en-US" sz="2400" dirty="0" smtClean="0">
                <a:cs typeface="+mj-cs"/>
              </a:rPr>
              <a:t>("</a:t>
            </a:r>
            <a:r>
              <a:rPr lang="en-US" sz="2400" dirty="0" err="1" smtClean="0">
                <a:latin typeface="Times New Roman" panose="02020603050405020304" pitchFamily="18" charset="0"/>
                <a:cs typeface="+mj-cs"/>
              </a:rPr>
              <a:t>firstNumber</a:t>
            </a:r>
            <a:r>
              <a:rPr lang="en-US" sz="2400" dirty="0" smtClean="0">
                <a:cs typeface="+mj-cs"/>
              </a:rPr>
              <a:t>");</a:t>
            </a:r>
            <a:endParaRPr lang="en-US" sz="2400" dirty="0">
              <a:cs typeface="+mj-cs"/>
            </a:endParaRPr>
          </a:p>
          <a:p>
            <a:pPr marL="0" indent="0" algn="r" rtl="1">
              <a:buNone/>
            </a:pPr>
            <a:r>
              <a:rPr lang="ar-EG" sz="2400" dirty="0">
                <a:cs typeface="+mj-cs"/>
              </a:rPr>
              <a:t>واذا كانت البيانات المتوقعة أدخلها من المستخدم من نوع </a:t>
            </a:r>
            <a:r>
              <a:rPr lang="en-US" sz="2400" dirty="0">
                <a:cs typeface="+mj-cs"/>
              </a:rPr>
              <a:t>long </a:t>
            </a:r>
            <a:r>
              <a:rPr lang="ar-EG" sz="2400" dirty="0">
                <a:cs typeface="+mj-cs"/>
              </a:rPr>
              <a:t>اذن كود التحويل سيكون كما يلى </a:t>
            </a:r>
            <a:r>
              <a:rPr lang="ar-EG" sz="2400" dirty="0" smtClean="0">
                <a:cs typeface="+mj-cs"/>
              </a:rPr>
              <a:t>:</a:t>
            </a:r>
          </a:p>
          <a:p>
            <a:pPr marL="0" indent="0" algn="r" rtl="1">
              <a:buNone/>
            </a:pPr>
            <a:r>
              <a:rPr lang="ar-EG" sz="2400" dirty="0" smtClean="0">
                <a:cs typeface="+mj-cs"/>
              </a:rPr>
              <a:t> </a:t>
            </a:r>
            <a:r>
              <a:rPr lang="ar-EG" sz="2400" b="1" dirty="0">
                <a:cs typeface="+mj-cs"/>
              </a:rPr>
              <a:t>الرمز :</a:t>
            </a:r>
          </a:p>
          <a:p>
            <a:r>
              <a:rPr lang="en-US" sz="2400" dirty="0">
                <a:cs typeface="+mj-cs"/>
              </a:rPr>
              <a:t>number= </a:t>
            </a:r>
            <a:r>
              <a:rPr lang="en-US" sz="2400" dirty="0" err="1">
                <a:solidFill>
                  <a:schemeClr val="accent1"/>
                </a:solidFill>
                <a:cs typeface="+mj-cs"/>
              </a:rPr>
              <a:t>Long</a:t>
            </a:r>
            <a:r>
              <a:rPr lang="en-US" sz="2400" dirty="0" err="1">
                <a:cs typeface="+mj-cs"/>
              </a:rPr>
              <a:t>.</a:t>
            </a:r>
            <a:r>
              <a:rPr lang="en-US" sz="2400" dirty="0" err="1">
                <a:solidFill>
                  <a:srgbClr val="00B050"/>
                </a:solidFill>
                <a:cs typeface="+mj-cs"/>
              </a:rPr>
              <a:t>parseLong</a:t>
            </a:r>
            <a:r>
              <a:rPr lang="en-US" sz="2400" dirty="0" smtClean="0">
                <a:cs typeface="+mj-cs"/>
              </a:rPr>
              <a:t>("</a:t>
            </a:r>
            <a:r>
              <a:rPr lang="en-US" sz="2400" dirty="0" err="1" smtClean="0">
                <a:latin typeface="Times New Roman" panose="02020603050405020304" pitchFamily="18" charset="0"/>
                <a:cs typeface="+mj-cs"/>
              </a:rPr>
              <a:t>firstNumber</a:t>
            </a:r>
            <a:r>
              <a:rPr lang="en-US" sz="2400" dirty="0" smtClean="0">
                <a:cs typeface="+mj-cs"/>
              </a:rPr>
              <a:t>");</a:t>
            </a:r>
            <a:endParaRPr lang="ar-EG" sz="2400" dirty="0" smtClean="0">
              <a:cs typeface="+mj-cs"/>
            </a:endParaRPr>
          </a:p>
          <a:p>
            <a:pPr marL="0" indent="0" algn="r" rtl="1">
              <a:buNone/>
            </a:pPr>
            <a:r>
              <a:rPr lang="ar-EG" sz="2400" dirty="0">
                <a:cs typeface="+mj-cs"/>
              </a:rPr>
              <a:t>واذا كانت البيانات المتوقع أدخالها من نوع </a:t>
            </a:r>
            <a:r>
              <a:rPr lang="ar-EG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double</a:t>
            </a:r>
            <a:r>
              <a:rPr lang="ar-EG" sz="2400" dirty="0" smtClean="0">
                <a:cs typeface="+mj-cs"/>
              </a:rPr>
              <a:t>او</a:t>
            </a:r>
            <a:r>
              <a:rPr lang="en-US" sz="2400" dirty="0" smtClean="0">
                <a:cs typeface="+mj-cs"/>
              </a:rPr>
              <a:t>Float </a:t>
            </a:r>
            <a:r>
              <a:rPr lang="ar-EG" sz="2400" dirty="0">
                <a:cs typeface="+mj-cs"/>
              </a:rPr>
              <a:t>اذن كود التحويل سيكون كما يلى :</a:t>
            </a:r>
          </a:p>
          <a:p>
            <a:pPr marL="0" indent="0" algn="r" rtl="1">
              <a:buNone/>
            </a:pPr>
            <a:r>
              <a:rPr lang="ar-EG" sz="2400" b="1" dirty="0">
                <a:cs typeface="+mj-cs"/>
              </a:rPr>
              <a:t>الرمز :</a:t>
            </a:r>
          </a:p>
          <a:p>
            <a:r>
              <a:rPr lang="en-US" sz="2400" dirty="0">
                <a:cs typeface="+mj-cs"/>
              </a:rPr>
              <a:t>number = </a:t>
            </a:r>
            <a:r>
              <a:rPr lang="en-US" sz="2400" dirty="0" err="1">
                <a:solidFill>
                  <a:schemeClr val="accent1"/>
                </a:solidFill>
                <a:cs typeface="+mj-cs"/>
              </a:rPr>
              <a:t>Float</a:t>
            </a:r>
            <a:r>
              <a:rPr lang="en-US" sz="2400" dirty="0" err="1">
                <a:cs typeface="+mj-cs"/>
              </a:rPr>
              <a:t>.</a:t>
            </a:r>
            <a:r>
              <a:rPr lang="en-US" sz="2400" dirty="0" err="1">
                <a:solidFill>
                  <a:srgbClr val="00B050"/>
                </a:solidFill>
                <a:cs typeface="+mj-cs"/>
              </a:rPr>
              <a:t>parseFloat</a:t>
            </a:r>
            <a:r>
              <a:rPr lang="en-US" sz="2400" dirty="0" smtClean="0">
                <a:cs typeface="+mj-cs"/>
              </a:rPr>
              <a:t>("</a:t>
            </a:r>
            <a:r>
              <a:rPr lang="en-US" sz="2400" dirty="0" err="1" smtClean="0">
                <a:latin typeface="Times New Roman" panose="02020603050405020304" pitchFamily="18" charset="0"/>
                <a:cs typeface="+mj-cs"/>
              </a:rPr>
              <a:t>firstNumber</a:t>
            </a:r>
            <a:r>
              <a:rPr lang="en-US" sz="2400" dirty="0" smtClean="0">
                <a:cs typeface="+mj-cs"/>
              </a:rPr>
              <a:t>");</a:t>
            </a:r>
            <a:endParaRPr lang="ar-EG" sz="2400" dirty="0" smtClean="0">
              <a:cs typeface="+mj-cs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+mj-cs"/>
              </a:rPr>
              <a:t>number =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+mj-cs"/>
              </a:rPr>
              <a:t>Double</a:t>
            </a:r>
            <a:r>
              <a:rPr lang="en-US" sz="2400" dirty="0" err="1" smtClean="0">
                <a:latin typeface="Times New Roman" panose="02020603050405020304" pitchFamily="18" charset="0"/>
                <a:cs typeface="+mj-cs"/>
              </a:rPr>
              <a:t>.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+mj-cs"/>
              </a:rPr>
              <a:t>parseDouble</a:t>
            </a:r>
            <a:r>
              <a:rPr lang="en-US" sz="2400" dirty="0" smtClean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+mj-cs"/>
              </a:rPr>
              <a:t>firstNumber</a:t>
            </a:r>
            <a:r>
              <a:rPr lang="en-US" sz="2400" dirty="0" smtClean="0">
                <a:latin typeface="Times New Roman" panose="02020603050405020304" pitchFamily="18" charset="0"/>
                <a:cs typeface="+mj-cs"/>
              </a:rPr>
              <a:t>);</a:t>
            </a:r>
            <a:endParaRPr lang="ar-SA" sz="2000" dirty="0" smtClean="0">
              <a:latin typeface="Times New Roman" panose="02020603050405020304" pitchFamily="18" charset="0"/>
              <a:cs typeface="+mj-cs"/>
            </a:endParaRPr>
          </a:p>
          <a:p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4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 smtClean="0"/>
              <a:t>: قم </a:t>
            </a:r>
            <a:r>
              <a:rPr lang="ar-EG" sz="3200" dirty="0"/>
              <a:t>بعرض رسالة للمستخدم لاخذ بيانات رقمية ..... </a:t>
            </a:r>
            <a:r>
              <a:rPr lang="ar-EG" sz="3200" b="1" dirty="0"/>
              <a:t>الحل كما يلى :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1317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2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14080" t="18116" r="21400" b="1376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573130" y="178282"/>
            <a:ext cx="2420954" cy="873278"/>
          </a:xfrm>
        </p:spPr>
        <p:txBody>
          <a:bodyPr>
            <a:normAutofit fontScale="90000"/>
          </a:bodyPr>
          <a:lstStyle/>
          <a:p>
            <a:pPr algn="ctr" rtl="1"/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 2 -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416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 2</a:t>
            </a:r>
            <a:r>
              <a:rPr lang="ar-S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103119"/>
            <a:ext cx="3291839" cy="2009116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60" y="2059964"/>
            <a:ext cx="3291840" cy="2009117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1" y="4101349"/>
            <a:ext cx="3291840" cy="2011729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16</a:t>
            </a:fld>
            <a:endParaRPr lang="en-US" sz="1600"/>
          </a:p>
        </p:txBody>
      </p:sp>
      <p:sp>
        <p:nvSpPr>
          <p:cNvPr id="8" name="مربع نص 7"/>
          <p:cNvSpPr txBox="1"/>
          <p:nvPr/>
        </p:nvSpPr>
        <p:spPr>
          <a:xfrm>
            <a:off x="376535" y="1083054"/>
            <a:ext cx="158920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عنوان صندوق الرسالة</a:t>
            </a:r>
          </a:p>
        </p:txBody>
      </p:sp>
      <p:cxnSp>
        <p:nvCxnSpPr>
          <p:cNvPr id="9" name="رابط كسهم مستقيم 8"/>
          <p:cNvCxnSpPr>
            <a:stCxn id="8" idx="2"/>
          </p:cNvCxnSpPr>
          <p:nvPr/>
        </p:nvCxnSpPr>
        <p:spPr>
          <a:xfrm flipH="1">
            <a:off x="1023426" y="1790940"/>
            <a:ext cx="147710" cy="43175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28800" y="2895600"/>
            <a:ext cx="5111752" cy="1515533"/>
          </a:xfrm>
        </p:spPr>
        <p:txBody>
          <a:bodyPr numCol="1"/>
          <a:lstStyle/>
          <a:p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 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3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صندوق </a:t>
            </a:r>
            <a:r>
              <a:rPr lang="ar-SA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الحوار</a:t>
            </a:r>
            <a:r>
              <a:rPr lang="ar-EG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 box</a:t>
            </a:r>
            <a:r>
              <a:rPr lang="ar-SA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هو عبارة عن </a:t>
            </a:r>
            <a:r>
              <a:rPr lang="ar-SA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نافذة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يتم إظهار </a:t>
            </a:r>
            <a:r>
              <a:rPr lang="ar-SA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الرسائل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المهمة الموجهة للمستخدم فيها، أو التي تعطي خرجاً من البرنامج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ar-EG" sz="2800" dirty="0"/>
              <a:t>ويتم ذلك عن طريق اوامر الكلاس المسمى </a:t>
            </a:r>
            <a:r>
              <a:rPr lang="en-US" sz="2800" dirty="0"/>
              <a:t>JOptionPane </a:t>
            </a:r>
            <a:r>
              <a:rPr lang="ar-EG" sz="2800" dirty="0"/>
              <a:t>حيث يمدنا بنوافذ حوارية مختلفة تساعدنا على إدخال واخراج البيانات من والى البرنامج من خلال تلك النوافذ ...</a:t>
            </a:r>
            <a:endParaRPr lang="en-US" sz="2800" dirty="0"/>
          </a:p>
          <a:p>
            <a:pPr algn="r" rtl="1"/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b="1" dirty="0" smtClean="0"/>
              <a:t>طريقة </a:t>
            </a:r>
            <a:r>
              <a:rPr lang="ar-EG" b="1" dirty="0"/>
              <a:t>إدخال وإخراج البيانات فى التطبيقات الرسومية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جملة 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ar-SA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javax.swing.JOptionPane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الجملة السابقة هي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جملة استدعاء 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تقوم بإخبار المترجم بتحميل الكائن المسمى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JOptionPane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الموجود في الحزمة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للاستخدام في البرنامج.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الحزمة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تحتوي على كثير من الكائنات، مثل: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الكائنات الخاصة بالرسومات والتعامل مع المستخدم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من خلال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بيئة الرسومات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Graphical User Interface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التي تسهل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إدخال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و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إخراج البيانات 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 خلال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مربعات الحوار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22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EG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اولا :</a:t>
            </a:r>
            <a:r>
              <a:rPr lang="ar-SA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جملة </a:t>
            </a:r>
            <a:r>
              <a:rPr lang="ar-SA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طباعة داخل صندوق حوار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الدالة </a:t>
            </a:r>
            <a:r>
              <a:rPr lang="ar-S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showMessageDialog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تابعة للكائن (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JOptionPane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r" rtl="1"/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هذه </a:t>
            </a:r>
            <a:r>
              <a:rPr lang="ar-EG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الدالة</a:t>
            </a:r>
            <a:r>
              <a:rPr lang="ar-S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تتطلب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مدخلين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arguments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على الأقل مفصولين ب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فاصلة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r" rtl="1"/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المدخل الأول دائماً سيكون الكلمة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فإن صندوق الحوار سوف يظهر في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منتصف الشاشة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 rtl="1"/>
            <a:endParaRPr lang="ar-S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ar-S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167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2400" y="152400"/>
            <a:ext cx="8610600" cy="655320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EG" sz="2400" dirty="0"/>
              <a:t>اذا أردنا أن نخرج بيانات للمستخدم على هيئة نافذة رسالة يكون عن طريق جملة الاخراج التالى </a:t>
            </a:r>
            <a:r>
              <a:rPr lang="ar-EG" sz="2400" dirty="0" smtClean="0"/>
              <a:t>:</a:t>
            </a:r>
          </a:p>
          <a:p>
            <a:pPr marL="0" indent="0" algn="r" rtl="1">
              <a:buNone/>
            </a:pPr>
            <a:r>
              <a:rPr lang="ar-EG" sz="2400" dirty="0" smtClean="0"/>
              <a:t> </a:t>
            </a:r>
            <a:r>
              <a:rPr lang="ar-EG" sz="2400" b="1" dirty="0"/>
              <a:t>الرمز :</a:t>
            </a:r>
          </a:p>
          <a:p>
            <a:pPr marL="0" indent="0" rtl="1">
              <a:buNone/>
            </a:pPr>
            <a:r>
              <a:rPr lang="en-US" sz="2400" dirty="0" err="1"/>
              <a:t>JOptionPane.showMessageDialog</a:t>
            </a:r>
            <a:r>
              <a:rPr lang="en-US" sz="2400" dirty="0"/>
              <a:t>(null, "");</a:t>
            </a:r>
          </a:p>
          <a:p>
            <a:pPr marL="0" indent="0" algn="r" rtl="1">
              <a:buNone/>
            </a:pPr>
            <a:r>
              <a:rPr lang="ar-EG" sz="2400" dirty="0"/>
              <a:t>وكانت هذه ابسط رسالة يمكن أظهارها للمستخدم و تحتوى بيانات ...لكن يمكنا اظهارها بصوة أكثر تنسيق باستخدام </a:t>
            </a:r>
            <a:r>
              <a:rPr lang="ar-EG" sz="2400" dirty="0" smtClean="0"/>
              <a:t>جملةالاخراج </a:t>
            </a:r>
            <a:r>
              <a:rPr lang="ar-EG" sz="2400" dirty="0"/>
              <a:t>التالية :</a:t>
            </a:r>
          </a:p>
          <a:p>
            <a:pPr marL="0" indent="0" rtl="1">
              <a:buNone/>
            </a:pPr>
            <a:r>
              <a:rPr lang="en-US" sz="2400" b="1" dirty="0" err="1"/>
              <a:t>showMessageDialog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null</a:t>
            </a:r>
            <a:r>
              <a:rPr lang="en-US" sz="2400" dirty="0"/>
              <a:t>, message, title, </a:t>
            </a:r>
            <a:r>
              <a:rPr lang="en-US" sz="2400" dirty="0" smtClean="0"/>
              <a:t>message Type)</a:t>
            </a:r>
            <a:endParaRPr lang="en-US" sz="2400" dirty="0"/>
          </a:p>
          <a:p>
            <a:pPr marL="0" indent="0" algn="r" rtl="1">
              <a:buNone/>
            </a:pPr>
            <a:r>
              <a:rPr lang="ar-EG" sz="2400" dirty="0"/>
              <a:t>وجملة الاخراج السابقة فكما هو واضح تتطلب أربع </a:t>
            </a:r>
            <a:r>
              <a:rPr lang="ar-EG" sz="2400" dirty="0" smtClean="0"/>
              <a:t>مدخلات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ar-EG" sz="2400" dirty="0" smtClean="0"/>
              <a:t> </a:t>
            </a:r>
            <a:r>
              <a:rPr lang="ar-EG" sz="2400" dirty="0"/>
              <a:t>:</a:t>
            </a:r>
          </a:p>
          <a:p>
            <a:pPr algn="r" rtl="1">
              <a:buFont typeface="Wingdings" pitchFamily="2" charset="2"/>
              <a:buChar char="q"/>
            </a:pPr>
            <a:r>
              <a:rPr lang="ar-EG" sz="2400" dirty="0" smtClean="0"/>
              <a:t> </a:t>
            </a:r>
            <a:r>
              <a:rPr lang="ar-EG" sz="2400" dirty="0"/>
              <a:t>المدخل الاول : الكلمة المحجوزة </a:t>
            </a:r>
            <a:r>
              <a:rPr lang="en-US" sz="2400" dirty="0">
                <a:solidFill>
                  <a:schemeClr val="accent1"/>
                </a:solidFill>
              </a:rPr>
              <a:t>null</a:t>
            </a:r>
            <a:r>
              <a:rPr lang="en-US" sz="2400" dirty="0"/>
              <a:t> </a:t>
            </a:r>
            <a:r>
              <a:rPr lang="ar-EG" sz="2400" dirty="0"/>
              <a:t>وفائدتها وضع صندوق الحوار فى وسط الشاشة </a:t>
            </a:r>
            <a:r>
              <a:rPr lang="ar-EG" sz="2400" dirty="0" smtClean="0"/>
              <a:t>.</a:t>
            </a:r>
          </a:p>
          <a:p>
            <a:pPr algn="r" rtl="1">
              <a:buFont typeface="Wingdings" pitchFamily="2" charset="2"/>
              <a:buChar char="q"/>
            </a:pPr>
            <a:r>
              <a:rPr lang="ar-EG" sz="2400" dirty="0" smtClean="0"/>
              <a:t>المدخل </a:t>
            </a:r>
            <a:r>
              <a:rPr lang="ar-EG" sz="2400" dirty="0"/>
              <a:t>الثانى </a:t>
            </a:r>
            <a:r>
              <a:rPr lang="ar-EG" sz="2400" dirty="0" smtClean="0"/>
              <a:t>:</a:t>
            </a:r>
            <a:r>
              <a:rPr lang="en-US" sz="2400" dirty="0" smtClean="0"/>
              <a:t>message </a:t>
            </a:r>
            <a:r>
              <a:rPr lang="ar-EG" sz="2400" dirty="0"/>
              <a:t>نص الرسالة الذى سوف يظهر للمستخدم ويجب وضع علامتى أقتباس على </a:t>
            </a:r>
            <a:r>
              <a:rPr lang="ar-EG" sz="2400" dirty="0" smtClean="0"/>
              <a:t>النص المراد </a:t>
            </a:r>
            <a:r>
              <a:rPr lang="ar-EG" sz="2400" dirty="0"/>
              <a:t>أخراجة </a:t>
            </a:r>
            <a:r>
              <a:rPr lang="ar-EG" sz="2400" dirty="0" smtClean="0"/>
              <a:t>للمستخدم.</a:t>
            </a:r>
            <a:endParaRPr lang="ar-EG" sz="2400" dirty="0"/>
          </a:p>
          <a:p>
            <a:pPr algn="r" rtl="1">
              <a:buFont typeface="Wingdings" pitchFamily="2" charset="2"/>
              <a:buChar char="q"/>
            </a:pPr>
            <a:r>
              <a:rPr lang="ar-EG" sz="2400" dirty="0" smtClean="0"/>
              <a:t>المدخل </a:t>
            </a:r>
            <a:r>
              <a:rPr lang="ar-EG" sz="2400" dirty="0"/>
              <a:t>الثالث :</a:t>
            </a:r>
            <a:r>
              <a:rPr lang="en-US" sz="2400" dirty="0"/>
              <a:t>title </a:t>
            </a:r>
            <a:r>
              <a:rPr lang="ar-EG" sz="2400" dirty="0" smtClean="0"/>
              <a:t> عنوان </a:t>
            </a:r>
            <a:r>
              <a:rPr lang="ar-EG" sz="2400" dirty="0"/>
              <a:t>الرسالة الذى سوف يظهر فى سطر العنوان </a:t>
            </a:r>
            <a:r>
              <a:rPr lang="ar-EG" sz="2400" dirty="0" smtClean="0"/>
              <a:t>للرسالة.</a:t>
            </a:r>
            <a:endParaRPr lang="ar-EG" sz="2400" dirty="0"/>
          </a:p>
          <a:p>
            <a:pPr algn="r" rtl="1">
              <a:buFont typeface="Wingdings" pitchFamily="2" charset="2"/>
              <a:buChar char="q"/>
            </a:pPr>
            <a:r>
              <a:rPr lang="ar-EG" sz="2400" dirty="0" smtClean="0"/>
              <a:t>المدخل </a:t>
            </a:r>
            <a:r>
              <a:rPr lang="ar-EG" sz="2400" dirty="0"/>
              <a:t>الرابع </a:t>
            </a:r>
            <a:r>
              <a:rPr lang="ar-EG" sz="2400" dirty="0" smtClean="0"/>
              <a:t>: </a:t>
            </a:r>
            <a:r>
              <a:rPr lang="en-US" sz="2400" dirty="0" smtClean="0"/>
              <a:t>message Type </a:t>
            </a:r>
            <a:r>
              <a:rPr lang="ar-EG" sz="2400" dirty="0" smtClean="0"/>
              <a:t> وهو </a:t>
            </a:r>
            <a:r>
              <a:rPr lang="ar-EG" sz="2400" dirty="0"/>
              <a:t>نوع الرسالة حيث يوجد مجموعة من الرموز التى التى يمكن </a:t>
            </a:r>
            <a:r>
              <a:rPr lang="ar-EG" sz="2400" dirty="0" smtClean="0"/>
              <a:t>أظهارها فى </a:t>
            </a:r>
            <a:r>
              <a:rPr lang="ar-EG" sz="2400" dirty="0"/>
              <a:t>صندوق الحوار التى تساعد المستخدم فى معرفة نوع صندوق الحوار و الرسالة التى تظهر فية ....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2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أنواع صناديق الحوار</a:t>
            </a: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86800" cy="4906108"/>
          </a:xfrm>
        </p:spPr>
      </p:pic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جملة خروج من برنامج الجافا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endParaRPr lang="ar-SA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الطريقة المسماة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الموجودة في الكائن المسمى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تُسْتَخدم لإنهاء تطبيق جافا.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المدخل (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يبين أن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التطبيق تم إنهاؤه بنجاح وبدون أخطاء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وإذا كان المدخل ل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يساوي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صفر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فإن ذلك يعني وجود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خطأ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يجب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استخدام جملة الخروج من برنامج الجافا في جميع التطبيقات التي تستخدم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لم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يتم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استدعاؤه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لأنه جزء من الحزمة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الحزمة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هي الحزمة </a:t>
            </a:r>
            <a:r>
              <a:rPr lang="ar-SA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الوحيدة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التي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لا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تتطلب كتابة جملة استدعاء لها، حيث أن هذه الحزمة يتم استدعاؤها </a:t>
            </a:r>
            <a:r>
              <a:rPr lang="ar-SA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دون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الحاجة لكتابة جملة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(حيث يتم تضمينها إلى البرنامج بشكل تلقائي).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ar-S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945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 1 -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8</a:t>
            </a:fld>
            <a:endParaRPr lang="en-US" sz="160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/>
          <a:srcRect l="28805" t="18808" r="20519" b="45486"/>
          <a:stretch/>
        </p:blipFill>
        <p:spPr>
          <a:xfrm>
            <a:off x="485336" y="1758463"/>
            <a:ext cx="8176845" cy="47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 1 -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E6CD-7791-4C81-AD51-12F03E22FECA}" type="slidenum">
              <a:rPr lang="en-US" sz="1600" smtClean="0"/>
              <a:pPr/>
              <a:t>9</a:t>
            </a:fld>
            <a:endParaRPr lang="en-US" sz="1600"/>
          </a:p>
        </p:txBody>
      </p:sp>
      <p:sp>
        <p:nvSpPr>
          <p:cNvPr id="6" name="مربع نص 5"/>
          <p:cNvSpPr txBox="1"/>
          <p:nvPr/>
        </p:nvSpPr>
        <p:spPr>
          <a:xfrm>
            <a:off x="1603716" y="1676774"/>
            <a:ext cx="158920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عنوان صندوق الرسالة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6885688" y="2718820"/>
            <a:ext cx="20006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النص المراد إظهاره للمستخدم</a:t>
            </a:r>
          </a:p>
        </p:txBody>
      </p:sp>
      <p:sp>
        <p:nvSpPr>
          <p:cNvPr id="15" name="مربع نص 14"/>
          <p:cNvSpPr txBox="1"/>
          <p:nvPr/>
        </p:nvSpPr>
        <p:spPr>
          <a:xfrm>
            <a:off x="385104" y="4069080"/>
            <a:ext cx="15903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رمز صندوق الحوار</a:t>
            </a:r>
          </a:p>
        </p:txBody>
      </p:sp>
      <p:pic>
        <p:nvPicPr>
          <p:cNvPr id="19" name="صورة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487931"/>
            <a:ext cx="4461730" cy="3162299"/>
          </a:xfrm>
          <a:prstGeom prst="rect">
            <a:avLst/>
          </a:prstGeom>
        </p:spPr>
      </p:pic>
      <p:cxnSp>
        <p:nvCxnSpPr>
          <p:cNvPr id="10" name="رابط كسهم مستقيم 9"/>
          <p:cNvCxnSpPr>
            <a:stCxn id="9" idx="2"/>
          </p:cNvCxnSpPr>
          <p:nvPr/>
        </p:nvCxnSpPr>
        <p:spPr>
          <a:xfrm flipH="1">
            <a:off x="4188657" y="3426706"/>
            <a:ext cx="3697372" cy="4141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رابط كسهم مستقيم 7"/>
          <p:cNvCxnSpPr>
            <a:stCxn id="6" idx="2"/>
          </p:cNvCxnSpPr>
          <p:nvPr/>
        </p:nvCxnSpPr>
        <p:spPr>
          <a:xfrm>
            <a:off x="2398317" y="2384660"/>
            <a:ext cx="408188" cy="2178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 flipV="1">
            <a:off x="1826817" y="3713872"/>
            <a:ext cx="726470" cy="61368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593</TotalTime>
  <Words>704</Words>
  <Application>Microsoft Office PowerPoint</Application>
  <PresentationFormat>On-screen Show (4:3)</PresentationFormat>
  <Paragraphs>81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معمل هندسة البرمجيات الكائنية بلغة الجافا java programing</vt:lpstr>
      <vt:lpstr>طريقة إدخال وإخراج البيانات فى التطبيقات الرسومية</vt:lpstr>
      <vt:lpstr>جملة import</vt:lpstr>
      <vt:lpstr>اولا :جملة طباعة داخل صندوق حوار</vt:lpstr>
      <vt:lpstr>PowerPoint Presentation</vt:lpstr>
      <vt:lpstr>أنواع صناديق الحوار</vt:lpstr>
      <vt:lpstr>جملة خروج من برنامج الجافا</vt:lpstr>
      <vt:lpstr>مثال 1 - Program</vt:lpstr>
      <vt:lpstr>مثال 1 - Output</vt:lpstr>
      <vt:lpstr> ثانيا : جملة قراءة قيمة نصية</vt:lpstr>
      <vt:lpstr>اذن الكود العام لادخال البيانات بأستخدام الكلاس JOptionPane سيكون كما فى الشكل التالى :</vt:lpstr>
      <vt:lpstr>جملة تحويل القيمة النصية إلى قيمة صحيحة</vt:lpstr>
      <vt:lpstr>PowerPoint Presentation</vt:lpstr>
      <vt:lpstr>: قم بعرض رسالة للمستخدم لاخذ بيانات رقمية ..... الحل كما يلى :</vt:lpstr>
      <vt:lpstr>مثال 2 - Program</vt:lpstr>
      <vt:lpstr>مثال 2 - Output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هندسة البرمجيات الكائنية بلغة الجافا java programing</dc:title>
  <dc:creator>Heba</dc:creator>
  <cp:lastModifiedBy>Heba</cp:lastModifiedBy>
  <cp:revision>26</cp:revision>
  <dcterms:created xsi:type="dcterms:W3CDTF">2023-02-20T09:23:56Z</dcterms:created>
  <dcterms:modified xsi:type="dcterms:W3CDTF">2023-02-20T19:17:20Z</dcterms:modified>
</cp:coreProperties>
</file>