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1" r:id="rId6"/>
    <p:sldId id="262" r:id="rId7"/>
    <p:sldId id="266" r:id="rId8"/>
    <p:sldId id="263" r:id="rId9"/>
    <p:sldId id="264" r:id="rId10"/>
    <p:sldId id="265" r:id="rId11"/>
    <p:sldId id="268"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6CD11D-4539-4472-8A12-389A3C15CC30}" type="datetimeFigureOut">
              <a:rPr lang="en-US" smtClean="0"/>
              <a:t>2/14/2023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B3F0F-5476-42DB-90FC-66A2D3035877}" type="slidenum">
              <a:rPr lang="en-US" smtClean="0"/>
              <a:t>‹#›</a:t>
            </a:fld>
            <a:endParaRPr lang="en-US"/>
          </a:p>
        </p:txBody>
      </p:sp>
    </p:spTree>
    <p:extLst>
      <p:ext uri="{BB962C8B-B14F-4D97-AF65-F5344CB8AC3E}">
        <p14:creationId xmlns:p14="http://schemas.microsoft.com/office/powerpoint/2010/main" val="3905697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E5B3F0F-5476-42DB-90FC-66A2D3035877}" type="slidenum">
              <a:rPr lang="en-US" smtClean="0"/>
              <a:t>2</a:t>
            </a:fld>
            <a:endParaRPr lang="en-US"/>
          </a:p>
        </p:txBody>
      </p:sp>
    </p:spTree>
    <p:extLst>
      <p:ext uri="{BB962C8B-B14F-4D97-AF65-F5344CB8AC3E}">
        <p14:creationId xmlns:p14="http://schemas.microsoft.com/office/powerpoint/2010/main" val="342497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375549CA-8A70-48E3-B4B7-DF93C9A8F7A0}" type="datetime1">
              <a:rPr lang="en-US" smtClean="0"/>
              <a:t>2/14/2023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AF94042-6D97-47E5-B3F3-D51AC93EAE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6DA0B41-876B-4393-B189-1D223AB854B7}"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94042-6D97-47E5-B3F3-D51AC93EAE2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1270A3-F414-47C6-8736-B91A350FABB9}" type="datetime1">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94042-6D97-47E5-B3F3-D51AC93EAE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8A8DAFD-34C2-4A4D-A5BF-EB4BDE84803F}" type="datetime1">
              <a:rPr lang="en-US" smtClean="0"/>
              <a:t>2/14/2023</a:t>
            </a:fld>
            <a:endParaRPr lang="en-US"/>
          </a:p>
        </p:txBody>
      </p:sp>
      <p:sp>
        <p:nvSpPr>
          <p:cNvPr id="9" name="Slide Number Placeholder 8"/>
          <p:cNvSpPr>
            <a:spLocks noGrp="1"/>
          </p:cNvSpPr>
          <p:nvPr>
            <p:ph type="sldNum" sz="quarter" idx="15"/>
          </p:nvPr>
        </p:nvSpPr>
        <p:spPr/>
        <p:txBody>
          <a:bodyPr rtlCol="0"/>
          <a:lstStyle/>
          <a:p>
            <a:fld id="{5AF94042-6D97-47E5-B3F3-D51AC93EAE2C}"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F82DEC7-48B2-4512-88FF-D773AB325FA0}" type="datetime1">
              <a:rPr lang="en-US" smtClean="0"/>
              <a:t>2/14/2023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AF94042-6D97-47E5-B3F3-D51AC93EAE2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49272D7-651F-4808-B5F1-5F0CCDE72884}" type="datetime1">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94042-6D97-47E5-B3F3-D51AC93EAE2C}"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6EE13F4-EA32-4C50-A3BC-991DC82715CB}" type="datetime1">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F94042-6D97-47E5-B3F3-D51AC93EAE2C}"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8D8FAE9-6660-4A4B-BA01-62D9560C6CE4}" type="datetime1">
              <a:rPr lang="en-US" smtClean="0"/>
              <a:t>2/14/2023</a:t>
            </a:fld>
            <a:endParaRPr lang="en-US"/>
          </a:p>
        </p:txBody>
      </p:sp>
      <p:sp>
        <p:nvSpPr>
          <p:cNvPr id="7" name="Slide Number Placeholder 6"/>
          <p:cNvSpPr>
            <a:spLocks noGrp="1"/>
          </p:cNvSpPr>
          <p:nvPr>
            <p:ph type="sldNum" sz="quarter" idx="11"/>
          </p:nvPr>
        </p:nvSpPr>
        <p:spPr/>
        <p:txBody>
          <a:bodyPr rtlCol="0"/>
          <a:lstStyle/>
          <a:p>
            <a:fld id="{5AF94042-6D97-47E5-B3F3-D51AC93EAE2C}"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DD719C-32CF-4B39-85BA-E4F1FAFA3E7D}" type="datetime1">
              <a:rPr lang="en-US" smtClean="0"/>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F94042-6D97-47E5-B3F3-D51AC93EAE2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C1E1285-71A5-4325-AFD2-DD56EB2016B2}" type="datetime1">
              <a:rPr lang="en-US" smtClean="0"/>
              <a:t>2/14/2023</a:t>
            </a:fld>
            <a:endParaRPr lang="en-US"/>
          </a:p>
        </p:txBody>
      </p:sp>
      <p:sp>
        <p:nvSpPr>
          <p:cNvPr id="22" name="Slide Number Placeholder 21"/>
          <p:cNvSpPr>
            <a:spLocks noGrp="1"/>
          </p:cNvSpPr>
          <p:nvPr>
            <p:ph type="sldNum" sz="quarter" idx="15"/>
          </p:nvPr>
        </p:nvSpPr>
        <p:spPr/>
        <p:txBody>
          <a:bodyPr rtlCol="0"/>
          <a:lstStyle/>
          <a:p>
            <a:fld id="{5AF94042-6D97-47E5-B3F3-D51AC93EAE2C}"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6B433DB-B754-4E76-BA89-ACB7B429B7A6}" type="datetime1">
              <a:rPr lang="en-US" smtClean="0"/>
              <a:t>2/14/2023</a:t>
            </a:fld>
            <a:endParaRPr lang="en-US"/>
          </a:p>
        </p:txBody>
      </p:sp>
      <p:sp>
        <p:nvSpPr>
          <p:cNvPr id="18" name="Slide Number Placeholder 17"/>
          <p:cNvSpPr>
            <a:spLocks noGrp="1"/>
          </p:cNvSpPr>
          <p:nvPr>
            <p:ph type="sldNum" sz="quarter" idx="11"/>
          </p:nvPr>
        </p:nvSpPr>
        <p:spPr/>
        <p:txBody>
          <a:bodyPr rtlCol="0"/>
          <a:lstStyle/>
          <a:p>
            <a:fld id="{5AF94042-6D97-47E5-B3F3-D51AC93EAE2C}"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9913A4D-E289-4E18-82D3-FB84BA97EB5A}" type="datetime1">
              <a:rPr lang="en-US" smtClean="0"/>
              <a:t>2/14/2023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AF94042-6D97-47E5-B3F3-D51AC93EAE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08765" y="3683363"/>
            <a:ext cx="3429000" cy="780869"/>
          </a:xfrm>
        </p:spPr>
        <p:txBody>
          <a:bodyPr>
            <a:normAutofit fontScale="90000"/>
          </a:bodyPr>
          <a:lstStyle/>
          <a:p>
            <a:r>
              <a:rPr lang="en-US" sz="5400" dirty="0" smtClean="0">
                <a:solidFill>
                  <a:schemeClr val="tx1"/>
                </a:solidFill>
                <a:latin typeface="Times New Roman" panose="02020603050405020304" pitchFamily="18" charset="0"/>
                <a:cs typeface="Times New Roman" panose="02020603050405020304" pitchFamily="18" charset="0"/>
              </a:rPr>
              <a:t>LEC3</a:t>
            </a:r>
            <a:endParaRPr lang="en-US" sz="54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10934" y="1600200"/>
            <a:ext cx="6385614" cy="2005745"/>
          </a:xfrm>
        </p:spPr>
        <p:txBody>
          <a:bodyPr>
            <a:normAutofit/>
          </a:bodyPr>
          <a:lstStyle/>
          <a:p>
            <a:pPr algn="ctr" rtl="1">
              <a:defRPr/>
            </a:pPr>
            <a:r>
              <a:rPr lang="ar-SA" sz="3200" b="1" kern="10" dirty="0">
                <a:latin typeface="Times New Roman" panose="02020603050405020304" pitchFamily="18" charset="0"/>
                <a:cs typeface="Times New Roman" panose="02020603050405020304" pitchFamily="18" charset="0"/>
              </a:rPr>
              <a:t>تحليل وتصميم </a:t>
            </a:r>
            <a:r>
              <a:rPr lang="ar-EG" sz="3200" kern="10" dirty="0" smtClean="0">
                <a:latin typeface="Times New Roman" panose="02020603050405020304" pitchFamily="18" charset="0"/>
                <a:cs typeface="Times New Roman" panose="02020603050405020304" pitchFamily="18" charset="0"/>
              </a:rPr>
              <a:t>البرمجيات</a:t>
            </a:r>
            <a:r>
              <a:rPr lang="ar-SA" sz="3200" b="1" kern="10" dirty="0" smtClean="0">
                <a:latin typeface="Times New Roman" panose="02020603050405020304" pitchFamily="18" charset="0"/>
                <a:cs typeface="Times New Roman" panose="02020603050405020304" pitchFamily="18" charset="0"/>
              </a:rPr>
              <a:t> </a:t>
            </a:r>
            <a:r>
              <a:rPr lang="en-US" sz="3200" b="1" kern="10" dirty="0" smtClean="0">
                <a:latin typeface="Times New Roman" panose="02020603050405020304" pitchFamily="18" charset="0"/>
                <a:cs typeface="Times New Roman" panose="02020603050405020304" pitchFamily="18" charset="0"/>
              </a:rPr>
              <a:t> </a:t>
            </a:r>
            <a:r>
              <a:rPr lang="ar-SA" sz="3200" b="1" kern="10" dirty="0">
                <a:latin typeface="Times New Roman" panose="02020603050405020304" pitchFamily="18" charset="0"/>
                <a:cs typeface="Times New Roman" panose="02020603050405020304" pitchFamily="18" charset="0"/>
              </a:rPr>
              <a:t>بإستخدام لغة </a:t>
            </a:r>
            <a:r>
              <a:rPr lang="ar-EG" sz="3200" kern="10" dirty="0">
                <a:latin typeface="Times New Roman" panose="02020603050405020304" pitchFamily="18" charset="0"/>
                <a:cs typeface="Times New Roman" panose="02020603050405020304" pitchFamily="18" charset="0"/>
              </a:rPr>
              <a:t>ا</a:t>
            </a:r>
            <a:r>
              <a:rPr lang="ar-SA" sz="3200" b="1" kern="10" dirty="0" smtClean="0">
                <a:latin typeface="Times New Roman" panose="02020603050405020304" pitchFamily="18" charset="0"/>
                <a:cs typeface="Times New Roman" panose="02020603050405020304" pitchFamily="18" charset="0"/>
              </a:rPr>
              <a:t>لنمذجة </a:t>
            </a:r>
            <a:r>
              <a:rPr lang="ar-SA" sz="3200" b="1" kern="10" dirty="0">
                <a:latin typeface="Times New Roman" panose="02020603050405020304" pitchFamily="18" charset="0"/>
                <a:cs typeface="Times New Roman" panose="02020603050405020304" pitchFamily="18" charset="0"/>
              </a:rPr>
              <a:t>الموحدة </a:t>
            </a:r>
            <a:r>
              <a:rPr lang="en-US" sz="3200" b="1" kern="10" dirty="0">
                <a:latin typeface="Times New Roman" panose="02020603050405020304" pitchFamily="18" charset="0"/>
                <a:cs typeface="Times New Roman" panose="02020603050405020304" pitchFamily="18" charset="0"/>
              </a:rPr>
              <a:t>UML</a:t>
            </a:r>
          </a:p>
          <a:p>
            <a:pPr rtl="1">
              <a:defRPr/>
            </a:pPr>
            <a:r>
              <a:rPr lang="en-US" sz="3200" b="1" kern="10" dirty="0" smtClean="0">
                <a:latin typeface="Times New Roman" panose="02020603050405020304" pitchFamily="18" charset="0"/>
                <a:cs typeface="Times New Roman" panose="02020603050405020304" pitchFamily="18" charset="0"/>
              </a:rPr>
              <a:t>  </a:t>
            </a:r>
            <a:endParaRPr lang="ar-SA" sz="3200" b="1" kern="10" dirty="0">
              <a:latin typeface="Times New Roman" panose="02020603050405020304" pitchFamily="18" charset="0"/>
              <a:cs typeface="Times New Roman" panose="02020603050405020304" pitchFamily="18" charset="0"/>
            </a:endParaRPr>
          </a:p>
          <a:p>
            <a:pPr rtl="1"/>
            <a:endParaRPr lang="en-US" sz="3200" b="1"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fld id="{4F503B76-D34C-4DCF-9AE3-F800B173F9C7}" type="slidenum">
              <a:rPr lang="en-US" smtClean="0"/>
              <a:t>1</a:t>
            </a:fld>
            <a:endParaRPr lang="en-US"/>
          </a:p>
        </p:txBody>
      </p:sp>
      <p:sp>
        <p:nvSpPr>
          <p:cNvPr id="4" name="WordArt 5"/>
          <p:cNvSpPr>
            <a:spLocks noChangeArrowheads="1" noChangeShapeType="1" noTextEdit="1"/>
          </p:cNvSpPr>
          <p:nvPr/>
        </p:nvSpPr>
        <p:spPr bwMode="auto">
          <a:xfrm>
            <a:off x="2362200" y="2819400"/>
            <a:ext cx="5322131" cy="863963"/>
          </a:xfrm>
          <a:prstGeom prst="rect">
            <a:avLst/>
          </a:prstGeom>
        </p:spPr>
        <p:txBody>
          <a:bodyPr wrap="none" fromWordArt="1">
            <a:prstTxWarp prst="textPlain">
              <a:avLst>
                <a:gd name="adj" fmla="val 50000"/>
              </a:avLst>
            </a:prstTxWarp>
          </a:bodyPr>
          <a:lstStyle/>
          <a:p>
            <a:pPr algn="ctr"/>
            <a:r>
              <a:rPr lang="en-US" sz="1050" b="1" kern="10" dirty="0" smtClean="0">
                <a:latin typeface="Times New Roman" panose="02020603050405020304" pitchFamily="18" charset="0"/>
                <a:cs typeface="Times New Roman" panose="02020603050405020304" pitchFamily="18" charset="0"/>
              </a:rPr>
              <a:t> Software Analysis </a:t>
            </a:r>
            <a:r>
              <a:rPr lang="en-US" sz="1050" b="1" kern="10" dirty="0">
                <a:latin typeface="Times New Roman" panose="02020603050405020304" pitchFamily="18" charset="0"/>
                <a:cs typeface="Times New Roman" panose="02020603050405020304" pitchFamily="18" charset="0"/>
              </a:rPr>
              <a:t>And Design   Using </a:t>
            </a:r>
            <a:r>
              <a:rPr lang="en-US" sz="1050" b="1" kern="10" dirty="0" smtClean="0">
                <a:latin typeface="Times New Roman" panose="02020603050405020304" pitchFamily="18" charset="0"/>
                <a:cs typeface="Times New Roman" panose="02020603050405020304" pitchFamily="18" charset="0"/>
              </a:rPr>
              <a:t>UML</a:t>
            </a:r>
          </a:p>
          <a:p>
            <a:pPr algn="ctr" rtl="0"/>
            <a:endParaRPr lang="en-US" sz="1050" b="1" kern="10" dirty="0">
              <a:latin typeface="Times New Roman" panose="02020603050405020304" pitchFamily="18" charset="0"/>
              <a:cs typeface="Times New Roman" panose="02020603050405020304" pitchFamily="18" charset="0"/>
            </a:endParaRPr>
          </a:p>
        </p:txBody>
      </p:sp>
      <p:sp>
        <p:nvSpPr>
          <p:cNvPr id="5" name="WordArt 6"/>
          <p:cNvSpPr>
            <a:spLocks noChangeArrowheads="1" noChangeShapeType="1" noTextEdit="1"/>
          </p:cNvSpPr>
          <p:nvPr/>
        </p:nvSpPr>
        <p:spPr bwMode="auto">
          <a:xfrm>
            <a:off x="1910933" y="5917474"/>
            <a:ext cx="2889667" cy="716363"/>
          </a:xfrm>
          <a:prstGeom prst="rect">
            <a:avLst/>
          </a:prstGeom>
        </p:spPr>
        <p:txBody>
          <a:bodyPr wrap="none" fromWordArt="1">
            <a:prstTxWarp prst="textPlain">
              <a:avLst>
                <a:gd name="adj" fmla="val 50000"/>
              </a:avLst>
            </a:prstTxWarp>
          </a:bodyPr>
          <a:lstStyle/>
          <a:p>
            <a:pPr algn="ctr"/>
            <a:r>
              <a:rPr lang="ar-SA" sz="3600" b="1" kern="10" dirty="0">
                <a:latin typeface="Times New Roman" panose="02020603050405020304" pitchFamily="18" charset="0"/>
                <a:cs typeface="Times New Roman" panose="02020603050405020304" pitchFamily="18" charset="0"/>
              </a:rPr>
              <a:t>إعداد / أ. </a:t>
            </a:r>
            <a:r>
              <a:rPr lang="ar-EG" sz="3600" b="1" kern="10" dirty="0" smtClean="0">
                <a:latin typeface="Times New Roman" panose="02020603050405020304" pitchFamily="18" charset="0"/>
                <a:cs typeface="Times New Roman" panose="02020603050405020304" pitchFamily="18" charset="0"/>
              </a:rPr>
              <a:t>هبه الصديق إبراهيم</a:t>
            </a:r>
            <a:endParaRPr lang="en-US" sz="3600" b="1" kern="1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823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467600" cy="487362"/>
          </a:xfrm>
        </p:spPr>
        <p:txBody>
          <a:bodyPr>
            <a:normAutofit fontScale="90000"/>
          </a:bodyPr>
          <a:lstStyle/>
          <a:p>
            <a:pPr algn="r" rtl="1"/>
            <a:r>
              <a:rPr lang="ar-EG" b="1" dirty="0" smtClean="0"/>
              <a:t>مثال 2:</a:t>
            </a:r>
            <a:r>
              <a:rPr lang="en-US" b="1" dirty="0" smtClean="0"/>
              <a:t> </a:t>
            </a:r>
            <a:r>
              <a:rPr lang="ar-EG" b="1" dirty="0" smtClean="0"/>
              <a:t>نظام </a:t>
            </a:r>
            <a:r>
              <a:rPr lang="en-US" b="1" dirty="0" smtClean="0"/>
              <a:t>ATM</a:t>
            </a:r>
            <a:r>
              <a:rPr lang="ar-EG" b="1" dirty="0" smtClean="0"/>
              <a:t>سحب مبلغ من النقود </a:t>
            </a:r>
            <a:endParaRPr lang="en-US" b="1"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28600" y="609600"/>
            <a:ext cx="7848600" cy="6019800"/>
          </a:xfrm>
        </p:spPr>
      </p:pic>
      <p:sp>
        <p:nvSpPr>
          <p:cNvPr id="4" name="Slide Number Placeholder 3"/>
          <p:cNvSpPr>
            <a:spLocks noGrp="1"/>
          </p:cNvSpPr>
          <p:nvPr>
            <p:ph type="sldNum" sz="quarter" idx="15"/>
          </p:nvPr>
        </p:nvSpPr>
        <p:spPr/>
        <p:txBody>
          <a:bodyPr/>
          <a:lstStyle/>
          <a:p>
            <a:fld id="{5AF94042-6D97-47E5-B3F3-D51AC93EAE2C}" type="slidenum">
              <a:rPr lang="en-US" smtClean="0"/>
              <a:t>10</a:t>
            </a:fld>
            <a:endParaRPr lang="en-US"/>
          </a:p>
        </p:txBody>
      </p:sp>
    </p:spTree>
    <p:extLst>
      <p:ext uri="{BB962C8B-B14F-4D97-AF65-F5344CB8AC3E}">
        <p14:creationId xmlns:p14="http://schemas.microsoft.com/office/powerpoint/2010/main" val="42659122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90600" y="609600"/>
            <a:ext cx="7467600" cy="4873752"/>
          </a:xfrm>
        </p:spPr>
        <p:txBody>
          <a:bodyPr>
            <a:normAutofit/>
          </a:bodyPr>
          <a:lstStyle/>
          <a:p>
            <a:pPr marL="0" indent="0" algn="r" rtl="1">
              <a:buNone/>
            </a:pPr>
            <a:r>
              <a:rPr lang="ar-SA" sz="3200" b="1" dirty="0">
                <a:solidFill>
                  <a:srgbClr val="FF0000"/>
                </a:solidFill>
                <a:latin typeface="Times New Roman" panose="02020603050405020304" pitchFamily="18" charset="0"/>
                <a:cs typeface="Times New Roman" panose="02020603050405020304" pitchFamily="18" charset="0"/>
              </a:rPr>
              <a:t>تمرين </a:t>
            </a:r>
            <a:r>
              <a:rPr lang="ar-SA" sz="3200" b="1" dirty="0" smtClean="0">
                <a:solidFill>
                  <a:srgbClr val="FF0000"/>
                </a:solidFill>
                <a:latin typeface="Times New Roman" panose="02020603050405020304" pitchFamily="18" charset="0"/>
                <a:cs typeface="Times New Roman" panose="02020603050405020304" pitchFamily="18" charset="0"/>
              </a:rPr>
              <a:t>(</a:t>
            </a:r>
            <a:r>
              <a:rPr lang="ar-EG" sz="3200" b="1" dirty="0" smtClean="0">
                <a:solidFill>
                  <a:srgbClr val="FF0000"/>
                </a:solidFill>
                <a:latin typeface="Times New Roman" panose="02020603050405020304" pitchFamily="18" charset="0"/>
                <a:cs typeface="Times New Roman" panose="02020603050405020304" pitchFamily="18" charset="0"/>
              </a:rPr>
              <a:t>2</a:t>
            </a:r>
            <a:r>
              <a:rPr lang="ar-SA" sz="3200" b="1" dirty="0" smtClean="0">
                <a:solidFill>
                  <a:srgbClr val="FF0000"/>
                </a:solidFill>
                <a:latin typeface="Times New Roman" panose="02020603050405020304" pitchFamily="18" charset="0"/>
                <a:cs typeface="Times New Roman" panose="02020603050405020304" pitchFamily="18" charset="0"/>
              </a:rPr>
              <a:t>):</a:t>
            </a:r>
            <a:endParaRPr lang="ar-EG" sz="3200" b="1" dirty="0" smtClean="0"/>
          </a:p>
          <a:p>
            <a:pPr algn="justLow" rtl="1"/>
            <a:r>
              <a:rPr lang="ar-EG" sz="3200" b="1" dirty="0" smtClean="0"/>
              <a:t>قم برسم مخطط النشاط (</a:t>
            </a:r>
            <a:r>
              <a:rPr lang="en-US" sz="3200" b="1" dirty="0" smtClean="0"/>
              <a:t>Activity Diagram</a:t>
            </a:r>
            <a:r>
              <a:rPr lang="ar-EG" sz="3200" b="1" dirty="0" smtClean="0"/>
              <a:t>)</a:t>
            </a:r>
            <a:r>
              <a:rPr lang="en-US" sz="3200" b="1" dirty="0" smtClean="0"/>
              <a:t>  </a:t>
            </a:r>
            <a:r>
              <a:rPr lang="ar-EG" sz="3200" b="1" dirty="0" smtClean="0"/>
              <a:t>لنظام استخراج جواز سفر(جديد او تجديد) من إدارة الجوازات موضحا جميع العمليات المتسلسلة التى يقوم بها النظام حتى يتم استلام الجواز من قبل العميل .</a:t>
            </a:r>
            <a:endParaRPr lang="en-US" sz="3200" b="1" dirty="0"/>
          </a:p>
        </p:txBody>
      </p:sp>
      <p:sp>
        <p:nvSpPr>
          <p:cNvPr id="4" name="Slide Number Placeholder 3"/>
          <p:cNvSpPr>
            <a:spLocks noGrp="1"/>
          </p:cNvSpPr>
          <p:nvPr>
            <p:ph type="sldNum" sz="quarter" idx="15"/>
          </p:nvPr>
        </p:nvSpPr>
        <p:spPr/>
        <p:txBody>
          <a:bodyPr/>
          <a:lstStyle/>
          <a:p>
            <a:fld id="{5AF94042-6D97-47E5-B3F3-D51AC93EAE2C}" type="slidenum">
              <a:rPr lang="en-US" smtClean="0"/>
              <a:t>11</a:t>
            </a:fld>
            <a:endParaRPr lang="en-US"/>
          </a:p>
        </p:txBody>
      </p:sp>
    </p:spTree>
    <p:extLst>
      <p:ext uri="{BB962C8B-B14F-4D97-AF65-F5344CB8AC3E}">
        <p14:creationId xmlns:p14="http://schemas.microsoft.com/office/powerpoint/2010/main" val="1271156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38893" y="2550400"/>
            <a:ext cx="5111752" cy="1515533"/>
          </a:xfrm>
        </p:spPr>
        <p:txBody>
          <a:bodyPr numCol="1"/>
          <a:lstStyle/>
          <a:p>
            <a:r>
              <a:rPr lang="en-US" sz="6600" b="1"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end </a:t>
            </a:r>
            <a:endPar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678986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smtClean="0">
                <a:effectLst>
                  <a:outerShdw blurRad="38100" dist="38100" dir="2700000" algn="tl">
                    <a:srgbClr val="000000">
                      <a:alpha val="43137"/>
                    </a:srgbClr>
                  </a:outerShdw>
                </a:effectLst>
              </a:rPr>
              <a:t>ماهو </a:t>
            </a:r>
            <a:r>
              <a:rPr lang="ar-EG" b="1" dirty="0">
                <a:effectLst>
                  <a:outerShdw blurRad="38100" dist="38100" dir="2700000" algn="tl">
                    <a:srgbClr val="000000">
                      <a:alpha val="43137"/>
                    </a:srgbClr>
                  </a:outerShdw>
                </a:effectLst>
              </a:rPr>
              <a:t>ال </a:t>
            </a:r>
            <a:r>
              <a:rPr lang="en-US" b="1" dirty="0" smtClean="0">
                <a:effectLst>
                  <a:outerShdw blurRad="38100" dist="38100" dir="2700000" algn="tl">
                    <a:srgbClr val="000000">
                      <a:alpha val="43137"/>
                    </a:srgbClr>
                  </a:outerShdw>
                </a:effectLst>
              </a:rPr>
              <a:t>:Activity Diagram</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marL="0" indent="0" algn="r" rtl="1">
              <a:buNone/>
            </a:pPr>
            <a:r>
              <a:rPr lang="ar-EG" dirty="0"/>
              <a:t>نوع من أنواع </a:t>
            </a:r>
            <a:r>
              <a:rPr lang="ar-EG" dirty="0" smtClean="0"/>
              <a:t>ال</a:t>
            </a:r>
            <a:r>
              <a:rPr lang="en-US" dirty="0" smtClean="0"/>
              <a:t> behavioral diagram</a:t>
            </a:r>
            <a:r>
              <a:rPr lang="ar-EG" dirty="0" smtClean="0"/>
              <a:t>تصف </a:t>
            </a:r>
            <a:r>
              <a:rPr lang="ar-EG" dirty="0"/>
              <a:t>مسار </a:t>
            </a:r>
            <a:r>
              <a:rPr lang="ar-EG" dirty="0" smtClean="0"/>
              <a:t>النظام </a:t>
            </a:r>
            <a:r>
              <a:rPr lang="ar-EG" dirty="0"/>
              <a:t>من نقطة البداية وحتى النهاية  والأنشطة والعمليات التي تمر بها بشكل تسلسلي .</a:t>
            </a:r>
            <a:endParaRPr lang="en-US" dirty="0"/>
          </a:p>
        </p:txBody>
      </p:sp>
      <p:sp>
        <p:nvSpPr>
          <p:cNvPr id="4" name="Slide Number Placeholder 3"/>
          <p:cNvSpPr>
            <a:spLocks noGrp="1"/>
          </p:cNvSpPr>
          <p:nvPr>
            <p:ph type="sldNum" sz="quarter" idx="15"/>
          </p:nvPr>
        </p:nvSpPr>
        <p:spPr/>
        <p:txBody>
          <a:bodyPr/>
          <a:lstStyle/>
          <a:p>
            <a:fld id="{5AF94042-6D97-47E5-B3F3-D51AC93EAE2C}" type="slidenum">
              <a:rPr lang="en-US" smtClean="0"/>
              <a:t>2</a:t>
            </a:fld>
            <a:endParaRPr lang="en-US"/>
          </a:p>
        </p:txBody>
      </p:sp>
    </p:spTree>
    <p:extLst>
      <p:ext uri="{BB962C8B-B14F-4D97-AF65-F5344CB8AC3E}">
        <p14:creationId xmlns:p14="http://schemas.microsoft.com/office/powerpoint/2010/main" val="59114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EG" b="1" dirty="0">
                <a:effectLst>
                  <a:outerShdw blurRad="38100" dist="38100" dir="2700000" algn="tl">
                    <a:srgbClr val="000000">
                      <a:alpha val="43137"/>
                    </a:srgbClr>
                  </a:outerShdw>
                </a:effectLst>
              </a:rPr>
              <a:t>الرموز المستخدمة لرسم </a:t>
            </a:r>
            <a:r>
              <a:rPr lang="ar-EG" b="1" dirty="0" smtClean="0">
                <a:effectLst>
                  <a:outerShdw blurRad="38100" dist="38100" dir="2700000" algn="tl">
                    <a:srgbClr val="000000">
                      <a:alpha val="43137"/>
                    </a:srgbClr>
                  </a:outerShdw>
                </a:effectLst>
              </a:rPr>
              <a:t>ال</a:t>
            </a:r>
            <a:r>
              <a:rPr lang="en-US" b="1" dirty="0">
                <a:effectLst>
                  <a:outerShdw blurRad="38100" dist="38100" dir="2700000" algn="tl">
                    <a:srgbClr val="000000">
                      <a:alpha val="43137"/>
                    </a:srgbClr>
                  </a:outerShdw>
                </a:effectLst>
              </a:rPr>
              <a:t>:</a:t>
            </a:r>
            <a:r>
              <a:rPr lang="en-US" b="1" dirty="0" smtClean="0">
                <a:effectLst>
                  <a:outerShdw blurRad="38100" dist="38100" dir="2700000" algn="tl">
                    <a:srgbClr val="000000">
                      <a:alpha val="43137"/>
                    </a:srgbClr>
                  </a:outerShdw>
                </a:effectLst>
              </a:rPr>
              <a:t>Activity Diagram</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p:txBody>
          <a:bodyPr/>
          <a:lstStyle/>
          <a:p>
            <a:pPr algn="r" rtl="1"/>
            <a:r>
              <a:rPr lang="en-US" dirty="0" smtClean="0"/>
              <a:t>*</a:t>
            </a:r>
            <a:r>
              <a:rPr lang="en-US" b="1" dirty="0"/>
              <a:t>:</a:t>
            </a:r>
            <a:r>
              <a:rPr lang="en-US" dirty="0"/>
              <a:t> </a:t>
            </a:r>
            <a:r>
              <a:rPr lang="en-US" dirty="0"/>
              <a:t> </a:t>
            </a:r>
            <a:r>
              <a:rPr lang="en-US" b="1" dirty="0"/>
              <a:t>Initial </a:t>
            </a:r>
            <a:r>
              <a:rPr lang="en-US" b="1" dirty="0" smtClean="0"/>
              <a:t>State</a:t>
            </a:r>
            <a:r>
              <a:rPr lang="ar-EG" dirty="0" smtClean="0"/>
              <a:t>تمثل </a:t>
            </a:r>
            <a:r>
              <a:rPr lang="ar-EG" dirty="0"/>
              <a:t>نقطة </a:t>
            </a:r>
            <a:r>
              <a:rPr lang="ar-EG" dirty="0" smtClean="0"/>
              <a:t>البداية.</a:t>
            </a:r>
            <a:endParaRPr lang="en-US" dirty="0" smtClean="0"/>
          </a:p>
          <a:p>
            <a:pPr algn="r" rtl="1"/>
            <a:endParaRPr lang="en-US" dirty="0"/>
          </a:p>
          <a:p>
            <a:pPr algn="r" rtl="1"/>
            <a:endParaRPr lang="en-US" dirty="0" smtClean="0"/>
          </a:p>
          <a:p>
            <a:pPr algn="r" rtl="1"/>
            <a:endParaRPr lang="en-US" dirty="0"/>
          </a:p>
          <a:p>
            <a:pPr algn="r" rtl="1"/>
            <a:endParaRPr lang="en-US" dirty="0" smtClean="0"/>
          </a:p>
          <a:p>
            <a:pPr algn="r" rtl="1"/>
            <a:r>
              <a:rPr lang="en-US" dirty="0" smtClean="0"/>
              <a:t>*</a:t>
            </a:r>
            <a:r>
              <a:rPr lang="en-US" b="1" dirty="0"/>
              <a:t> </a:t>
            </a:r>
            <a:r>
              <a:rPr lang="en-US" b="1" dirty="0" smtClean="0"/>
              <a:t>: Action </a:t>
            </a:r>
            <a:r>
              <a:rPr lang="en-US" b="1" dirty="0"/>
              <a:t>or Activity </a:t>
            </a:r>
            <a:r>
              <a:rPr lang="en-US" b="1" dirty="0" smtClean="0"/>
              <a:t>State</a:t>
            </a:r>
            <a:r>
              <a:rPr lang="ar-EG" dirty="0" smtClean="0"/>
              <a:t>تمثل </a:t>
            </a:r>
            <a:r>
              <a:rPr lang="ar-EG" dirty="0"/>
              <a:t>العمليات و </a:t>
            </a:r>
            <a:r>
              <a:rPr lang="ar-EG" dirty="0" smtClean="0"/>
              <a:t>الأنشطة</a:t>
            </a:r>
            <a:r>
              <a:rPr lang="en-US" dirty="0" smtClean="0"/>
              <a:t>.  </a:t>
            </a:r>
          </a:p>
          <a:p>
            <a:pPr algn="r" rtl="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2133600"/>
            <a:ext cx="1371600" cy="173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7325" y="4419600"/>
            <a:ext cx="2266950" cy="180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5"/>
          </p:nvPr>
        </p:nvSpPr>
        <p:spPr/>
        <p:txBody>
          <a:bodyPr/>
          <a:lstStyle/>
          <a:p>
            <a:fld id="{5AF94042-6D97-47E5-B3F3-D51AC93EAE2C}" type="slidenum">
              <a:rPr lang="en-US" smtClean="0"/>
              <a:t>3</a:t>
            </a:fld>
            <a:endParaRPr lang="en-US"/>
          </a:p>
        </p:txBody>
      </p:sp>
    </p:spTree>
    <p:extLst>
      <p:ext uri="{BB962C8B-B14F-4D97-AF65-F5344CB8AC3E}">
        <p14:creationId xmlns:p14="http://schemas.microsoft.com/office/powerpoint/2010/main" val="1594583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81000"/>
            <a:ext cx="7467600" cy="6092952"/>
          </a:xfrm>
        </p:spPr>
        <p:txBody>
          <a:bodyPr>
            <a:normAutofit lnSpcReduction="10000"/>
          </a:bodyPr>
          <a:lstStyle/>
          <a:p>
            <a:pPr algn="r" rtl="1"/>
            <a:r>
              <a:rPr lang="en-US" dirty="0" smtClean="0"/>
              <a:t>*</a:t>
            </a:r>
            <a:r>
              <a:rPr lang="en-US" b="1" dirty="0"/>
              <a:t>: </a:t>
            </a:r>
            <a:r>
              <a:rPr lang="en-US" b="1" dirty="0" smtClean="0"/>
              <a:t>Decision </a:t>
            </a:r>
            <a:r>
              <a:rPr lang="en-US" b="1" dirty="0"/>
              <a:t>node and Branching </a:t>
            </a:r>
            <a:r>
              <a:rPr lang="ar-EG" dirty="0" smtClean="0"/>
              <a:t>تستخدم </a:t>
            </a:r>
            <a:r>
              <a:rPr lang="ar-EG" dirty="0"/>
              <a:t>في حال وجود خيارين يحتاج لاتخاذ قرار أو عملية يتفرع منها عمليات بحسب شروط</a:t>
            </a:r>
            <a:r>
              <a:rPr lang="ar-EG" dirty="0" smtClean="0"/>
              <a:t>.</a:t>
            </a:r>
            <a:endParaRPr lang="en-US" dirty="0" smtClean="0"/>
          </a:p>
          <a:p>
            <a:pPr algn="r" rtl="1"/>
            <a:endParaRPr lang="en-US" dirty="0"/>
          </a:p>
          <a:p>
            <a:pPr algn="r" rtl="1"/>
            <a:endParaRPr lang="en-US" dirty="0" smtClean="0"/>
          </a:p>
          <a:p>
            <a:pPr algn="r" rtl="1"/>
            <a:endParaRPr lang="en-US" dirty="0"/>
          </a:p>
          <a:p>
            <a:pPr algn="r" rtl="1"/>
            <a:endParaRPr lang="en-US" dirty="0" smtClean="0"/>
          </a:p>
          <a:p>
            <a:pPr algn="r" rtl="1"/>
            <a:r>
              <a:rPr lang="en-US" dirty="0" smtClean="0"/>
              <a:t> </a:t>
            </a:r>
            <a:r>
              <a:rPr lang="en-US" b="1" dirty="0"/>
              <a:t>: </a:t>
            </a:r>
            <a:r>
              <a:rPr lang="en-US" dirty="0" smtClean="0"/>
              <a:t>*</a:t>
            </a:r>
            <a:r>
              <a:rPr lang="en-US" b="1" dirty="0"/>
              <a:t>Fork   </a:t>
            </a:r>
            <a:r>
              <a:rPr lang="ar-EG" dirty="0"/>
              <a:t>يستخدم في حال وجود عملية معتمدة بشكل قطعي على عمليات أخرى، توضع العمليات المرتبطة بالعملية الأساسية أسفل رمز ال</a:t>
            </a:r>
            <a:r>
              <a:rPr lang="en-US" dirty="0"/>
              <a:t>fork.</a:t>
            </a:r>
            <a:endParaRPr lang="en-US" dirty="0" smtClean="0"/>
          </a:p>
          <a:p>
            <a:pPr algn="r" rtl="1"/>
            <a:endParaRPr lang="en-US" dirty="0"/>
          </a:p>
          <a:p>
            <a:pPr algn="r" rtl="1"/>
            <a:endParaRPr lang="en-US" dirty="0" smtClean="0"/>
          </a:p>
          <a:p>
            <a:pPr algn="r" rtl="1"/>
            <a:endParaRPr lang="en-US" dirty="0"/>
          </a:p>
          <a:p>
            <a:pPr algn="r" rtl="1"/>
            <a:endParaRPr lang="en-US" dirty="0" smtClean="0"/>
          </a:p>
          <a:p>
            <a:pPr marL="0" indent="0" algn="r" rtl="1">
              <a:buNone/>
            </a:pPr>
            <a:r>
              <a:rPr lang="ar-EG" dirty="0"/>
              <a:t>  </a:t>
            </a:r>
            <a:endParaRPr lang="en-US" dirty="0"/>
          </a:p>
        </p:txBody>
      </p:sp>
      <p:sp>
        <p:nvSpPr>
          <p:cNvPr id="4" name="Slide Number Placeholder 3"/>
          <p:cNvSpPr>
            <a:spLocks noGrp="1"/>
          </p:cNvSpPr>
          <p:nvPr>
            <p:ph type="sldNum" sz="quarter" idx="15"/>
          </p:nvPr>
        </p:nvSpPr>
        <p:spPr/>
        <p:txBody>
          <a:bodyPr/>
          <a:lstStyle/>
          <a:p>
            <a:fld id="{5AF94042-6D97-47E5-B3F3-D51AC93EAE2C}" type="slidenum">
              <a:rPr lang="en-US" smtClean="0"/>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129" y="1066800"/>
            <a:ext cx="2733221"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930000"/>
            <a:ext cx="3323429" cy="2317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21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lstStyle/>
          <a:p>
            <a:pPr algn="r" rtl="1"/>
            <a:r>
              <a:rPr lang="en-US" b="1" dirty="0" smtClean="0"/>
              <a:t> </a:t>
            </a:r>
            <a:r>
              <a:rPr lang="en-US" b="1" dirty="0"/>
              <a:t>: </a:t>
            </a:r>
            <a:r>
              <a:rPr lang="en-US" b="1" dirty="0" smtClean="0"/>
              <a:t>*</a:t>
            </a:r>
            <a:r>
              <a:rPr lang="en-US" b="1" dirty="0"/>
              <a:t>Merge or Merge </a:t>
            </a:r>
            <a:r>
              <a:rPr lang="en-US" b="1" dirty="0" smtClean="0"/>
              <a:t>Event</a:t>
            </a:r>
            <a:r>
              <a:rPr lang="ar-EG" dirty="0" smtClean="0"/>
              <a:t>تستخدم </a:t>
            </a:r>
            <a:r>
              <a:rPr lang="ar-EG" dirty="0"/>
              <a:t>في حال التقاء عمليتين في نقطة واحدة</a:t>
            </a:r>
            <a:r>
              <a:rPr lang="ar-EG" dirty="0" smtClean="0"/>
              <a:t>.</a:t>
            </a:r>
            <a:endParaRPr lang="en-US" dirty="0" smtClean="0"/>
          </a:p>
          <a:p>
            <a:pPr algn="r" rtl="1"/>
            <a:endParaRPr lang="en-US" dirty="0"/>
          </a:p>
          <a:p>
            <a:pPr algn="r" rtl="1"/>
            <a:endParaRPr lang="en-US" dirty="0" smtClean="0"/>
          </a:p>
          <a:p>
            <a:pPr algn="r" rtl="1"/>
            <a:endParaRPr lang="en-US" dirty="0"/>
          </a:p>
          <a:p>
            <a:pPr algn="r" rtl="1"/>
            <a:endParaRPr lang="en-US" dirty="0" smtClean="0"/>
          </a:p>
          <a:p>
            <a:pPr algn="r" rtl="1"/>
            <a:r>
              <a:rPr lang="en-US" dirty="0"/>
              <a:t>*</a:t>
            </a:r>
            <a:r>
              <a:rPr lang="en-US" b="1" dirty="0"/>
              <a:t>Join : </a:t>
            </a:r>
            <a:r>
              <a:rPr lang="ar-EG" dirty="0"/>
              <a:t>هي عكس ال</a:t>
            </a:r>
            <a:r>
              <a:rPr lang="en-US" dirty="0"/>
              <a:t>fork  </a:t>
            </a:r>
            <a:r>
              <a:rPr lang="ar-EG" dirty="0"/>
              <a:t>تستخدم في حال وجود عمليات تؤدي إلى مكان واحد.</a:t>
            </a:r>
          </a:p>
          <a:p>
            <a:pPr marL="0" indent="0">
              <a:buNone/>
            </a:pPr>
            <a:r>
              <a:rPr lang="ar-EG" dirty="0"/>
              <a:t/>
            </a:r>
            <a:br>
              <a:rPr lang="ar-EG" dirty="0"/>
            </a:br>
            <a:endParaRPr lang="en-US" dirty="0" smtClean="0"/>
          </a:p>
          <a:p>
            <a:pPr algn="r" rtl="1"/>
            <a:endParaRPr lang="en-US" dirty="0"/>
          </a:p>
        </p:txBody>
      </p:sp>
      <p:sp>
        <p:nvSpPr>
          <p:cNvPr id="4" name="Slide Number Placeholder 3"/>
          <p:cNvSpPr>
            <a:spLocks noGrp="1"/>
          </p:cNvSpPr>
          <p:nvPr>
            <p:ph type="sldNum" sz="quarter" idx="15"/>
          </p:nvPr>
        </p:nvSpPr>
        <p:spPr/>
        <p:txBody>
          <a:bodyPr/>
          <a:lstStyle/>
          <a:p>
            <a:fld id="{5AF94042-6D97-47E5-B3F3-D51AC93EAE2C}" type="slidenum">
              <a:rPr lang="en-US" smtClean="0"/>
              <a:t>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038497"/>
            <a:ext cx="195752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886200"/>
            <a:ext cx="266700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7621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304800"/>
            <a:ext cx="7467600" cy="6169152"/>
          </a:xfrm>
        </p:spPr>
        <p:txBody>
          <a:bodyPr/>
          <a:lstStyle/>
          <a:p>
            <a:pPr algn="r" rtl="1"/>
            <a:r>
              <a:rPr lang="en-US" dirty="0" smtClean="0"/>
              <a:t> </a:t>
            </a:r>
            <a:r>
              <a:rPr lang="en-US" b="1" dirty="0"/>
              <a:t>: </a:t>
            </a:r>
            <a:r>
              <a:rPr lang="en-US" dirty="0" smtClean="0"/>
              <a:t>*</a:t>
            </a:r>
            <a:r>
              <a:rPr lang="en-US" b="1" dirty="0"/>
              <a:t>Swimlanes  </a:t>
            </a:r>
            <a:r>
              <a:rPr lang="ar-EG" dirty="0"/>
              <a:t>تستخدم لتقسيم العمليات المرتبطة إلى مجموعات ممكن أن تكون بشكل أفقي أو عمودي</a:t>
            </a:r>
            <a:r>
              <a:rPr lang="ar-EG" dirty="0" smtClean="0"/>
              <a:t>.</a:t>
            </a:r>
            <a:endParaRPr lang="en-US" dirty="0" smtClean="0"/>
          </a:p>
          <a:p>
            <a:pPr algn="r" rtl="1"/>
            <a:endParaRPr lang="en-US" dirty="0"/>
          </a:p>
          <a:p>
            <a:pPr algn="r" rtl="1"/>
            <a:endParaRPr lang="en-US" dirty="0" smtClean="0"/>
          </a:p>
          <a:p>
            <a:pPr algn="r" rtl="1"/>
            <a:endParaRPr lang="en-US" dirty="0"/>
          </a:p>
          <a:p>
            <a:pPr algn="r" rtl="1"/>
            <a:endParaRPr lang="en-US" dirty="0" smtClean="0"/>
          </a:p>
          <a:p>
            <a:pPr marL="0" indent="0" algn="r" rtl="1">
              <a:buNone/>
            </a:pPr>
            <a:endParaRPr lang="en-US" dirty="0" smtClean="0"/>
          </a:p>
          <a:p>
            <a:pPr algn="r" rtl="1"/>
            <a:endParaRPr lang="en-US" dirty="0"/>
          </a:p>
          <a:p>
            <a:pPr algn="r" rtl="1"/>
            <a:endParaRPr lang="en-US" dirty="0" smtClean="0"/>
          </a:p>
          <a:p>
            <a:pPr algn="r" rtl="1"/>
            <a:r>
              <a:rPr lang="en-US" b="1" dirty="0" smtClean="0"/>
              <a:t> </a:t>
            </a:r>
            <a:r>
              <a:rPr lang="en-US" b="1" dirty="0"/>
              <a:t>: </a:t>
            </a:r>
            <a:r>
              <a:rPr lang="en-US" b="1" dirty="0" smtClean="0"/>
              <a:t>*</a:t>
            </a:r>
            <a:r>
              <a:rPr lang="en-US" b="1" dirty="0"/>
              <a:t>Final State or End </a:t>
            </a:r>
            <a:r>
              <a:rPr lang="en-US" b="1" dirty="0" smtClean="0"/>
              <a:t>State</a:t>
            </a:r>
            <a:r>
              <a:rPr lang="ar-EG" dirty="0" smtClean="0"/>
              <a:t>نقطة </a:t>
            </a:r>
            <a:r>
              <a:rPr lang="ar-EG" dirty="0"/>
              <a:t>النهاية</a:t>
            </a:r>
            <a:r>
              <a:rPr lang="ar-EG" dirty="0" smtClean="0"/>
              <a:t>.</a:t>
            </a:r>
            <a:endParaRPr lang="en-US" dirty="0" smtClean="0"/>
          </a:p>
          <a:p>
            <a:pPr algn="r" rtl="1"/>
            <a:endParaRPr lang="ar-EG" dirty="0"/>
          </a:p>
          <a:p>
            <a:pPr marL="0" indent="0">
              <a:buNone/>
            </a:pPr>
            <a:r>
              <a:rPr lang="ar-EG" dirty="0"/>
              <a:t/>
            </a:r>
            <a:br>
              <a:rPr lang="ar-EG" dirty="0"/>
            </a:br>
            <a:endParaRPr lang="en-US" dirty="0"/>
          </a:p>
        </p:txBody>
      </p:sp>
      <p:sp>
        <p:nvSpPr>
          <p:cNvPr id="4" name="Slide Number Placeholder 3"/>
          <p:cNvSpPr>
            <a:spLocks noGrp="1"/>
          </p:cNvSpPr>
          <p:nvPr>
            <p:ph type="sldNum" sz="quarter" idx="15"/>
          </p:nvPr>
        </p:nvSpPr>
        <p:spPr/>
        <p:txBody>
          <a:bodyPr/>
          <a:lstStyle/>
          <a:p>
            <a:fld id="{5AF94042-6D97-47E5-B3F3-D51AC93EAE2C}" type="slidenum">
              <a:rPr lang="en-US" smtClean="0"/>
              <a:t>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19200"/>
            <a:ext cx="439102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8112" y="4800600"/>
            <a:ext cx="1676400"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3598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467600" cy="838200"/>
          </a:xfrm>
        </p:spPr>
        <p:txBody>
          <a:bodyPr/>
          <a:lstStyle/>
          <a:p>
            <a:pPr algn="r" rtl="1"/>
            <a:r>
              <a:rPr lang="ar-EG" dirty="0" smtClean="0"/>
              <a:t>شكل ال </a:t>
            </a:r>
            <a:r>
              <a:rPr lang="en-US" dirty="0" smtClean="0"/>
              <a:t>activity diagram </a:t>
            </a:r>
            <a:endParaRPr lang="en-US" dirty="0"/>
          </a:p>
        </p:txBody>
      </p:sp>
      <p:pic>
        <p:nvPicPr>
          <p:cNvPr id="5" name="Content Placeholder 4"/>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14400" y="990600"/>
            <a:ext cx="7086600" cy="5486400"/>
          </a:xfrm>
        </p:spPr>
      </p:pic>
      <p:sp>
        <p:nvSpPr>
          <p:cNvPr id="4" name="Slide Number Placeholder 3"/>
          <p:cNvSpPr>
            <a:spLocks noGrp="1"/>
          </p:cNvSpPr>
          <p:nvPr>
            <p:ph type="sldNum" sz="quarter" idx="15"/>
          </p:nvPr>
        </p:nvSpPr>
        <p:spPr/>
        <p:txBody>
          <a:bodyPr/>
          <a:lstStyle/>
          <a:p>
            <a:fld id="{5AF94042-6D97-47E5-B3F3-D51AC93EAE2C}" type="slidenum">
              <a:rPr lang="en-US" smtClean="0"/>
              <a:t>7</a:t>
            </a:fld>
            <a:endParaRPr lang="en-US"/>
          </a:p>
        </p:txBody>
      </p:sp>
    </p:spTree>
    <p:extLst>
      <p:ext uri="{BB962C8B-B14F-4D97-AF65-F5344CB8AC3E}">
        <p14:creationId xmlns:p14="http://schemas.microsoft.com/office/powerpoint/2010/main" val="8189497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152400"/>
            <a:ext cx="7467600" cy="6324600"/>
          </a:xfrm>
        </p:spPr>
        <p:txBody>
          <a:bodyPr/>
          <a:lstStyle/>
          <a:p>
            <a:pPr algn="justLow" rtl="1"/>
            <a:endParaRPr lang="en-US" dirty="0" smtClean="0"/>
          </a:p>
          <a:p>
            <a:pPr algn="justLow" rtl="1"/>
            <a:r>
              <a:rPr lang="ar-EG" dirty="0" smtClean="0"/>
              <a:t>مثال 1 :</a:t>
            </a:r>
          </a:p>
          <a:p>
            <a:pPr marL="0" indent="0" algn="justLow" rtl="1">
              <a:buNone/>
            </a:pPr>
            <a:r>
              <a:rPr lang="ar-EG" b="1" dirty="0" smtClean="0"/>
              <a:t>الصورة </a:t>
            </a:r>
            <a:r>
              <a:rPr lang="ar-EG" b="1" dirty="0"/>
              <a:t>في الأسفل مثال لنظام الكونتر .... بداية  الكاشير يمسح الباركود على المنتج ليظهرله وصف المنتج بالإضافة إلى السعر...يتم إنشاء قائمة جديدة بالسلع و يضيف منتجات إلى القائمة وبعد ذلك يظهر الحساب  ويقوم الزبون بالدفع ويستلم الكاشير منه المبلغ ... ويعطي السلع للزبون.. ويطبع الفاتورة ويسلمها للعميل ويتم تحديث قاعدة البيانات تلقائيا.. وهكذا انتهت العملية.  </a:t>
            </a:r>
            <a:endParaRPr lang="en-US" b="1" dirty="0"/>
          </a:p>
        </p:txBody>
      </p:sp>
      <p:sp>
        <p:nvSpPr>
          <p:cNvPr id="4" name="Slide Number Placeholder 3"/>
          <p:cNvSpPr>
            <a:spLocks noGrp="1"/>
          </p:cNvSpPr>
          <p:nvPr>
            <p:ph type="sldNum" sz="quarter" idx="15"/>
          </p:nvPr>
        </p:nvSpPr>
        <p:spPr/>
        <p:txBody>
          <a:bodyPr/>
          <a:lstStyle/>
          <a:p>
            <a:fld id="{5AF94042-6D97-47E5-B3F3-D51AC93EAE2C}" type="slidenum">
              <a:rPr lang="en-US" smtClean="0"/>
              <a:t>8</a:t>
            </a:fld>
            <a:endParaRPr lang="en-US"/>
          </a:p>
        </p:txBody>
      </p:sp>
    </p:spTree>
    <p:extLst>
      <p:ext uri="{BB962C8B-B14F-4D97-AF65-F5344CB8AC3E}">
        <p14:creationId xmlns:p14="http://schemas.microsoft.com/office/powerpoint/2010/main" val="2805025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5AF94042-6D97-47E5-B3F3-D51AC93EAE2C}" type="slidenum">
              <a:rPr lang="en-US" smtClean="0"/>
              <a:t>9</a:t>
            </a:fld>
            <a:endParaRPr lang="en-US"/>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3400" y="0"/>
            <a:ext cx="7620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259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175</TotalTime>
  <Words>134</Words>
  <Application>Microsoft Office PowerPoint</Application>
  <PresentationFormat>On-screen Show (4:3)</PresentationFormat>
  <Paragraphs>63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Oriel</vt:lpstr>
      <vt:lpstr>LEC3</vt:lpstr>
      <vt:lpstr>ماهو ال :Activity Diagram</vt:lpstr>
      <vt:lpstr>الرموز المستخدمة لرسم ال:Activity Diagram</vt:lpstr>
      <vt:lpstr>PowerPoint Presentation</vt:lpstr>
      <vt:lpstr>PowerPoint Presentation</vt:lpstr>
      <vt:lpstr>PowerPoint Presentation</vt:lpstr>
      <vt:lpstr>شكل ال activity diagram </vt:lpstr>
      <vt:lpstr>PowerPoint Presentation</vt:lpstr>
      <vt:lpstr>PowerPoint Presentation</vt:lpstr>
      <vt:lpstr>مثال 2: نظام ATMسحب مبلغ من النقود </vt:lpstr>
      <vt:lpstr>PowerPoint Presentation</vt:lpstr>
      <vt:lpstr>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LEC3</dc:title>
  <dc:creator>Heba</dc:creator>
  <cp:lastModifiedBy>Heba</cp:lastModifiedBy>
  <cp:revision>22</cp:revision>
  <dcterms:created xsi:type="dcterms:W3CDTF">2023-02-14T07:33:05Z</dcterms:created>
  <dcterms:modified xsi:type="dcterms:W3CDTF">2023-02-14T10:28:28Z</dcterms:modified>
</cp:coreProperties>
</file>