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0" r:id="rId1"/>
  </p:sldMasterIdLst>
  <p:notesMasterIdLst>
    <p:notesMasterId r:id="rId45"/>
  </p:notesMasterIdLst>
  <p:handoutMasterIdLst>
    <p:handoutMasterId r:id="rId46"/>
  </p:handoutMasterIdLst>
  <p:sldIdLst>
    <p:sldId id="256" r:id="rId2"/>
    <p:sldId id="286" r:id="rId3"/>
    <p:sldId id="257" r:id="rId4"/>
    <p:sldId id="258" r:id="rId5"/>
    <p:sldId id="280" r:id="rId6"/>
    <p:sldId id="281" r:id="rId7"/>
    <p:sldId id="282" r:id="rId8"/>
    <p:sldId id="284" r:id="rId9"/>
    <p:sldId id="285" r:id="rId10"/>
    <p:sldId id="259" r:id="rId11"/>
    <p:sldId id="260" r:id="rId12"/>
    <p:sldId id="287" r:id="rId13"/>
    <p:sldId id="288" r:id="rId14"/>
    <p:sldId id="289" r:id="rId15"/>
    <p:sldId id="290" r:id="rId16"/>
    <p:sldId id="292" r:id="rId17"/>
    <p:sldId id="293" r:id="rId18"/>
    <p:sldId id="261" r:id="rId19"/>
    <p:sldId id="291" r:id="rId20"/>
    <p:sldId id="294" r:id="rId21"/>
    <p:sldId id="295" r:id="rId22"/>
    <p:sldId id="296" r:id="rId23"/>
    <p:sldId id="297" r:id="rId24"/>
    <p:sldId id="262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99" r:id="rId34"/>
    <p:sldId id="298" r:id="rId35"/>
    <p:sldId id="300" r:id="rId36"/>
    <p:sldId id="273" r:id="rId37"/>
    <p:sldId id="274" r:id="rId38"/>
    <p:sldId id="275" r:id="rId39"/>
    <p:sldId id="276" r:id="rId40"/>
    <p:sldId id="277" r:id="rId41"/>
    <p:sldId id="301" r:id="rId42"/>
    <p:sldId id="302" r:id="rId43"/>
    <p:sldId id="303" r:id="rId44"/>
  </p:sldIdLst>
  <p:sldSz cx="9144000" cy="6858000" type="screen4x3"/>
  <p:notesSz cx="6781800" cy="9926638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-1588"/>
            <a:ext cx="29384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cs typeface="Arial" charset="0"/>
              </a:defRPr>
            </a:lvl1pPr>
          </a:lstStyle>
          <a:p>
            <a:pPr>
              <a:defRPr/>
            </a:pPr>
            <a:fld id="{3863B368-7EFE-48CB-B9C7-3CFB11E1A25F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384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-1588"/>
            <a:ext cx="29384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cs typeface="Arial" charset="0"/>
              </a:defRPr>
            </a:lvl1pPr>
          </a:lstStyle>
          <a:p>
            <a:pPr>
              <a:defRPr/>
            </a:pPr>
            <a:fld id="{B2287996-8C29-4D0F-A03D-C30194AC8F2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3288"/>
            <a:ext cx="49720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277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50888"/>
            <a:ext cx="4943475" cy="3708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FFF1A-632F-4698-9E24-64D9FF75D499}" type="slidenum">
              <a:rPr lang="ar-SA" smtClean="0">
                <a:cs typeface="Arial" pitchFamily="34" charset="0"/>
              </a:rPr>
              <a:pPr/>
              <a:t>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9A334D-EB6A-477E-82A9-B48930B154B2}" type="slidenum">
              <a:rPr lang="ar-SA" smtClean="0">
                <a:cs typeface="Arial" pitchFamily="34" charset="0"/>
              </a:rPr>
              <a:pPr/>
              <a:t>27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83A14-5A21-44DB-9DB0-8CEC90F7E421}" type="slidenum">
              <a:rPr lang="ar-SA" smtClean="0">
                <a:cs typeface="Arial" pitchFamily="34" charset="0"/>
              </a:rPr>
              <a:pPr/>
              <a:t>28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0D6AF-B62A-41EA-94EC-9F3ED08CABB2}" type="slidenum">
              <a:rPr lang="ar-SA" smtClean="0">
                <a:cs typeface="Arial" pitchFamily="34" charset="0"/>
              </a:rPr>
              <a:pPr/>
              <a:t>29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EF4AAB-EF92-4262-94DE-11B125F9111A}" type="slidenum">
              <a:rPr lang="ar-SA" smtClean="0">
                <a:cs typeface="Arial" pitchFamily="34" charset="0"/>
              </a:rPr>
              <a:pPr/>
              <a:t>30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C7C4D-9AD5-4D1F-BBA8-8C28AD02087B}" type="slidenum">
              <a:rPr lang="ar-SA" smtClean="0">
                <a:cs typeface="Arial" pitchFamily="34" charset="0"/>
              </a:rPr>
              <a:pPr/>
              <a:t>31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BBF5EC-6CB2-438A-AAC7-D7853C7926C9}" type="slidenum">
              <a:rPr lang="ar-SA" smtClean="0">
                <a:cs typeface="Arial" pitchFamily="34" charset="0"/>
              </a:rPr>
              <a:pPr/>
              <a:t>32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64A070-5D32-4503-AB58-0B4678666990}" type="slidenum">
              <a:rPr lang="ar-SA" smtClean="0">
                <a:cs typeface="Arial" pitchFamily="34" charset="0"/>
              </a:rPr>
              <a:pPr/>
              <a:t>36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1818CF-ADC0-4C17-ADF4-2E924B5BEAC5}" type="slidenum">
              <a:rPr lang="ar-SA" smtClean="0">
                <a:cs typeface="Arial" pitchFamily="34" charset="0"/>
              </a:rPr>
              <a:pPr/>
              <a:t>37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7FB55-76AB-4E8C-A983-A458FD61DBB2}" type="slidenum">
              <a:rPr lang="ar-SA" smtClean="0">
                <a:cs typeface="Arial" pitchFamily="34" charset="0"/>
              </a:rPr>
              <a:pPr/>
              <a:t>38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E983A-E75A-4E84-93AC-E849DF1101D1}" type="slidenum">
              <a:rPr lang="ar-SA" smtClean="0">
                <a:cs typeface="Arial" pitchFamily="34" charset="0"/>
              </a:rPr>
              <a:pPr/>
              <a:t>39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517FBB-6C12-4E64-A70D-659721F4C8B0}" type="slidenum">
              <a:rPr lang="ar-SA" smtClean="0">
                <a:cs typeface="Arial" pitchFamily="34" charset="0"/>
              </a:rPr>
              <a:pPr/>
              <a:t>3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990D04-CF3A-4D6F-8A4D-69BCC40993FA}" type="slidenum">
              <a:rPr lang="ar-SA" smtClean="0">
                <a:cs typeface="Arial" pitchFamily="34" charset="0"/>
              </a:rPr>
              <a:pPr/>
              <a:t>40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D4A8DB-C09C-4E40-90AB-82A502643937}" type="slidenum">
              <a:rPr lang="ar-SA" smtClean="0">
                <a:cs typeface="Arial" pitchFamily="34" charset="0"/>
              </a:rPr>
              <a:pPr/>
              <a:t>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32FEE4-A948-4937-9E2A-544316958525}" type="slidenum">
              <a:rPr lang="ar-SA" smtClean="0">
                <a:cs typeface="Arial" pitchFamily="34" charset="0"/>
              </a:rPr>
              <a:pPr/>
              <a:t>10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1DC767-1F7E-4509-969F-D8C14E7CEE02}" type="slidenum">
              <a:rPr lang="ar-SA" smtClean="0">
                <a:cs typeface="Arial" pitchFamily="34" charset="0"/>
              </a:rPr>
              <a:pPr/>
              <a:t>11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C96819-1C14-4AA8-8056-C8B4A1A85E46}" type="slidenum">
              <a:rPr lang="ar-SA" smtClean="0">
                <a:cs typeface="Arial" pitchFamily="34" charset="0"/>
              </a:rPr>
              <a:pPr/>
              <a:t>18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3898F5-57A2-46D7-A45E-49C15629100C}" type="slidenum">
              <a:rPr lang="ar-SA" smtClean="0">
                <a:cs typeface="Arial" pitchFamily="34" charset="0"/>
              </a:rPr>
              <a:pPr/>
              <a:t>24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F29D63-919C-43F9-BE41-742C1FED437F}" type="slidenum">
              <a:rPr lang="ar-SA" smtClean="0">
                <a:cs typeface="Arial" pitchFamily="34" charset="0"/>
              </a:rPr>
              <a:pPr/>
              <a:t>25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A0794-B5EC-49A0-BDF8-FD9329299C0F}" type="slidenum">
              <a:rPr lang="ar-SA" smtClean="0">
                <a:cs typeface="Arial" pitchFamily="34" charset="0"/>
              </a:rPr>
              <a:pPr/>
              <a:t>26</a:t>
            </a:fld>
            <a:endParaRPr lang="en-US" smtClean="0"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62524-A528-4251-91D4-05671AA5DAC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55891-68C0-44D3-BA30-2E89E5FA852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E94FA-8FE0-4563-999C-942391D3E62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08958-BBA0-4638-83A0-AB4313700502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24CEE-6B3A-46DE-A38A-F595DE41E804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A34E-2F79-4431-98BE-7D283F017D3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D76B3-FB65-4DCF-BF5F-ABF80E1F1343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EFE4C-E345-4EBC-B2E0-41CF027DB185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D3176-01CF-442C-AFBD-8248FC96FDE7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B83F9-5AF0-4CD2-B1E6-126A7A9B793D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9C917-1B96-423D-8DE9-406D618FFC6E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B47F67D-7BF4-4751-B78F-0AC88052EE00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Linear Block Codes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lec2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Generator Matrix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Majalla UI"/>
              </a:rPr>
              <a:t>All 2</a:t>
            </a:r>
            <a:r>
              <a:rPr lang="en-US" i="1" baseline="30000" smtClean="0">
                <a:cs typeface="Majalla UI"/>
              </a:rPr>
              <a:t>k</a:t>
            </a:r>
            <a:r>
              <a:rPr lang="en-US" smtClean="0">
                <a:cs typeface="Majalla UI"/>
              </a:rPr>
              <a:t> codewords can be generated from a set of </a:t>
            </a:r>
            <a:r>
              <a:rPr lang="en-US" i="1" smtClean="0">
                <a:cs typeface="Majalla UI"/>
              </a:rPr>
              <a:t>k</a:t>
            </a:r>
            <a:r>
              <a:rPr lang="en-US" smtClean="0">
                <a:cs typeface="Majalla UI"/>
              </a:rPr>
              <a:t> linearly independent codewords.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Majalla UI"/>
              </a:rPr>
              <a:t>The simplest choice of this set is the </a:t>
            </a:r>
            <a:r>
              <a:rPr lang="en-US" i="1" smtClean="0">
                <a:cs typeface="Majalla UI"/>
              </a:rPr>
              <a:t>k</a:t>
            </a:r>
            <a:r>
              <a:rPr lang="en-US" smtClean="0">
                <a:cs typeface="Majalla UI"/>
              </a:rPr>
              <a:t> codewords corresponding to the information sequences that have a single nonzero element.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 smtClean="0">
                <a:cs typeface="Majalla UI"/>
              </a:rPr>
              <a:t>Illustration</a:t>
            </a:r>
            <a:r>
              <a:rPr lang="en-US" smtClean="0">
                <a:cs typeface="Majalla UI"/>
              </a:rPr>
              <a:t>: The generating set for the (7,4) code: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1000 ===&gt; 1101000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0100 ===&gt; 0110100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0010 ===&gt; 1110010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0001 ===&gt; 1010001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raditional Arabic" pitchFamily="18" charset="-78"/>
              </a:rPr>
              <a:t>Generator Matrix (cont</a:t>
            </a:r>
            <a:r>
              <a:rPr lang="en-US" dirty="0" smtClean="0">
                <a:latin typeface="Arial" pitchFamily="34" charset="0"/>
                <a:cs typeface="Traditional Arabic" pitchFamily="18" charset="-78"/>
              </a:rPr>
              <a:t>’</a:t>
            </a:r>
            <a:r>
              <a:rPr lang="en-US" dirty="0" smtClean="0">
                <a:cs typeface="Traditional Arabic" pitchFamily="18" charset="-78"/>
              </a:rPr>
              <a:t>d)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210550" cy="4472136"/>
          </a:xfrm>
        </p:spPr>
        <p:txBody>
          <a:bodyPr rtlCol="0"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Every codeword is a linear combination of these 4 </a:t>
            </a:r>
            <a:r>
              <a:rPr lang="en-US" dirty="0" err="1" smtClean="0"/>
              <a:t>codewords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/>
              <a:t>	That is: </a:t>
            </a:r>
            <a:r>
              <a:rPr lang="en-US" b="1" dirty="0" smtClean="0"/>
              <a:t>c</a:t>
            </a:r>
            <a:r>
              <a:rPr lang="en-US" dirty="0" smtClean="0"/>
              <a:t> = </a:t>
            </a:r>
            <a:r>
              <a:rPr lang="en-US" b="1" dirty="0" smtClean="0"/>
              <a:t>m</a:t>
            </a:r>
            <a:r>
              <a:rPr lang="en-US" dirty="0" smtClean="0"/>
              <a:t> </a:t>
            </a:r>
            <a:r>
              <a:rPr lang="en-US" b="1" dirty="0" smtClean="0"/>
              <a:t>G,</a:t>
            </a:r>
            <a:r>
              <a:rPr lang="en-US" dirty="0" smtClean="0"/>
              <a:t> where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 smtClean="0"/>
          </a:p>
        </p:txBody>
      </p:sp>
      <p:graphicFrame>
        <p:nvGraphicFramePr>
          <p:cNvPr id="2050" name="Object 4"/>
          <p:cNvGraphicFramePr>
            <a:graphicFrameLocks/>
          </p:cNvGraphicFramePr>
          <p:nvPr/>
        </p:nvGraphicFramePr>
        <p:xfrm>
          <a:off x="2228850" y="3727598"/>
          <a:ext cx="5427663" cy="2725738"/>
        </p:xfrm>
        <a:graphic>
          <a:graphicData uri="http://schemas.openxmlformats.org/presentationml/2006/ole">
            <p:oleObj spid="_x0000_s2050" name="Equation" r:id="rId4" imgW="5429250" imgH="2727325" progId="Equation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raditional Arabic" pitchFamily="18" charset="-78"/>
              </a:rPr>
              <a:t>Generator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 </a:t>
            </a:r>
          </a:p>
          <a:p>
            <a:r>
              <a:rPr lang="en-US" dirty="0" smtClean="0"/>
              <a:t>The generator matrix for a (6,3) block code is given below. Find all code vectors of this code. </a:t>
            </a:r>
            <a:endParaRPr 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90825" y="3928467"/>
            <a:ext cx="356235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60648"/>
            <a:ext cx="8077200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924944"/>
            <a:ext cx="806489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7" y="260648"/>
            <a:ext cx="8892479" cy="319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3717032"/>
            <a:ext cx="8964488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1795463"/>
            <a:ext cx="889248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1025" y="1152525"/>
            <a:ext cx="79819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24050"/>
            <a:ext cx="85344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Parity-Check Matrix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ea typeface="Majalla UI"/>
                <a:cs typeface="Majalla UI"/>
              </a:rPr>
              <a:t>For </a:t>
            </a:r>
            <a:r>
              <a:rPr lang="en-US" b="1" smtClean="0">
                <a:ea typeface="Majalla UI"/>
                <a:cs typeface="Majalla UI"/>
              </a:rPr>
              <a:t>G</a:t>
            </a:r>
            <a:r>
              <a:rPr lang="en-US" smtClean="0">
                <a:ea typeface="Majalla UI"/>
                <a:cs typeface="Majalla UI"/>
              </a:rPr>
              <a:t> = </a:t>
            </a:r>
            <a:r>
              <a:rPr lang="en-US" b="1" smtClean="0">
                <a:ea typeface="Majalla UI"/>
                <a:cs typeface="Majalla UI"/>
              </a:rPr>
              <a:t>[ P | I</a:t>
            </a:r>
            <a:r>
              <a:rPr lang="en-US" i="1" baseline="-25000" smtClean="0">
                <a:ea typeface="Majalla UI"/>
                <a:cs typeface="Majalla UI"/>
              </a:rPr>
              <a:t>k </a:t>
            </a:r>
            <a:r>
              <a:rPr lang="en-US" b="1" smtClean="0">
                <a:ea typeface="Majalla UI"/>
                <a:cs typeface="Majalla UI"/>
              </a:rPr>
              <a:t>]</a:t>
            </a:r>
            <a:r>
              <a:rPr lang="en-US" smtClean="0">
                <a:ea typeface="Majalla UI"/>
                <a:cs typeface="Majalla UI"/>
              </a:rPr>
              <a:t>, define the matrix  </a:t>
            </a:r>
            <a:r>
              <a:rPr lang="en-US" b="1" smtClean="0">
                <a:ea typeface="Majalla UI"/>
                <a:cs typeface="Majalla UI"/>
              </a:rPr>
              <a:t>H</a:t>
            </a:r>
            <a:r>
              <a:rPr lang="en-US" smtClean="0">
                <a:ea typeface="Majalla UI"/>
                <a:cs typeface="Majalla UI"/>
              </a:rPr>
              <a:t> = [</a:t>
            </a:r>
            <a:r>
              <a:rPr lang="en-US" b="1" smtClean="0">
                <a:ea typeface="Majalla UI"/>
                <a:cs typeface="Majalla UI"/>
              </a:rPr>
              <a:t>I</a:t>
            </a:r>
            <a:r>
              <a:rPr lang="en-US" i="1" baseline="-25000" smtClean="0">
                <a:ea typeface="Majalla UI"/>
                <a:cs typeface="Majalla UI"/>
              </a:rPr>
              <a:t>n-k</a:t>
            </a:r>
            <a:r>
              <a:rPr lang="en-US" smtClean="0">
                <a:ea typeface="Majalla UI"/>
                <a:cs typeface="Majalla UI"/>
              </a:rPr>
              <a:t> | </a:t>
            </a:r>
            <a:r>
              <a:rPr lang="en-US" b="1" smtClean="0">
                <a:ea typeface="Majalla UI"/>
                <a:cs typeface="Majalla UI"/>
              </a:rPr>
              <a:t>P</a:t>
            </a:r>
            <a:r>
              <a:rPr lang="en-US" baseline="30000" smtClean="0">
                <a:ea typeface="Majalla UI"/>
                <a:cs typeface="Majalla UI"/>
              </a:rPr>
              <a:t>T</a:t>
            </a:r>
            <a:r>
              <a:rPr lang="en-US" smtClean="0">
                <a:ea typeface="Majalla UI"/>
                <a:cs typeface="Majalla UI"/>
              </a:rPr>
              <a:t>]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ea typeface="Majalla UI"/>
                <a:cs typeface="Majalla UI"/>
              </a:rPr>
              <a:t>(The size of </a:t>
            </a:r>
            <a:r>
              <a:rPr lang="en-US" b="1" smtClean="0">
                <a:ea typeface="Majalla UI"/>
                <a:cs typeface="Majalla UI"/>
              </a:rPr>
              <a:t>H</a:t>
            </a:r>
            <a:r>
              <a:rPr lang="en-US" smtClean="0">
                <a:ea typeface="Majalla UI"/>
                <a:cs typeface="Majalla UI"/>
              </a:rPr>
              <a:t> is (</a:t>
            </a:r>
            <a:r>
              <a:rPr lang="en-US" i="1" smtClean="0">
                <a:ea typeface="Majalla UI"/>
                <a:cs typeface="Majalla UI"/>
              </a:rPr>
              <a:t>n-k</a:t>
            </a:r>
            <a:r>
              <a:rPr lang="en-US" smtClean="0">
                <a:ea typeface="Majalla UI"/>
                <a:cs typeface="Majalla UI"/>
              </a:rPr>
              <a:t>)x</a:t>
            </a:r>
            <a:r>
              <a:rPr lang="en-US" i="1" smtClean="0">
                <a:ea typeface="Majalla UI"/>
                <a:cs typeface="Majalla UI"/>
              </a:rPr>
              <a:t>n</a:t>
            </a:r>
            <a:r>
              <a:rPr lang="en-US" smtClean="0">
                <a:ea typeface="Majalla UI"/>
                <a:cs typeface="Majalla UI"/>
              </a:rPr>
              <a:t>).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ea typeface="Majalla UI"/>
                <a:cs typeface="Majalla UI"/>
              </a:rPr>
              <a:t>It follows that </a:t>
            </a:r>
            <a:r>
              <a:rPr lang="en-US" b="1" smtClean="0">
                <a:ea typeface="Majalla UI"/>
                <a:cs typeface="Majalla UI"/>
              </a:rPr>
              <a:t>GH</a:t>
            </a:r>
            <a:r>
              <a:rPr lang="en-US" baseline="30000" smtClean="0">
                <a:ea typeface="Majalla UI"/>
                <a:cs typeface="Majalla UI"/>
              </a:rPr>
              <a:t>T </a:t>
            </a:r>
            <a:r>
              <a:rPr lang="en-US" smtClean="0">
                <a:ea typeface="Majalla UI"/>
                <a:cs typeface="Majalla UI"/>
              </a:rPr>
              <a:t>= </a:t>
            </a:r>
            <a:r>
              <a:rPr lang="en-US" b="1" smtClean="0">
                <a:ea typeface="Majalla UI"/>
                <a:cs typeface="Majalla UI"/>
              </a:rPr>
              <a:t>0</a:t>
            </a:r>
            <a:r>
              <a:rPr lang="en-US" smtClean="0">
                <a:ea typeface="Majalla UI"/>
                <a:cs typeface="Majalla UI"/>
              </a:rPr>
              <a:t>.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smtClean="0">
                <a:ea typeface="Majalla UI"/>
                <a:cs typeface="Majalla UI"/>
              </a:rPr>
              <a:t>Since </a:t>
            </a:r>
            <a:r>
              <a:rPr lang="en-US" b="1" smtClean="0">
                <a:ea typeface="Majalla UI"/>
                <a:cs typeface="Majalla UI"/>
              </a:rPr>
              <a:t>c</a:t>
            </a:r>
            <a:r>
              <a:rPr lang="en-US" smtClean="0">
                <a:ea typeface="Majalla UI"/>
                <a:cs typeface="Majalla UI"/>
              </a:rPr>
              <a:t> = </a:t>
            </a:r>
            <a:r>
              <a:rPr lang="en-US" b="1" smtClean="0">
                <a:ea typeface="Majalla UI"/>
                <a:cs typeface="Majalla UI"/>
              </a:rPr>
              <a:t>mG</a:t>
            </a:r>
            <a:r>
              <a:rPr lang="en-US" smtClean="0">
                <a:ea typeface="Majalla UI"/>
                <a:cs typeface="Majalla UI"/>
              </a:rPr>
              <a:t>, then </a:t>
            </a:r>
            <a:r>
              <a:rPr lang="en-US" b="1" smtClean="0">
                <a:ea typeface="Majalla UI"/>
                <a:cs typeface="Majalla UI"/>
              </a:rPr>
              <a:t>cH</a:t>
            </a:r>
            <a:r>
              <a:rPr lang="en-US" baseline="30000" smtClean="0">
                <a:ea typeface="Majalla UI"/>
                <a:cs typeface="Majalla UI"/>
              </a:rPr>
              <a:t>T</a:t>
            </a:r>
            <a:r>
              <a:rPr lang="en-US" smtClean="0">
                <a:ea typeface="Majalla UI"/>
                <a:cs typeface="Majalla UI"/>
              </a:rPr>
              <a:t> = </a:t>
            </a:r>
            <a:r>
              <a:rPr lang="en-US" b="1" smtClean="0">
                <a:ea typeface="Majalla UI"/>
                <a:cs typeface="Majalla UI"/>
              </a:rPr>
              <a:t>mGH</a:t>
            </a:r>
            <a:r>
              <a:rPr lang="en-US" baseline="30000" smtClean="0">
                <a:ea typeface="Majalla UI"/>
                <a:cs typeface="Majalla UI"/>
              </a:rPr>
              <a:t>T</a:t>
            </a:r>
            <a:r>
              <a:rPr lang="en-US" smtClean="0">
                <a:ea typeface="Majalla UI"/>
                <a:cs typeface="Majalla UI"/>
              </a:rPr>
              <a:t> = </a:t>
            </a:r>
            <a:r>
              <a:rPr lang="en-US" b="1" smtClean="0">
                <a:ea typeface="Majalla UI"/>
                <a:cs typeface="Majalla UI"/>
              </a:rPr>
              <a:t>0.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b="1" smtClean="0">
              <a:ea typeface="Majalla UI"/>
              <a:cs typeface="Majalla UI"/>
            </a:endParaRPr>
          </a:p>
        </p:txBody>
      </p:sp>
      <p:graphicFrame>
        <p:nvGraphicFramePr>
          <p:cNvPr id="3074" name="Object 4"/>
          <p:cNvGraphicFramePr>
            <a:graphicFrameLocks/>
          </p:cNvGraphicFramePr>
          <p:nvPr/>
        </p:nvGraphicFramePr>
        <p:xfrm>
          <a:off x="2038350" y="4339480"/>
          <a:ext cx="4418013" cy="2401888"/>
        </p:xfrm>
        <a:graphic>
          <a:graphicData uri="http://schemas.openxmlformats.org/presentationml/2006/ole">
            <p:oleObj spid="_x0000_s3074" name="Equation" r:id="rId4" imgW="4419600" imgH="2403475" progId="Equation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116632"/>
            <a:ext cx="8820472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024" y="3501008"/>
            <a:ext cx="86764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2247900"/>
            <a:ext cx="8424862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buFont typeface="Arial" pitchFamily="34" charset="0"/>
              <a:buNone/>
              <a:defRPr/>
            </a:pPr>
            <a:r>
              <a:rPr lang="en-US" sz="2800" dirty="0" smtClean="0">
                <a:cs typeface="Majalla UI"/>
              </a:rPr>
              <a:t>The parity bits of  linear block codes are linear combination of the message. Therefore, we can represent  the encoder by a linear system described by matrices. </a:t>
            </a:r>
          </a:p>
          <a:p>
            <a:pPr algn="just">
              <a:lnSpc>
                <a:spcPct val="90000"/>
              </a:lnSpc>
              <a:defRPr/>
            </a:pPr>
            <a:endParaRPr lang="en-US" dirty="0" smtClean="0">
              <a:cs typeface="Majalla UI"/>
            </a:endParaRPr>
          </a:p>
        </p:txBody>
      </p:sp>
      <p:sp>
        <p:nvSpPr>
          <p:cNvPr id="13315" name="Rectangle 2"/>
          <p:cNvSpPr txBox="1">
            <a:spLocks noChangeArrowheads="1"/>
          </p:cNvSpPr>
          <p:nvPr/>
        </p:nvSpPr>
        <p:spPr bwMode="auto">
          <a:xfrm>
            <a:off x="865188" y="6810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/>
            <a:r>
              <a:rPr lang="en-US" sz="4400">
                <a:latin typeface="Calibri" pitchFamily="34" charset="0"/>
              </a:rPr>
              <a:t>Linear Block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43025"/>
            <a:ext cx="91725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825" y="1857375"/>
            <a:ext cx="88963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88" y="628650"/>
            <a:ext cx="8810625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9" y="642938"/>
            <a:ext cx="8892479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Encoding Using H Matrix</a:t>
            </a:r>
          </a:p>
        </p:txBody>
      </p:sp>
      <p:graphicFrame>
        <p:nvGraphicFramePr>
          <p:cNvPr id="4098" name="Object 3"/>
          <p:cNvGraphicFramePr>
            <a:graphicFrameLocks/>
          </p:cNvGraphicFramePr>
          <p:nvPr/>
        </p:nvGraphicFramePr>
        <p:xfrm>
          <a:off x="895350" y="1622425"/>
          <a:ext cx="8051800" cy="5235575"/>
        </p:xfrm>
        <a:graphic>
          <a:graphicData uri="http://schemas.openxmlformats.org/presentationml/2006/ole">
            <p:oleObj spid="_x0000_s4098" name="Equation" r:id="rId4" imgW="8053388" imgH="5237163" progId="Equation.2">
              <p:embed/>
            </p:oleObj>
          </a:graphicData>
        </a:graphic>
      </p:graphicFrame>
      <p:sp>
        <p:nvSpPr>
          <p:cNvPr id="4100" name="Freeform 4"/>
          <p:cNvSpPr>
            <a:spLocks/>
          </p:cNvSpPr>
          <p:nvPr/>
        </p:nvSpPr>
        <p:spPr bwMode="auto">
          <a:xfrm>
            <a:off x="2343150" y="3314700"/>
            <a:ext cx="1792288" cy="249238"/>
          </a:xfrm>
          <a:custGeom>
            <a:avLst/>
            <a:gdLst>
              <a:gd name="T0" fmla="*/ 0 w 1129"/>
              <a:gd name="T1" fmla="*/ 0 h 157"/>
              <a:gd name="T2" fmla="*/ 0 w 1129"/>
              <a:gd name="T3" fmla="*/ 2147483647 h 157"/>
              <a:gd name="T4" fmla="*/ 2147483647 w 1129"/>
              <a:gd name="T5" fmla="*/ 2147483647 h 157"/>
              <a:gd name="T6" fmla="*/ 2147483647 w 1129"/>
              <a:gd name="T7" fmla="*/ 2147483647 h 157"/>
              <a:gd name="T8" fmla="*/ 0 60000 65536"/>
              <a:gd name="T9" fmla="*/ 0 60000 65536"/>
              <a:gd name="T10" fmla="*/ 0 60000 65536"/>
              <a:gd name="T11" fmla="*/ 0 60000 65536"/>
              <a:gd name="T12" fmla="*/ 0 w 1129"/>
              <a:gd name="T13" fmla="*/ 0 h 157"/>
              <a:gd name="T14" fmla="*/ 1129 w 1129"/>
              <a:gd name="T15" fmla="*/ 157 h 1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9" h="157">
                <a:moveTo>
                  <a:pt x="0" y="0"/>
                </a:moveTo>
                <a:lnTo>
                  <a:pt x="0" y="156"/>
                </a:lnTo>
                <a:lnTo>
                  <a:pt x="1128" y="156"/>
                </a:lnTo>
                <a:lnTo>
                  <a:pt x="1128" y="3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2362200" y="3505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information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Hamming Codes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Majalla UI"/>
              </a:rPr>
              <a:t>Hamming codes constitute a class of single-error correcting codes defined as:</a:t>
            </a:r>
          </a:p>
          <a:p>
            <a:pPr lvl="1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i="1" smtClean="0">
                <a:cs typeface="Majalla UI"/>
              </a:rPr>
              <a:t>n</a:t>
            </a:r>
            <a:r>
              <a:rPr lang="en-US" smtClean="0">
                <a:cs typeface="Majalla UI"/>
              </a:rPr>
              <a:t> = 2</a:t>
            </a:r>
            <a:r>
              <a:rPr lang="en-US" i="1" baseline="30000" smtClean="0">
                <a:cs typeface="Majalla UI"/>
              </a:rPr>
              <a:t>r</a:t>
            </a:r>
            <a:r>
              <a:rPr lang="en-US" smtClean="0">
                <a:cs typeface="Majalla UI"/>
              </a:rPr>
              <a:t>-1, </a:t>
            </a:r>
            <a:r>
              <a:rPr lang="en-US" i="1" smtClean="0">
                <a:cs typeface="Majalla UI"/>
              </a:rPr>
              <a:t>k</a:t>
            </a:r>
            <a:r>
              <a:rPr lang="en-US" smtClean="0">
                <a:cs typeface="Majalla UI"/>
              </a:rPr>
              <a:t> = </a:t>
            </a:r>
            <a:r>
              <a:rPr lang="en-US" i="1" smtClean="0">
                <a:cs typeface="Majalla UI"/>
              </a:rPr>
              <a:t>n-r</a:t>
            </a:r>
            <a:r>
              <a:rPr lang="en-US" smtClean="0">
                <a:cs typeface="Majalla UI"/>
              </a:rPr>
              <a:t>, </a:t>
            </a:r>
            <a:r>
              <a:rPr lang="en-US" i="1" smtClean="0">
                <a:cs typeface="Majalla UI"/>
              </a:rPr>
              <a:t>r </a:t>
            </a:r>
            <a:r>
              <a:rPr lang="en-US" smtClean="0">
                <a:cs typeface="Majalla UI"/>
              </a:rPr>
              <a:t>&gt; 2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Majalla UI"/>
              </a:rPr>
              <a:t>The minimum distance of the code </a:t>
            </a:r>
            <a:r>
              <a:rPr lang="en-US" i="1" smtClean="0">
                <a:cs typeface="Majalla UI"/>
              </a:rPr>
              <a:t>d</a:t>
            </a:r>
            <a:r>
              <a:rPr lang="en-US" baseline="-25000" smtClean="0">
                <a:cs typeface="Majalla UI"/>
              </a:rPr>
              <a:t>min </a:t>
            </a:r>
            <a:r>
              <a:rPr lang="en-US" smtClean="0">
                <a:cs typeface="Majalla UI"/>
              </a:rPr>
              <a:t>= 3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Majalla UI"/>
              </a:rPr>
              <a:t>Hamming codes are perfect codes.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 smtClean="0">
                <a:cs typeface="Majalla UI"/>
              </a:rPr>
              <a:t>Construction rule</a:t>
            </a:r>
            <a:r>
              <a:rPr lang="en-US" smtClean="0">
                <a:cs typeface="Majalla UI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	The H matrix of a Hamming code of order </a:t>
            </a:r>
            <a:r>
              <a:rPr lang="en-US" i="1" smtClean="0">
                <a:cs typeface="Majalla UI"/>
              </a:rPr>
              <a:t>r</a:t>
            </a:r>
            <a:r>
              <a:rPr lang="en-US" smtClean="0">
                <a:cs typeface="Majalla UI"/>
              </a:rPr>
              <a:t> has as its columns all non-zero </a:t>
            </a:r>
            <a:r>
              <a:rPr lang="en-US" i="1" smtClean="0">
                <a:cs typeface="Majalla UI"/>
              </a:rPr>
              <a:t>r</a:t>
            </a:r>
            <a:r>
              <a:rPr lang="en-US" smtClean="0">
                <a:cs typeface="Majalla UI"/>
              </a:rPr>
              <a:t>-bit patterns.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	Size of H: </a:t>
            </a:r>
            <a:r>
              <a:rPr lang="en-US" i="1" smtClean="0">
                <a:cs typeface="Majalla UI"/>
              </a:rPr>
              <a:t>r </a:t>
            </a:r>
            <a:r>
              <a:rPr lang="en-US" smtClean="0">
                <a:cs typeface="Majalla UI"/>
              </a:rPr>
              <a:t>x(2</a:t>
            </a:r>
            <a:r>
              <a:rPr lang="en-US" i="1" baseline="30000" smtClean="0">
                <a:cs typeface="Majalla UI"/>
              </a:rPr>
              <a:t>r</a:t>
            </a:r>
            <a:r>
              <a:rPr lang="en-US" smtClean="0">
                <a:cs typeface="Majalla UI"/>
              </a:rPr>
              <a:t>-1)=(</a:t>
            </a:r>
            <a:r>
              <a:rPr lang="en-US" i="1" smtClean="0">
                <a:cs typeface="Majalla UI"/>
              </a:rPr>
              <a:t>n-k</a:t>
            </a:r>
            <a:r>
              <a:rPr lang="en-US" smtClean="0">
                <a:cs typeface="Majalla UI"/>
              </a:rPr>
              <a:t>)x</a:t>
            </a:r>
            <a:r>
              <a:rPr lang="en-US" i="1" smtClean="0">
                <a:cs typeface="Majalla UI"/>
              </a:rPr>
              <a:t>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Decoding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cs typeface="Majalla UI"/>
              </a:rPr>
              <a:t>Let </a:t>
            </a:r>
            <a:r>
              <a:rPr lang="en-US" b="1" smtClean="0">
                <a:cs typeface="Majalla UI"/>
              </a:rPr>
              <a:t>c</a:t>
            </a:r>
            <a:r>
              <a:rPr lang="en-US" smtClean="0">
                <a:cs typeface="Majalla UI"/>
              </a:rPr>
              <a:t> be transmitted and </a:t>
            </a:r>
            <a:r>
              <a:rPr lang="en-US" b="1" smtClean="0">
                <a:cs typeface="Majalla UI"/>
              </a:rPr>
              <a:t>r</a:t>
            </a:r>
            <a:r>
              <a:rPr lang="en-US" smtClean="0">
                <a:cs typeface="Majalla UI"/>
              </a:rPr>
              <a:t> be received, where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			</a:t>
            </a:r>
            <a:r>
              <a:rPr lang="en-US" b="1" smtClean="0">
                <a:cs typeface="Majalla UI"/>
              </a:rPr>
              <a:t>r</a:t>
            </a:r>
            <a:r>
              <a:rPr lang="en-US" smtClean="0">
                <a:cs typeface="Majalla UI"/>
              </a:rPr>
              <a:t> = </a:t>
            </a:r>
            <a:r>
              <a:rPr lang="en-US" b="1" smtClean="0">
                <a:cs typeface="Majalla UI"/>
              </a:rPr>
              <a:t>c</a:t>
            </a:r>
            <a:r>
              <a:rPr lang="en-US" smtClean="0">
                <a:cs typeface="Majalla UI"/>
              </a:rPr>
              <a:t> + </a:t>
            </a:r>
            <a:r>
              <a:rPr lang="en-US" b="1" smtClean="0">
                <a:cs typeface="Majalla UI"/>
              </a:rPr>
              <a:t>e</a:t>
            </a:r>
            <a:endParaRPr lang="en-US" smtClean="0">
              <a:cs typeface="Majalla UI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	</a:t>
            </a:r>
            <a:r>
              <a:rPr lang="en-US" b="1" smtClean="0">
                <a:cs typeface="Majalla UI"/>
              </a:rPr>
              <a:t>e</a:t>
            </a:r>
            <a:r>
              <a:rPr lang="en-US" smtClean="0">
                <a:cs typeface="Majalla UI"/>
              </a:rPr>
              <a:t> </a:t>
            </a:r>
            <a:r>
              <a:rPr lang="en-US" u="sng" smtClean="0">
                <a:cs typeface="Majalla UI"/>
              </a:rPr>
              <a:t>=</a:t>
            </a:r>
            <a:r>
              <a:rPr lang="en-US" smtClean="0">
                <a:cs typeface="Majalla UI"/>
              </a:rPr>
              <a:t> error pattern = </a:t>
            </a:r>
            <a:r>
              <a:rPr lang="en-US" i="1" smtClean="0">
                <a:cs typeface="Majalla UI"/>
              </a:rPr>
              <a:t>e</a:t>
            </a:r>
            <a:r>
              <a:rPr lang="en-US" baseline="-25000" smtClean="0">
                <a:cs typeface="Majalla UI"/>
              </a:rPr>
              <a:t>1</a:t>
            </a:r>
            <a:r>
              <a:rPr lang="en-US" i="1" smtClean="0">
                <a:cs typeface="Majalla UI"/>
              </a:rPr>
              <a:t>e</a:t>
            </a:r>
            <a:r>
              <a:rPr lang="en-US" baseline="-25000" smtClean="0">
                <a:cs typeface="Majalla UI"/>
              </a:rPr>
              <a:t>2</a:t>
            </a:r>
            <a:r>
              <a:rPr lang="en-US" smtClean="0">
                <a:cs typeface="Majalla UI"/>
              </a:rPr>
              <a:t>..... </a:t>
            </a:r>
            <a:r>
              <a:rPr lang="en-US" i="1" smtClean="0">
                <a:cs typeface="Majalla UI"/>
              </a:rPr>
              <a:t>e</a:t>
            </a:r>
            <a:r>
              <a:rPr lang="en-US" i="1" baseline="-25000" smtClean="0">
                <a:cs typeface="Majalla UI"/>
              </a:rPr>
              <a:t>n</a:t>
            </a:r>
            <a:r>
              <a:rPr lang="en-US" smtClean="0">
                <a:cs typeface="Majalla UI"/>
              </a:rPr>
              <a:t>, where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cs typeface="Majalla UI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smtClean="0">
              <a:cs typeface="Majalla UI"/>
            </a:endParaRP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	The weight of </a:t>
            </a:r>
            <a:r>
              <a:rPr lang="en-US" b="1" smtClean="0">
                <a:cs typeface="Majalla UI"/>
              </a:rPr>
              <a:t>e</a:t>
            </a:r>
            <a:r>
              <a:rPr lang="en-US" smtClean="0">
                <a:cs typeface="Majalla UI"/>
              </a:rPr>
              <a:t> determines the number of errors.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	If the error pattern can be determined, decoding can be achieved by: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>
                <a:cs typeface="Majalla UI"/>
              </a:rPr>
              <a:t>			</a:t>
            </a:r>
            <a:r>
              <a:rPr lang="en-US" b="1" smtClean="0">
                <a:cs typeface="Majalla UI"/>
              </a:rPr>
              <a:t>c</a:t>
            </a:r>
            <a:r>
              <a:rPr lang="en-US" smtClean="0">
                <a:cs typeface="Majalla UI"/>
              </a:rPr>
              <a:t> = </a:t>
            </a:r>
            <a:r>
              <a:rPr lang="en-US" b="1" smtClean="0">
                <a:cs typeface="Majalla UI"/>
              </a:rPr>
              <a:t>r</a:t>
            </a:r>
            <a:r>
              <a:rPr lang="en-US" smtClean="0">
                <a:cs typeface="Majalla UI"/>
              </a:rPr>
              <a:t> + </a:t>
            </a:r>
            <a:r>
              <a:rPr lang="en-US" b="1" smtClean="0">
                <a:cs typeface="Majalla UI"/>
              </a:rPr>
              <a:t>e</a:t>
            </a:r>
          </a:p>
        </p:txBody>
      </p:sp>
      <p:graphicFrame>
        <p:nvGraphicFramePr>
          <p:cNvPr id="5122" name="Object 4"/>
          <p:cNvGraphicFramePr>
            <a:graphicFrameLocks/>
          </p:cNvGraphicFramePr>
          <p:nvPr/>
        </p:nvGraphicFramePr>
        <p:xfrm>
          <a:off x="1103313" y="3433763"/>
          <a:ext cx="6145212" cy="696912"/>
        </p:xfrm>
        <a:graphic>
          <a:graphicData uri="http://schemas.openxmlformats.org/presentationml/2006/ole">
            <p:oleObj spid="_x0000_s5122" name="Equation" r:id="rId4" imgW="6146800" imgH="698500" progId="Equation.2">
              <p:embed/>
            </p:oleObj>
          </a:graphicData>
        </a:graphic>
      </p:graphicFrame>
      <p:grpSp>
        <p:nvGrpSpPr>
          <p:cNvPr id="5125" name="Group 12"/>
          <p:cNvGrpSpPr>
            <a:grpSpLocks/>
          </p:cNvGrpSpPr>
          <p:nvPr/>
        </p:nvGrpSpPr>
        <p:grpSpPr bwMode="auto">
          <a:xfrm>
            <a:off x="6530280" y="2420888"/>
            <a:ext cx="2362200" cy="876300"/>
            <a:chOff x="3780" y="1572"/>
            <a:chExt cx="1488" cy="552"/>
          </a:xfrm>
        </p:grpSpPr>
        <p:sp>
          <p:nvSpPr>
            <p:cNvPr id="5126" name="Line 5"/>
            <p:cNvSpPr>
              <a:spLocks noChangeShapeType="1"/>
            </p:cNvSpPr>
            <p:nvPr/>
          </p:nvSpPr>
          <p:spPr bwMode="auto">
            <a:xfrm>
              <a:off x="3984" y="1716"/>
              <a:ext cx="9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Oval 6"/>
            <p:cNvSpPr>
              <a:spLocks noChangeArrowheads="1"/>
            </p:cNvSpPr>
            <p:nvPr/>
          </p:nvSpPr>
          <p:spPr bwMode="auto">
            <a:xfrm>
              <a:off x="4324" y="1612"/>
              <a:ext cx="232" cy="22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auto">
            <a:xfrm>
              <a:off x="4320" y="1584"/>
              <a:ext cx="1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+</a:t>
              </a:r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3780" y="1572"/>
              <a:ext cx="2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c</a:t>
              </a:r>
            </a:p>
          </p:txBody>
        </p:sp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4524" y="1836"/>
              <a:ext cx="1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e</a:t>
              </a:r>
            </a:p>
          </p:txBody>
        </p:sp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4944" y="1608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/>
                <a:t>r</a:t>
              </a:r>
            </a:p>
          </p:txBody>
        </p:sp>
        <p:sp>
          <p:nvSpPr>
            <p:cNvPr id="5132" name="Line 11"/>
            <p:cNvSpPr>
              <a:spLocks noChangeShapeType="1"/>
            </p:cNvSpPr>
            <p:nvPr/>
          </p:nvSpPr>
          <p:spPr bwMode="auto">
            <a:xfrm flipV="1">
              <a:off x="4452" y="1848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Decoding (cont</a:t>
            </a:r>
            <a:r>
              <a:rPr lang="en-US" smtClean="0">
                <a:latin typeface="Arial" pitchFamily="34" charset="0"/>
                <a:cs typeface="Traditional Arabic" pitchFamily="18" charset="-78"/>
              </a:rPr>
              <a:t>’</a:t>
            </a:r>
            <a:r>
              <a:rPr lang="en-US" smtClean="0">
                <a:cs typeface="Traditional Arabic" pitchFamily="18" charset="-78"/>
              </a:rPr>
              <a:t>d)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Consider the (7,4) code.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(1) Let  1101000 be transmitted and 1100000 be received.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      Then: </a:t>
            </a:r>
            <a:r>
              <a:rPr lang="en-US" b="1" smtClean="0"/>
              <a:t>e</a:t>
            </a:r>
            <a:r>
              <a:rPr lang="en-US" smtClean="0"/>
              <a:t> = 0001000 ( an error in the fourth location)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(2) Let </a:t>
            </a:r>
            <a:r>
              <a:rPr lang="en-US" b="1" smtClean="0"/>
              <a:t>r</a:t>
            </a:r>
            <a:r>
              <a:rPr lang="en-US" smtClean="0"/>
              <a:t> = 1110100. What was transmitted?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		     </a:t>
            </a:r>
            <a:r>
              <a:rPr lang="en-US" b="1" smtClean="0"/>
              <a:t>c</a:t>
            </a:r>
            <a:r>
              <a:rPr lang="en-US" smtClean="0"/>
              <a:t>			     </a:t>
            </a:r>
            <a:r>
              <a:rPr lang="en-US" b="1" smtClean="0"/>
              <a:t>e</a:t>
            </a:r>
            <a:endParaRPr lang="en-US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	#2	0110100		1000000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	#1	1101000		0011100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	#3	1011100		0101000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	The first scenario is the most probable.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Standard Array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Majalla UI"/>
              <a:cs typeface="Majalla UI"/>
            </a:endParaRPr>
          </a:p>
          <a:p>
            <a:pPr eaLnBrk="1" hangingPunct="1">
              <a:buFontTx/>
              <a:buNone/>
            </a:pPr>
            <a:endParaRPr lang="en-US" smtClean="0">
              <a:ea typeface="Majalla UI"/>
              <a:cs typeface="Majalla UI"/>
            </a:endParaRPr>
          </a:p>
        </p:txBody>
      </p:sp>
      <p:graphicFrame>
        <p:nvGraphicFramePr>
          <p:cNvPr id="6146" name="Object 4"/>
          <p:cNvGraphicFramePr>
            <a:graphicFrameLocks/>
          </p:cNvGraphicFramePr>
          <p:nvPr/>
        </p:nvGraphicFramePr>
        <p:xfrm>
          <a:off x="1524000" y="2266950"/>
          <a:ext cx="7138988" cy="3487738"/>
        </p:xfrm>
        <a:graphic>
          <a:graphicData uri="http://schemas.openxmlformats.org/presentationml/2006/ole">
            <p:oleObj spid="_x0000_s6146" name="Equation" r:id="rId4" imgW="7140575" imgH="3489325" progId="Equation.2">
              <p:embed/>
            </p:oleObj>
          </a:graphicData>
        </a:graphic>
      </p:graphicFrame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1409700" y="2571750"/>
            <a:ext cx="26670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>
            <a:off x="1390650" y="3657600"/>
            <a:ext cx="285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Line 7"/>
          <p:cNvSpPr>
            <a:spLocks noChangeShapeType="1"/>
          </p:cNvSpPr>
          <p:nvPr/>
        </p:nvSpPr>
        <p:spPr bwMode="auto">
          <a:xfrm>
            <a:off x="1333500" y="4438650"/>
            <a:ext cx="20955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 rot="5400000">
            <a:off x="-739775" y="3567113"/>
            <a:ext cx="353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correctable error patterns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57150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Standard Array (cont</a:t>
            </a:r>
            <a:r>
              <a:rPr lang="en-US" smtClean="0">
                <a:latin typeface="Arial" pitchFamily="34" charset="0"/>
                <a:cs typeface="Traditional Arabic" pitchFamily="18" charset="-78"/>
              </a:rPr>
              <a:t>’</a:t>
            </a:r>
            <a:r>
              <a:rPr lang="en-US" smtClean="0">
                <a:cs typeface="Traditional Arabic" pitchFamily="18" charset="-78"/>
              </a:rPr>
              <a:t>d)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676400"/>
            <a:ext cx="7772400" cy="4419600"/>
          </a:xfrm>
        </p:spPr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/>
              <a:t>1. List the 2</a:t>
            </a:r>
            <a:r>
              <a:rPr lang="en-US" i="1" baseline="30000" dirty="0" smtClean="0"/>
              <a:t>k</a:t>
            </a:r>
            <a:r>
              <a:rPr lang="en-US" dirty="0" smtClean="0"/>
              <a:t> </a:t>
            </a:r>
            <a:r>
              <a:rPr lang="en-US" dirty="0" err="1" smtClean="0"/>
              <a:t>codewords</a:t>
            </a:r>
            <a:r>
              <a:rPr lang="en-US" dirty="0" smtClean="0"/>
              <a:t> in a row, starting with the all-zero codeword c</a:t>
            </a:r>
            <a:r>
              <a:rPr lang="en-US" baseline="-25000" dirty="0" smtClean="0"/>
              <a:t>0</a:t>
            </a:r>
            <a:r>
              <a:rPr lang="en-US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/>
              <a:t>2. Select an error pattern </a:t>
            </a:r>
            <a:r>
              <a:rPr lang="en-US" b="1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and place it below c</a:t>
            </a:r>
            <a:r>
              <a:rPr lang="en-US" baseline="-25000" dirty="0" smtClean="0"/>
              <a:t>0</a:t>
            </a:r>
            <a:r>
              <a:rPr lang="en-US" dirty="0" smtClean="0"/>
              <a:t>. This error pattern will be a correctable error pattern, therefore it should be selected such that: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/>
              <a:t>	(</a:t>
            </a:r>
            <a:r>
              <a:rPr lang="en-US" dirty="0" err="1" smtClean="0"/>
              <a:t>i</a:t>
            </a:r>
            <a:r>
              <a:rPr lang="en-US" dirty="0" smtClean="0"/>
              <a:t>) it has the smallest weight possible (most probable error)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/>
              <a:t>	(ii) it has not appeared before in the array.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/>
              <a:t>3. Repeat step 2 until all the possible error patterns have been accounted for. There will always be 2</a:t>
            </a:r>
            <a:r>
              <a:rPr lang="en-US" i="1" baseline="30000" dirty="0" smtClean="0"/>
              <a:t>n</a:t>
            </a:r>
            <a:r>
              <a:rPr lang="en-US" dirty="0" smtClean="0"/>
              <a:t> / 2</a:t>
            </a:r>
            <a:r>
              <a:rPr lang="en-US" i="1" baseline="30000" dirty="0" smtClean="0"/>
              <a:t>k</a:t>
            </a:r>
            <a:r>
              <a:rPr lang="en-US" dirty="0" smtClean="0"/>
              <a:t> = 2</a:t>
            </a:r>
            <a:r>
              <a:rPr lang="en-US" i="1" baseline="30000" dirty="0" smtClean="0"/>
              <a:t> n-k </a:t>
            </a:r>
            <a:r>
              <a:rPr lang="en-US" dirty="0" smtClean="0"/>
              <a:t>rows in the array. Each row is called a </a:t>
            </a:r>
            <a:r>
              <a:rPr lang="en-US" i="1" dirty="0" err="1" smtClean="0"/>
              <a:t>coset</a:t>
            </a:r>
            <a:r>
              <a:rPr lang="en-US" dirty="0" smtClean="0"/>
              <a:t>. The leading error pattern is the </a:t>
            </a:r>
            <a:r>
              <a:rPr lang="en-US" i="1" dirty="0" err="1" smtClean="0"/>
              <a:t>coset</a:t>
            </a:r>
            <a:r>
              <a:rPr lang="en-US" i="1" dirty="0" smtClean="0"/>
              <a:t> leader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Basic Definitions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24800" cy="4114800"/>
          </a:xfrm>
        </p:spPr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Linearity: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 smtClean="0"/>
          </a:p>
          <a:p>
            <a:pPr marL="274320" indent="-274320" eaLnBrk="1" fontAlgn="auto" hangingPunct="1">
              <a:spcBef>
                <a:spcPct val="40000"/>
              </a:spcBef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dirty="0" smtClean="0"/>
              <a:t>	where 	</a:t>
            </a:r>
            <a:r>
              <a:rPr lang="en-US" b="1" dirty="0" smtClean="0"/>
              <a:t>m</a:t>
            </a:r>
            <a:r>
              <a:rPr lang="en-US" dirty="0" smtClean="0"/>
              <a:t> is a </a:t>
            </a:r>
            <a:r>
              <a:rPr lang="en-US" i="1" dirty="0" smtClean="0"/>
              <a:t>k</a:t>
            </a:r>
            <a:r>
              <a:rPr lang="en-US" dirty="0" smtClean="0"/>
              <a:t>-bit information sequence </a:t>
            </a:r>
          </a:p>
          <a:p>
            <a:pPr lvl="2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 	</a:t>
            </a:r>
            <a:r>
              <a:rPr lang="en-US" b="1" dirty="0" smtClean="0"/>
              <a:t>c</a:t>
            </a:r>
            <a:r>
              <a:rPr lang="en-US" dirty="0" smtClean="0"/>
              <a:t> is an </a:t>
            </a:r>
            <a:r>
              <a:rPr lang="en-US" i="1" dirty="0" smtClean="0"/>
              <a:t>n</a:t>
            </a:r>
            <a:r>
              <a:rPr lang="en-US" dirty="0" smtClean="0"/>
              <a:t>-bit codeword.</a:t>
            </a:r>
          </a:p>
          <a:p>
            <a:pPr lvl="2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		    is a bit-by-bit mod-2 addition without carry</a:t>
            </a:r>
          </a:p>
          <a:p>
            <a:pPr marL="274320" indent="-274320" eaLnBrk="1" fontAlgn="auto" hangingPunct="1">
              <a:spcBef>
                <a:spcPct val="4000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dirty="0" smtClean="0"/>
              <a:t>Linear code</a:t>
            </a:r>
            <a:r>
              <a:rPr lang="en-US" dirty="0" smtClean="0"/>
              <a:t>: The sum of any two </a:t>
            </a:r>
            <a:r>
              <a:rPr lang="en-US" dirty="0" err="1" smtClean="0"/>
              <a:t>codewords</a:t>
            </a:r>
            <a:r>
              <a:rPr lang="en-US" dirty="0" smtClean="0"/>
              <a:t> is a codeword.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Observation: The all-zero sequence is a codeword in every linear block code.</a:t>
            </a:r>
          </a:p>
          <a:p>
            <a:pPr marL="1463040" lvl="4" indent="-210312" eaLnBrk="1" fontAlgn="auto" hangingPunct="1">
              <a:spcAft>
                <a:spcPts val="0"/>
              </a:spcAft>
              <a:buClr>
                <a:schemeClr val="accent4"/>
              </a:buClr>
              <a:buFontTx/>
              <a:buNone/>
              <a:defRPr/>
            </a:pPr>
            <a:r>
              <a:rPr lang="en-US" dirty="0" smtClean="0"/>
              <a:t>	</a:t>
            </a:r>
          </a:p>
        </p:txBody>
      </p:sp>
      <p:graphicFrame>
        <p:nvGraphicFramePr>
          <p:cNvPr id="1026" name="Object 4"/>
          <p:cNvGraphicFramePr>
            <a:graphicFrameLocks/>
          </p:cNvGraphicFramePr>
          <p:nvPr/>
        </p:nvGraphicFramePr>
        <p:xfrm>
          <a:off x="3735388" y="2143125"/>
          <a:ext cx="2336800" cy="698500"/>
        </p:xfrm>
        <a:graphic>
          <a:graphicData uri="http://schemas.openxmlformats.org/presentationml/2006/ole">
            <p:oleObj spid="_x0000_s1026" name="Equation" r:id="rId4" imgW="2032000" imgH="457200" progId="Equation.3">
              <p:embed/>
            </p:oleObj>
          </a:graphicData>
        </a:graphic>
      </p:graphicFrame>
      <p:graphicFrame>
        <p:nvGraphicFramePr>
          <p:cNvPr id="1027" name="Object 5"/>
          <p:cNvGraphicFramePr>
            <a:graphicFrameLocks/>
          </p:cNvGraphicFramePr>
          <p:nvPr/>
        </p:nvGraphicFramePr>
        <p:xfrm>
          <a:off x="2573338" y="3767138"/>
          <a:ext cx="784225" cy="804862"/>
        </p:xfrm>
        <a:graphic>
          <a:graphicData uri="http://schemas.openxmlformats.org/presentationml/2006/ole">
            <p:oleObj spid="_x0000_s1027" name="Equation" r:id="rId5" imgW="784451" imgH="805052" progId="Equation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Standard Array Decoding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39938"/>
            <a:ext cx="8229600" cy="4389437"/>
          </a:xfrm>
        </p:spPr>
        <p:txBody>
          <a:bodyPr rtlCol="0">
            <a:normAutofit fontScale="850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For an (</a:t>
            </a:r>
            <a:r>
              <a:rPr lang="en-US" i="1" smtClean="0"/>
              <a:t>n</a:t>
            </a:r>
            <a:r>
              <a:rPr lang="en-US" smtClean="0"/>
              <a:t>,</a:t>
            </a:r>
            <a:r>
              <a:rPr lang="en-US" i="1" smtClean="0"/>
              <a:t>k</a:t>
            </a:r>
            <a:r>
              <a:rPr lang="en-US" smtClean="0"/>
              <a:t>) linear code, standard array decoding is able to correct exactly 2</a:t>
            </a:r>
            <a:r>
              <a:rPr lang="en-US" i="1" baseline="30000" smtClean="0"/>
              <a:t>n-k</a:t>
            </a:r>
            <a:r>
              <a:rPr lang="en-US" smtClean="0"/>
              <a:t> error patterns, including the all-zero error pattern.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smtClean="0"/>
              <a:t>Illustration 1</a:t>
            </a:r>
            <a:r>
              <a:rPr lang="en-US" smtClean="0"/>
              <a:t>: The (7,4) Hamming code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# of correctable error patterns = 2</a:t>
            </a:r>
            <a:r>
              <a:rPr lang="en-US" baseline="30000" smtClean="0"/>
              <a:t>3</a:t>
            </a:r>
            <a:r>
              <a:rPr lang="en-US" smtClean="0"/>
              <a:t> = 8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# of single-error patterns =  7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Therefore, all single-error patterns, and only single-error patterns can be corrected. (Recall the Hamming Bound, and the fact that Hamming codes are perfect.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Standard Array Decoding (cont</a:t>
            </a:r>
            <a:r>
              <a:rPr lang="en-US" smtClean="0">
                <a:latin typeface="Arial" pitchFamily="34" charset="0"/>
                <a:cs typeface="Times New Roman" pitchFamily="18" charset="0"/>
              </a:rPr>
              <a:t>’</a:t>
            </a:r>
            <a:r>
              <a:rPr lang="en-US" smtClean="0">
                <a:cs typeface="Times New Roman" pitchFamily="18" charset="0"/>
              </a:rPr>
              <a:t>d)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u="sng" smtClean="0">
                <a:ea typeface="Majalla UI"/>
                <a:cs typeface="Majalla UI"/>
              </a:rPr>
              <a:t>Illustration 2</a:t>
            </a:r>
            <a:r>
              <a:rPr lang="en-US" smtClean="0">
                <a:ea typeface="Majalla UI"/>
                <a:cs typeface="Majalla UI"/>
              </a:rPr>
              <a:t>: The (6,3) code defined by the H matrix: </a:t>
            </a:r>
          </a:p>
        </p:txBody>
      </p:sp>
      <p:graphicFrame>
        <p:nvGraphicFramePr>
          <p:cNvPr id="7170" name="Object 4"/>
          <p:cNvGraphicFramePr>
            <a:graphicFrameLocks/>
          </p:cNvGraphicFramePr>
          <p:nvPr/>
        </p:nvGraphicFramePr>
        <p:xfrm>
          <a:off x="742950" y="2571750"/>
          <a:ext cx="3627438" cy="1936750"/>
        </p:xfrm>
        <a:graphic>
          <a:graphicData uri="http://schemas.openxmlformats.org/presentationml/2006/ole">
            <p:oleObj spid="_x0000_s7170" name="Equation" r:id="rId4" imgW="3629025" imgH="1938338" progId="Equation.2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/>
          </p:cNvGraphicFramePr>
          <p:nvPr/>
        </p:nvGraphicFramePr>
        <p:xfrm>
          <a:off x="1485900" y="4381500"/>
          <a:ext cx="1812925" cy="1916113"/>
        </p:xfrm>
        <a:graphic>
          <a:graphicData uri="http://schemas.openxmlformats.org/presentationml/2006/ole">
            <p:oleObj spid="_x0000_s7171" name="Equation" r:id="rId5" imgW="1811368" imgH="1914376" progId="Equation.2">
              <p:embed/>
            </p:oleObj>
          </a:graphicData>
        </a:graphic>
      </p:graphicFrame>
      <p:graphicFrame>
        <p:nvGraphicFramePr>
          <p:cNvPr id="7172" name="Object 6"/>
          <p:cNvGraphicFramePr>
            <a:graphicFrameLocks/>
          </p:cNvGraphicFramePr>
          <p:nvPr/>
        </p:nvGraphicFramePr>
        <p:xfrm>
          <a:off x="5181600" y="2476500"/>
          <a:ext cx="2117725" cy="3908425"/>
        </p:xfrm>
        <a:graphic>
          <a:graphicData uri="http://schemas.openxmlformats.org/presentationml/2006/ole">
            <p:oleObj spid="_x0000_s7172" name="Equation" r:id="rId6" imgW="2119313" imgH="3910013" progId="Equation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Standard Array Decoding (cont</a:t>
            </a:r>
            <a:r>
              <a:rPr lang="en-US" smtClean="0">
                <a:latin typeface="Arial" pitchFamily="34" charset="0"/>
                <a:cs typeface="Times New Roman" pitchFamily="18" charset="0"/>
              </a:rPr>
              <a:t>’</a:t>
            </a:r>
            <a:r>
              <a:rPr lang="en-US" smtClean="0">
                <a:cs typeface="Times New Roman" pitchFamily="18" charset="0"/>
              </a:rPr>
              <a:t>d)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ajalla UI"/>
                <a:cs typeface="Majalla UI"/>
              </a:rPr>
              <a:t>Can correct all single errors and one double error pattern</a:t>
            </a:r>
          </a:p>
          <a:p>
            <a:pPr eaLnBrk="1" hangingPunct="1"/>
            <a:endParaRPr lang="en-US" dirty="0" smtClean="0">
              <a:ea typeface="Majalla UI"/>
              <a:cs typeface="Majalla UI"/>
            </a:endParaRPr>
          </a:p>
        </p:txBody>
      </p:sp>
      <p:graphicFrame>
        <p:nvGraphicFramePr>
          <p:cNvPr id="8194" name="Object 4"/>
          <p:cNvGraphicFramePr>
            <a:graphicFrameLocks/>
          </p:cNvGraphicFramePr>
          <p:nvPr/>
        </p:nvGraphicFramePr>
        <p:xfrm>
          <a:off x="933450" y="2667000"/>
          <a:ext cx="8097838" cy="3963988"/>
        </p:xfrm>
        <a:graphic>
          <a:graphicData uri="http://schemas.openxmlformats.org/presentationml/2006/ole">
            <p:oleObj spid="_x0000_s8194" name="Equation" r:id="rId4" imgW="8099425" imgH="3965575" progId="Equation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47813"/>
            <a:ext cx="914400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80963"/>
            <a:ext cx="8964487" cy="669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5" y="1700213"/>
            <a:ext cx="8820471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The Syndrome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Majalla UI"/>
                <a:cs typeface="Majalla UI"/>
              </a:rPr>
              <a:t>Huge storage memory (and searching time) is required by standard array decoding.</a:t>
            </a:r>
          </a:p>
          <a:p>
            <a:pPr eaLnBrk="1" hangingPunct="1"/>
            <a:r>
              <a:rPr lang="en-US" dirty="0" smtClean="0">
                <a:ea typeface="Majalla UI"/>
                <a:cs typeface="Majalla UI"/>
              </a:rPr>
              <a:t>Define the syndrome </a:t>
            </a:r>
          </a:p>
          <a:p>
            <a:pPr lvl="2" eaLnBrk="1" hangingPunct="1">
              <a:buFontTx/>
              <a:buNone/>
            </a:pPr>
            <a:r>
              <a:rPr lang="en-US" b="1" dirty="0" smtClean="0">
                <a:ea typeface="Majalla UI"/>
                <a:cs typeface="Majalla UI"/>
              </a:rPr>
              <a:t>s</a:t>
            </a:r>
            <a:r>
              <a:rPr lang="en-US" dirty="0" smtClean="0">
                <a:ea typeface="Majalla UI"/>
                <a:cs typeface="Majalla UI"/>
              </a:rPr>
              <a:t> = </a:t>
            </a:r>
            <a:r>
              <a:rPr lang="en-US" b="1" dirty="0" err="1" smtClean="0">
                <a:ea typeface="Majalla UI"/>
                <a:cs typeface="Majalla UI"/>
              </a:rPr>
              <a:t>vH</a:t>
            </a:r>
            <a:r>
              <a:rPr lang="en-US" baseline="30000" dirty="0" err="1" smtClean="0">
                <a:ea typeface="Majalla UI"/>
                <a:cs typeface="Majalla UI"/>
              </a:rPr>
              <a:t>T</a:t>
            </a:r>
            <a:r>
              <a:rPr lang="en-US" dirty="0" smtClean="0">
                <a:ea typeface="Majalla UI"/>
                <a:cs typeface="Majalla UI"/>
              </a:rPr>
              <a:t> = (</a:t>
            </a:r>
            <a:r>
              <a:rPr lang="en-US" b="1" dirty="0" smtClean="0">
                <a:ea typeface="Majalla UI"/>
                <a:cs typeface="Majalla UI"/>
              </a:rPr>
              <a:t>c</a:t>
            </a:r>
            <a:r>
              <a:rPr lang="en-US" dirty="0" smtClean="0">
                <a:ea typeface="Majalla UI"/>
                <a:cs typeface="Majalla UI"/>
              </a:rPr>
              <a:t> + </a:t>
            </a:r>
            <a:r>
              <a:rPr lang="en-US" b="1" dirty="0" smtClean="0">
                <a:ea typeface="Majalla UI"/>
                <a:cs typeface="Majalla UI"/>
              </a:rPr>
              <a:t>e</a:t>
            </a:r>
            <a:r>
              <a:rPr lang="en-US" dirty="0" smtClean="0">
                <a:ea typeface="Majalla UI"/>
                <a:cs typeface="Majalla UI"/>
              </a:rPr>
              <a:t>) </a:t>
            </a:r>
            <a:r>
              <a:rPr lang="en-US" b="1" dirty="0" smtClean="0">
                <a:ea typeface="Majalla UI"/>
                <a:cs typeface="Majalla UI"/>
              </a:rPr>
              <a:t>H</a:t>
            </a:r>
            <a:r>
              <a:rPr lang="en-US" baseline="30000" dirty="0" smtClean="0">
                <a:ea typeface="Majalla UI"/>
                <a:cs typeface="Majalla UI"/>
              </a:rPr>
              <a:t>T</a:t>
            </a:r>
            <a:r>
              <a:rPr lang="en-US" dirty="0" smtClean="0">
                <a:ea typeface="Majalla UI"/>
                <a:cs typeface="Majalla UI"/>
              </a:rPr>
              <a:t> = </a:t>
            </a:r>
            <a:r>
              <a:rPr lang="en-US" b="1" dirty="0" err="1" smtClean="0">
                <a:ea typeface="Majalla UI"/>
                <a:cs typeface="Majalla UI"/>
              </a:rPr>
              <a:t>eH</a:t>
            </a:r>
            <a:r>
              <a:rPr lang="en-US" baseline="30000" dirty="0" err="1" smtClean="0">
                <a:ea typeface="Majalla UI"/>
                <a:cs typeface="Majalla UI"/>
              </a:rPr>
              <a:t>T</a:t>
            </a:r>
            <a:endParaRPr lang="en-US" dirty="0" smtClean="0">
              <a:ea typeface="Majalla UI"/>
              <a:cs typeface="Majalla UI"/>
            </a:endParaRPr>
          </a:p>
          <a:p>
            <a:pPr eaLnBrk="1" hangingPunct="1"/>
            <a:r>
              <a:rPr lang="en-US" dirty="0" smtClean="0">
                <a:ea typeface="Majalla UI"/>
                <a:cs typeface="Majalla UI"/>
              </a:rPr>
              <a:t>The syndrome depends only on the error pattern and not on the transmitted codeword.</a:t>
            </a:r>
          </a:p>
          <a:p>
            <a:pPr eaLnBrk="1" hangingPunct="1"/>
            <a:r>
              <a:rPr lang="en-US" dirty="0" smtClean="0">
                <a:ea typeface="Majalla UI"/>
                <a:cs typeface="Majalla UI"/>
              </a:rPr>
              <a:t>Therefore, each </a:t>
            </a:r>
            <a:r>
              <a:rPr lang="en-US" dirty="0" err="1" smtClean="0">
                <a:ea typeface="Majalla UI"/>
                <a:cs typeface="Majalla UI"/>
              </a:rPr>
              <a:t>coset</a:t>
            </a:r>
            <a:r>
              <a:rPr lang="en-US" dirty="0" smtClean="0">
                <a:ea typeface="Majalla UI"/>
                <a:cs typeface="Majalla UI"/>
              </a:rPr>
              <a:t> in the array is associated with a unique syndrome.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The Syndrom (cont</a:t>
            </a:r>
            <a:r>
              <a:rPr lang="en-US" smtClean="0">
                <a:latin typeface="Arial" pitchFamily="34" charset="0"/>
                <a:cs typeface="Traditional Arabic" pitchFamily="18" charset="-78"/>
              </a:rPr>
              <a:t>’</a:t>
            </a:r>
            <a:r>
              <a:rPr lang="en-US" smtClean="0">
                <a:cs typeface="Traditional Arabic" pitchFamily="18" charset="-78"/>
              </a:rPr>
              <a:t>d)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Majalla UI"/>
              <a:cs typeface="Majalla UI"/>
            </a:endParaRPr>
          </a:p>
          <a:p>
            <a:pPr eaLnBrk="1" hangingPunct="1">
              <a:buFontTx/>
              <a:buNone/>
            </a:pPr>
            <a:endParaRPr lang="en-US" smtClean="0">
              <a:ea typeface="Majalla UI"/>
              <a:cs typeface="Majalla UI"/>
            </a:endParaRPr>
          </a:p>
        </p:txBody>
      </p:sp>
      <p:graphicFrame>
        <p:nvGraphicFramePr>
          <p:cNvPr id="9218" name="Object 4"/>
          <p:cNvGraphicFramePr>
            <a:graphicFrameLocks/>
          </p:cNvGraphicFramePr>
          <p:nvPr/>
        </p:nvGraphicFramePr>
        <p:xfrm>
          <a:off x="2628900" y="2152650"/>
          <a:ext cx="3849688" cy="3632200"/>
        </p:xfrm>
        <a:graphic>
          <a:graphicData uri="http://schemas.openxmlformats.org/presentationml/2006/ole">
            <p:oleObj spid="_x0000_s9218" name="Equation" r:id="rId4" imgW="3851275" imgH="3633788" progId="Equation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>
                <a:cs typeface="Traditional Arabic" pitchFamily="18" charset="-78"/>
              </a:rPr>
              <a:t>Syndrome Decoding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962900" cy="4114800"/>
          </a:xfrm>
        </p:spPr>
        <p:txBody>
          <a:bodyPr rtlCol="0"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Decoding Procedure: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1. For the received vector </a:t>
            </a:r>
            <a:r>
              <a:rPr lang="en-US" b="1" smtClean="0"/>
              <a:t>v</a:t>
            </a:r>
            <a:r>
              <a:rPr lang="en-US" smtClean="0"/>
              <a:t>, compute the syndrome </a:t>
            </a:r>
            <a:r>
              <a:rPr lang="en-US" b="1" smtClean="0"/>
              <a:t>s</a:t>
            </a:r>
            <a:r>
              <a:rPr lang="en-US" smtClean="0"/>
              <a:t> = </a:t>
            </a:r>
            <a:r>
              <a:rPr lang="en-US" b="1" smtClean="0"/>
              <a:t>vH</a:t>
            </a:r>
            <a:r>
              <a:rPr lang="en-US" baseline="30000" smtClean="0"/>
              <a:t>T</a:t>
            </a:r>
            <a:r>
              <a:rPr lang="en-US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2. Using the table, identify the error pattern </a:t>
            </a:r>
            <a:r>
              <a:rPr lang="en-US" b="1" smtClean="0"/>
              <a:t>e</a:t>
            </a:r>
            <a:r>
              <a:rPr lang="en-US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3. Add </a:t>
            </a:r>
            <a:r>
              <a:rPr lang="en-US" b="1" smtClean="0"/>
              <a:t>e</a:t>
            </a:r>
            <a:r>
              <a:rPr lang="en-US" smtClean="0"/>
              <a:t> to </a:t>
            </a:r>
            <a:r>
              <a:rPr lang="en-US" b="1" smtClean="0"/>
              <a:t>v</a:t>
            </a:r>
            <a:r>
              <a:rPr lang="en-US" smtClean="0"/>
              <a:t> to recover the transmitted codeword </a:t>
            </a:r>
            <a:r>
              <a:rPr lang="en-US" b="1" smtClean="0"/>
              <a:t>c</a:t>
            </a:r>
            <a:r>
              <a:rPr lang="en-US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u="sng" smtClean="0"/>
              <a:t>Example</a:t>
            </a:r>
            <a:r>
              <a:rPr lang="en-US" smtClean="0"/>
              <a:t>: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</a:t>
            </a:r>
            <a:r>
              <a:rPr lang="en-US" b="1" smtClean="0"/>
              <a:t>v</a:t>
            </a:r>
            <a:r>
              <a:rPr lang="en-US" smtClean="0"/>
              <a:t> = 1110101   ==&gt; 	    </a:t>
            </a:r>
            <a:r>
              <a:rPr lang="en-US" b="1" smtClean="0"/>
              <a:t>s</a:t>
            </a:r>
            <a:r>
              <a:rPr lang="en-US" smtClean="0"/>
              <a:t> = 001        ==&gt;     </a:t>
            </a:r>
            <a:r>
              <a:rPr lang="en-US" b="1" smtClean="0"/>
              <a:t>e</a:t>
            </a:r>
            <a:r>
              <a:rPr lang="en-US" smtClean="0"/>
              <a:t> = 0010000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    Then,  </a:t>
            </a:r>
            <a:r>
              <a:rPr lang="en-US" b="1" smtClean="0"/>
              <a:t>c</a:t>
            </a:r>
            <a:r>
              <a:rPr lang="en-US" smtClean="0"/>
              <a:t> = 1100101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mtClean="0"/>
              <a:t>Syndrome decoding reduces storage memory from </a:t>
            </a:r>
            <a:r>
              <a:rPr lang="en-US" i="1" smtClean="0"/>
              <a:t>n</a:t>
            </a:r>
            <a:r>
              <a:rPr lang="en-US" smtClean="0"/>
              <a:t>x2</a:t>
            </a:r>
            <a:r>
              <a:rPr lang="en-US" i="1" baseline="30000" smtClean="0"/>
              <a:t>n</a:t>
            </a:r>
            <a:r>
              <a:rPr lang="en-US" smtClean="0"/>
              <a:t> to 2</a:t>
            </a:r>
            <a:r>
              <a:rPr lang="en-US" i="1" baseline="30000" smtClean="0"/>
              <a:t>n-k</a:t>
            </a:r>
            <a:r>
              <a:rPr lang="en-US" smtClean="0"/>
              <a:t>(2</a:t>
            </a:r>
            <a:r>
              <a:rPr lang="en-US" i="1" smtClean="0"/>
              <a:t>n-k</a:t>
            </a:r>
            <a:r>
              <a:rPr lang="en-US" smtClean="0"/>
              <a:t>). Also, It reduces the searching time considerably.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Decoding of Hamming Codes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ajalla UI"/>
                <a:cs typeface="Majalla UI"/>
              </a:rPr>
              <a:t>Consider a single-error pattern </a:t>
            </a:r>
            <a:r>
              <a:rPr lang="en-US" b="1" smtClean="0">
                <a:ea typeface="Majalla UI"/>
                <a:cs typeface="Majalla UI"/>
              </a:rPr>
              <a:t>e</a:t>
            </a:r>
            <a:r>
              <a:rPr lang="en-US" baseline="30000" smtClean="0">
                <a:ea typeface="Majalla UI"/>
                <a:cs typeface="Majalla UI"/>
              </a:rPr>
              <a:t>(</a:t>
            </a:r>
            <a:r>
              <a:rPr lang="en-US" i="1" baseline="30000" smtClean="0">
                <a:ea typeface="Majalla UI"/>
                <a:cs typeface="Majalla UI"/>
              </a:rPr>
              <a:t>i</a:t>
            </a:r>
            <a:r>
              <a:rPr lang="en-US" baseline="30000" smtClean="0">
                <a:ea typeface="Majalla UI"/>
                <a:cs typeface="Majalla UI"/>
              </a:rPr>
              <a:t>)</a:t>
            </a:r>
            <a:r>
              <a:rPr lang="en-US" smtClean="0">
                <a:ea typeface="Majalla UI"/>
                <a:cs typeface="Majalla UI"/>
              </a:rPr>
              <a:t>, where </a:t>
            </a:r>
            <a:r>
              <a:rPr lang="en-US" i="1" smtClean="0">
                <a:ea typeface="Majalla UI"/>
                <a:cs typeface="Majalla UI"/>
              </a:rPr>
              <a:t>i</a:t>
            </a:r>
            <a:r>
              <a:rPr lang="en-US" smtClean="0">
                <a:ea typeface="Majalla UI"/>
                <a:cs typeface="Majalla UI"/>
              </a:rPr>
              <a:t> is a number determining the position of the error.</a:t>
            </a:r>
          </a:p>
          <a:p>
            <a:pPr eaLnBrk="1" hangingPunct="1"/>
            <a:r>
              <a:rPr lang="en-US" b="1" smtClean="0">
                <a:ea typeface="Majalla UI"/>
                <a:cs typeface="Majalla UI"/>
              </a:rPr>
              <a:t>s</a:t>
            </a:r>
            <a:r>
              <a:rPr lang="en-US" smtClean="0">
                <a:ea typeface="Majalla UI"/>
                <a:cs typeface="Majalla UI"/>
              </a:rPr>
              <a:t> = </a:t>
            </a:r>
            <a:r>
              <a:rPr lang="en-US" b="1" smtClean="0">
                <a:ea typeface="Majalla UI"/>
                <a:cs typeface="Majalla UI"/>
              </a:rPr>
              <a:t>e</a:t>
            </a:r>
            <a:r>
              <a:rPr lang="en-US" baseline="30000" smtClean="0">
                <a:ea typeface="Majalla UI"/>
                <a:cs typeface="Majalla UI"/>
              </a:rPr>
              <a:t>(</a:t>
            </a:r>
            <a:r>
              <a:rPr lang="en-US" i="1" baseline="30000" smtClean="0">
                <a:ea typeface="Majalla UI"/>
                <a:cs typeface="Majalla UI"/>
              </a:rPr>
              <a:t>i</a:t>
            </a:r>
            <a:r>
              <a:rPr lang="en-US" baseline="30000" smtClean="0">
                <a:ea typeface="Majalla UI"/>
                <a:cs typeface="Majalla UI"/>
              </a:rPr>
              <a:t>)</a:t>
            </a:r>
            <a:r>
              <a:rPr lang="en-US" smtClean="0">
                <a:ea typeface="Majalla UI"/>
                <a:cs typeface="Majalla UI"/>
              </a:rPr>
              <a:t> </a:t>
            </a:r>
            <a:r>
              <a:rPr lang="en-US" b="1" smtClean="0">
                <a:ea typeface="Majalla UI"/>
                <a:cs typeface="Majalla UI"/>
              </a:rPr>
              <a:t>H</a:t>
            </a:r>
            <a:r>
              <a:rPr lang="en-US" baseline="30000" smtClean="0">
                <a:ea typeface="Majalla UI"/>
                <a:cs typeface="Majalla UI"/>
              </a:rPr>
              <a:t>T</a:t>
            </a:r>
            <a:r>
              <a:rPr lang="en-US" smtClean="0">
                <a:ea typeface="Majalla UI"/>
                <a:cs typeface="Majalla UI"/>
              </a:rPr>
              <a:t> = </a:t>
            </a:r>
            <a:r>
              <a:rPr lang="en-US" b="1" smtClean="0">
                <a:ea typeface="Majalla UI"/>
                <a:cs typeface="Majalla UI"/>
              </a:rPr>
              <a:t>H</a:t>
            </a:r>
            <a:r>
              <a:rPr lang="en-US" i="1" baseline="-25000" smtClean="0">
                <a:ea typeface="Majalla UI"/>
                <a:cs typeface="Majalla UI"/>
              </a:rPr>
              <a:t>i</a:t>
            </a:r>
            <a:r>
              <a:rPr lang="en-US" baseline="30000" smtClean="0">
                <a:ea typeface="Majalla UI"/>
                <a:cs typeface="Majalla UI"/>
              </a:rPr>
              <a:t>T</a:t>
            </a:r>
            <a:r>
              <a:rPr lang="en-US" smtClean="0">
                <a:ea typeface="Majalla UI"/>
                <a:cs typeface="Majalla UI"/>
              </a:rPr>
              <a:t> = the transpose of the </a:t>
            </a:r>
            <a:r>
              <a:rPr lang="en-US" i="1" smtClean="0">
                <a:ea typeface="Majalla UI"/>
                <a:cs typeface="Majalla UI"/>
              </a:rPr>
              <a:t>i</a:t>
            </a:r>
            <a:r>
              <a:rPr lang="en-US" i="1" baseline="30000" smtClean="0">
                <a:ea typeface="Majalla UI"/>
                <a:cs typeface="Majalla UI"/>
              </a:rPr>
              <a:t>th</a:t>
            </a:r>
            <a:r>
              <a:rPr lang="en-US" smtClean="0">
                <a:ea typeface="Majalla UI"/>
                <a:cs typeface="Majalla UI"/>
              </a:rPr>
              <a:t> column of </a:t>
            </a:r>
            <a:r>
              <a:rPr lang="en-US" b="1" smtClean="0">
                <a:ea typeface="Majalla UI"/>
                <a:cs typeface="Majalla UI"/>
              </a:rPr>
              <a:t>H</a:t>
            </a:r>
            <a:r>
              <a:rPr lang="en-US" smtClean="0">
                <a:ea typeface="Majalla UI"/>
                <a:cs typeface="Majalla UI"/>
              </a:rPr>
              <a:t>.</a:t>
            </a:r>
          </a:p>
          <a:p>
            <a:pPr eaLnBrk="1" hangingPunct="1"/>
            <a:r>
              <a:rPr lang="en-US" smtClean="0">
                <a:ea typeface="Majalla UI"/>
                <a:cs typeface="Majalla UI"/>
              </a:rPr>
              <a:t>Example: </a:t>
            </a:r>
          </a:p>
        </p:txBody>
      </p:sp>
      <p:graphicFrame>
        <p:nvGraphicFramePr>
          <p:cNvPr id="10242" name="Object 4"/>
          <p:cNvGraphicFramePr>
            <a:graphicFrameLocks/>
          </p:cNvGraphicFramePr>
          <p:nvPr/>
        </p:nvGraphicFramePr>
        <p:xfrm>
          <a:off x="1143000" y="3124200"/>
          <a:ext cx="5670550" cy="3133725"/>
        </p:xfrm>
        <a:graphic>
          <a:graphicData uri="http://schemas.openxmlformats.org/presentationml/2006/ole">
            <p:oleObj spid="_x0000_s10242" name="Equation" r:id="rId4" imgW="5672138" imgH="3135313" progId="Equation.2">
              <p:embed/>
            </p:oleObj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Basic Definitions (cont</a:t>
            </a:r>
            <a:r>
              <a:rPr lang="en-US" smtClean="0">
                <a:latin typeface="Arial" pitchFamily="34" charset="0"/>
                <a:cs typeface="Traditional Arabic" pitchFamily="18" charset="-78"/>
              </a:rPr>
              <a:t>’</a:t>
            </a:r>
            <a:r>
              <a:rPr lang="en-US" smtClean="0">
                <a:cs typeface="Traditional Arabic" pitchFamily="18" charset="-78"/>
              </a:rPr>
              <a:t>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smtClean="0"/>
              <a:t>Def</a:t>
            </a:r>
            <a:r>
              <a:rPr lang="en-US" smtClean="0"/>
              <a:t>: The weight of a codeword </a:t>
            </a:r>
            <a:r>
              <a:rPr lang="en-US" b="1" smtClean="0"/>
              <a:t>c</a:t>
            </a:r>
            <a:r>
              <a:rPr lang="en-US" b="1" i="1" baseline="-25000" smtClean="0"/>
              <a:t>i</a:t>
            </a:r>
            <a:r>
              <a:rPr lang="en-US" smtClean="0"/>
              <a:t> , denoted by w(</a:t>
            </a:r>
            <a:r>
              <a:rPr lang="en-US" b="1" smtClean="0"/>
              <a:t>c</a:t>
            </a:r>
            <a:r>
              <a:rPr lang="en-US" b="1" i="1" baseline="-25000" smtClean="0"/>
              <a:t>i</a:t>
            </a:r>
            <a:r>
              <a:rPr lang="en-US" smtClean="0"/>
              <a:t>), is the</a:t>
            </a:r>
          </a:p>
          <a:p>
            <a:pPr lvl="2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 number of of nonzero elements in the codeword.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smtClean="0"/>
              <a:t>Def</a:t>
            </a:r>
            <a:r>
              <a:rPr lang="en-US" smtClean="0"/>
              <a:t>: The minimum weight of a code, </a:t>
            </a:r>
            <a:r>
              <a:rPr lang="en-US" i="1" smtClean="0"/>
              <a:t>w</a:t>
            </a:r>
            <a:r>
              <a:rPr lang="en-US" baseline="-25000" smtClean="0"/>
              <a:t>min</a:t>
            </a:r>
            <a:r>
              <a:rPr lang="en-US" smtClean="0"/>
              <a:t>, is the smallest </a:t>
            </a:r>
          </a:p>
          <a:p>
            <a:pPr lvl="2" indent="-246888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mtClean="0"/>
              <a:t> weight of the nonzero codewords in the code.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smtClean="0"/>
              <a:t>Theorem:</a:t>
            </a:r>
            <a:r>
              <a:rPr lang="en-US" smtClean="0"/>
              <a:t> In any linear code, </a:t>
            </a:r>
            <a:r>
              <a:rPr lang="en-US" i="1" smtClean="0"/>
              <a:t>d</a:t>
            </a:r>
            <a:r>
              <a:rPr lang="en-US" baseline="-25000" smtClean="0"/>
              <a:t>min</a:t>
            </a:r>
            <a:r>
              <a:rPr lang="en-US" smtClean="0"/>
              <a:t> = </a:t>
            </a:r>
            <a:r>
              <a:rPr lang="en-US" i="1" smtClean="0"/>
              <a:t>w</a:t>
            </a:r>
            <a:r>
              <a:rPr lang="en-US" baseline="-25000" smtClean="0"/>
              <a:t>min</a:t>
            </a:r>
            <a:endParaRPr lang="en-US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u="sng" smtClean="0"/>
          </a:p>
          <a:p>
            <a:pPr marL="274320" indent="-274320" eaLnBrk="1" fontAlgn="auto" hangingPunct="1">
              <a:spcBef>
                <a:spcPct val="0"/>
              </a:spcBef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u="sng" smtClean="0"/>
              <a:t>Systematic codes</a:t>
            </a:r>
            <a:endParaRPr lang="en-US" baseline="-2500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baseline="-2500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baseline="-2500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r>
              <a:rPr lang="en-US" smtClean="0"/>
              <a:t>	Any linear block code can be put in systematic form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511550" y="4464050"/>
            <a:ext cx="4064000" cy="692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4857750" y="447675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371850" y="4476750"/>
            <a:ext cx="14097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1800" i="1"/>
              <a:t>n-k</a:t>
            </a:r>
            <a:endParaRPr lang="en-US" sz="1800"/>
          </a:p>
          <a:p>
            <a:pPr algn="ctr">
              <a:spcBef>
                <a:spcPct val="10000"/>
              </a:spcBef>
            </a:pPr>
            <a:r>
              <a:rPr lang="en-US" sz="1800"/>
              <a:t>check bits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895850" y="4476750"/>
            <a:ext cx="260985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sz="1800" i="1"/>
              <a:t>k</a:t>
            </a:r>
          </a:p>
          <a:p>
            <a:pPr algn="ctr">
              <a:spcBef>
                <a:spcPct val="10000"/>
              </a:spcBef>
            </a:pPr>
            <a:r>
              <a:rPr lang="en-US" sz="1800"/>
              <a:t>information bits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Decoding of Hamming Codes (cont</a:t>
            </a:r>
            <a:r>
              <a:rPr lang="en-US" smtClean="0">
                <a:latin typeface="Arial" charset="0"/>
              </a:rPr>
              <a:t>’</a:t>
            </a:r>
            <a:r>
              <a:rPr lang="en-US" smtClean="0"/>
              <a:t>d)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Majalla UI"/>
                <a:cs typeface="Majalla UI"/>
              </a:rPr>
              <a:t>That is, the (transpose of the) </a:t>
            </a:r>
            <a:r>
              <a:rPr lang="en-US" i="1" smtClean="0">
                <a:ea typeface="Majalla UI"/>
                <a:cs typeface="Majalla UI"/>
              </a:rPr>
              <a:t>i</a:t>
            </a:r>
            <a:r>
              <a:rPr lang="en-US" i="1" baseline="30000" smtClean="0">
                <a:ea typeface="Majalla UI"/>
                <a:cs typeface="Majalla UI"/>
              </a:rPr>
              <a:t>th</a:t>
            </a:r>
            <a:r>
              <a:rPr lang="en-US" smtClean="0">
                <a:ea typeface="Majalla UI"/>
                <a:cs typeface="Majalla UI"/>
              </a:rPr>
              <a:t> column of H is the syndrome corresponding to a single error in the </a:t>
            </a:r>
            <a:r>
              <a:rPr lang="en-US" i="1" smtClean="0">
                <a:ea typeface="Majalla UI"/>
                <a:cs typeface="Majalla UI"/>
              </a:rPr>
              <a:t>i</a:t>
            </a:r>
            <a:r>
              <a:rPr lang="en-US" i="1" baseline="30000" smtClean="0">
                <a:ea typeface="Majalla UI"/>
                <a:cs typeface="Majalla UI"/>
              </a:rPr>
              <a:t>th</a:t>
            </a:r>
            <a:r>
              <a:rPr lang="en-US" smtClean="0">
                <a:ea typeface="Majalla UI"/>
                <a:cs typeface="Majalla UI"/>
              </a:rPr>
              <a:t> position.</a:t>
            </a:r>
          </a:p>
          <a:p>
            <a:pPr eaLnBrk="1" hangingPunct="1"/>
            <a:r>
              <a:rPr lang="en-US" smtClean="0">
                <a:ea typeface="Majalla UI"/>
                <a:cs typeface="Majalla UI"/>
              </a:rPr>
              <a:t>Decoding rule: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Majalla UI"/>
                <a:cs typeface="Majalla UI"/>
              </a:rPr>
              <a:t>	1. Compute the syndrome </a:t>
            </a:r>
            <a:r>
              <a:rPr lang="en-US" b="1" smtClean="0">
                <a:ea typeface="Majalla UI"/>
                <a:cs typeface="Majalla UI"/>
              </a:rPr>
              <a:t>s</a:t>
            </a:r>
            <a:r>
              <a:rPr lang="en-US" smtClean="0">
                <a:ea typeface="Majalla UI"/>
                <a:cs typeface="Majalla UI"/>
              </a:rPr>
              <a:t> = </a:t>
            </a:r>
            <a:r>
              <a:rPr lang="en-US" b="1" smtClean="0">
                <a:ea typeface="Majalla UI"/>
                <a:cs typeface="Majalla UI"/>
              </a:rPr>
              <a:t>vH</a:t>
            </a:r>
            <a:r>
              <a:rPr lang="en-US" baseline="30000" smtClean="0">
                <a:ea typeface="Majalla UI"/>
                <a:cs typeface="Majalla UI"/>
              </a:rPr>
              <a:t>T</a:t>
            </a:r>
            <a:endParaRPr lang="en-US" smtClean="0">
              <a:ea typeface="Majalla UI"/>
              <a:cs typeface="Majalla UI"/>
            </a:endParaRPr>
          </a:p>
          <a:p>
            <a:pPr eaLnBrk="1" hangingPunct="1">
              <a:buFontTx/>
              <a:buNone/>
            </a:pPr>
            <a:r>
              <a:rPr lang="en-US" smtClean="0">
                <a:ea typeface="Majalla UI"/>
                <a:cs typeface="Majalla UI"/>
              </a:rPr>
              <a:t>	2. Locate the error ( </a:t>
            </a:r>
            <a:r>
              <a:rPr lang="en-US" i="1" smtClean="0">
                <a:ea typeface="Majalla UI"/>
                <a:cs typeface="Majalla UI"/>
              </a:rPr>
              <a:t>i.e.</a:t>
            </a:r>
            <a:r>
              <a:rPr lang="en-US" smtClean="0">
                <a:ea typeface="Majalla UI"/>
                <a:cs typeface="Majalla UI"/>
              </a:rPr>
              <a:t> find </a:t>
            </a:r>
            <a:r>
              <a:rPr lang="en-US" i="1" smtClean="0">
                <a:ea typeface="Majalla UI"/>
                <a:cs typeface="Majalla UI"/>
              </a:rPr>
              <a:t>i</a:t>
            </a:r>
            <a:r>
              <a:rPr lang="en-US" smtClean="0">
                <a:ea typeface="Majalla UI"/>
                <a:cs typeface="Majalla UI"/>
              </a:rPr>
              <a:t> for which </a:t>
            </a:r>
            <a:r>
              <a:rPr lang="en-US" b="1" smtClean="0">
                <a:ea typeface="Majalla UI"/>
                <a:cs typeface="Majalla UI"/>
              </a:rPr>
              <a:t>s</a:t>
            </a:r>
            <a:r>
              <a:rPr lang="en-US" baseline="30000" smtClean="0">
                <a:ea typeface="Majalla UI"/>
                <a:cs typeface="Majalla UI"/>
              </a:rPr>
              <a:t>T </a:t>
            </a:r>
            <a:r>
              <a:rPr lang="en-US" smtClean="0">
                <a:ea typeface="Majalla UI"/>
                <a:cs typeface="Majalla UI"/>
              </a:rPr>
              <a:t>= </a:t>
            </a:r>
            <a:r>
              <a:rPr lang="en-US" b="1" smtClean="0">
                <a:ea typeface="Majalla UI"/>
                <a:cs typeface="Majalla UI"/>
              </a:rPr>
              <a:t>H</a:t>
            </a:r>
            <a:r>
              <a:rPr lang="en-US" i="1" baseline="-25000" smtClean="0">
                <a:ea typeface="Majalla UI"/>
                <a:cs typeface="Majalla UI"/>
              </a:rPr>
              <a:t>i</a:t>
            </a:r>
            <a:r>
              <a:rPr lang="en-US" smtClean="0">
                <a:ea typeface="Majalla UI"/>
                <a:cs typeface="Majalla UI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Majalla UI"/>
                <a:cs typeface="Majalla UI"/>
              </a:rPr>
              <a:t>	3. Invert the </a:t>
            </a:r>
            <a:r>
              <a:rPr lang="en-US" i="1" smtClean="0">
                <a:ea typeface="Majalla UI"/>
                <a:cs typeface="Majalla UI"/>
              </a:rPr>
              <a:t>i</a:t>
            </a:r>
            <a:r>
              <a:rPr lang="en-US" i="1" baseline="30000" smtClean="0">
                <a:ea typeface="Majalla UI"/>
                <a:cs typeface="Majalla UI"/>
              </a:rPr>
              <a:t>th</a:t>
            </a:r>
            <a:r>
              <a:rPr lang="en-US" smtClean="0">
                <a:ea typeface="Majalla UI"/>
                <a:cs typeface="Majalla UI"/>
              </a:rPr>
              <a:t> bit of </a:t>
            </a:r>
            <a:r>
              <a:rPr lang="en-US" b="1" smtClean="0">
                <a:ea typeface="Majalla UI"/>
                <a:cs typeface="Majalla UI"/>
              </a:rPr>
              <a:t>v</a:t>
            </a:r>
            <a:r>
              <a:rPr lang="en-US" smtClean="0">
                <a:ea typeface="Majalla UI"/>
                <a:cs typeface="Majalla UI"/>
              </a:rPr>
              <a:t>. 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0648"/>
            <a:ext cx="889248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0625" y="3212976"/>
            <a:ext cx="837185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538" y="144016"/>
            <a:ext cx="8924925" cy="6597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6" y="216024"/>
            <a:ext cx="8748464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raditional Arabic" pitchFamily="18" charset="-78"/>
              </a:rPr>
              <a:t> Linear Encoder.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dirty="0" smtClean="0">
                <a:ea typeface="Majalla UI"/>
                <a:cs typeface="Majalla UI"/>
              </a:rPr>
              <a:t>By</a:t>
            </a:r>
            <a:r>
              <a:rPr lang="en-US" sz="2200" b="1" dirty="0" smtClean="0">
                <a:ea typeface="Majalla UI"/>
                <a:cs typeface="Majalla UI"/>
              </a:rPr>
              <a:t> linear transformation </a:t>
            </a:r>
            <a:endParaRPr lang="en-US" sz="2200" dirty="0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dirty="0" smtClean="0">
                <a:ea typeface="Majalla UI"/>
                <a:cs typeface="Majalla UI"/>
              </a:rPr>
              <a:t> </a:t>
            </a:r>
            <a:endParaRPr lang="en-US" sz="2200" dirty="0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i="1" dirty="0" smtClean="0">
                <a:ea typeface="Majalla UI"/>
                <a:cs typeface="Majalla UI"/>
              </a:rPr>
              <a:t>c </a:t>
            </a:r>
            <a:r>
              <a:rPr lang="en-US" sz="3000" dirty="0" smtClean="0">
                <a:ea typeface="Majalla UI"/>
                <a:cs typeface="Majalla UI"/>
              </a:rPr>
              <a:t>=</a:t>
            </a:r>
            <a:r>
              <a:rPr lang="en-US" sz="3000" b="1" i="1" dirty="0" smtClean="0">
                <a:ea typeface="Majalla UI"/>
                <a:cs typeface="Majalla UI"/>
              </a:rPr>
              <a:t>m </a:t>
            </a:r>
            <a:r>
              <a:rPr lang="en-US" sz="3000" dirty="0" smtClean="0">
                <a:ea typeface="Majalla UI"/>
                <a:cs typeface="Majalla UI"/>
              </a:rPr>
              <a:t>⋅</a:t>
            </a:r>
            <a:r>
              <a:rPr lang="en-US" sz="3000" b="1" i="1" dirty="0" smtClean="0">
                <a:ea typeface="Majalla UI"/>
                <a:cs typeface="Majalla UI"/>
              </a:rPr>
              <a:t>G </a:t>
            </a:r>
            <a:r>
              <a:rPr lang="en-US" sz="3000" dirty="0" smtClean="0">
                <a:ea typeface="Majalla UI"/>
                <a:cs typeface="Majalla UI"/>
              </a:rPr>
              <a:t>=</a:t>
            </a:r>
            <a:r>
              <a:rPr lang="en-US" sz="1900" b="1" i="1" dirty="0" smtClean="0">
                <a:ea typeface="Majalla UI"/>
                <a:cs typeface="Majalla UI"/>
              </a:rPr>
              <a:t>m</a:t>
            </a:r>
            <a:r>
              <a:rPr lang="en-US" sz="1900" b="1" i="1" baseline="-25000" dirty="0" smtClean="0">
                <a:ea typeface="Majalla UI"/>
                <a:cs typeface="Majalla UI"/>
              </a:rPr>
              <a:t>0</a:t>
            </a:r>
            <a:r>
              <a:rPr lang="en-US" sz="1900" b="1" i="1" dirty="0" smtClean="0">
                <a:ea typeface="Majalla UI"/>
                <a:cs typeface="Majalla UI"/>
              </a:rPr>
              <a:t>g</a:t>
            </a:r>
            <a:r>
              <a:rPr lang="en-US" sz="1900" b="1" i="1" baseline="-25000" dirty="0" smtClean="0">
                <a:ea typeface="Majalla UI"/>
                <a:cs typeface="Majalla UI"/>
              </a:rPr>
              <a:t>0 </a:t>
            </a:r>
            <a:r>
              <a:rPr lang="en-US" sz="1900" b="1" i="1" dirty="0" smtClean="0">
                <a:ea typeface="Majalla UI"/>
                <a:cs typeface="Majalla UI"/>
              </a:rPr>
              <a:t>+ m</a:t>
            </a:r>
            <a:r>
              <a:rPr lang="en-US" sz="1900" b="1" i="1" baseline="-25000" dirty="0" smtClean="0">
                <a:ea typeface="Majalla UI"/>
                <a:cs typeface="Majalla UI"/>
              </a:rPr>
              <a:t>1</a:t>
            </a:r>
            <a:r>
              <a:rPr lang="en-US" sz="1900" b="1" i="1" dirty="0" smtClean="0">
                <a:ea typeface="Majalla UI"/>
                <a:cs typeface="Majalla UI"/>
              </a:rPr>
              <a:t>g</a:t>
            </a:r>
            <a:r>
              <a:rPr lang="en-US" sz="1900" b="1" i="1" baseline="-25000" dirty="0" smtClean="0">
                <a:ea typeface="Majalla UI"/>
                <a:cs typeface="Majalla UI"/>
              </a:rPr>
              <a:t>0 </a:t>
            </a:r>
            <a:r>
              <a:rPr lang="en-US" sz="1900" dirty="0" smtClean="0">
                <a:ea typeface="Majalla UI"/>
                <a:cs typeface="Majalla UI"/>
              </a:rPr>
              <a:t>+……+ m</a:t>
            </a:r>
            <a:r>
              <a:rPr lang="en-US" sz="1900" b="1" i="1" baseline="-25000" dirty="0" smtClean="0">
                <a:ea typeface="Majalla UI"/>
                <a:cs typeface="Majalla UI"/>
              </a:rPr>
              <a:t>k-1</a:t>
            </a:r>
            <a:r>
              <a:rPr lang="en-US" sz="1900" b="1" i="1" dirty="0" smtClean="0">
                <a:ea typeface="Majalla UI"/>
                <a:cs typeface="Majalla UI"/>
              </a:rPr>
              <a:t>g</a:t>
            </a:r>
            <a:r>
              <a:rPr lang="en-US" sz="1900" b="1" i="1" baseline="-25000" dirty="0" smtClean="0">
                <a:ea typeface="Majalla UI"/>
                <a:cs typeface="Majalla UI"/>
              </a:rPr>
              <a:t>k-1 </a:t>
            </a:r>
            <a:endParaRPr lang="en-US" sz="1900" dirty="0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dirty="0" smtClean="0">
                <a:ea typeface="Majalla UI"/>
                <a:cs typeface="Majalla UI"/>
              </a:rPr>
              <a:t> </a:t>
            </a:r>
            <a:r>
              <a:rPr lang="en-US" sz="3000" b="1" dirty="0" smtClean="0">
                <a:ea typeface="Majalla UI"/>
                <a:cs typeface="Majalla UI"/>
              </a:rPr>
              <a:t>The code </a:t>
            </a:r>
            <a:r>
              <a:rPr lang="en-US" sz="3000" b="1" i="1" dirty="0" smtClean="0">
                <a:ea typeface="Majalla UI"/>
                <a:cs typeface="Majalla UI"/>
              </a:rPr>
              <a:t>C </a:t>
            </a:r>
            <a:r>
              <a:rPr lang="en-US" sz="3000" b="1" dirty="0" smtClean="0">
                <a:ea typeface="Majalla UI"/>
                <a:cs typeface="Majalla UI"/>
              </a:rPr>
              <a:t>is called a </a:t>
            </a:r>
            <a:r>
              <a:rPr lang="en-US" sz="3000" b="1" i="1" dirty="0" smtClean="0">
                <a:ea typeface="Majalla UI"/>
                <a:cs typeface="Majalla UI"/>
              </a:rPr>
              <a:t>k</a:t>
            </a:r>
            <a:r>
              <a:rPr lang="en-US" sz="3000" b="1" dirty="0" smtClean="0">
                <a:ea typeface="Majalla UI"/>
                <a:cs typeface="Majalla UI"/>
              </a:rPr>
              <a:t>-dimensional subspace.</a:t>
            </a:r>
            <a:endParaRPr lang="en-US" sz="3000" dirty="0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i="1" dirty="0" smtClean="0">
                <a:ea typeface="Majalla UI"/>
                <a:cs typeface="Majalla UI"/>
              </a:rPr>
              <a:t>G is called a generator matrix of the code.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dirty="0" smtClean="0">
                <a:ea typeface="Majalla UI"/>
                <a:cs typeface="Majalla UI"/>
              </a:rPr>
              <a:t>Here </a:t>
            </a:r>
            <a:r>
              <a:rPr lang="en-US" sz="3000" b="1" i="1" dirty="0" smtClean="0">
                <a:ea typeface="Majalla UI"/>
                <a:cs typeface="Majalla UI"/>
              </a:rPr>
              <a:t>G </a:t>
            </a:r>
            <a:r>
              <a:rPr lang="en-US" sz="3000" b="1" dirty="0" smtClean="0">
                <a:ea typeface="Majalla UI"/>
                <a:cs typeface="Majalla UI"/>
              </a:rPr>
              <a:t>is a </a:t>
            </a:r>
            <a:r>
              <a:rPr lang="en-US" sz="3000" b="1" i="1" dirty="0" smtClean="0">
                <a:ea typeface="Majalla UI"/>
                <a:cs typeface="Majalla UI"/>
              </a:rPr>
              <a:t>k </a:t>
            </a:r>
            <a:r>
              <a:rPr lang="en-US" sz="3000" dirty="0" smtClean="0">
                <a:ea typeface="Majalla UI"/>
                <a:cs typeface="Majalla UI"/>
              </a:rPr>
              <a:t>×</a:t>
            </a:r>
            <a:r>
              <a:rPr lang="en-US" sz="3000" b="1" i="1" dirty="0" smtClean="0">
                <a:ea typeface="Majalla UI"/>
                <a:cs typeface="Majalla UI"/>
              </a:rPr>
              <a:t>n </a:t>
            </a:r>
            <a:r>
              <a:rPr lang="en-US" sz="3000" b="1" dirty="0" smtClean="0">
                <a:ea typeface="Majalla UI"/>
                <a:cs typeface="Majalla UI"/>
              </a:rPr>
              <a:t>matrix of rank </a:t>
            </a:r>
            <a:r>
              <a:rPr lang="en-US" sz="3000" b="1" i="1" dirty="0" smtClean="0">
                <a:ea typeface="Majalla UI"/>
                <a:cs typeface="Majalla UI"/>
              </a:rPr>
              <a:t>k </a:t>
            </a:r>
            <a:r>
              <a:rPr lang="en-US" sz="3000" b="1" dirty="0" smtClean="0">
                <a:ea typeface="Majalla UI"/>
                <a:cs typeface="Majalla UI"/>
              </a:rPr>
              <a:t>of elements from GF(</a:t>
            </a:r>
            <a:r>
              <a:rPr lang="en-US" sz="3000" b="1" i="1" dirty="0" smtClean="0">
                <a:ea typeface="Majalla UI"/>
                <a:cs typeface="Majalla UI"/>
              </a:rPr>
              <a:t>2</a:t>
            </a:r>
            <a:r>
              <a:rPr lang="en-US" sz="3000" b="1" dirty="0" smtClean="0">
                <a:ea typeface="Majalla UI"/>
                <a:cs typeface="Majalla UI"/>
              </a:rPr>
              <a:t>), </a:t>
            </a:r>
            <a:r>
              <a:rPr lang="en-US" sz="3000" b="1" i="1" dirty="0" err="1" smtClean="0">
                <a:ea typeface="Majalla UI"/>
                <a:cs typeface="Majalla UI"/>
              </a:rPr>
              <a:t>g</a:t>
            </a:r>
            <a:r>
              <a:rPr lang="en-US" sz="1100" b="1" i="1" baseline="-25000" dirty="0" err="1" smtClean="0">
                <a:ea typeface="Majalla UI"/>
                <a:cs typeface="Majalla UI"/>
              </a:rPr>
              <a:t>i</a:t>
            </a:r>
            <a:r>
              <a:rPr lang="en-US" sz="1100" b="1" i="1" baseline="-25000" dirty="0" smtClean="0">
                <a:ea typeface="Majalla UI"/>
                <a:cs typeface="Majalla UI"/>
              </a:rPr>
              <a:t> </a:t>
            </a:r>
            <a:r>
              <a:rPr lang="en-US" sz="3000" b="1" dirty="0" smtClean="0">
                <a:ea typeface="Majalla UI"/>
                <a:cs typeface="Majalla UI"/>
              </a:rPr>
              <a:t>is the </a:t>
            </a:r>
            <a:r>
              <a:rPr lang="en-US" sz="3000" b="1" i="1" dirty="0" err="1" smtClean="0">
                <a:ea typeface="Majalla UI"/>
                <a:cs typeface="Majalla UI"/>
              </a:rPr>
              <a:t>i</a:t>
            </a:r>
            <a:r>
              <a:rPr lang="en-US" sz="3000" b="1" dirty="0" err="1" smtClean="0">
                <a:ea typeface="Majalla UI"/>
                <a:cs typeface="Majalla UI"/>
              </a:rPr>
              <a:t>-th</a:t>
            </a:r>
            <a:r>
              <a:rPr lang="en-US" sz="3000" b="1" dirty="0" smtClean="0">
                <a:ea typeface="Majalla UI"/>
                <a:cs typeface="Majalla UI"/>
              </a:rPr>
              <a:t> row vector of </a:t>
            </a:r>
            <a:r>
              <a:rPr lang="en-US" sz="3000" b="1" i="1" dirty="0" smtClean="0">
                <a:ea typeface="Majalla UI"/>
                <a:cs typeface="Majalla UI"/>
              </a:rPr>
              <a:t>G</a:t>
            </a:r>
            <a:r>
              <a:rPr lang="en-US" sz="3000" b="1" dirty="0" smtClean="0">
                <a:ea typeface="Majalla UI"/>
                <a:cs typeface="Majalla UI"/>
              </a:rPr>
              <a:t>. </a:t>
            </a:r>
            <a:endParaRPr lang="en-US" sz="2200" dirty="0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dirty="0" smtClean="0">
                <a:ea typeface="Majalla UI"/>
                <a:cs typeface="Majalla UI"/>
              </a:rPr>
              <a:t>The rows of </a:t>
            </a:r>
            <a:r>
              <a:rPr lang="en-US" sz="3000" b="1" i="1" dirty="0" smtClean="0">
                <a:ea typeface="Majalla UI"/>
                <a:cs typeface="Majalla UI"/>
              </a:rPr>
              <a:t>G </a:t>
            </a:r>
            <a:r>
              <a:rPr lang="en-US" sz="3000" b="1" dirty="0" smtClean="0">
                <a:ea typeface="Majalla UI"/>
                <a:cs typeface="Majalla UI"/>
              </a:rPr>
              <a:t>are linearly independent since </a:t>
            </a:r>
            <a:r>
              <a:rPr lang="en-US" sz="3000" b="1" i="1" dirty="0" smtClean="0">
                <a:ea typeface="Majalla UI"/>
                <a:cs typeface="Majalla UI"/>
              </a:rPr>
              <a:t>G </a:t>
            </a:r>
            <a:r>
              <a:rPr lang="en-US" sz="3000" b="1" dirty="0" smtClean="0">
                <a:ea typeface="Majalla UI"/>
                <a:cs typeface="Majalla UI"/>
              </a:rPr>
              <a:t>is assumed to have rank </a:t>
            </a:r>
            <a:r>
              <a:rPr lang="en-US" sz="3000" b="1" i="1" dirty="0" smtClean="0">
                <a:ea typeface="Majalla UI"/>
                <a:cs typeface="Majalla UI"/>
              </a:rPr>
              <a:t>k</a:t>
            </a:r>
            <a:r>
              <a:rPr lang="en-US" sz="3000" b="1" dirty="0" smtClean="0">
                <a:ea typeface="Majalla UI"/>
                <a:cs typeface="Majalla UI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000" dirty="0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</a:pPr>
            <a:endParaRPr lang="en-US" sz="3000" b="1" i="1" dirty="0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</a:pPr>
            <a:endParaRPr lang="en-US" sz="3000" dirty="0" smtClean="0">
              <a:ea typeface="Majalla UI"/>
              <a:cs typeface="Majalla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 smtClean="0"/>
              <a:t>Example</a:t>
            </a:r>
            <a:r>
              <a:rPr lang="en-US" b="1" dirty="0" smtClean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b="1" smtClean="0">
                <a:cs typeface="Majalla UI"/>
              </a:rPr>
              <a:t>(</a:t>
            </a:r>
            <a:r>
              <a:rPr lang="en-US" b="1" i="1" smtClean="0">
                <a:cs typeface="Majalla UI"/>
              </a:rPr>
              <a:t>7, 4</a:t>
            </a:r>
            <a:r>
              <a:rPr lang="en-US" b="1" smtClean="0">
                <a:cs typeface="Majalla UI"/>
              </a:rPr>
              <a:t>) Hamming code over GF(</a:t>
            </a:r>
            <a:r>
              <a:rPr lang="en-US" b="1" i="1" smtClean="0">
                <a:cs typeface="Majalla UI"/>
              </a:rPr>
              <a:t>2</a:t>
            </a:r>
            <a:r>
              <a:rPr lang="en-US" b="1" smtClean="0">
                <a:cs typeface="Majalla UI"/>
              </a:rPr>
              <a:t>) </a:t>
            </a:r>
            <a:endParaRPr lang="en-US" smtClean="0">
              <a:cs typeface="Majalla UI"/>
            </a:endParaRP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b="1" smtClean="0">
                <a:cs typeface="Majalla UI"/>
              </a:rPr>
              <a:t>The encoding equation for this code is given by </a:t>
            </a:r>
            <a:endParaRPr lang="en-US" smtClean="0">
              <a:cs typeface="Majalla UI"/>
            </a:endParaRPr>
          </a:p>
          <a:p>
            <a:pPr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b="1" i="1" smtClean="0">
                <a:cs typeface="Majalla UI"/>
              </a:rPr>
              <a:t>   c</a:t>
            </a:r>
            <a:r>
              <a:rPr lang="en-US" b="1" i="1" baseline="-25000" smtClean="0">
                <a:cs typeface="Majalla UI"/>
              </a:rPr>
              <a:t>0 </a:t>
            </a:r>
            <a:r>
              <a:rPr lang="en-US" b="1" i="1" smtClean="0">
                <a:cs typeface="Majalla UI"/>
              </a:rPr>
              <a:t>= m</a:t>
            </a:r>
            <a:r>
              <a:rPr lang="en-US" baseline="-25000" smtClean="0">
                <a:cs typeface="Majalla UI"/>
              </a:rPr>
              <a:t>0</a:t>
            </a:r>
            <a:br>
              <a:rPr lang="en-US" baseline="-25000" smtClean="0">
                <a:cs typeface="Majalla UI"/>
              </a:rPr>
            </a:br>
            <a:r>
              <a:rPr lang="en-US" b="1" i="1" smtClean="0">
                <a:cs typeface="Majalla UI"/>
              </a:rPr>
              <a:t>c</a:t>
            </a:r>
            <a:r>
              <a:rPr lang="en-US" b="1" i="1" baseline="-25000" smtClean="0">
                <a:cs typeface="Majalla UI"/>
              </a:rPr>
              <a:t>1 </a:t>
            </a:r>
            <a:r>
              <a:rPr lang="en-US" b="1" i="1" smtClean="0">
                <a:cs typeface="Majalla UI"/>
              </a:rPr>
              <a:t>= m</a:t>
            </a:r>
            <a:r>
              <a:rPr lang="en-US" baseline="-25000" smtClean="0">
                <a:cs typeface="Majalla UI"/>
              </a:rPr>
              <a:t>1</a:t>
            </a:r>
            <a:br>
              <a:rPr lang="en-US" baseline="-25000" smtClean="0">
                <a:cs typeface="Majalla UI"/>
              </a:rPr>
            </a:br>
            <a:r>
              <a:rPr lang="en-US" b="1" i="1" smtClean="0">
                <a:cs typeface="Majalla UI"/>
              </a:rPr>
              <a:t>c</a:t>
            </a:r>
            <a:r>
              <a:rPr lang="en-US" b="1" i="1" baseline="-25000" smtClean="0">
                <a:cs typeface="Majalla UI"/>
              </a:rPr>
              <a:t>2 </a:t>
            </a:r>
            <a:r>
              <a:rPr lang="en-US" b="1" i="1" smtClean="0">
                <a:cs typeface="Majalla UI"/>
              </a:rPr>
              <a:t>= m</a:t>
            </a:r>
            <a:r>
              <a:rPr lang="en-US" baseline="-25000" smtClean="0">
                <a:cs typeface="Majalla UI"/>
              </a:rPr>
              <a:t>2</a:t>
            </a:r>
            <a:br>
              <a:rPr lang="en-US" baseline="-25000" smtClean="0">
                <a:cs typeface="Majalla UI"/>
              </a:rPr>
            </a:br>
            <a:r>
              <a:rPr lang="en-US" b="1" i="1" smtClean="0">
                <a:cs typeface="Majalla UI"/>
              </a:rPr>
              <a:t>c</a:t>
            </a:r>
            <a:r>
              <a:rPr lang="en-US" b="1" i="1" baseline="-25000" smtClean="0">
                <a:cs typeface="Majalla UI"/>
              </a:rPr>
              <a:t>3 </a:t>
            </a:r>
            <a:r>
              <a:rPr lang="en-US" b="1" i="1" smtClean="0">
                <a:cs typeface="Majalla UI"/>
              </a:rPr>
              <a:t>= m</a:t>
            </a:r>
            <a:r>
              <a:rPr lang="en-US" baseline="-25000" smtClean="0">
                <a:cs typeface="Majalla UI"/>
              </a:rPr>
              <a:t>3</a:t>
            </a:r>
            <a:br>
              <a:rPr lang="en-US" baseline="-25000" smtClean="0">
                <a:cs typeface="Majalla UI"/>
              </a:rPr>
            </a:br>
            <a:r>
              <a:rPr lang="en-US" b="1" i="1" smtClean="0">
                <a:cs typeface="Majalla UI"/>
              </a:rPr>
              <a:t>c</a:t>
            </a:r>
            <a:r>
              <a:rPr lang="en-US" b="1" i="1" baseline="-25000" smtClean="0">
                <a:cs typeface="Majalla UI"/>
              </a:rPr>
              <a:t>4 </a:t>
            </a:r>
            <a:r>
              <a:rPr lang="en-US" b="1" i="1" smtClean="0">
                <a:cs typeface="Majalla UI"/>
              </a:rPr>
              <a:t>= m</a:t>
            </a:r>
            <a:r>
              <a:rPr lang="en-US" b="1" i="1" baseline="-25000" smtClean="0">
                <a:cs typeface="Majalla UI"/>
              </a:rPr>
              <a:t>0 </a:t>
            </a:r>
            <a:r>
              <a:rPr lang="en-US" b="1" i="1" smtClean="0">
                <a:cs typeface="Majalla UI"/>
              </a:rPr>
              <a:t>+ m</a:t>
            </a:r>
            <a:r>
              <a:rPr lang="en-US" b="1" i="1" baseline="-25000" smtClean="0">
                <a:cs typeface="Majalla UI"/>
              </a:rPr>
              <a:t>1 </a:t>
            </a:r>
            <a:r>
              <a:rPr lang="en-US" b="1" i="1" smtClean="0">
                <a:cs typeface="Majalla UI"/>
              </a:rPr>
              <a:t>+ m</a:t>
            </a:r>
            <a:r>
              <a:rPr lang="en-US" baseline="-25000" smtClean="0">
                <a:cs typeface="Majalla UI"/>
              </a:rPr>
              <a:t>2</a:t>
            </a:r>
            <a:br>
              <a:rPr lang="en-US" baseline="-25000" smtClean="0">
                <a:cs typeface="Majalla UI"/>
              </a:rPr>
            </a:br>
            <a:r>
              <a:rPr lang="en-US" b="1" i="1" smtClean="0">
                <a:cs typeface="Majalla UI"/>
              </a:rPr>
              <a:t>c</a:t>
            </a:r>
            <a:r>
              <a:rPr lang="en-US" b="1" i="1" baseline="-25000" smtClean="0">
                <a:cs typeface="Majalla UI"/>
              </a:rPr>
              <a:t>5 </a:t>
            </a:r>
            <a:r>
              <a:rPr lang="en-US" b="1" i="1" smtClean="0">
                <a:cs typeface="Majalla UI"/>
              </a:rPr>
              <a:t>= m</a:t>
            </a:r>
            <a:r>
              <a:rPr lang="en-US" b="1" i="1" baseline="-25000" smtClean="0">
                <a:cs typeface="Majalla UI"/>
              </a:rPr>
              <a:t>1 </a:t>
            </a:r>
            <a:r>
              <a:rPr lang="en-US" b="1" i="1" smtClean="0">
                <a:cs typeface="Majalla UI"/>
              </a:rPr>
              <a:t>+ m</a:t>
            </a:r>
            <a:r>
              <a:rPr lang="en-US" b="1" i="1" baseline="-25000" smtClean="0">
                <a:cs typeface="Majalla UI"/>
              </a:rPr>
              <a:t>2 </a:t>
            </a:r>
            <a:r>
              <a:rPr lang="en-US" b="1" i="1" smtClean="0">
                <a:cs typeface="Majalla UI"/>
              </a:rPr>
              <a:t>+ m</a:t>
            </a:r>
            <a:r>
              <a:rPr lang="en-US" baseline="-25000" smtClean="0">
                <a:cs typeface="Majalla UI"/>
              </a:rPr>
              <a:t>3</a:t>
            </a:r>
            <a:br>
              <a:rPr lang="en-US" baseline="-25000" smtClean="0">
                <a:cs typeface="Majalla UI"/>
              </a:rPr>
            </a:br>
            <a:r>
              <a:rPr lang="en-US" b="1" i="1" smtClean="0">
                <a:cs typeface="Majalla UI"/>
              </a:rPr>
              <a:t>c</a:t>
            </a:r>
            <a:r>
              <a:rPr lang="en-US" b="1" i="1" baseline="-25000" smtClean="0">
                <a:cs typeface="Majalla UI"/>
              </a:rPr>
              <a:t>6 </a:t>
            </a:r>
            <a:r>
              <a:rPr lang="en-US" b="1" i="1" smtClean="0">
                <a:cs typeface="Majalla UI"/>
              </a:rPr>
              <a:t>= m</a:t>
            </a:r>
            <a:r>
              <a:rPr lang="en-US" b="1" i="1" baseline="-25000" smtClean="0">
                <a:cs typeface="Majalla UI"/>
              </a:rPr>
              <a:t>0 </a:t>
            </a:r>
            <a:r>
              <a:rPr lang="en-US" b="1" i="1" smtClean="0">
                <a:cs typeface="Majalla UI"/>
              </a:rPr>
              <a:t>+ m</a:t>
            </a:r>
            <a:r>
              <a:rPr lang="en-US" b="1" i="1" baseline="-25000" smtClean="0">
                <a:cs typeface="Majalla UI"/>
              </a:rPr>
              <a:t>1 </a:t>
            </a:r>
            <a:r>
              <a:rPr lang="en-US" b="1" i="1" smtClean="0">
                <a:cs typeface="Majalla UI"/>
              </a:rPr>
              <a:t>+ m</a:t>
            </a:r>
            <a:r>
              <a:rPr lang="en-US" baseline="-25000" smtClean="0">
                <a:cs typeface="Majalla UI"/>
              </a:rPr>
              <a:t>3</a:t>
            </a:r>
            <a:endParaRPr lang="en-US" smtClean="0">
              <a:cs typeface="Majalla UI"/>
            </a:endParaRPr>
          </a:p>
        </p:txBody>
      </p:sp>
      <p:pic>
        <p:nvPicPr>
          <p:cNvPr id="16388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495800"/>
            <a:ext cx="19812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Linear Systematic Block Code:</a:t>
            </a:r>
            <a:endParaRPr lang="en-US" dirty="0">
              <a:latin typeface="+mn-lt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smtClean="0">
                <a:ea typeface="Majalla UI"/>
                <a:cs typeface="Majalla UI"/>
              </a:rPr>
              <a:t>An (</a:t>
            </a:r>
            <a:r>
              <a:rPr lang="en-US" sz="3000" b="1" i="1" smtClean="0">
                <a:ea typeface="Majalla UI"/>
                <a:cs typeface="Majalla UI"/>
              </a:rPr>
              <a:t>n, k) linear systematic code is completely specified by a k × n </a:t>
            </a:r>
            <a:r>
              <a:rPr lang="en-US" sz="3000" b="1" smtClean="0">
                <a:ea typeface="Majalla UI"/>
                <a:cs typeface="Majalla UI"/>
              </a:rPr>
              <a:t>generator matrix of the following form.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000" b="1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000" b="1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000" b="1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000" b="1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3000" b="1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3000" b="1" smtClean="0">
                <a:ea typeface="Majalla UI"/>
                <a:cs typeface="Majalla UI"/>
              </a:rPr>
              <a:t>where </a:t>
            </a:r>
            <a:r>
              <a:rPr lang="en-US" sz="3000" b="1" i="1" smtClean="0">
                <a:ea typeface="Majalla UI"/>
                <a:cs typeface="Majalla UI"/>
              </a:rPr>
              <a:t>I</a:t>
            </a:r>
            <a:r>
              <a:rPr lang="en-US" sz="1000" b="1" i="1" smtClean="0">
                <a:ea typeface="Majalla UI"/>
                <a:cs typeface="Majalla UI"/>
              </a:rPr>
              <a:t>k  </a:t>
            </a:r>
            <a:r>
              <a:rPr lang="en-US" sz="3000" b="1" i="1" smtClean="0">
                <a:ea typeface="Majalla UI"/>
                <a:cs typeface="Majalla UI"/>
              </a:rPr>
              <a:t>is the k × k identity matrix.</a:t>
            </a:r>
          </a:p>
          <a:p>
            <a:pPr eaLnBrk="1" hangingPunct="1">
              <a:lnSpc>
                <a:spcPct val="90000"/>
              </a:lnSpc>
            </a:pPr>
            <a:endParaRPr lang="en-US" sz="3000" b="1" smtClean="0">
              <a:ea typeface="Majalla UI"/>
              <a:cs typeface="Majalla UI"/>
            </a:endParaRPr>
          </a:p>
          <a:p>
            <a:pPr eaLnBrk="1" hangingPunct="1">
              <a:lnSpc>
                <a:spcPct val="90000"/>
              </a:lnSpc>
            </a:pPr>
            <a:endParaRPr lang="en-US" sz="3000" smtClean="0">
              <a:ea typeface="Majalla UI"/>
              <a:cs typeface="Majalla UI"/>
            </a:endParaRPr>
          </a:p>
        </p:txBody>
      </p:sp>
      <p:pic>
        <p:nvPicPr>
          <p:cNvPr id="17412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924175"/>
            <a:ext cx="330517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Linear Block Codes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01050" cy="4389437"/>
          </a:xfrm>
        </p:spPr>
        <p:txBody>
          <a:bodyPr/>
          <a:lstStyle/>
          <a:p>
            <a:pPr eaLnBrk="1" hangingPunct="1"/>
            <a:r>
              <a:rPr lang="en-US" sz="2400" smtClean="0">
                <a:ea typeface="Majalla UI"/>
                <a:cs typeface="Majalla UI"/>
              </a:rPr>
              <a:t>the number of codeworde is 2</a:t>
            </a:r>
            <a:r>
              <a:rPr lang="en-US" sz="2400" baseline="30000" smtClean="0">
                <a:ea typeface="Majalla UI"/>
                <a:cs typeface="Majalla UI"/>
              </a:rPr>
              <a:t>k</a:t>
            </a:r>
            <a:r>
              <a:rPr lang="en-US" sz="2400" smtClean="0">
                <a:ea typeface="Majalla UI"/>
                <a:cs typeface="Majalla UI"/>
              </a:rPr>
              <a:t> since there are 2</a:t>
            </a:r>
            <a:r>
              <a:rPr lang="en-US" sz="2400" baseline="30000" smtClean="0">
                <a:ea typeface="Majalla UI"/>
                <a:cs typeface="Majalla UI"/>
              </a:rPr>
              <a:t>k </a:t>
            </a:r>
            <a:r>
              <a:rPr lang="en-US" sz="2400" smtClean="0">
                <a:ea typeface="Majalla UI"/>
                <a:cs typeface="Majalla UI"/>
              </a:rPr>
              <a:t>distinct messages.</a:t>
            </a:r>
          </a:p>
          <a:p>
            <a:pPr eaLnBrk="1" hangingPunct="1"/>
            <a:r>
              <a:rPr lang="en-US" sz="2400" smtClean="0">
                <a:ea typeface="Majalla UI"/>
                <a:cs typeface="Majalla UI"/>
              </a:rPr>
              <a:t>The set of vectors {g</a:t>
            </a:r>
            <a:r>
              <a:rPr lang="en-US" sz="2400" baseline="-25000" smtClean="0">
                <a:ea typeface="Majalla UI"/>
                <a:cs typeface="Majalla UI"/>
              </a:rPr>
              <a:t>i</a:t>
            </a:r>
            <a:r>
              <a:rPr lang="en-US" sz="2400" smtClean="0">
                <a:ea typeface="Majalla UI"/>
                <a:cs typeface="Majalla UI"/>
              </a:rPr>
              <a:t>} are linearly independent since we must have a set of unique codewords.</a:t>
            </a:r>
          </a:p>
          <a:p>
            <a:pPr eaLnBrk="1" hangingPunct="1"/>
            <a:r>
              <a:rPr lang="en-US" sz="2400" smtClean="0">
                <a:ea typeface="Majalla UI"/>
                <a:cs typeface="Majalla UI"/>
              </a:rPr>
              <a:t>linearly independent vectors mean that no vector g</a:t>
            </a:r>
            <a:r>
              <a:rPr lang="en-US" sz="2400" baseline="-25000" smtClean="0">
                <a:ea typeface="Majalla UI"/>
                <a:cs typeface="Majalla UI"/>
              </a:rPr>
              <a:t>i</a:t>
            </a:r>
            <a:r>
              <a:rPr lang="en-US" sz="2400" smtClean="0">
                <a:ea typeface="Majalla UI"/>
                <a:cs typeface="Majalla UI"/>
              </a:rPr>
              <a:t> can be expressed as a linear combination of the other vectors.</a:t>
            </a:r>
          </a:p>
          <a:p>
            <a:pPr eaLnBrk="1" hangingPunct="1"/>
            <a:r>
              <a:rPr lang="en-US" sz="2400" smtClean="0">
                <a:ea typeface="Majalla UI"/>
                <a:cs typeface="Majalla UI"/>
              </a:rPr>
              <a:t>These vectors are called baises  vectors of the vector space C.</a:t>
            </a:r>
          </a:p>
          <a:p>
            <a:pPr eaLnBrk="1" hangingPunct="1"/>
            <a:r>
              <a:rPr lang="en-US" sz="2400" smtClean="0">
                <a:ea typeface="Majalla UI"/>
                <a:cs typeface="Majalla UI"/>
              </a:rPr>
              <a:t>The dimension of this  vector space is the number of the basis vector which are </a:t>
            </a:r>
            <a:r>
              <a:rPr lang="en-US" sz="2400" i="1" smtClean="0">
                <a:ea typeface="Majalla UI"/>
                <a:cs typeface="Majalla UI"/>
              </a:rPr>
              <a:t>k</a:t>
            </a:r>
            <a:r>
              <a:rPr lang="en-US" sz="2400" smtClean="0">
                <a:ea typeface="Majalla UI"/>
                <a:cs typeface="Majalla UI"/>
              </a:rPr>
              <a:t>.</a:t>
            </a:r>
          </a:p>
          <a:p>
            <a:pPr eaLnBrk="1" hangingPunct="1"/>
            <a:r>
              <a:rPr lang="en-US" sz="2400" smtClean="0">
                <a:ea typeface="Majalla UI"/>
                <a:cs typeface="Majalla UI"/>
              </a:rPr>
              <a:t>G</a:t>
            </a:r>
            <a:r>
              <a:rPr lang="en-US" sz="2400" baseline="-25000" smtClean="0">
                <a:ea typeface="Majalla UI"/>
                <a:cs typeface="Majalla UI"/>
              </a:rPr>
              <a:t>i</a:t>
            </a:r>
            <a:r>
              <a:rPr lang="en-US" sz="2400" smtClean="0">
                <a:ea typeface="Majalla UI"/>
                <a:cs typeface="Majalla UI"/>
              </a:rPr>
              <a:t>  є C</a:t>
            </a:r>
            <a:r>
              <a:rPr lang="en-US" sz="2400" smtClean="0">
                <a:ea typeface="Majalla UI"/>
                <a:cs typeface="Majalla UI"/>
                <a:sym typeface="Wingdings" pitchFamily="2" charset="2"/>
              </a:rPr>
              <a:t></a:t>
            </a:r>
            <a:r>
              <a:rPr lang="en-US" sz="2400" smtClean="0">
                <a:ea typeface="Majalla UI"/>
                <a:cs typeface="Majalla UI"/>
              </a:rPr>
              <a:t> the rows of G are all legal codewords.</a:t>
            </a:r>
          </a:p>
          <a:p>
            <a:pPr eaLnBrk="1" hangingPunct="1">
              <a:buFont typeface="Wingdings 2" pitchFamily="18" charset="2"/>
              <a:buNone/>
            </a:pPr>
            <a:endParaRPr lang="en-US" sz="2400" smtClean="0">
              <a:ea typeface="Majalla UI"/>
              <a:cs typeface="Majalla U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latin typeface="+mn-lt"/>
              </a:rPr>
              <a:t>Hamming  Weight</a:t>
            </a:r>
            <a:endParaRPr lang="en-US" dirty="0">
              <a:latin typeface="+mn-lt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>
                <a:ea typeface="Majalla UI"/>
                <a:cs typeface="Majalla UI"/>
              </a:rPr>
              <a:t>the minimum hamming distance of a linear block code is equal to the minimum hamming weight of the nonzero code vectors.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>
                <a:ea typeface="Majalla UI"/>
                <a:cs typeface="Majalla UI"/>
              </a:rPr>
              <a:t>Since  each </a:t>
            </a:r>
            <a:r>
              <a:rPr lang="en-US" dirty="0" err="1" smtClean="0">
                <a:ea typeface="Majalla UI"/>
                <a:cs typeface="Majalla UI"/>
              </a:rPr>
              <a:t>g</a:t>
            </a:r>
            <a:r>
              <a:rPr lang="en-US" baseline="-25000" dirty="0" err="1" smtClean="0">
                <a:ea typeface="Majalla UI"/>
                <a:cs typeface="Majalla UI"/>
              </a:rPr>
              <a:t>i</a:t>
            </a:r>
            <a:r>
              <a:rPr lang="en-US" dirty="0" smtClean="0">
                <a:ea typeface="Majalla UI"/>
                <a:cs typeface="Majalla UI"/>
              </a:rPr>
              <a:t> </a:t>
            </a:r>
            <a:r>
              <a:rPr lang="en-US" dirty="0" err="1" smtClean="0">
                <a:ea typeface="Majalla UI"/>
                <a:cs typeface="Majalla UI"/>
              </a:rPr>
              <a:t>єC</a:t>
            </a:r>
            <a:r>
              <a:rPr lang="en-US" dirty="0" smtClean="0">
                <a:ea typeface="Majalla UI"/>
                <a:cs typeface="Majalla UI"/>
              </a:rPr>
              <a:t> ,we must have </a:t>
            </a:r>
            <a:r>
              <a:rPr lang="en-US" dirty="0" err="1" smtClean="0">
                <a:ea typeface="Majalla UI"/>
                <a:cs typeface="Majalla UI"/>
              </a:rPr>
              <a:t>W</a:t>
            </a:r>
            <a:r>
              <a:rPr lang="en-US" baseline="-25000" dirty="0" err="1" smtClean="0">
                <a:ea typeface="Majalla UI"/>
                <a:cs typeface="Majalla UI"/>
              </a:rPr>
              <a:t>h</a:t>
            </a:r>
            <a:r>
              <a:rPr lang="en-US" dirty="0" smtClean="0">
                <a:ea typeface="Majalla UI"/>
                <a:cs typeface="Majalla UI"/>
              </a:rPr>
              <a:t>(</a:t>
            </a:r>
            <a:r>
              <a:rPr lang="en-US" dirty="0" err="1" smtClean="0">
                <a:ea typeface="Majalla UI"/>
                <a:cs typeface="Majalla UI"/>
              </a:rPr>
              <a:t>g</a:t>
            </a:r>
            <a:r>
              <a:rPr lang="en-US" baseline="-25000" dirty="0" err="1" smtClean="0">
                <a:ea typeface="Majalla UI"/>
                <a:cs typeface="Majalla UI"/>
              </a:rPr>
              <a:t>i</a:t>
            </a:r>
            <a:r>
              <a:rPr lang="en-US" dirty="0" smtClean="0">
                <a:ea typeface="Majalla UI"/>
                <a:cs typeface="Majalla UI"/>
              </a:rPr>
              <a:t>)</a:t>
            </a:r>
            <a:r>
              <a:rPr lang="en-US" sz="6600" b="1" baseline="-25000" dirty="0" smtClean="0">
                <a:ea typeface="Majalla UI"/>
                <a:cs typeface="Majalla UI"/>
              </a:rPr>
              <a:t>≥ </a:t>
            </a:r>
            <a:r>
              <a:rPr lang="en-US" dirty="0" err="1" smtClean="0">
                <a:ea typeface="Majalla UI"/>
                <a:cs typeface="Majalla UI"/>
              </a:rPr>
              <a:t>d</a:t>
            </a:r>
            <a:r>
              <a:rPr lang="en-US" baseline="-25000" dirty="0" err="1" smtClean="0">
                <a:ea typeface="Majalla UI"/>
                <a:cs typeface="Majalla UI"/>
              </a:rPr>
              <a:t>min</a:t>
            </a:r>
            <a:r>
              <a:rPr lang="en-US" baseline="-25000" dirty="0" smtClean="0">
                <a:ea typeface="Majalla UI"/>
                <a:cs typeface="Majalla UI"/>
              </a:rPr>
              <a:t> </a:t>
            </a:r>
            <a:r>
              <a:rPr lang="en-US" dirty="0" smtClean="0">
                <a:ea typeface="Majalla UI"/>
                <a:cs typeface="Majalla UI"/>
              </a:rPr>
              <a:t>this a necessary condition but not sufficient.</a:t>
            </a:r>
          </a:p>
          <a:p>
            <a:pPr algn="just" eaLnBrk="1" hangingPunct="1">
              <a:lnSpc>
                <a:spcPct val="80000"/>
              </a:lnSpc>
              <a:buNone/>
            </a:pPr>
            <a:endParaRPr lang="en-US" dirty="0" smtClean="0">
              <a:ea typeface="Majalla UI"/>
              <a:cs typeface="Majalla UI"/>
            </a:endParaRP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dirty="0" smtClean="0">
                <a:ea typeface="Majalla UI"/>
                <a:cs typeface="Majalla UI"/>
              </a:rPr>
              <a:t>Therefore, if the hamming weight of one of the rows of G is less than </a:t>
            </a:r>
            <a:r>
              <a:rPr lang="en-US" dirty="0" err="1" smtClean="0">
                <a:ea typeface="Majalla UI"/>
                <a:cs typeface="Majalla UI"/>
              </a:rPr>
              <a:t>d</a:t>
            </a:r>
            <a:r>
              <a:rPr lang="en-US" baseline="-25000" dirty="0" err="1" smtClean="0">
                <a:ea typeface="Majalla UI"/>
                <a:cs typeface="Majalla UI"/>
              </a:rPr>
              <a:t>min</a:t>
            </a:r>
            <a:r>
              <a:rPr lang="en-US" dirty="0" smtClean="0">
                <a:ea typeface="Majalla UI"/>
                <a:cs typeface="Majalla UI"/>
              </a:rPr>
              <a:t>,  </a:t>
            </a:r>
            <a:r>
              <a:rPr lang="en-US" dirty="0" smtClean="0">
                <a:ea typeface="Majalla UI"/>
                <a:cs typeface="Majalla UI"/>
                <a:sym typeface="Wingdings" pitchFamily="2" charset="2"/>
              </a:rPr>
              <a:t></a:t>
            </a:r>
            <a:r>
              <a:rPr lang="en-US" dirty="0" err="1" smtClean="0">
                <a:ea typeface="Majalla UI"/>
                <a:cs typeface="Majalla UI"/>
              </a:rPr>
              <a:t>d</a:t>
            </a:r>
            <a:r>
              <a:rPr lang="en-US" baseline="-25000" dirty="0" err="1" smtClean="0">
                <a:ea typeface="Majalla UI"/>
                <a:cs typeface="Majalla UI"/>
              </a:rPr>
              <a:t>min</a:t>
            </a:r>
            <a:r>
              <a:rPr lang="en-US" dirty="0" smtClean="0">
                <a:ea typeface="Majalla UI"/>
                <a:cs typeface="Majalla UI"/>
              </a:rPr>
              <a:t> is not correct or G not correct.</a:t>
            </a:r>
          </a:p>
          <a:p>
            <a:pPr eaLnBrk="1" hangingPunct="1">
              <a:lnSpc>
                <a:spcPct val="80000"/>
              </a:lnSpc>
              <a:buFont typeface="Wingdings 2" pitchFamily="18" charset="2"/>
              <a:buNone/>
            </a:pPr>
            <a:endParaRPr lang="en-US" dirty="0" smtClean="0">
              <a:ea typeface="Majalla UI"/>
              <a:cs typeface="Majalla UI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2347</TotalTime>
  <Pages>24</Pages>
  <Words>921</Words>
  <Application>Microsoft Office PowerPoint</Application>
  <PresentationFormat>On-screen Show (4:3)</PresentationFormat>
  <Paragraphs>180</Paragraphs>
  <Slides>43</Slides>
  <Notes>20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Equation</vt:lpstr>
      <vt:lpstr>Linear Block Codes</vt:lpstr>
      <vt:lpstr>Slide 2</vt:lpstr>
      <vt:lpstr>Basic Definitions</vt:lpstr>
      <vt:lpstr>Basic Definitions (cont’d)</vt:lpstr>
      <vt:lpstr> Linear Encoder.</vt:lpstr>
      <vt:lpstr>Example:  </vt:lpstr>
      <vt:lpstr>Linear Systematic Block Code:</vt:lpstr>
      <vt:lpstr>Linear Block Codes</vt:lpstr>
      <vt:lpstr>Hamming  Weight</vt:lpstr>
      <vt:lpstr>Generator Matrix</vt:lpstr>
      <vt:lpstr>Generator Matrix (cont’d)</vt:lpstr>
      <vt:lpstr>Generator Matrix</vt:lpstr>
      <vt:lpstr>Slide 13</vt:lpstr>
      <vt:lpstr>Slide 14</vt:lpstr>
      <vt:lpstr>Slide 15</vt:lpstr>
      <vt:lpstr>Slide 16</vt:lpstr>
      <vt:lpstr>Slide 17</vt:lpstr>
      <vt:lpstr>Parity-Check Matrix</vt:lpstr>
      <vt:lpstr>Slide 19</vt:lpstr>
      <vt:lpstr>Slide 20</vt:lpstr>
      <vt:lpstr>Slide 21</vt:lpstr>
      <vt:lpstr>Slide 22</vt:lpstr>
      <vt:lpstr>Slide 23</vt:lpstr>
      <vt:lpstr>Encoding Using H Matrix</vt:lpstr>
      <vt:lpstr>Hamming Codes</vt:lpstr>
      <vt:lpstr>Decoding</vt:lpstr>
      <vt:lpstr>Decoding (cont’d)</vt:lpstr>
      <vt:lpstr>Standard Array</vt:lpstr>
      <vt:lpstr>Standard Array (cont’d)</vt:lpstr>
      <vt:lpstr>Standard Array Decoding</vt:lpstr>
      <vt:lpstr>Standard Array Decoding (cont’d)</vt:lpstr>
      <vt:lpstr>Standard Array Decoding (cont’d)</vt:lpstr>
      <vt:lpstr>Slide 33</vt:lpstr>
      <vt:lpstr>Slide 34</vt:lpstr>
      <vt:lpstr>Slide 35</vt:lpstr>
      <vt:lpstr>The Syndrome</vt:lpstr>
      <vt:lpstr>The Syndrom (cont’d)</vt:lpstr>
      <vt:lpstr>Syndrome Decoding</vt:lpstr>
      <vt:lpstr>Decoding of Hamming Codes</vt:lpstr>
      <vt:lpstr>Decoding of Hamming Codes (cont’d)</vt:lpstr>
      <vt:lpstr>Slide 41</vt:lpstr>
      <vt:lpstr>Slide 42</vt:lpstr>
      <vt:lpstr>Slide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Block Codes</dc:title>
  <dc:creator>Maan Kousa</dc:creator>
  <cp:lastModifiedBy>toshiba</cp:lastModifiedBy>
  <cp:revision>45</cp:revision>
  <cp:lastPrinted>1997-06-10T08:39:25Z</cp:lastPrinted>
  <dcterms:created xsi:type="dcterms:W3CDTF">1996-03-19T13:16:26Z</dcterms:created>
  <dcterms:modified xsi:type="dcterms:W3CDTF">2022-09-24T19:06:02Z</dcterms:modified>
</cp:coreProperties>
</file>