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4"/>
  </p:notesMasterIdLst>
  <p:sldIdLst>
    <p:sldId id="266" r:id="rId2"/>
    <p:sldId id="257" r:id="rId3"/>
    <p:sldId id="258" r:id="rId4"/>
    <p:sldId id="259" r:id="rId5"/>
    <p:sldId id="260" r:id="rId6"/>
    <p:sldId id="261" r:id="rId7"/>
    <p:sldId id="262" r:id="rId8"/>
    <p:sldId id="263" r:id="rId9"/>
    <p:sldId id="264" r:id="rId10"/>
    <p:sldId id="265"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38" autoAdjust="0"/>
    <p:restoredTop sz="94660"/>
  </p:normalViewPr>
  <p:slideViewPr>
    <p:cSldViewPr>
      <p:cViewPr varScale="1">
        <p:scale>
          <a:sx n="69" d="100"/>
          <a:sy n="69" d="100"/>
        </p:scale>
        <p:origin x="-187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A1C3B9-DA3C-43E0-B43B-957BD405C555}" type="datetimeFigureOut">
              <a:rPr lang="en-US" smtClean="0"/>
              <a:t>2/8/2021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28FA9A-C78B-4824-B14E-D539E85760DD}" type="slidenum">
              <a:rPr lang="en-US" smtClean="0"/>
              <a:t>‹#›</a:t>
            </a:fld>
            <a:endParaRPr lang="en-US"/>
          </a:p>
        </p:txBody>
      </p:sp>
    </p:spTree>
    <p:extLst>
      <p:ext uri="{BB962C8B-B14F-4D97-AF65-F5344CB8AC3E}">
        <p14:creationId xmlns:p14="http://schemas.microsoft.com/office/powerpoint/2010/main" val="1847922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6"/>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chemeClr val="accent1"/>
              </a:gs>
              <a:gs pos="14000">
                <a:schemeClr val="accent1">
                  <a:lumMod val="60000"/>
                  <a:lumOff val="40000"/>
                </a:schemeClr>
              </a:gs>
              <a:gs pos="83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chemeClr val="accent1">
                  <a:alpha val="0"/>
                </a:schemeClr>
              </a:gs>
              <a:gs pos="57000">
                <a:schemeClr val="accent1">
                  <a:lumMod val="40000"/>
                  <a:lumOff val="60000"/>
                </a:schemeClr>
              </a:gs>
              <a:gs pos="100000">
                <a:schemeClr val="accent1">
                  <a:alpha val="0"/>
                </a:scheme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9" name="Freeform 8"/>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3">
                  <a:lumMod val="40000"/>
                  <a:lumOff val="60000"/>
                </a:schemeClr>
              </a:gs>
              <a:gs pos="50000">
                <a:schemeClr val="accent3"/>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b="1"/>
          </a:p>
        </p:txBody>
      </p:sp>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C4B46FEC-438A-41F1-909F-66C7453AFE85}" type="datetime1">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normAutofit/>
          </a:bodyPr>
          <a:lstStyle/>
          <a:p>
            <a:fld id="{16F17EC0-89C0-4BF6-9B0A-40F3AB2C580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E0FAC3-892A-448A-8EC0-E2D4455D223B}" type="datetime1">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17EC0-89C0-4BF6-9B0A-40F3AB2C580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467E0B-3927-457D-87A8-FCC3F685377A}" type="datetime1">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17EC0-89C0-4BF6-9B0A-40F3AB2C580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600201"/>
            <a:ext cx="77724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A4B30EEE-12CB-4106-BB64-A5278B30074B}" type="datetime1">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17EC0-89C0-4BF6-9B0A-40F3AB2C580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1">
                  <a:lumMod val="40000"/>
                  <a:lumOff val="60000"/>
                </a:schemeClr>
              </a:gs>
              <a:gs pos="50000">
                <a:schemeClr val="accent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rgbClr val="000000"/>
              </a:gs>
              <a:gs pos="14000">
                <a:srgbClr val="333333"/>
              </a:gs>
              <a:gs pos="83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9" name="Freeform 8"/>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rgbClr val="000000">
                  <a:alpha val="0"/>
                </a:srgbClr>
              </a:gs>
              <a:gs pos="57000">
                <a:srgbClr val="4D4D4D"/>
              </a:gs>
              <a:gs pos="100000">
                <a:srgbClr val="000000">
                  <a:alpha val="0"/>
                </a:srgb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604E8D8-4B82-4565-BC65-7DE794437AA1}" type="datetime1">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17EC0-89C0-4BF6-9B0A-40F3AB2C580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156712D-4AC4-46DE-B4C7-95C2CB2F4549}" type="datetime1">
              <a:rPr lang="en-US" smtClean="0"/>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17EC0-89C0-4BF6-9B0A-40F3AB2C580C}" type="slidenum">
              <a:rPr lang="en-US" smtClean="0"/>
              <a:t>‹#›</a:t>
            </a:fld>
            <a:endParaRPr lang="en-US"/>
          </a:p>
        </p:txBody>
      </p:sp>
      <p:sp>
        <p:nvSpPr>
          <p:cNvPr id="13" name="Content Placeholder 12"/>
          <p:cNvSpPr>
            <a:spLocks noGrp="1"/>
          </p:cNvSpPr>
          <p:nvPr>
            <p:ph sz="quarter" idx="13"/>
          </p:nvPr>
        </p:nvSpPr>
        <p:spPr>
          <a:xfrm>
            <a:off x="6858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9"/>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1" name="Freeform 10"/>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Freeform 11"/>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54FB4914-ADC8-4F9B-8290-EA2A97F1CE43}" type="datetime1">
              <a:rPr lang="en-US" smtClean="0"/>
              <a:t>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F17EC0-89C0-4BF6-9B0A-40F3AB2C580C}" type="slidenum">
              <a:rPr lang="en-US" smtClean="0"/>
              <a:t>‹#›</a:t>
            </a:fld>
            <a:endParaRPr lang="en-US"/>
          </a:p>
        </p:txBody>
      </p:sp>
      <p:sp>
        <p:nvSpPr>
          <p:cNvPr id="15" name="Content Placeholder 14"/>
          <p:cNvSpPr>
            <a:spLocks noGrp="1"/>
          </p:cNvSpPr>
          <p:nvPr>
            <p:ph sz="quarter" idx="13"/>
          </p:nvPr>
        </p:nvSpPr>
        <p:spPr>
          <a:xfrm>
            <a:off x="6858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5"/>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748DDA84-E54B-43B4-A0E8-FD93F97CC4DA}" type="datetime1">
              <a:rPr lang="en-US" smtClean="0"/>
              <a:t>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F17EC0-89C0-4BF6-9B0A-40F3AB2C580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4"/>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3"/>
              </a:gs>
              <a:gs pos="50000">
                <a:schemeClr val="accent3">
                  <a:lumMod val="40000"/>
                  <a:lumOff val="60000"/>
                </a:schemeClr>
              </a:gs>
              <a:gs pos="5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6" name="Freeform 5"/>
          <p:cNvSpPr/>
          <p:nvPr/>
        </p:nvSpPr>
        <p:spPr>
          <a:xfrm>
            <a:off x="0" y="5381627"/>
            <a:ext cx="3286124" cy="1207294"/>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6996854"/>
              <a:gd name="connsiteY0" fmla="*/ 0 h 1571625"/>
              <a:gd name="connsiteX1" fmla="*/ 6996854 w 6996854"/>
              <a:gd name="connsiteY1" fmla="*/ 1266825 h 1571625"/>
              <a:gd name="connsiteX2" fmla="*/ 0 w 6996854"/>
              <a:gd name="connsiteY2" fmla="*/ 1571625 h 1571625"/>
              <a:gd name="connsiteX3" fmla="*/ 0 w 6996854"/>
              <a:gd name="connsiteY3" fmla="*/ 0 h 1571625"/>
              <a:gd name="connsiteX0" fmla="*/ 0 w 7583417"/>
              <a:gd name="connsiteY0" fmla="*/ 0 h 800100"/>
              <a:gd name="connsiteX1" fmla="*/ 7583417 w 7583417"/>
              <a:gd name="connsiteY1" fmla="*/ 495300 h 800100"/>
              <a:gd name="connsiteX2" fmla="*/ 586563 w 7583417"/>
              <a:gd name="connsiteY2" fmla="*/ 800100 h 800100"/>
              <a:gd name="connsiteX3" fmla="*/ 0 w 7583417"/>
              <a:gd name="connsiteY3" fmla="*/ 0 h 800100"/>
              <a:gd name="connsiteX0" fmla="*/ 0 w 7017803"/>
              <a:gd name="connsiteY0" fmla="*/ 0 h 1200150"/>
              <a:gd name="connsiteX1" fmla="*/ 7017803 w 7017803"/>
              <a:gd name="connsiteY1" fmla="*/ 895350 h 1200150"/>
              <a:gd name="connsiteX2" fmla="*/ 20949 w 7017803"/>
              <a:gd name="connsiteY2" fmla="*/ 1200150 h 1200150"/>
              <a:gd name="connsiteX3" fmla="*/ 0 w 7017803"/>
              <a:gd name="connsiteY3" fmla="*/ 0 h 1200150"/>
              <a:gd name="connsiteX0" fmla="*/ 0 w 6410292"/>
              <a:gd name="connsiteY0" fmla="*/ 0 h 1752600"/>
              <a:gd name="connsiteX1" fmla="*/ 6410292 w 6410292"/>
              <a:gd name="connsiteY1" fmla="*/ 1752600 h 1752600"/>
              <a:gd name="connsiteX2" fmla="*/ 20949 w 6410292"/>
              <a:gd name="connsiteY2" fmla="*/ 1200150 h 1752600"/>
              <a:gd name="connsiteX3" fmla="*/ 0 w 6410292"/>
              <a:gd name="connsiteY3" fmla="*/ 0 h 1752600"/>
              <a:gd name="connsiteX0" fmla="*/ 0 w 7227290"/>
              <a:gd name="connsiteY0" fmla="*/ 0 h 1200150"/>
              <a:gd name="connsiteX1" fmla="*/ 7227290 w 7227290"/>
              <a:gd name="connsiteY1" fmla="*/ 885825 h 1200150"/>
              <a:gd name="connsiteX2" fmla="*/ 20949 w 7227290"/>
              <a:gd name="connsiteY2" fmla="*/ 1200150 h 1200150"/>
              <a:gd name="connsiteX3" fmla="*/ 0 w 7227290"/>
              <a:gd name="connsiteY3" fmla="*/ 0 h 1200150"/>
              <a:gd name="connsiteX0" fmla="*/ 0 w 7227290"/>
              <a:gd name="connsiteY0" fmla="*/ 0 h 885825"/>
              <a:gd name="connsiteX1" fmla="*/ 7227290 w 7227290"/>
              <a:gd name="connsiteY1" fmla="*/ 885825 h 885825"/>
              <a:gd name="connsiteX2" fmla="*/ 555141 w 7227290"/>
              <a:gd name="connsiteY2" fmla="*/ 862013 h 885825"/>
              <a:gd name="connsiteX3" fmla="*/ 0 w 7227290"/>
              <a:gd name="connsiteY3" fmla="*/ 0 h 885825"/>
              <a:gd name="connsiteX0" fmla="*/ 0 w 7227290"/>
              <a:gd name="connsiteY0" fmla="*/ 0 h 1207294"/>
              <a:gd name="connsiteX1" fmla="*/ 7227290 w 7227290"/>
              <a:gd name="connsiteY1" fmla="*/ 885825 h 1207294"/>
              <a:gd name="connsiteX2" fmla="*/ 0 w 7227290"/>
              <a:gd name="connsiteY2" fmla="*/ 1207294 h 1207294"/>
              <a:gd name="connsiteX3" fmla="*/ 0 w 7227290"/>
              <a:gd name="connsiteY3" fmla="*/ 0 h 1207294"/>
            </a:gdLst>
            <a:ahLst/>
            <a:cxnLst>
              <a:cxn ang="0">
                <a:pos x="connsiteX0" y="connsiteY0"/>
              </a:cxn>
              <a:cxn ang="0">
                <a:pos x="connsiteX1" y="connsiteY1"/>
              </a:cxn>
              <a:cxn ang="0">
                <a:pos x="connsiteX2" y="connsiteY2"/>
              </a:cxn>
              <a:cxn ang="0">
                <a:pos x="connsiteX3" y="connsiteY3"/>
              </a:cxn>
            </a:cxnLst>
            <a:rect l="l" t="t" r="r" b="b"/>
            <a:pathLst>
              <a:path w="7227290" h="1207294">
                <a:moveTo>
                  <a:pt x="0" y="0"/>
                </a:moveTo>
                <a:lnTo>
                  <a:pt x="7227290" y="885825"/>
                </a:lnTo>
                <a:lnTo>
                  <a:pt x="0" y="1207294"/>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96" y="5347020"/>
            <a:ext cx="3426231" cy="944725"/>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 name="connsiteX0" fmla="*/ 1 w 7605568"/>
              <a:gd name="connsiteY0" fmla="*/ 0 h 897732"/>
              <a:gd name="connsiteX1" fmla="*/ 0 w 7605568"/>
              <a:gd name="connsiteY1" fmla="*/ 75665 h 897732"/>
              <a:gd name="connsiteX2" fmla="*/ 2830674 w 7605568"/>
              <a:gd name="connsiteY2" fmla="*/ 806612 h 897732"/>
              <a:gd name="connsiteX3" fmla="*/ 7605568 w 7605568"/>
              <a:gd name="connsiteY3" fmla="*/ 897732 h 897732"/>
              <a:gd name="connsiteX4" fmla="*/ 1 w 7605568"/>
              <a:gd name="connsiteY4" fmla="*/ 0 h 897732"/>
              <a:gd name="connsiteX0" fmla="*/ 1 w 2930931"/>
              <a:gd name="connsiteY0" fmla="*/ 0 h 806612"/>
              <a:gd name="connsiteX1" fmla="*/ 0 w 2930931"/>
              <a:gd name="connsiteY1" fmla="*/ 75665 h 806612"/>
              <a:gd name="connsiteX2" fmla="*/ 2830674 w 2930931"/>
              <a:gd name="connsiteY2" fmla="*/ 806612 h 806612"/>
              <a:gd name="connsiteX3" fmla="*/ 2930931 w 2930931"/>
              <a:gd name="connsiteY3" fmla="*/ 785765 h 806612"/>
              <a:gd name="connsiteX4" fmla="*/ 1 w 2930931"/>
              <a:gd name="connsiteY4" fmla="*/ 0 h 806612"/>
              <a:gd name="connsiteX0" fmla="*/ 1 w 3204530"/>
              <a:gd name="connsiteY0" fmla="*/ 0 h 944725"/>
              <a:gd name="connsiteX1" fmla="*/ 0 w 3204530"/>
              <a:gd name="connsiteY1" fmla="*/ 75665 h 944725"/>
              <a:gd name="connsiteX2" fmla="*/ 3204530 w 3204530"/>
              <a:gd name="connsiteY2" fmla="*/ 944725 h 944725"/>
              <a:gd name="connsiteX3" fmla="*/ 2930931 w 3204530"/>
              <a:gd name="connsiteY3" fmla="*/ 785765 h 944725"/>
              <a:gd name="connsiteX4" fmla="*/ 1 w 3204530"/>
              <a:gd name="connsiteY4" fmla="*/ 0 h 944725"/>
              <a:gd name="connsiteX0" fmla="*/ 1 w 3426231"/>
              <a:gd name="connsiteY0" fmla="*/ 0 h 944725"/>
              <a:gd name="connsiteX1" fmla="*/ 0 w 3426231"/>
              <a:gd name="connsiteY1" fmla="*/ 75665 h 944725"/>
              <a:gd name="connsiteX2" fmla="*/ 3204530 w 3426231"/>
              <a:gd name="connsiteY2" fmla="*/ 944725 h 944725"/>
              <a:gd name="connsiteX3" fmla="*/ 3426231 w 3426231"/>
              <a:gd name="connsiteY3" fmla="*/ 923877 h 944725"/>
              <a:gd name="connsiteX4" fmla="*/ 1 w 3426231"/>
              <a:gd name="connsiteY4" fmla="*/ 0 h 944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6231" h="944725">
                <a:moveTo>
                  <a:pt x="1" y="0"/>
                </a:moveTo>
                <a:cubicBezTo>
                  <a:pt x="1" y="25222"/>
                  <a:pt x="0" y="50443"/>
                  <a:pt x="0" y="75665"/>
                </a:cubicBezTo>
                <a:lnTo>
                  <a:pt x="3204530" y="944725"/>
                </a:lnTo>
                <a:lnTo>
                  <a:pt x="3426231" y="923877"/>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5CD15DAA-0175-48E5-980A-6B8DA3EF9BB0}" type="datetime1">
              <a:rPr lang="en-US" smtClean="0"/>
              <a:t>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F17EC0-89C0-4BF6-9B0A-40F3AB2C580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7"/>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0" name="Freeform 9"/>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DE320046-8118-4B11-9011-AE1019FC3742}" type="datetime1">
              <a:rPr lang="en-US" smtClean="0"/>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17EC0-89C0-4BF6-9B0A-40F3AB2C580C}" type="slidenum">
              <a:rPr lang="en-US" smtClean="0"/>
              <a:t>‹#›</a:t>
            </a:fld>
            <a:endParaRPr lang="en-US"/>
          </a:p>
        </p:txBody>
      </p:sp>
      <p:sp>
        <p:nvSpPr>
          <p:cNvPr id="13" name="Content Placeholder 12"/>
          <p:cNvSpPr>
            <a:spLocks noGrp="1"/>
          </p:cNvSpPr>
          <p:nvPr>
            <p:ph sz="quarter" idx="13"/>
          </p:nvPr>
        </p:nvSpPr>
        <p:spPr>
          <a:xfrm>
            <a:off x="4572000" y="609600"/>
            <a:ext cx="38862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D668E7B0-F8BB-499A-B556-20D8B0C893D6}" type="datetime1">
              <a:rPr lang="en-US" smtClean="0"/>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17EC0-89C0-4BF6-9B0A-40F3AB2C580C}" type="slidenum">
              <a:rPr lang="en-US" smtClean="0"/>
              <a:t>‹#›</a:t>
            </a:fld>
            <a:endParaRPr lang="en-US"/>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blipFill dpi="0" rotWithShape="1">
            <a:blip r:embed="rId13">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00800" y="6416675"/>
            <a:ext cx="1981200" cy="365125"/>
          </a:xfrm>
          <a:prstGeom prst="rect">
            <a:avLst/>
          </a:prstGeom>
        </p:spPr>
        <p:txBody>
          <a:bodyPr vert="horz" lIns="0" tIns="45720" rIns="0" bIns="0" rtlCol="0" anchor="b" anchorCtr="0"/>
          <a:lstStyle>
            <a:lvl1pPr algn="r">
              <a:defRPr lang="en-US" sz="900" kern="1200" cap="all" spc="110" baseline="0" smtClean="0">
                <a:solidFill>
                  <a:srgbClr val="4D4D4D"/>
                </a:solidFill>
                <a:latin typeface="+mn-lt"/>
                <a:ea typeface="+mn-ea"/>
                <a:cs typeface="+mn-cs"/>
              </a:defRPr>
            </a:lvl1pPr>
          </a:lstStyle>
          <a:p>
            <a:fld id="{46547F3F-5782-4270-9ADD-DDCD5934F311}" type="datetime1">
              <a:rPr lang="en-US" smtClean="0"/>
              <a:t>2/8/2021</a:t>
            </a:fld>
            <a:endParaRPr lang="en-US"/>
          </a:p>
        </p:txBody>
      </p:sp>
      <p:sp>
        <p:nvSpPr>
          <p:cNvPr id="5" name="Footer Placeholder 4"/>
          <p:cNvSpPr>
            <a:spLocks noGrp="1"/>
          </p:cNvSpPr>
          <p:nvPr>
            <p:ph type="ftr" sz="quarter" idx="3"/>
          </p:nvPr>
        </p:nvSpPr>
        <p:spPr>
          <a:xfrm>
            <a:off x="228600" y="6416675"/>
            <a:ext cx="2895600" cy="365125"/>
          </a:xfrm>
          <a:prstGeom prst="rect">
            <a:avLst/>
          </a:prstGeom>
        </p:spPr>
        <p:txBody>
          <a:bodyPr vert="horz" lIns="0" tIns="45720" rIns="0" bIns="0" rtlCol="0" anchor="b" anchorCtr="0"/>
          <a:lstStyle>
            <a:lvl1pPr algn="l">
              <a:defRPr sz="900" cap="all" spc="110" baseline="0">
                <a:solidFill>
                  <a:srgbClr val="4D4D4D"/>
                </a:solidFill>
              </a:defRPr>
            </a:lvl1pPr>
          </a:lstStyle>
          <a:p>
            <a:endParaRPr lang="en-US"/>
          </a:p>
        </p:txBody>
      </p:sp>
      <p:sp>
        <p:nvSpPr>
          <p:cNvPr id="6" name="Slide Number Placeholder 5"/>
          <p:cNvSpPr>
            <a:spLocks noGrp="1"/>
          </p:cNvSpPr>
          <p:nvPr>
            <p:ph type="sldNum" sz="quarter" idx="4"/>
          </p:nvPr>
        </p:nvSpPr>
        <p:spPr>
          <a:xfrm>
            <a:off x="8458200" y="6416675"/>
            <a:ext cx="457200" cy="365125"/>
          </a:xfrm>
          <a:prstGeom prst="rect">
            <a:avLst/>
          </a:prstGeom>
        </p:spPr>
        <p:txBody>
          <a:bodyPr vert="horz" lIns="0" tIns="45720" rIns="0" bIns="0" rtlCol="0" anchor="b" anchorCtr="0"/>
          <a:lstStyle>
            <a:lvl1pPr algn="r">
              <a:defRPr sz="1100" b="1" baseline="0">
                <a:solidFill>
                  <a:srgbClr val="4D4D4D"/>
                </a:solidFill>
              </a:defRPr>
            </a:lvl1pPr>
          </a:lstStyle>
          <a:p>
            <a:fld id="{16F17EC0-89C0-4BF6-9B0A-40F3AB2C580C}"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733800" y="3429000"/>
            <a:ext cx="3886200" cy="1825625"/>
          </a:xfrm>
        </p:spPr>
        <p:txBody>
          <a:bodyPr>
            <a:normAutofit/>
          </a:bodyPr>
          <a:lstStyle/>
          <a:p>
            <a:r>
              <a:rPr lang="ar-SA" sz="2400" dirty="0" smtClean="0">
                <a:solidFill>
                  <a:schemeClr val="tx1"/>
                </a:solidFill>
                <a:effectLst>
                  <a:outerShdw blurRad="38100" dist="38100" dir="2700000" algn="tl">
                    <a:srgbClr val="000000">
                      <a:alpha val="43137"/>
                    </a:srgbClr>
                  </a:outerShdw>
                </a:effectLst>
                <a:cs typeface="+mj-cs"/>
              </a:rPr>
              <a:t>أ/نمارق يعقوب جارالنبي </a:t>
            </a:r>
            <a:endParaRPr lang="en-US" sz="2400" dirty="0">
              <a:solidFill>
                <a:schemeClr val="tx1"/>
              </a:solidFill>
              <a:effectLst>
                <a:outerShdw blurRad="38100" dist="38100" dir="2700000" algn="tl">
                  <a:srgbClr val="000000">
                    <a:alpha val="43137"/>
                  </a:srgbClr>
                </a:outerShdw>
              </a:effectLst>
              <a:cs typeface="+mj-cs"/>
            </a:endParaRPr>
          </a:p>
        </p:txBody>
      </p:sp>
      <p:sp>
        <p:nvSpPr>
          <p:cNvPr id="2" name="Title 1"/>
          <p:cNvSpPr>
            <a:spLocks noGrp="1"/>
          </p:cNvSpPr>
          <p:nvPr>
            <p:ph type="ctrTitle"/>
          </p:nvPr>
        </p:nvSpPr>
        <p:spPr>
          <a:xfrm>
            <a:off x="3048000" y="1524000"/>
            <a:ext cx="3886200" cy="1524000"/>
          </a:xfrm>
        </p:spPr>
        <p:txBody>
          <a:bodyPr/>
          <a:lstStyle/>
          <a:p>
            <a:r>
              <a:rPr lang="ar-SA" dirty="0" smtClean="0"/>
              <a:t>معمل تحليل وتصميم النظم </a:t>
            </a:r>
            <a:endParaRPr lang="en-US" dirty="0"/>
          </a:p>
        </p:txBody>
      </p:sp>
      <p:sp>
        <p:nvSpPr>
          <p:cNvPr id="4" name="Slide Number Placeholder 3"/>
          <p:cNvSpPr>
            <a:spLocks noGrp="1"/>
          </p:cNvSpPr>
          <p:nvPr>
            <p:ph type="sldNum" sz="quarter" idx="12"/>
          </p:nvPr>
        </p:nvSpPr>
        <p:spPr/>
        <p:txBody>
          <a:bodyPr/>
          <a:lstStyle/>
          <a:p>
            <a:fld id="{16F17EC0-89C0-4BF6-9B0A-40F3AB2C580C}" type="slidenum">
              <a:rPr lang="en-US" smtClean="0"/>
              <a:t>1</a:t>
            </a:fld>
            <a:endParaRPr lang="en-US"/>
          </a:p>
        </p:txBody>
      </p:sp>
    </p:spTree>
    <p:extLst>
      <p:ext uri="{BB962C8B-B14F-4D97-AF65-F5344CB8AC3E}">
        <p14:creationId xmlns:p14="http://schemas.microsoft.com/office/powerpoint/2010/main" val="11631887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ar-SA" sz="4000" b="1" dirty="0" smtClean="0">
                <a:latin typeface="Times New Roman" panose="02020603050405020304" pitchFamily="18" charset="0"/>
                <a:cs typeface="Times New Roman" panose="02020603050405020304" pitchFamily="18" charset="0"/>
              </a:rPr>
              <a:t>نطاق تطبيق النظام</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rtl="1"/>
            <a:r>
              <a:rPr lang="ar-SA" sz="2800" dirty="0" smtClean="0">
                <a:latin typeface="Times New Roman" panose="02020603050405020304" pitchFamily="18" charset="0"/>
                <a:cs typeface="Times New Roman" panose="02020603050405020304" pitchFamily="18" charset="0"/>
              </a:rPr>
              <a:t>اين يتم تطبيق النظام وعلي اي اداراة او قسم وماهو مدي الربط بين هذه الاداراة والاقسام من اجل التفاعل بين هذة الادارة والاقسام وبالتالي نقوم بوضع الخدمات علي شكل نقاط:</a:t>
            </a:r>
          </a:p>
          <a:p>
            <a:pPr algn="just" rtl="1"/>
            <a:r>
              <a:rPr lang="ar-SA" sz="2800" dirty="0" smtClean="0">
                <a:latin typeface="Times New Roman" panose="02020603050405020304" pitchFamily="18" charset="0"/>
                <a:cs typeface="Times New Roman" panose="02020603050405020304" pitchFamily="18" charset="0"/>
              </a:rPr>
              <a:t>تسجيل بيانات الموردين والعملاء.</a:t>
            </a:r>
          </a:p>
          <a:p>
            <a:pPr algn="just" rtl="1"/>
            <a:r>
              <a:rPr lang="ar-SA" sz="2800" dirty="0" smtClean="0">
                <a:latin typeface="Times New Roman" panose="02020603050405020304" pitchFamily="18" charset="0"/>
                <a:cs typeface="Times New Roman" panose="02020603050405020304" pitchFamily="18" charset="0"/>
              </a:rPr>
              <a:t>عملية المشتريات والمبيعات.</a:t>
            </a:r>
          </a:p>
          <a:p>
            <a:pPr algn="just" rtl="1"/>
            <a:r>
              <a:rPr lang="ar-SA" sz="2800" dirty="0" smtClean="0">
                <a:latin typeface="Times New Roman" panose="02020603050405020304" pitchFamily="18" charset="0"/>
                <a:cs typeface="Times New Roman" panose="02020603050405020304" pitchFamily="18" charset="0"/>
              </a:rPr>
              <a:t>التوريد المخزني.</a:t>
            </a:r>
          </a:p>
          <a:p>
            <a:pPr algn="just" rtl="1"/>
            <a:r>
              <a:rPr lang="ar-SA" sz="2800" dirty="0" smtClean="0">
                <a:latin typeface="Times New Roman" panose="02020603050405020304" pitchFamily="18" charset="0"/>
                <a:cs typeface="Times New Roman" panose="02020603050405020304" pitchFamily="18" charset="0"/>
              </a:rPr>
              <a:t>عملية اصدار التقارير للخدمات السابقه</a:t>
            </a:r>
          </a:p>
          <a:p>
            <a:pPr algn="just" rtl="1"/>
            <a:r>
              <a:rPr lang="ar-SA" sz="2800" dirty="0" smtClean="0">
                <a:latin typeface="Times New Roman" panose="02020603050405020304" pitchFamily="18" charset="0"/>
                <a:cs typeface="Times New Roman" panose="02020603050405020304" pitchFamily="18" charset="0"/>
              </a:rPr>
              <a:t>عملية ارشفه للملفات.</a:t>
            </a: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6F17EC0-89C0-4BF6-9B0A-40F3AB2C580C}" type="slidenum">
              <a:rPr lang="en-US" smtClean="0"/>
              <a:t>10</a:t>
            </a:fld>
            <a:endParaRPr lang="en-US"/>
          </a:p>
        </p:txBody>
      </p:sp>
    </p:spTree>
    <p:extLst>
      <p:ext uri="{BB962C8B-B14F-4D97-AF65-F5344CB8AC3E}">
        <p14:creationId xmlns:p14="http://schemas.microsoft.com/office/powerpoint/2010/main" val="31984609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ar-SA" sz="4000" b="1" dirty="0" smtClean="0">
                <a:latin typeface="Times New Roman" panose="02020603050405020304" pitchFamily="18" charset="0"/>
                <a:cs typeface="Times New Roman" panose="02020603050405020304" pitchFamily="18" charset="0"/>
              </a:rPr>
              <a:t>المطلوب </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582930" indent="-514350" algn="just" rtl="1">
              <a:buFont typeface="+mj-lt"/>
              <a:buAutoNum type="arabicPeriod"/>
            </a:pPr>
            <a:r>
              <a:rPr lang="ar-SA" sz="2800" dirty="0" smtClean="0">
                <a:latin typeface="Times New Roman" panose="02020603050405020304" pitchFamily="18" charset="0"/>
                <a:cs typeface="Times New Roman" panose="02020603050405020304" pitchFamily="18" charset="0"/>
              </a:rPr>
              <a:t>خلفية تاريخيه عن المنظمه ونبذه عنها وعن طبيعة عملها.(مالايقل عن صفحه ).</a:t>
            </a:r>
          </a:p>
          <a:p>
            <a:pPr marL="582930" indent="-514350" algn="just" rtl="1">
              <a:buFont typeface="+mj-lt"/>
              <a:buAutoNum type="arabicPeriod"/>
            </a:pPr>
            <a:r>
              <a:rPr lang="ar-SA" sz="2800" dirty="0" smtClean="0">
                <a:latin typeface="Times New Roman" panose="02020603050405020304" pitchFamily="18" charset="0"/>
                <a:cs typeface="Times New Roman" panose="02020603050405020304" pitchFamily="18" charset="0"/>
              </a:rPr>
              <a:t>الهيكل التنظيمي للمنظمه</a:t>
            </a:r>
          </a:p>
          <a:p>
            <a:pPr marL="582930" indent="-514350" algn="just" rtl="1">
              <a:buFont typeface="+mj-lt"/>
              <a:buAutoNum type="arabicPeriod"/>
            </a:pPr>
            <a:r>
              <a:rPr lang="ar-SA" sz="2800" dirty="0" smtClean="0">
                <a:latin typeface="Times New Roman" panose="02020603050405020304" pitchFamily="18" charset="0"/>
                <a:cs typeface="Times New Roman" panose="02020603050405020304" pitchFamily="18" charset="0"/>
              </a:rPr>
              <a:t>تحديد المشاكل التي تواجه الموظفين او الادارة.(في شكل نقاط).</a:t>
            </a:r>
          </a:p>
          <a:p>
            <a:pPr marL="582930" indent="-514350" algn="just" rtl="1">
              <a:buFont typeface="+mj-lt"/>
              <a:buAutoNum type="arabicPeriod"/>
            </a:pPr>
            <a:r>
              <a:rPr lang="ar-SA" sz="2800" dirty="0" smtClean="0">
                <a:latin typeface="Times New Roman" panose="02020603050405020304" pitchFamily="18" charset="0"/>
                <a:cs typeface="Times New Roman" panose="02020603050405020304" pitchFamily="18" charset="0"/>
              </a:rPr>
              <a:t>تحديد الاهداف </a:t>
            </a:r>
          </a:p>
          <a:p>
            <a:pPr marL="582930" indent="-514350" algn="just" rtl="1">
              <a:buFont typeface="+mj-lt"/>
              <a:buAutoNum type="arabicPeriod"/>
            </a:pPr>
            <a:r>
              <a:rPr lang="ar-SA" sz="2800" dirty="0" smtClean="0">
                <a:latin typeface="Times New Roman" panose="02020603050405020304" pitchFamily="18" charset="0"/>
                <a:cs typeface="Times New Roman" panose="02020603050405020304" pitchFamily="18" charset="0"/>
              </a:rPr>
              <a:t>تحديد  الخدمات او خطوات عمل المنظمه ب الترتيب.</a:t>
            </a:r>
          </a:p>
          <a:p>
            <a:pPr marL="582930" indent="-514350" algn="just" rtl="1">
              <a:buFont typeface="+mj-lt"/>
              <a:buAutoNum type="arabicPeriod"/>
            </a:pPr>
            <a:endParaRPr lang="ar-SA" sz="2800" dirty="0" smtClean="0">
              <a:latin typeface="Times New Roman" panose="02020603050405020304" pitchFamily="18" charset="0"/>
              <a:cs typeface="Times New Roman" panose="02020603050405020304" pitchFamily="18" charset="0"/>
            </a:endParaRPr>
          </a:p>
          <a:p>
            <a:pPr marL="582930" indent="-514350" algn="just" rtl="1">
              <a:buFont typeface="+mj-lt"/>
              <a:buAutoNum type="arabicPeriod"/>
            </a:pP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6F17EC0-89C0-4BF6-9B0A-40F3AB2C580C}" type="slidenum">
              <a:rPr lang="en-US" smtClean="0"/>
              <a:t>11</a:t>
            </a:fld>
            <a:endParaRPr lang="en-US"/>
          </a:p>
        </p:txBody>
      </p:sp>
    </p:spTree>
    <p:extLst>
      <p:ext uri="{BB962C8B-B14F-4D97-AF65-F5344CB8AC3E}">
        <p14:creationId xmlns:p14="http://schemas.microsoft.com/office/powerpoint/2010/main" val="2618743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6F17EC0-89C0-4BF6-9B0A-40F3AB2C580C}" type="slidenum">
              <a:rPr lang="en-US" smtClean="0"/>
              <a:t>12</a:t>
            </a:fld>
            <a:endParaRPr lang="en-US"/>
          </a:p>
        </p:txBody>
      </p:sp>
      <p:sp>
        <p:nvSpPr>
          <p:cNvPr id="3" name="TextBox 2"/>
          <p:cNvSpPr txBox="1"/>
          <p:nvPr/>
        </p:nvSpPr>
        <p:spPr>
          <a:xfrm>
            <a:off x="1676400" y="2819400"/>
            <a:ext cx="5867400" cy="707886"/>
          </a:xfrm>
          <a:prstGeom prst="rect">
            <a:avLst/>
          </a:prstGeom>
          <a:noFill/>
        </p:spPr>
        <p:txBody>
          <a:bodyPr wrap="square" rtlCol="0">
            <a:spAutoFit/>
          </a:bodyPr>
          <a:lstStyle/>
          <a:p>
            <a:pPr algn="ctr"/>
            <a:r>
              <a:rPr lang="en-US" sz="4000" b="1" dirty="0" smtClean="0">
                <a:latin typeface="Times New Roman" panose="02020603050405020304" pitchFamily="18" charset="0"/>
                <a:cs typeface="Times New Roman" panose="02020603050405020304" pitchFamily="18" charset="0"/>
              </a:rPr>
              <a:t>THE END</a:t>
            </a:r>
            <a:endParaRPr lang="en-U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3561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SA" b="1" dirty="0" smtClean="0"/>
              <a:t>الدراسة التفصيلية</a:t>
            </a:r>
            <a:endParaRPr lang="en-US" b="1" dirty="0"/>
          </a:p>
        </p:txBody>
      </p:sp>
      <p:sp>
        <p:nvSpPr>
          <p:cNvPr id="3" name="Content Placeholder 2"/>
          <p:cNvSpPr>
            <a:spLocks noGrp="1"/>
          </p:cNvSpPr>
          <p:nvPr>
            <p:ph idx="1"/>
          </p:nvPr>
        </p:nvSpPr>
        <p:spPr/>
        <p:txBody>
          <a:bodyPr>
            <a:normAutofit/>
          </a:bodyPr>
          <a:lstStyle/>
          <a:p>
            <a:pPr algn="just" rtl="1"/>
            <a:r>
              <a:rPr lang="ar-SA" sz="2800" dirty="0" smtClean="0">
                <a:latin typeface="Times New Roman" panose="02020603050405020304" pitchFamily="18" charset="0"/>
                <a:cs typeface="Times New Roman" panose="02020603050405020304" pitchFamily="18" charset="0"/>
              </a:rPr>
              <a:t>تعتبر المرحله التمهيدية المرحله الاولي في دراسة النظام لاي مشروع ولها عدت اسماء مرحله الدراسه التحضيريه او مرحلة المسح الاولي او مرحله تعريف المساله.</a:t>
            </a:r>
          </a:p>
          <a:p>
            <a:pPr algn="just" rtl="1"/>
            <a:r>
              <a:rPr lang="ar-SA" sz="2800" dirty="0" smtClean="0">
                <a:latin typeface="Times New Roman" panose="02020603050405020304" pitchFamily="18" charset="0"/>
                <a:cs typeface="Times New Roman" panose="02020603050405020304" pitchFamily="18" charset="0"/>
              </a:rPr>
              <a:t>الهدف من هذه المرحله هو التعرف علي حقيقه المشاكل تحت الدراسة للحصول علي حلول لتلك المشاكل.</a:t>
            </a: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6F17EC0-89C0-4BF6-9B0A-40F3AB2C580C}" type="slidenum">
              <a:rPr lang="en-US" smtClean="0"/>
              <a:t>2</a:t>
            </a:fld>
            <a:endParaRPr lang="en-US"/>
          </a:p>
        </p:txBody>
      </p:sp>
    </p:spTree>
    <p:extLst>
      <p:ext uri="{BB962C8B-B14F-4D97-AF65-F5344CB8AC3E}">
        <p14:creationId xmlns:p14="http://schemas.microsoft.com/office/powerpoint/2010/main" val="1054453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r" rtl="1"/>
            <a:r>
              <a:rPr lang="ar-SA" b="1" dirty="0">
                <a:latin typeface="Times New Roman" panose="02020603050405020304" pitchFamily="18" charset="0"/>
                <a:cs typeface="Times New Roman" panose="02020603050405020304" pitchFamily="18" charset="0"/>
              </a:rPr>
              <a:t>تحديد المشكلة </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305800" cy="3886201"/>
          </a:xfrm>
        </p:spPr>
        <p:txBody>
          <a:bodyPr>
            <a:noAutofit/>
          </a:bodyPr>
          <a:lstStyle/>
          <a:p>
            <a:pPr algn="just" rtl="1"/>
            <a:r>
              <a:rPr lang="ar-SA" sz="2800" dirty="0" smtClean="0">
                <a:latin typeface="Times New Roman" panose="02020603050405020304" pitchFamily="18" charset="0"/>
                <a:cs typeface="Times New Roman" panose="02020603050405020304" pitchFamily="18" charset="0"/>
              </a:rPr>
              <a:t>خلفيه تاريخية عن المنظمة.</a:t>
            </a:r>
          </a:p>
          <a:p>
            <a:pPr algn="just" rtl="1"/>
            <a:r>
              <a:rPr lang="ar-SA" sz="2800" dirty="0" smtClean="0">
                <a:latin typeface="Times New Roman" panose="02020603050405020304" pitchFamily="18" charset="0"/>
                <a:cs typeface="Times New Roman" panose="02020603050405020304" pitchFamily="18" charset="0"/>
              </a:rPr>
              <a:t>الهيكل التنظيمي للمنظمة.</a:t>
            </a:r>
          </a:p>
          <a:p>
            <a:pPr marL="68580" indent="0" algn="just" rtl="1">
              <a:buNone/>
            </a:pPr>
            <a:r>
              <a:rPr lang="ar-SA" sz="2800" dirty="0" smtClean="0">
                <a:latin typeface="Times New Roman" panose="02020603050405020304" pitchFamily="18" charset="0"/>
                <a:cs typeface="Times New Roman" panose="02020603050405020304" pitchFamily="18" charset="0"/>
              </a:rPr>
              <a:t>هو عبارة عن وصف بياني للوظائف والمستويات الادارية للمؤسسة ويعطي الهيكل التنظيمي تصورا عاما للبنية التي تقوم عليها المؤسسة .</a:t>
            </a:r>
          </a:p>
          <a:p>
            <a:pPr marL="68580" indent="0" algn="just" rtl="1">
              <a:buNone/>
            </a:pPr>
            <a:endParaRPr lang="ar-SA" sz="2800" dirty="0" smtClean="0">
              <a:latin typeface="Times New Roman" panose="02020603050405020304" pitchFamily="18" charset="0"/>
              <a:cs typeface="Times New Roman" panose="02020603050405020304" pitchFamily="18" charset="0"/>
            </a:endParaRPr>
          </a:p>
          <a:p>
            <a:pPr algn="just" rtl="1"/>
            <a:r>
              <a:rPr lang="ar-SA" sz="2800" dirty="0" smtClean="0">
                <a:latin typeface="Times New Roman" panose="02020603050405020304" pitchFamily="18" charset="0"/>
                <a:cs typeface="Times New Roman" panose="02020603050405020304" pitchFamily="18" charset="0"/>
              </a:rPr>
              <a:t>وتكمن اهمية  الهيكل التنظيمي ان المحلل يحتاج  ان يعرف المواقع الاداريه التي يمكن الحصول عليها من المعلومات التي يحتاجها المحلل لحل مسأله معينة كما يعرف اتجاه سير البيانات بين المستويات الاداريه</a:t>
            </a: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6F17EC0-89C0-4BF6-9B0A-40F3AB2C580C}" type="slidenum">
              <a:rPr lang="en-US" smtClean="0"/>
              <a:t>3</a:t>
            </a:fld>
            <a:endParaRPr lang="en-US"/>
          </a:p>
        </p:txBody>
      </p:sp>
    </p:spTree>
    <p:extLst>
      <p:ext uri="{BB962C8B-B14F-4D97-AF65-F5344CB8AC3E}">
        <p14:creationId xmlns:p14="http://schemas.microsoft.com/office/powerpoint/2010/main" val="1709419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smtClean="0"/>
              <a:t>   </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457201"/>
            <a:ext cx="8839200" cy="5090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16F17EC0-89C0-4BF6-9B0A-40F3AB2C580C}" type="slidenum">
              <a:rPr lang="en-US" smtClean="0"/>
              <a:t>4</a:t>
            </a:fld>
            <a:endParaRPr lang="en-US"/>
          </a:p>
        </p:txBody>
      </p:sp>
    </p:spTree>
    <p:extLst>
      <p:ext uri="{BB962C8B-B14F-4D97-AF65-F5344CB8AC3E}">
        <p14:creationId xmlns:p14="http://schemas.microsoft.com/office/powerpoint/2010/main" val="2891958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smtClean="0"/>
              <a:t>  </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52400"/>
            <a:ext cx="8239124" cy="5745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16F17EC0-89C0-4BF6-9B0A-40F3AB2C580C}" type="slidenum">
              <a:rPr lang="en-US" smtClean="0"/>
              <a:t>5</a:t>
            </a:fld>
            <a:endParaRPr lang="en-US"/>
          </a:p>
        </p:txBody>
      </p:sp>
    </p:spTree>
    <p:extLst>
      <p:ext uri="{BB962C8B-B14F-4D97-AF65-F5344CB8AC3E}">
        <p14:creationId xmlns:p14="http://schemas.microsoft.com/office/powerpoint/2010/main" val="23556629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ar-SA" sz="4000" b="1" dirty="0">
                <a:latin typeface="Times New Roman" panose="02020603050405020304" pitchFamily="18" charset="0"/>
                <a:cs typeface="Times New Roman" panose="02020603050405020304" pitchFamily="18" charset="0"/>
              </a:rPr>
              <a:t>اراء العاملين </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rtl="1"/>
            <a:r>
              <a:rPr lang="ar-SA" sz="2800" dirty="0" smtClean="0">
                <a:latin typeface="Times New Roman" panose="02020603050405020304" pitchFamily="18" charset="0"/>
                <a:cs typeface="Times New Roman" panose="02020603050405020304" pitchFamily="18" charset="0"/>
              </a:rPr>
              <a:t>تختلف اراء العاملين من شخص لاخر اذا يجب علي محلل النظام ان يكون قادرا علي ان يميز  بين اراء العاملين الصحيحه والخاطئة  ليتمكن من استخلاص الحقائق حيث ياخذ اراء عامة عن النظام القائم وليس تفاصيل النظام القائم.</a:t>
            </a: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6F17EC0-89C0-4BF6-9B0A-40F3AB2C580C}" type="slidenum">
              <a:rPr lang="en-US" smtClean="0"/>
              <a:t>6</a:t>
            </a:fld>
            <a:endParaRPr lang="en-US"/>
          </a:p>
        </p:txBody>
      </p:sp>
    </p:spTree>
    <p:extLst>
      <p:ext uri="{BB962C8B-B14F-4D97-AF65-F5344CB8AC3E}">
        <p14:creationId xmlns:p14="http://schemas.microsoft.com/office/powerpoint/2010/main" val="38868484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ar-SA" sz="4000" b="1" dirty="0" smtClean="0">
                <a:latin typeface="Times New Roman" panose="02020603050405020304" pitchFamily="18" charset="0"/>
                <a:cs typeface="Times New Roman" panose="02020603050405020304" pitchFamily="18" charset="0"/>
              </a:rPr>
              <a:t>إيجاد المشاكل </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rtl="1"/>
            <a:r>
              <a:rPr lang="ar-SA" sz="2800" dirty="0" smtClean="0">
                <a:latin typeface="Times New Roman" panose="02020603050405020304" pitchFamily="18" charset="0"/>
                <a:cs typeface="Times New Roman" panose="02020603050405020304" pitchFamily="18" charset="0"/>
              </a:rPr>
              <a:t>في هذه الجزء يقوم باستخلاص المشاكل من اراء العاملين حيث يتم وضعها علي شكل نقاط من اجل ان يسهل حل هذة المشاكل .امثله لبعض المشاكل:</a:t>
            </a:r>
          </a:p>
          <a:p>
            <a:pPr algn="just" rtl="1"/>
            <a:r>
              <a:rPr lang="ar-SA" sz="2800" dirty="0" smtClean="0">
                <a:latin typeface="Times New Roman" panose="02020603050405020304" pitchFamily="18" charset="0"/>
                <a:cs typeface="Times New Roman" panose="02020603050405020304" pitchFamily="18" charset="0"/>
              </a:rPr>
              <a:t>البطء </a:t>
            </a:r>
            <a:r>
              <a:rPr lang="ar-SA" sz="2800" smtClean="0">
                <a:latin typeface="Times New Roman" panose="02020603050405020304" pitchFamily="18" charset="0"/>
                <a:cs typeface="Times New Roman" panose="02020603050405020304" pitchFamily="18" charset="0"/>
              </a:rPr>
              <a:t>في </a:t>
            </a:r>
            <a:r>
              <a:rPr lang="ar-SA" sz="2800" smtClean="0">
                <a:latin typeface="Times New Roman" panose="02020603050405020304" pitchFamily="18" charset="0"/>
                <a:cs typeface="Times New Roman" panose="02020603050405020304" pitchFamily="18" charset="0"/>
              </a:rPr>
              <a:t>العمل</a:t>
            </a:r>
            <a:r>
              <a:rPr lang="ar-SA" sz="2800" dirty="0" smtClean="0">
                <a:latin typeface="Times New Roman" panose="02020603050405020304" pitchFamily="18" charset="0"/>
                <a:cs typeface="Times New Roman" panose="02020603050405020304" pitchFamily="18" charset="0"/>
              </a:rPr>
              <a:t>.</a:t>
            </a:r>
          </a:p>
          <a:p>
            <a:pPr algn="just" rtl="1"/>
            <a:r>
              <a:rPr lang="ar-SA" sz="2800" dirty="0" smtClean="0">
                <a:latin typeface="Times New Roman" panose="02020603050405020304" pitchFamily="18" charset="0"/>
                <a:cs typeface="Times New Roman" panose="02020603050405020304" pitchFamily="18" charset="0"/>
              </a:rPr>
              <a:t>صعوبة استرجاع البيانات التاريخيه الخاصة ب العملاء </a:t>
            </a:r>
          </a:p>
          <a:p>
            <a:pPr algn="just" rtl="1"/>
            <a:r>
              <a:rPr lang="ar-SA" sz="2800" dirty="0" smtClean="0">
                <a:latin typeface="Times New Roman" panose="02020603050405020304" pitchFamily="18" charset="0"/>
                <a:cs typeface="Times New Roman" panose="02020603050405020304" pitchFamily="18" charset="0"/>
              </a:rPr>
              <a:t>التاخير في عملية الحجوزات</a:t>
            </a:r>
          </a:p>
          <a:p>
            <a:pPr algn="just" rtl="1"/>
            <a:r>
              <a:rPr lang="ar-SA" sz="2800" dirty="0" smtClean="0">
                <a:latin typeface="Times New Roman" panose="02020603050405020304" pitchFamily="18" charset="0"/>
                <a:cs typeface="Times New Roman" panose="02020603050405020304" pitchFamily="18" charset="0"/>
              </a:rPr>
              <a:t>عدم الدقة في الحسابات </a:t>
            </a:r>
          </a:p>
          <a:p>
            <a:pPr algn="just" rtl="1"/>
            <a:r>
              <a:rPr lang="ar-SA" sz="2800" dirty="0" smtClean="0">
                <a:latin typeface="Times New Roman" panose="02020603050405020304" pitchFamily="18" charset="0"/>
                <a:cs typeface="Times New Roman" panose="02020603050405020304" pitchFamily="18" charset="0"/>
              </a:rPr>
              <a:t>كثرة الاخطاء  التي تقع من قبل الموظفين في عمليات التسجيل والحسابات.</a:t>
            </a: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6F17EC0-89C0-4BF6-9B0A-40F3AB2C580C}" type="slidenum">
              <a:rPr lang="en-US" smtClean="0"/>
              <a:t>7</a:t>
            </a:fld>
            <a:endParaRPr lang="en-US"/>
          </a:p>
        </p:txBody>
      </p:sp>
    </p:spTree>
    <p:extLst>
      <p:ext uri="{BB962C8B-B14F-4D97-AF65-F5344CB8AC3E}">
        <p14:creationId xmlns:p14="http://schemas.microsoft.com/office/powerpoint/2010/main" val="6045071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ar-SA" sz="4000" b="1" dirty="0" smtClean="0">
                <a:latin typeface="Times New Roman" panose="02020603050405020304" pitchFamily="18" charset="0"/>
                <a:cs typeface="Times New Roman" panose="02020603050405020304" pitchFamily="18" charset="0"/>
              </a:rPr>
              <a:t>وضع الاهداف</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295400"/>
            <a:ext cx="7772400" cy="3733800"/>
          </a:xfrm>
        </p:spPr>
        <p:txBody>
          <a:bodyPr>
            <a:noAutofit/>
          </a:bodyPr>
          <a:lstStyle/>
          <a:p>
            <a:pPr algn="just" rtl="1"/>
            <a:r>
              <a:rPr lang="ar-SA" sz="2800" dirty="0" smtClean="0">
                <a:latin typeface="Times New Roman" panose="02020603050405020304" pitchFamily="18" charset="0"/>
                <a:cs typeface="Times New Roman" panose="02020603050405020304" pitchFamily="18" charset="0"/>
              </a:rPr>
              <a:t>الاعتبارات التي يجب اخذها عند وضع الاهداف:</a:t>
            </a:r>
          </a:p>
          <a:p>
            <a:pPr algn="just" rtl="1"/>
            <a:r>
              <a:rPr lang="ar-SA" sz="2800" dirty="0" smtClean="0">
                <a:latin typeface="Times New Roman" panose="02020603050405020304" pitchFamily="18" charset="0"/>
                <a:cs typeface="Times New Roman" panose="02020603050405020304" pitchFamily="18" charset="0"/>
              </a:rPr>
              <a:t>يجب تعريف الهدف بوضوح </a:t>
            </a:r>
          </a:p>
          <a:p>
            <a:pPr lvl="1" algn="just" rtl="1">
              <a:buFont typeface="Wingdings 2" panose="05020102010507070707" pitchFamily="18" charset="2"/>
              <a:buChar char=""/>
            </a:pPr>
            <a:r>
              <a:rPr lang="ar-SA" sz="2400" dirty="0" smtClean="0">
                <a:latin typeface="Times New Roman" panose="02020603050405020304" pitchFamily="18" charset="0"/>
                <a:cs typeface="Times New Roman" panose="02020603050405020304" pitchFamily="18" charset="0"/>
              </a:rPr>
              <a:t>ايجاد اكبر ربح (ايجاد اكبر ربح من خلال تقليل التكاليف)</a:t>
            </a:r>
          </a:p>
          <a:p>
            <a:pPr algn="just" rtl="1"/>
            <a:r>
              <a:rPr lang="ar-SA" sz="2800" dirty="0" smtClean="0">
                <a:latin typeface="Times New Roman" panose="02020603050405020304" pitchFamily="18" charset="0"/>
                <a:cs typeface="Times New Roman" panose="02020603050405020304" pitchFamily="18" charset="0"/>
              </a:rPr>
              <a:t>يجب تعين قيمه الهدف المطلوب </a:t>
            </a:r>
          </a:p>
          <a:p>
            <a:pPr lvl="1" algn="just" rtl="1">
              <a:buFont typeface="Wingdings 2" panose="05020102010507070707" pitchFamily="18" charset="2"/>
              <a:buChar char=""/>
            </a:pPr>
            <a:r>
              <a:rPr lang="ar-SA" sz="2800" dirty="0" smtClean="0">
                <a:latin typeface="Times New Roman" panose="02020603050405020304" pitchFamily="18" charset="0"/>
                <a:cs typeface="Times New Roman" panose="02020603050405020304" pitchFamily="18" charset="0"/>
              </a:rPr>
              <a:t>تقليل عدد الموظفين  الي 10%</a:t>
            </a:r>
          </a:p>
          <a:p>
            <a:pPr algn="just" rtl="1"/>
            <a:r>
              <a:rPr lang="ar-SA" sz="2800" dirty="0" smtClean="0">
                <a:latin typeface="Times New Roman" panose="02020603050405020304" pitchFamily="18" charset="0"/>
                <a:cs typeface="Times New Roman" panose="02020603050405020304" pitchFamily="18" charset="0"/>
              </a:rPr>
              <a:t>تحديد الهدف بزمن معين </a:t>
            </a:r>
          </a:p>
          <a:p>
            <a:pPr lvl="1" algn="just" rtl="1">
              <a:buFont typeface="Wingdings 2" panose="05020102010507070707" pitchFamily="18" charset="2"/>
              <a:buChar char=""/>
            </a:pPr>
            <a:r>
              <a:rPr lang="ar-SA" sz="2400" dirty="0" smtClean="0">
                <a:latin typeface="Times New Roman" panose="02020603050405020304" pitchFamily="18" charset="0"/>
                <a:cs typeface="Times New Roman" panose="02020603050405020304" pitchFamily="18" charset="0"/>
              </a:rPr>
              <a:t>انجاز معاملة الشراء خلال يوم واحد فقط.</a:t>
            </a:r>
          </a:p>
          <a:p>
            <a:pPr algn="just" rtl="1"/>
            <a:r>
              <a:rPr lang="ar-SA" sz="2800" dirty="0" smtClean="0">
                <a:latin typeface="Times New Roman" panose="02020603050405020304" pitchFamily="18" charset="0"/>
                <a:cs typeface="Times New Roman" panose="02020603050405020304" pitchFamily="18" charset="0"/>
              </a:rPr>
              <a:t>يجب تحقيق الهدف </a:t>
            </a:r>
          </a:p>
          <a:p>
            <a:pPr marL="68580" indent="0" algn="just" rtl="1">
              <a:buNone/>
            </a:pPr>
            <a:r>
              <a:rPr lang="ar-SA" sz="2800" dirty="0" smtClean="0">
                <a:latin typeface="Times New Roman" panose="02020603050405020304" pitchFamily="18" charset="0"/>
                <a:cs typeface="Times New Roman" panose="02020603050405020304" pitchFamily="18" charset="0"/>
              </a:rPr>
              <a:t>قبل وضع الهدف يجب ان نتاكد بأن ابالامكان تحقيق الهدف الموضوع.</a:t>
            </a: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6F17EC0-89C0-4BF6-9B0A-40F3AB2C580C}" type="slidenum">
              <a:rPr lang="en-US" smtClean="0"/>
              <a:t>8</a:t>
            </a:fld>
            <a:endParaRPr lang="en-US"/>
          </a:p>
        </p:txBody>
      </p:sp>
    </p:spTree>
    <p:extLst>
      <p:ext uri="{BB962C8B-B14F-4D97-AF65-F5344CB8AC3E}">
        <p14:creationId xmlns:p14="http://schemas.microsoft.com/office/powerpoint/2010/main" val="1421805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ar-SA" sz="4000" b="1" dirty="0" smtClean="0">
                <a:latin typeface="Times New Roman" panose="02020603050405020304" pitchFamily="18" charset="0"/>
                <a:cs typeface="Times New Roman" panose="02020603050405020304" pitchFamily="18" charset="0"/>
              </a:rPr>
              <a:t>امثلة علي الاهداف </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rtl="1"/>
            <a:r>
              <a:rPr lang="ar-SA" sz="2800" dirty="0" smtClean="0">
                <a:latin typeface="Times New Roman" panose="02020603050405020304" pitchFamily="18" charset="0"/>
                <a:cs typeface="Times New Roman" panose="02020603050405020304" pitchFamily="18" charset="0"/>
              </a:rPr>
              <a:t>تبسيط الاجراءات والتخلص من العمليات غير الضروريه.</a:t>
            </a:r>
          </a:p>
          <a:p>
            <a:pPr algn="just" rtl="1"/>
            <a:r>
              <a:rPr lang="ar-SA" sz="2800" dirty="0" smtClean="0">
                <a:latin typeface="Times New Roman" panose="02020603050405020304" pitchFamily="18" charset="0"/>
                <a:cs typeface="Times New Roman" panose="02020603050405020304" pitchFamily="18" charset="0"/>
              </a:rPr>
              <a:t>خفض تكاليف  التشغيل الحالي مع الاقلال من العمل المكتبي.</a:t>
            </a:r>
          </a:p>
          <a:p>
            <a:pPr algn="just" rtl="1"/>
            <a:r>
              <a:rPr lang="ar-SA" sz="2800" dirty="0" smtClean="0">
                <a:latin typeface="Times New Roman" panose="02020603050405020304" pitchFamily="18" charset="0"/>
                <a:cs typeface="Times New Roman" panose="02020603050405020304" pitchFamily="18" charset="0"/>
              </a:rPr>
              <a:t>الزيادة فيسرعه تنفيذ الاعمال الروتينية .</a:t>
            </a: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6F17EC0-89C0-4BF6-9B0A-40F3AB2C580C}" type="slidenum">
              <a:rPr lang="en-US" smtClean="0"/>
              <a:t>9</a:t>
            </a:fld>
            <a:endParaRPr lang="en-US"/>
          </a:p>
        </p:txBody>
      </p:sp>
    </p:spTree>
    <p:extLst>
      <p:ext uri="{BB962C8B-B14F-4D97-AF65-F5344CB8AC3E}">
        <p14:creationId xmlns:p14="http://schemas.microsoft.com/office/powerpoint/2010/main" val="1252048114"/>
      </p:ext>
    </p:extLst>
  </p:cSld>
  <p:clrMapOvr>
    <a:masterClrMapping/>
  </p:clrMapOvr>
  <p:timing>
    <p:tnLst>
      <p:par>
        <p:cTn id="1" dur="indefinite" restart="never" nodeType="tmRoot"/>
      </p:par>
    </p:tnLst>
  </p:timing>
</p:sld>
</file>

<file path=ppt/theme/theme1.xml><?xml version="1.0" encoding="utf-8"?>
<a:theme xmlns:a="http://schemas.openxmlformats.org/drawingml/2006/main" name="Urban Pop">
  <a:themeElements>
    <a:clrScheme name="Urban Pop">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Urban Pop">
      <a:maj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TM01859862[[fn=Urban Pop]]</Template>
  <TotalTime>147</TotalTime>
  <Words>416</Words>
  <Application>Microsoft Office PowerPoint</Application>
  <PresentationFormat>On-screen Show (4:3)</PresentationFormat>
  <Paragraphs>62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Urban Pop</vt:lpstr>
      <vt:lpstr>معمل تحليل وتصميم النظم </vt:lpstr>
      <vt:lpstr>الدراسة التفصيلية</vt:lpstr>
      <vt:lpstr>تحديد المشكلة </vt:lpstr>
      <vt:lpstr>   </vt:lpstr>
      <vt:lpstr>  </vt:lpstr>
      <vt:lpstr>اراء العاملين </vt:lpstr>
      <vt:lpstr>إيجاد المشاكل </vt:lpstr>
      <vt:lpstr>وضع الاهداف</vt:lpstr>
      <vt:lpstr>امثلة علي الاهداف </vt:lpstr>
      <vt:lpstr>نطاق تطبيق النظام</vt:lpstr>
      <vt:lpstr>المطلوب </vt:lpstr>
      <vt:lpstr>PowerPoint Presentation</vt:lpstr>
    </vt:vector>
  </TitlesOfParts>
  <Company>Shamfuture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Shamfuture</dc:creator>
  <cp:lastModifiedBy>Shamfuture</cp:lastModifiedBy>
  <cp:revision>15</cp:revision>
  <dcterms:created xsi:type="dcterms:W3CDTF">2021-02-06T18:56:05Z</dcterms:created>
  <dcterms:modified xsi:type="dcterms:W3CDTF">2021-02-08T21:19:30Z</dcterms:modified>
</cp:coreProperties>
</file>