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F195CEB-482A-4E61-B2E3-9CA19FF34B26}" type="datetimeFigureOut">
              <a:rPr lang="en-US" smtClean="0"/>
              <a:t>1/23/2023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99F8E12-E338-47A5-B241-3CAF0B944F5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195CEB-482A-4E61-B2E3-9CA19FF34B26}"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F8E12-E338-47A5-B241-3CAF0B944F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195CEB-482A-4E61-B2E3-9CA19FF34B26}"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F8E12-E338-47A5-B241-3CAF0B944F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F195CEB-482A-4E61-B2E3-9CA19FF34B26}" type="datetimeFigureOut">
              <a:rPr lang="en-US" smtClean="0"/>
              <a:t>1/23/2023</a:t>
            </a:fld>
            <a:endParaRPr lang="en-US"/>
          </a:p>
        </p:txBody>
      </p:sp>
      <p:sp>
        <p:nvSpPr>
          <p:cNvPr id="9" name="Slide Number Placeholder 8"/>
          <p:cNvSpPr>
            <a:spLocks noGrp="1"/>
          </p:cNvSpPr>
          <p:nvPr>
            <p:ph type="sldNum" sz="quarter" idx="15"/>
          </p:nvPr>
        </p:nvSpPr>
        <p:spPr/>
        <p:txBody>
          <a:bodyPr rtlCol="0"/>
          <a:lstStyle/>
          <a:p>
            <a:fld id="{D99F8E12-E338-47A5-B241-3CAF0B944F5C}"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F195CEB-482A-4E61-B2E3-9CA19FF34B26}" type="datetimeFigureOut">
              <a:rPr lang="en-US" smtClean="0"/>
              <a:t>1/23/2023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99F8E12-E338-47A5-B241-3CAF0B944F5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195CEB-482A-4E61-B2E3-9CA19FF34B26}"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9F8E12-E338-47A5-B241-3CAF0B944F5C}"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F195CEB-482A-4E61-B2E3-9CA19FF34B26}"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9F8E12-E338-47A5-B241-3CAF0B944F5C}"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F195CEB-482A-4E61-B2E3-9CA19FF34B26}" type="datetimeFigureOut">
              <a:rPr lang="en-US" smtClean="0"/>
              <a:t>1/23/2023</a:t>
            </a:fld>
            <a:endParaRPr lang="en-US"/>
          </a:p>
        </p:txBody>
      </p:sp>
      <p:sp>
        <p:nvSpPr>
          <p:cNvPr id="7" name="Slide Number Placeholder 6"/>
          <p:cNvSpPr>
            <a:spLocks noGrp="1"/>
          </p:cNvSpPr>
          <p:nvPr>
            <p:ph type="sldNum" sz="quarter" idx="11"/>
          </p:nvPr>
        </p:nvSpPr>
        <p:spPr/>
        <p:txBody>
          <a:bodyPr rtlCol="0"/>
          <a:lstStyle/>
          <a:p>
            <a:fld id="{D99F8E12-E338-47A5-B241-3CAF0B944F5C}"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95CEB-482A-4E61-B2E3-9CA19FF34B26}"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9F8E12-E338-47A5-B241-3CAF0B944F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F195CEB-482A-4E61-B2E3-9CA19FF34B26}" type="datetimeFigureOut">
              <a:rPr lang="en-US" smtClean="0"/>
              <a:t>1/23/2023</a:t>
            </a:fld>
            <a:endParaRPr lang="en-US"/>
          </a:p>
        </p:txBody>
      </p:sp>
      <p:sp>
        <p:nvSpPr>
          <p:cNvPr id="22" name="Slide Number Placeholder 21"/>
          <p:cNvSpPr>
            <a:spLocks noGrp="1"/>
          </p:cNvSpPr>
          <p:nvPr>
            <p:ph type="sldNum" sz="quarter" idx="15"/>
          </p:nvPr>
        </p:nvSpPr>
        <p:spPr/>
        <p:txBody>
          <a:bodyPr rtlCol="0"/>
          <a:lstStyle/>
          <a:p>
            <a:fld id="{D99F8E12-E338-47A5-B241-3CAF0B944F5C}"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F195CEB-482A-4E61-B2E3-9CA19FF34B26}" type="datetimeFigureOut">
              <a:rPr lang="en-US" smtClean="0"/>
              <a:t>1/23/2023</a:t>
            </a:fld>
            <a:endParaRPr lang="en-US"/>
          </a:p>
        </p:txBody>
      </p:sp>
      <p:sp>
        <p:nvSpPr>
          <p:cNvPr id="18" name="Slide Number Placeholder 17"/>
          <p:cNvSpPr>
            <a:spLocks noGrp="1"/>
          </p:cNvSpPr>
          <p:nvPr>
            <p:ph type="sldNum" sz="quarter" idx="11"/>
          </p:nvPr>
        </p:nvSpPr>
        <p:spPr/>
        <p:txBody>
          <a:bodyPr rtlCol="0"/>
          <a:lstStyle/>
          <a:p>
            <a:fld id="{D99F8E12-E338-47A5-B241-3CAF0B944F5C}"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F195CEB-482A-4E61-B2E3-9CA19FF34B26}" type="datetimeFigureOut">
              <a:rPr lang="en-US" smtClean="0"/>
              <a:t>1/23/2023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99F8E12-E338-47A5-B241-3CAF0B944F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8765" y="3683363"/>
            <a:ext cx="3429000" cy="780869"/>
          </a:xfrm>
        </p:spPr>
        <p:txBody>
          <a:bodyPr>
            <a:normAutofit fontScale="90000"/>
          </a:bodyPr>
          <a:lstStyle/>
          <a:p>
            <a:r>
              <a:rPr lang="en-US" sz="5400" dirty="0" smtClean="0">
                <a:solidFill>
                  <a:schemeClr val="tx1"/>
                </a:solidFill>
                <a:latin typeface="Times New Roman" panose="02020603050405020304" pitchFamily="18" charset="0"/>
                <a:cs typeface="Times New Roman" panose="02020603050405020304" pitchFamily="18" charset="0"/>
              </a:rPr>
              <a:t>LEC2</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10934" y="1600200"/>
            <a:ext cx="6385614" cy="2005745"/>
          </a:xfrm>
        </p:spPr>
        <p:txBody>
          <a:bodyPr>
            <a:normAutofit/>
          </a:bodyPr>
          <a:lstStyle/>
          <a:p>
            <a:pPr algn="ctr" rtl="1">
              <a:defRPr/>
            </a:pPr>
            <a:r>
              <a:rPr lang="ar-SA" sz="3200" b="1" kern="10" dirty="0">
                <a:latin typeface="Times New Roman" panose="02020603050405020304" pitchFamily="18" charset="0"/>
                <a:cs typeface="Times New Roman" panose="02020603050405020304" pitchFamily="18" charset="0"/>
              </a:rPr>
              <a:t>تحليل وتصميم </a:t>
            </a:r>
            <a:r>
              <a:rPr lang="ar-EG" sz="3200" kern="10" dirty="0" smtClean="0">
                <a:latin typeface="Times New Roman" panose="02020603050405020304" pitchFamily="18" charset="0"/>
                <a:cs typeface="Times New Roman" panose="02020603050405020304" pitchFamily="18" charset="0"/>
              </a:rPr>
              <a:t>البرمجيات</a:t>
            </a:r>
            <a:r>
              <a:rPr lang="ar-SA" sz="3200" b="1" kern="10" dirty="0" smtClean="0">
                <a:latin typeface="Times New Roman" panose="02020603050405020304" pitchFamily="18" charset="0"/>
                <a:cs typeface="Times New Roman" panose="02020603050405020304" pitchFamily="18" charset="0"/>
              </a:rPr>
              <a:t> </a:t>
            </a:r>
            <a:r>
              <a:rPr lang="en-US" sz="3200" b="1" kern="10" dirty="0" smtClean="0">
                <a:latin typeface="Times New Roman" panose="02020603050405020304" pitchFamily="18" charset="0"/>
                <a:cs typeface="Times New Roman" panose="02020603050405020304" pitchFamily="18" charset="0"/>
              </a:rPr>
              <a:t> </a:t>
            </a:r>
            <a:r>
              <a:rPr lang="ar-SA" sz="3200" b="1" kern="10" dirty="0">
                <a:latin typeface="Times New Roman" panose="02020603050405020304" pitchFamily="18" charset="0"/>
                <a:cs typeface="Times New Roman" panose="02020603050405020304" pitchFamily="18" charset="0"/>
              </a:rPr>
              <a:t>بإستخدام لغة </a:t>
            </a:r>
            <a:r>
              <a:rPr lang="ar-EG" sz="3200" kern="10" dirty="0">
                <a:latin typeface="Times New Roman" panose="02020603050405020304" pitchFamily="18" charset="0"/>
                <a:cs typeface="Times New Roman" panose="02020603050405020304" pitchFamily="18" charset="0"/>
              </a:rPr>
              <a:t>ا</a:t>
            </a:r>
            <a:r>
              <a:rPr lang="ar-SA" sz="3200" b="1" kern="10" dirty="0" smtClean="0">
                <a:latin typeface="Times New Roman" panose="02020603050405020304" pitchFamily="18" charset="0"/>
                <a:cs typeface="Times New Roman" panose="02020603050405020304" pitchFamily="18" charset="0"/>
              </a:rPr>
              <a:t>لنمذجة </a:t>
            </a:r>
            <a:r>
              <a:rPr lang="ar-SA" sz="3200" b="1" kern="10" dirty="0">
                <a:latin typeface="Times New Roman" panose="02020603050405020304" pitchFamily="18" charset="0"/>
                <a:cs typeface="Times New Roman" panose="02020603050405020304" pitchFamily="18" charset="0"/>
              </a:rPr>
              <a:t>الموحدة </a:t>
            </a:r>
            <a:r>
              <a:rPr lang="en-US" sz="3200" b="1" kern="10" dirty="0">
                <a:latin typeface="Times New Roman" panose="02020603050405020304" pitchFamily="18" charset="0"/>
                <a:cs typeface="Times New Roman" panose="02020603050405020304" pitchFamily="18" charset="0"/>
              </a:rPr>
              <a:t>UML</a:t>
            </a:r>
          </a:p>
          <a:p>
            <a:pPr rtl="1">
              <a:defRPr/>
            </a:pPr>
            <a:r>
              <a:rPr lang="en-US" sz="3200" b="1" kern="10" dirty="0" smtClean="0">
                <a:latin typeface="Times New Roman" panose="02020603050405020304" pitchFamily="18" charset="0"/>
                <a:cs typeface="Times New Roman" panose="02020603050405020304" pitchFamily="18" charset="0"/>
              </a:rPr>
              <a:t>  </a:t>
            </a:r>
            <a:endParaRPr lang="ar-SA" sz="3200" b="1" kern="10" dirty="0">
              <a:latin typeface="Times New Roman" panose="02020603050405020304" pitchFamily="18" charset="0"/>
              <a:cs typeface="Times New Roman" panose="02020603050405020304" pitchFamily="18" charset="0"/>
            </a:endParaRPr>
          </a:p>
          <a:p>
            <a:pPr rtl="1"/>
            <a:endParaRPr lang="en-US" sz="3200" b="1"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4F503B76-D34C-4DCF-9AE3-F800B173F9C7}" type="slidenum">
              <a:rPr lang="en-US" smtClean="0"/>
              <a:t>1</a:t>
            </a:fld>
            <a:endParaRPr lang="en-US"/>
          </a:p>
        </p:txBody>
      </p:sp>
      <p:sp>
        <p:nvSpPr>
          <p:cNvPr id="4" name="WordArt 5"/>
          <p:cNvSpPr>
            <a:spLocks noChangeArrowheads="1" noChangeShapeType="1" noTextEdit="1"/>
          </p:cNvSpPr>
          <p:nvPr/>
        </p:nvSpPr>
        <p:spPr bwMode="auto">
          <a:xfrm>
            <a:off x="2362200" y="2819400"/>
            <a:ext cx="5322131" cy="863963"/>
          </a:xfrm>
          <a:prstGeom prst="rect">
            <a:avLst/>
          </a:prstGeom>
        </p:spPr>
        <p:txBody>
          <a:bodyPr wrap="none" fromWordArt="1">
            <a:prstTxWarp prst="textPlain">
              <a:avLst>
                <a:gd name="adj" fmla="val 50000"/>
              </a:avLst>
            </a:prstTxWarp>
          </a:bodyPr>
          <a:lstStyle/>
          <a:p>
            <a:pPr algn="ctr"/>
            <a:r>
              <a:rPr lang="en-US" sz="1050" b="1" kern="10" dirty="0" smtClean="0">
                <a:latin typeface="Times New Roman" panose="02020603050405020304" pitchFamily="18" charset="0"/>
                <a:cs typeface="Times New Roman" panose="02020603050405020304" pitchFamily="18" charset="0"/>
              </a:rPr>
              <a:t> Software Analysis </a:t>
            </a:r>
            <a:r>
              <a:rPr lang="en-US" sz="1050" b="1" kern="10" dirty="0">
                <a:latin typeface="Times New Roman" panose="02020603050405020304" pitchFamily="18" charset="0"/>
                <a:cs typeface="Times New Roman" panose="02020603050405020304" pitchFamily="18" charset="0"/>
              </a:rPr>
              <a:t>And Design   Using </a:t>
            </a:r>
            <a:r>
              <a:rPr lang="en-US" sz="1050" b="1" kern="10" dirty="0" smtClean="0">
                <a:latin typeface="Times New Roman" panose="02020603050405020304" pitchFamily="18" charset="0"/>
                <a:cs typeface="Times New Roman" panose="02020603050405020304" pitchFamily="18" charset="0"/>
              </a:rPr>
              <a:t>UML</a:t>
            </a:r>
          </a:p>
          <a:p>
            <a:pPr algn="ctr" rtl="0"/>
            <a:endParaRPr lang="en-US" sz="1050" b="1" kern="10" dirty="0">
              <a:latin typeface="Times New Roman" panose="02020603050405020304" pitchFamily="18" charset="0"/>
              <a:cs typeface="Times New Roman" panose="02020603050405020304" pitchFamily="18" charset="0"/>
            </a:endParaRPr>
          </a:p>
        </p:txBody>
      </p:sp>
      <p:sp>
        <p:nvSpPr>
          <p:cNvPr id="5" name="WordArt 6"/>
          <p:cNvSpPr>
            <a:spLocks noChangeArrowheads="1" noChangeShapeType="1" noTextEdit="1"/>
          </p:cNvSpPr>
          <p:nvPr/>
        </p:nvSpPr>
        <p:spPr bwMode="auto">
          <a:xfrm>
            <a:off x="1910933" y="5917474"/>
            <a:ext cx="2889667" cy="716363"/>
          </a:xfrm>
          <a:prstGeom prst="rect">
            <a:avLst/>
          </a:prstGeom>
        </p:spPr>
        <p:txBody>
          <a:bodyPr wrap="none" fromWordArt="1">
            <a:prstTxWarp prst="textPlain">
              <a:avLst>
                <a:gd name="adj" fmla="val 50000"/>
              </a:avLst>
            </a:prstTxWarp>
          </a:bodyPr>
          <a:lstStyle/>
          <a:p>
            <a:pPr algn="ctr"/>
            <a:r>
              <a:rPr lang="ar-SA" sz="3600" b="1" kern="10" dirty="0">
                <a:latin typeface="Times New Roman" panose="02020603050405020304" pitchFamily="18" charset="0"/>
                <a:cs typeface="Times New Roman" panose="02020603050405020304" pitchFamily="18" charset="0"/>
              </a:rPr>
              <a:t>إعداد / أ. </a:t>
            </a:r>
            <a:r>
              <a:rPr lang="ar-EG" sz="3600" b="1" kern="10" dirty="0" smtClean="0">
                <a:latin typeface="Times New Roman" panose="02020603050405020304" pitchFamily="18" charset="0"/>
                <a:cs typeface="Times New Roman" panose="02020603050405020304" pitchFamily="18" charset="0"/>
              </a:rPr>
              <a:t>هبه الصديق إبراهيم</a:t>
            </a:r>
            <a:endParaRPr lang="en-US" sz="3600" b="1" kern="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433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04800"/>
            <a:ext cx="7773405" cy="6186309"/>
          </a:xfrm>
          <a:prstGeom prst="rect">
            <a:avLst/>
          </a:prstGeom>
          <a:noFill/>
        </p:spPr>
        <p:txBody>
          <a:bodyPr wrap="square" rtlCol="0">
            <a:spAutoFit/>
          </a:bodyPr>
          <a:lstStyle/>
          <a:p>
            <a:pPr algn="just" rtl="1"/>
            <a:r>
              <a:rPr lang="ar-SA" sz="3600" b="1" dirty="0" smtClean="0"/>
              <a:t>اللاعب (</a:t>
            </a:r>
            <a:r>
              <a:rPr lang="ar-SA" sz="3600" b="1" dirty="0" smtClean="0">
                <a:solidFill>
                  <a:srgbClr val="FF0000"/>
                </a:solidFill>
                <a:latin typeface="Times New Roman" panose="02020603050405020304" pitchFamily="18" charset="0"/>
              </a:rPr>
              <a:t>الفاعل) </a:t>
            </a:r>
            <a:r>
              <a:rPr lang="en-US" sz="3600" b="1" dirty="0">
                <a:solidFill>
                  <a:srgbClr val="FF0000"/>
                </a:solidFill>
                <a:latin typeface="Times New Roman" panose="02020603050405020304" pitchFamily="18" charset="0"/>
              </a:rPr>
              <a:t>Actor</a:t>
            </a:r>
            <a:r>
              <a:rPr lang="ar-SA" sz="3600" b="1" dirty="0">
                <a:solidFill>
                  <a:srgbClr val="FF0000"/>
                </a:solidFill>
                <a:latin typeface="Times New Roman" panose="02020603050405020304" pitchFamily="18" charset="0"/>
              </a:rPr>
              <a:t> </a:t>
            </a:r>
            <a:r>
              <a:rPr lang="ar-SA" sz="3600" b="1" dirty="0" smtClean="0">
                <a:solidFill>
                  <a:srgbClr val="FF0000"/>
                </a:solidFill>
                <a:latin typeface="Times New Roman" panose="02020603050405020304" pitchFamily="18" charset="0"/>
              </a:rPr>
              <a:t>:-</a:t>
            </a:r>
            <a:endParaRPr lang="ar-SA" sz="3600" b="1" dirty="0" smtClean="0"/>
          </a:p>
          <a:p>
            <a:pPr algn="just" rtl="1"/>
            <a:r>
              <a:rPr lang="ar-SA" sz="2400" dirty="0" smtClean="0"/>
              <a:t>واقعة الاستخدام لايمكنها بدء الاحداث او التفاعلات من تلقاء نفسها </a:t>
            </a:r>
            <a:r>
              <a:rPr lang="en-US" sz="2400" b="1" dirty="0" smtClean="0">
                <a:solidFill>
                  <a:srgbClr val="FF0000"/>
                </a:solidFill>
                <a:latin typeface="Times New Roman" panose="02020603050405020304" pitchFamily="18" charset="0"/>
              </a:rPr>
              <a:t>Actor</a:t>
            </a:r>
            <a:r>
              <a:rPr lang="ar-SA" sz="2400" dirty="0" smtClean="0"/>
              <a:t> هو شخص ما الذي يمكنة بدء او تفعيل واقعة الاستخدام مثلا اذا كنا نقوم بتطوير نظام مصرفي وكان لينا واقعة استخدام تسمي "سحب النقود" فيمكننا الاقرار باننا نحتاج لزبائن للتمكن من سحب هذه النقود علي ذلك سيكون الزبون </a:t>
            </a:r>
            <a:r>
              <a:rPr lang="ar-SA" sz="2400" dirty="0" smtClean="0"/>
              <a:t>احد</a:t>
            </a:r>
            <a:r>
              <a:rPr lang="ar-EG" sz="2400" dirty="0" smtClean="0"/>
              <a:t> ال</a:t>
            </a:r>
            <a:r>
              <a:rPr lang="ar-SA" sz="2400" dirty="0" smtClean="0"/>
              <a:t> </a:t>
            </a:r>
            <a:r>
              <a:rPr lang="en-US" sz="2400" b="1" dirty="0" smtClean="0">
                <a:solidFill>
                  <a:srgbClr val="FF0000"/>
                </a:solidFill>
                <a:latin typeface="Times New Roman" panose="02020603050405020304" pitchFamily="18" charset="0"/>
                <a:cs typeface="Times New Roman" panose="02020603050405020304" pitchFamily="18" charset="0"/>
              </a:rPr>
              <a:t>Actors</a:t>
            </a:r>
            <a:r>
              <a:rPr lang="ar-SA" sz="2400" dirty="0" smtClean="0"/>
              <a:t> </a:t>
            </a:r>
            <a:r>
              <a:rPr lang="ar-SA" sz="2400" dirty="0" smtClean="0"/>
              <a:t>لدينا مرة اخري </a:t>
            </a:r>
            <a:r>
              <a:rPr lang="ar-SA" sz="2400" dirty="0" smtClean="0"/>
              <a:t>الترميز</a:t>
            </a:r>
            <a:r>
              <a:rPr lang="ar-EG" sz="2400" dirty="0"/>
              <a:t> </a:t>
            </a:r>
            <a:r>
              <a:rPr lang="ar-EG" sz="2400" dirty="0" smtClean="0"/>
              <a:t>لهذا ال </a:t>
            </a:r>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Actor</a:t>
            </a:r>
            <a:r>
              <a:rPr lang="ar-SA" sz="2400" dirty="0" smtClean="0"/>
              <a:t> سيكون بسيطا:</a:t>
            </a:r>
            <a:endParaRPr lang="en-US" sz="2400" dirty="0" smtClean="0"/>
          </a:p>
          <a:p>
            <a:pPr algn="just" rtl="1"/>
            <a:endParaRPr lang="ar-SA" sz="2400" dirty="0" smtClean="0"/>
          </a:p>
          <a:p>
            <a:pPr algn="just" rtl="1"/>
            <a:endParaRPr lang="ar-SA" sz="2400" dirty="0"/>
          </a:p>
          <a:p>
            <a:pPr algn="just" rtl="1"/>
            <a:r>
              <a:rPr lang="en-US" sz="2400" b="1" dirty="0" smtClean="0">
                <a:solidFill>
                  <a:srgbClr val="FF0000"/>
                </a:solidFill>
                <a:latin typeface="Times New Roman" panose="02020603050405020304" pitchFamily="18" charset="0"/>
                <a:cs typeface="Times New Roman" panose="02020603050405020304" pitchFamily="18" charset="0"/>
              </a:rPr>
              <a:t>Actors </a:t>
            </a:r>
            <a:r>
              <a:rPr lang="ar-SA" sz="2400" b="1" dirty="0" smtClean="0">
                <a:solidFill>
                  <a:srgbClr val="FF0000"/>
                </a:solidFill>
                <a:latin typeface="Times New Roman" panose="02020603050405020304" pitchFamily="18" charset="0"/>
                <a:cs typeface="Times New Roman" panose="02020603050405020304" pitchFamily="18" charset="0"/>
              </a:rPr>
              <a:t> </a:t>
            </a:r>
            <a:r>
              <a:rPr lang="ar-SA" sz="2400" dirty="0" smtClean="0"/>
              <a:t>يمكن ان يكونو اكثر من مجرد اناس </a:t>
            </a:r>
            <a:r>
              <a:rPr lang="en-US" sz="2400" b="1" dirty="0" smtClean="0">
                <a:solidFill>
                  <a:srgbClr val="FF0000"/>
                </a:solidFill>
                <a:latin typeface="Times New Roman" panose="02020603050405020304" pitchFamily="18" charset="0"/>
                <a:cs typeface="Times New Roman" panose="02020603050405020304" pitchFamily="18" charset="0"/>
              </a:rPr>
              <a:t> Actor</a:t>
            </a:r>
            <a:r>
              <a:rPr lang="ar-SA" sz="2400" dirty="0" smtClean="0"/>
              <a:t> قد يكون اي شئ خارج النظام يقوم بتفعيل </a:t>
            </a:r>
            <a:r>
              <a:rPr lang="en-US" sz="2400" b="1" dirty="0" smtClean="0">
                <a:solidFill>
                  <a:srgbClr val="FF0000"/>
                </a:solidFill>
                <a:latin typeface="Times New Roman" panose="02020603050405020304" pitchFamily="18" charset="0"/>
                <a:cs typeface="Times New Roman" panose="02020603050405020304" pitchFamily="18" charset="0"/>
              </a:rPr>
              <a:t>Use </a:t>
            </a:r>
            <a:r>
              <a:rPr lang="en-US" sz="2400" b="1" dirty="0">
                <a:solidFill>
                  <a:srgbClr val="FF0000"/>
                </a:solidFill>
                <a:latin typeface="Times New Roman" panose="02020603050405020304" pitchFamily="18" charset="0"/>
                <a:cs typeface="Times New Roman" panose="02020603050405020304" pitchFamily="18" charset="0"/>
              </a:rPr>
              <a:t>Case </a:t>
            </a:r>
            <a:r>
              <a:rPr lang="ar-SA" sz="2400" b="1" dirty="0" smtClean="0">
                <a:solidFill>
                  <a:srgbClr val="FF0000"/>
                </a:solidFill>
                <a:latin typeface="Times New Roman" panose="02020603050405020304" pitchFamily="18" charset="0"/>
                <a:cs typeface="Times New Roman" panose="02020603050405020304" pitchFamily="18" charset="0"/>
              </a:rPr>
              <a:t> </a:t>
            </a:r>
            <a:r>
              <a:rPr lang="ar-SA" sz="2400" dirty="0" smtClean="0"/>
              <a:t>مثل جهاز حاسوب اخر وقد يكون </a:t>
            </a:r>
            <a:r>
              <a:rPr lang="en-US" sz="2400" b="1" dirty="0" smtClean="0">
                <a:solidFill>
                  <a:srgbClr val="FF0000"/>
                </a:solidFill>
                <a:latin typeface="Times New Roman" panose="02020603050405020304" pitchFamily="18" charset="0"/>
                <a:cs typeface="Times New Roman" panose="02020603050405020304" pitchFamily="18" charset="0"/>
              </a:rPr>
              <a:t>Actor</a:t>
            </a:r>
            <a:r>
              <a:rPr lang="ar-SA" sz="2400" dirty="0" smtClean="0"/>
              <a:t> مفهوما اكثر تجريدا مثل الوقت اوتاريخ  معين</a:t>
            </a:r>
            <a:r>
              <a:rPr lang="ar-SA" sz="2400" dirty="0"/>
              <a:t> </a:t>
            </a:r>
            <a:r>
              <a:rPr lang="ar-SA" sz="2400" dirty="0" smtClean="0"/>
              <a:t>فمثلا قد يكون لدينا </a:t>
            </a:r>
            <a:r>
              <a:rPr lang="en-US" sz="2400" dirty="0" smtClean="0"/>
              <a:t> </a:t>
            </a:r>
            <a:r>
              <a:rPr lang="en-US" sz="2400" b="1" dirty="0" smtClean="0">
                <a:solidFill>
                  <a:srgbClr val="FF0000"/>
                </a:solidFill>
                <a:latin typeface="Times New Roman" panose="02020603050405020304" pitchFamily="18" charset="0"/>
                <a:cs typeface="Times New Roman" panose="02020603050405020304" pitchFamily="18" charset="0"/>
              </a:rPr>
              <a:t>Use </a:t>
            </a:r>
            <a:r>
              <a:rPr lang="en-US" sz="2400" b="1" dirty="0">
                <a:solidFill>
                  <a:srgbClr val="FF0000"/>
                </a:solidFill>
                <a:latin typeface="Times New Roman" panose="02020603050405020304" pitchFamily="18" charset="0"/>
                <a:cs typeface="Times New Roman" panose="02020603050405020304" pitchFamily="18" charset="0"/>
              </a:rPr>
              <a:t>Case </a:t>
            </a:r>
            <a:r>
              <a:rPr lang="ar-SA" sz="2400" dirty="0" smtClean="0"/>
              <a:t>اسمها "حذف الطلبيات القديمة " في منظومة لمناولة الطلبيات و</a:t>
            </a:r>
            <a:r>
              <a:rPr lang="en-US" sz="2400" dirty="0" smtClean="0"/>
              <a:t> </a:t>
            </a:r>
            <a:r>
              <a:rPr lang="ar-EG" sz="2400" dirty="0" smtClean="0"/>
              <a:t>ال</a:t>
            </a:r>
            <a:r>
              <a:rPr lang="ar-SA" sz="2400" dirty="0" smtClean="0"/>
              <a:t> </a:t>
            </a:r>
            <a:r>
              <a:rPr lang="en-US" sz="2400" b="1" dirty="0">
                <a:solidFill>
                  <a:srgbClr val="FF0000"/>
                </a:solidFill>
                <a:latin typeface="Times New Roman" panose="02020603050405020304" pitchFamily="18" charset="0"/>
                <a:cs typeface="Times New Roman" panose="02020603050405020304" pitchFamily="18" charset="0"/>
              </a:rPr>
              <a:t>Actor</a:t>
            </a:r>
            <a:r>
              <a:rPr lang="ar-SA" sz="2400" dirty="0" smtClean="0"/>
              <a:t> الذي سيقوم بتفعيل هذه الواقعه قد يكون </a:t>
            </a:r>
            <a:r>
              <a:rPr lang="ar-EG" sz="2400" dirty="0" smtClean="0"/>
              <a:t>تاريخ </a:t>
            </a:r>
            <a:r>
              <a:rPr lang="ar-SA" sz="2400" dirty="0" smtClean="0"/>
              <a:t>"اخر </a:t>
            </a:r>
            <a:r>
              <a:rPr lang="ar-SA" sz="2400" dirty="0" smtClean="0"/>
              <a:t>يوم عمل "</a:t>
            </a:r>
          </a:p>
          <a:p>
            <a:pPr algn="just" rtl="1"/>
            <a:r>
              <a:rPr lang="ar-SA" sz="2400" dirty="0"/>
              <a:t> </a:t>
            </a:r>
            <a:r>
              <a:rPr lang="ar-SA" sz="2400" dirty="0" smtClean="0"/>
              <a:t>كم لاحظنا </a:t>
            </a:r>
            <a:r>
              <a:rPr lang="en-US" sz="2400" b="1" dirty="0" smtClean="0">
                <a:solidFill>
                  <a:srgbClr val="FF0000"/>
                </a:solidFill>
                <a:latin typeface="Times New Roman" panose="02020603050405020304" pitchFamily="18" charset="0"/>
                <a:cs typeface="Times New Roman" panose="02020603050405020304" pitchFamily="18" charset="0"/>
              </a:rPr>
              <a:t>Actors</a:t>
            </a:r>
            <a:r>
              <a:rPr lang="ar-SA" sz="2400" dirty="0" smtClean="0"/>
              <a:t> مرتبطون </a:t>
            </a:r>
            <a:r>
              <a:rPr lang="en-US" sz="2400" b="1" dirty="0" smtClean="0">
                <a:solidFill>
                  <a:srgbClr val="FF0000"/>
                </a:solidFill>
                <a:latin typeface="Times New Roman" panose="02020603050405020304" pitchFamily="18" charset="0"/>
                <a:cs typeface="Times New Roman" panose="02020603050405020304" pitchFamily="18" charset="0"/>
              </a:rPr>
              <a:t>Use Case </a:t>
            </a:r>
            <a:r>
              <a:rPr lang="ar-SA" sz="2400" dirty="0" smtClean="0"/>
              <a:t>  حيث ان </a:t>
            </a:r>
            <a:r>
              <a:rPr lang="en-US" sz="2400" dirty="0" smtClean="0"/>
              <a:t> </a:t>
            </a:r>
            <a:r>
              <a:rPr lang="en-US" sz="2400" b="1" dirty="0" smtClean="0">
                <a:solidFill>
                  <a:srgbClr val="FF0000"/>
                </a:solidFill>
                <a:latin typeface="Times New Roman" panose="02020603050405020304" pitchFamily="18" charset="0"/>
                <a:cs typeface="Times New Roman" panose="02020603050405020304" pitchFamily="18" charset="0"/>
              </a:rPr>
              <a:t>Actor </a:t>
            </a:r>
            <a:r>
              <a:rPr lang="ar-SA" sz="2400" dirty="0" smtClean="0"/>
              <a:t>هو الذي سيقوم بتفعيل او بدء واقعه استخدام معينة يمكننا تمثيل ذلك علي مخطط واقعه الاستخدام </a:t>
            </a:r>
            <a:r>
              <a:rPr lang="ar-EG" sz="2400" dirty="0" smtClean="0"/>
              <a:t>من خلال وصل اللاعب بواقعة استخدام.</a:t>
            </a:r>
            <a:endParaRPr lang="en-US" sz="2400" dirty="0"/>
          </a:p>
        </p:txBody>
      </p:sp>
      <p:pic>
        <p:nvPicPr>
          <p:cNvPr id="4" name="Picture 3"/>
          <p:cNvPicPr>
            <a:picLocks noChangeAspect="1" noChangeArrowheads="1"/>
          </p:cNvPicPr>
          <p:nvPr/>
        </p:nvPicPr>
        <p:blipFill>
          <a:blip r:embed="rId2">
            <a:lum bright="-20000" contrast="40000"/>
          </a:blip>
          <a:srcRect l="4736" t="8339" r="82394" b="29196"/>
          <a:stretch>
            <a:fillRect/>
          </a:stretch>
        </p:blipFill>
        <p:spPr bwMode="auto">
          <a:xfrm>
            <a:off x="4643343" y="2892743"/>
            <a:ext cx="475445" cy="638297"/>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5" name="Slide Number Placeholder 4"/>
          <p:cNvSpPr>
            <a:spLocks noGrp="1"/>
          </p:cNvSpPr>
          <p:nvPr>
            <p:ph type="sldNum" sz="quarter" idx="12"/>
          </p:nvPr>
        </p:nvSpPr>
        <p:spPr/>
        <p:txBody>
          <a:bodyPr/>
          <a:lstStyle/>
          <a:p>
            <a:fld id="{C9284FAF-E26A-4F73-9A81-FF34975CD4C6}" type="slidenum">
              <a:rPr lang="en-US" smtClean="0"/>
              <a:t>10</a:t>
            </a:fld>
            <a:endParaRPr lang="en-US" dirty="0"/>
          </a:p>
        </p:txBody>
      </p:sp>
    </p:spTree>
    <p:extLst>
      <p:ext uri="{BB962C8B-B14F-4D97-AF65-F5344CB8AC3E}">
        <p14:creationId xmlns:p14="http://schemas.microsoft.com/office/powerpoint/2010/main" val="263167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4893" y="1335564"/>
            <a:ext cx="5236616" cy="3456963"/>
          </a:xfrm>
          <a:prstGeom prst="rect">
            <a:avLst/>
          </a:prstGeom>
        </p:spPr>
      </p:pic>
      <p:sp>
        <p:nvSpPr>
          <p:cNvPr id="3" name="TextBox 2"/>
          <p:cNvSpPr txBox="1"/>
          <p:nvPr/>
        </p:nvSpPr>
        <p:spPr>
          <a:xfrm>
            <a:off x="3056709" y="5112391"/>
            <a:ext cx="2842718" cy="830997"/>
          </a:xfrm>
          <a:prstGeom prst="rect">
            <a:avLst/>
          </a:prstGeom>
          <a:noFill/>
        </p:spPr>
        <p:txBody>
          <a:bodyPr wrap="square" rtlCol="0">
            <a:spAutoFit/>
          </a:bodyPr>
          <a:lstStyle/>
          <a:p>
            <a:pPr algn="just" rtl="1"/>
            <a:r>
              <a:rPr lang="ar-SA" sz="2400" b="1" dirty="0" smtClean="0"/>
              <a:t>علاقة </a:t>
            </a:r>
            <a:r>
              <a:rPr lang="en-US" sz="2400" b="1" dirty="0" smtClean="0"/>
              <a:t> </a:t>
            </a:r>
            <a:r>
              <a:rPr lang="en-US" sz="2400" b="1" dirty="0" smtClean="0">
                <a:solidFill>
                  <a:srgbClr val="FF0000"/>
                </a:solidFill>
                <a:latin typeface="Times New Roman" panose="02020603050405020304" pitchFamily="18" charset="0"/>
                <a:cs typeface="Times New Roman" panose="02020603050405020304" pitchFamily="18" charset="0"/>
              </a:rPr>
              <a:t>Actor </a:t>
            </a:r>
            <a:r>
              <a:rPr lang="ar-SA" sz="2400" b="1" dirty="0" smtClean="0"/>
              <a:t>بواقعه استخدام</a:t>
            </a:r>
            <a:endParaRPr lang="en-US" sz="2400" b="1" dirty="0"/>
          </a:p>
        </p:txBody>
      </p:sp>
      <p:sp>
        <p:nvSpPr>
          <p:cNvPr id="5" name="Slide Number Placeholder 4"/>
          <p:cNvSpPr>
            <a:spLocks noGrp="1"/>
          </p:cNvSpPr>
          <p:nvPr>
            <p:ph type="sldNum" sz="quarter" idx="12"/>
          </p:nvPr>
        </p:nvSpPr>
        <p:spPr/>
        <p:txBody>
          <a:bodyPr/>
          <a:lstStyle/>
          <a:p>
            <a:fld id="{C9284FAF-E26A-4F73-9A81-FF34975CD4C6}" type="slidenum">
              <a:rPr lang="en-US" smtClean="0"/>
              <a:t>11</a:t>
            </a:fld>
            <a:endParaRPr lang="en-US"/>
          </a:p>
        </p:txBody>
      </p:sp>
    </p:spTree>
    <p:extLst>
      <p:ext uri="{BB962C8B-B14F-4D97-AF65-F5344CB8AC3E}">
        <p14:creationId xmlns:p14="http://schemas.microsoft.com/office/powerpoint/2010/main" val="3395428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1" y="842212"/>
            <a:ext cx="7200897" cy="5033657"/>
          </a:xfrm>
        </p:spPr>
        <p:txBody>
          <a:bodyPr/>
          <a:lstStyle/>
          <a:p>
            <a:pPr marL="0" indent="0" algn="just" rtl="1">
              <a:buNone/>
            </a:pPr>
            <a:r>
              <a:rPr lang="ar-SA" dirty="0" smtClean="0">
                <a:solidFill>
                  <a:schemeClr val="tx1"/>
                </a:solidFill>
              </a:rPr>
              <a:t>من الواضح انه بالنسبة لمعظم الانظمة يمكن </a:t>
            </a:r>
            <a:r>
              <a:rPr lang="en-US" b="1" dirty="0">
                <a:solidFill>
                  <a:schemeClr val="tx1"/>
                </a:solidFill>
                <a:latin typeface="Times New Roman" panose="02020603050405020304" pitchFamily="18" charset="0"/>
                <a:cs typeface="Times New Roman" panose="02020603050405020304" pitchFamily="18" charset="0"/>
              </a:rPr>
              <a:t>Actor</a:t>
            </a:r>
            <a:r>
              <a:rPr lang="ar-SA" dirty="0" smtClean="0">
                <a:solidFill>
                  <a:schemeClr val="tx1"/>
                </a:solidFill>
              </a:rPr>
              <a:t> واحد التفاعل  مع مجموعه من </a:t>
            </a:r>
            <a:r>
              <a:rPr lang="en-US" b="1" dirty="0">
                <a:solidFill>
                  <a:schemeClr val="tx1"/>
                </a:solidFill>
                <a:latin typeface="Times New Roman" panose="02020603050405020304" pitchFamily="18" charset="0"/>
                <a:cs typeface="Times New Roman" panose="02020603050405020304" pitchFamily="18" charset="0"/>
              </a:rPr>
              <a:t>Use Case </a:t>
            </a:r>
            <a:r>
              <a:rPr lang="ar-SA" dirty="0" smtClean="0">
                <a:solidFill>
                  <a:schemeClr val="tx1"/>
                </a:solidFill>
              </a:rPr>
              <a:t>كما ان </a:t>
            </a:r>
            <a:r>
              <a:rPr lang="en-US" dirty="0" smtClean="0">
                <a:solidFill>
                  <a:schemeClr val="tx1"/>
                </a:solidFill>
              </a:rPr>
              <a:t> </a:t>
            </a:r>
            <a:r>
              <a:rPr lang="en-US" b="1" dirty="0" smtClean="0">
                <a:solidFill>
                  <a:schemeClr val="tx1"/>
                </a:solidFill>
                <a:latin typeface="Times New Roman" panose="02020603050405020304" pitchFamily="18" charset="0"/>
                <a:cs typeface="Times New Roman" panose="02020603050405020304" pitchFamily="18" charset="0"/>
              </a:rPr>
              <a:t>Use </a:t>
            </a:r>
            <a:r>
              <a:rPr lang="en-US" b="1" dirty="0">
                <a:solidFill>
                  <a:schemeClr val="tx1"/>
                </a:solidFill>
                <a:latin typeface="Times New Roman" panose="02020603050405020304" pitchFamily="18" charset="0"/>
                <a:cs typeface="Times New Roman" panose="02020603050405020304" pitchFamily="18" charset="0"/>
              </a:rPr>
              <a:t>Case </a:t>
            </a:r>
            <a:r>
              <a:rPr lang="ar-SA" dirty="0" smtClean="0">
                <a:solidFill>
                  <a:schemeClr val="tx1"/>
                </a:solidFill>
              </a:rPr>
              <a:t>واحده يمكن تفعيلها من قبل اكثر من </a:t>
            </a:r>
            <a:r>
              <a:rPr lang="en-US" b="1" dirty="0">
                <a:solidFill>
                  <a:schemeClr val="tx1"/>
                </a:solidFill>
                <a:latin typeface="Times New Roman" panose="02020603050405020304" pitchFamily="18" charset="0"/>
                <a:cs typeface="Times New Roman" panose="02020603050405020304" pitchFamily="18" charset="0"/>
              </a:rPr>
              <a:t>Actor</a:t>
            </a:r>
            <a:r>
              <a:rPr lang="ar-SA" dirty="0" smtClean="0">
                <a:solidFill>
                  <a:schemeClr val="tx1"/>
                </a:solidFill>
              </a:rPr>
              <a:t> مختلف كما هو في المثال التالي </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3172577" y="2227794"/>
            <a:ext cx="2257425" cy="3648075"/>
          </a:xfrm>
          <a:prstGeom prst="rect">
            <a:avLst/>
          </a:prstGeom>
        </p:spPr>
      </p:pic>
      <p:sp>
        <p:nvSpPr>
          <p:cNvPr id="5" name="TextBox 4"/>
          <p:cNvSpPr txBox="1"/>
          <p:nvPr/>
        </p:nvSpPr>
        <p:spPr>
          <a:xfrm>
            <a:off x="1553158" y="5875868"/>
            <a:ext cx="3876845" cy="646331"/>
          </a:xfrm>
          <a:prstGeom prst="rect">
            <a:avLst/>
          </a:prstGeom>
          <a:noFill/>
        </p:spPr>
        <p:txBody>
          <a:bodyPr wrap="square" rtlCol="0">
            <a:spAutoFit/>
          </a:bodyPr>
          <a:lstStyle/>
          <a:p>
            <a:pPr algn="r" rtl="1"/>
            <a:r>
              <a:rPr lang="ar-SA" dirty="0" smtClean="0"/>
              <a:t>نظام كامل تم وصفه بتستخدام لاعبين ووقائع الاستخدام  </a:t>
            </a:r>
            <a:endParaRPr lang="en-US" dirty="0"/>
          </a:p>
        </p:txBody>
      </p:sp>
      <p:sp>
        <p:nvSpPr>
          <p:cNvPr id="6" name="Slide Number Placeholder 5"/>
          <p:cNvSpPr>
            <a:spLocks noGrp="1"/>
          </p:cNvSpPr>
          <p:nvPr>
            <p:ph type="sldNum" sz="quarter" idx="4294967295"/>
          </p:nvPr>
        </p:nvSpPr>
        <p:spPr>
          <a:xfrm>
            <a:off x="8153400" y="5834264"/>
            <a:ext cx="762000" cy="404967"/>
          </a:xfrm>
          <a:prstGeom prst="rect">
            <a:avLst/>
          </a:prstGeom>
        </p:spPr>
        <p:txBody>
          <a:bodyPr/>
          <a:lstStyle/>
          <a:p>
            <a:r>
              <a:rPr lang="en-US" dirty="0" smtClean="0"/>
              <a:t>12</a:t>
            </a:r>
            <a:endParaRPr lang="en-US" dirty="0"/>
          </a:p>
        </p:txBody>
      </p:sp>
    </p:spTree>
    <p:extLst>
      <p:ext uri="{BB962C8B-B14F-4D97-AF65-F5344CB8AC3E}">
        <p14:creationId xmlns:p14="http://schemas.microsoft.com/office/powerpoint/2010/main" val="3632582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1" y="1267098"/>
            <a:ext cx="7561761" cy="4608771"/>
          </a:xfrm>
        </p:spPr>
        <p:txBody>
          <a:bodyPr>
            <a:noAutofit/>
          </a:bodyPr>
          <a:lstStyle/>
          <a:p>
            <a:pPr algn="just" rtl="1">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 Use </a:t>
            </a:r>
            <a:r>
              <a:rPr lang="en-US" b="1" dirty="0">
                <a:solidFill>
                  <a:schemeClr val="tx1"/>
                </a:solidFill>
                <a:latin typeface="Times New Roman" panose="02020603050405020304" pitchFamily="18" charset="0"/>
                <a:cs typeface="Times New Roman" panose="02020603050405020304" pitchFamily="18" charset="0"/>
              </a:rPr>
              <a:t>Case </a:t>
            </a:r>
            <a:r>
              <a:rPr lang="en-US" b="1"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rPr>
              <a:t>شبيه بالمتطلبات</a:t>
            </a:r>
            <a:r>
              <a:rPr lang="en-US" dirty="0" smtClean="0">
                <a:solidFill>
                  <a:schemeClr val="tx1"/>
                </a:solidFill>
              </a:rPr>
              <a:t>.</a:t>
            </a:r>
            <a:r>
              <a:rPr lang="ar-EG" dirty="0" smtClean="0">
                <a:solidFill>
                  <a:schemeClr val="tx1"/>
                </a:solidFill>
              </a:rPr>
              <a:t> ولكن ينما المتطلبات تميل لان تكون مبهمة ومكتوبة بشكل سي نجد ان البناء المحكم لوقائع الاستخدام يجعلها اكثر تركيزا .</a:t>
            </a:r>
            <a:endParaRPr lang="ar-SA" dirty="0" smtClean="0">
              <a:solidFill>
                <a:schemeClr val="tx1"/>
              </a:solidFill>
            </a:endParaRPr>
          </a:p>
          <a:p>
            <a:pPr algn="just" rtl="1">
              <a:buFont typeface="Wingdings" panose="05000000000000000000" pitchFamily="2" charset="2"/>
              <a:buChar char="v"/>
            </a:pPr>
            <a:r>
              <a:rPr lang="ar-SA" dirty="0" smtClean="0">
                <a:solidFill>
                  <a:schemeClr val="tx1"/>
                </a:solidFill>
              </a:rPr>
              <a:t>مجموعه </a:t>
            </a:r>
            <a:r>
              <a:rPr lang="en-US" b="1" dirty="0">
                <a:solidFill>
                  <a:schemeClr val="tx1"/>
                </a:solidFill>
                <a:latin typeface="Times New Roman" panose="02020603050405020304" pitchFamily="18" charset="0"/>
                <a:cs typeface="Times New Roman" panose="02020603050405020304" pitchFamily="18" charset="0"/>
              </a:rPr>
              <a:t>Use Case</a:t>
            </a:r>
            <a:r>
              <a:rPr lang="ar-SA" dirty="0" smtClean="0">
                <a:solidFill>
                  <a:schemeClr val="tx1"/>
                </a:solidFill>
              </a:rPr>
              <a:t> </a:t>
            </a:r>
            <a:r>
              <a:rPr lang="ar-SA" dirty="0" smtClean="0">
                <a:solidFill>
                  <a:schemeClr val="tx1"/>
                </a:solidFill>
              </a:rPr>
              <a:t>تشكل </a:t>
            </a:r>
            <a:r>
              <a:rPr lang="ar-SA" dirty="0" smtClean="0">
                <a:solidFill>
                  <a:schemeClr val="tx1"/>
                </a:solidFill>
              </a:rPr>
              <a:t>النظام بالكامل مما يعني ان اي شئ لم يتم تغطيتة في </a:t>
            </a:r>
            <a:r>
              <a:rPr lang="en-US" b="1" dirty="0">
                <a:solidFill>
                  <a:schemeClr val="tx1"/>
                </a:solidFill>
                <a:latin typeface="Times New Roman" panose="02020603050405020304" pitchFamily="18" charset="0"/>
                <a:cs typeface="Times New Roman" panose="02020603050405020304" pitchFamily="18" charset="0"/>
              </a:rPr>
              <a:t>Use Case</a:t>
            </a:r>
            <a:r>
              <a:rPr lang="ar-SA" dirty="0" smtClean="0">
                <a:solidFill>
                  <a:schemeClr val="tx1"/>
                </a:solidFill>
              </a:rPr>
              <a:t> هو خارج حدود النظام المراد تطويرة</a:t>
            </a:r>
            <a:r>
              <a:rPr lang="en-US" dirty="0" smtClean="0">
                <a:solidFill>
                  <a:schemeClr val="tx1"/>
                </a:solidFill>
              </a:rPr>
              <a:t>.</a:t>
            </a:r>
            <a:endParaRPr lang="ar-SA" dirty="0" smtClean="0">
              <a:solidFill>
                <a:schemeClr val="tx1"/>
              </a:solidFill>
            </a:endParaRPr>
          </a:p>
          <a:p>
            <a:pPr marL="0" indent="0" algn="just" rtl="1">
              <a:buNone/>
            </a:pPr>
            <a:r>
              <a:rPr lang="ar-SA" sz="2800" b="1" dirty="0" smtClean="0">
                <a:solidFill>
                  <a:schemeClr val="tx1"/>
                </a:solidFill>
              </a:rPr>
              <a:t>مدي كثافة واقعه الاستخدام:</a:t>
            </a:r>
          </a:p>
          <a:p>
            <a:pPr marL="0" indent="0" algn="just" rtl="1">
              <a:buNone/>
            </a:pPr>
            <a:r>
              <a:rPr lang="ar-SA" dirty="0" smtClean="0">
                <a:solidFill>
                  <a:schemeClr val="tx1"/>
                </a:solidFill>
              </a:rPr>
              <a:t>قد يكون من الصعب تقرير الي اي مدي يجب</a:t>
            </a:r>
            <a:r>
              <a:rPr lang="en-US" dirty="0" smtClean="0">
                <a:solidFill>
                  <a:schemeClr val="tx1"/>
                </a:solidFill>
              </a:rPr>
              <a:t> </a:t>
            </a:r>
            <a:r>
              <a:rPr lang="ar-SA" dirty="0" smtClean="0">
                <a:solidFill>
                  <a:schemeClr val="tx1"/>
                </a:solidFill>
              </a:rPr>
              <a:t>ان تكون علية كثافة </a:t>
            </a:r>
            <a:r>
              <a:rPr lang="en-US" b="1" dirty="0" smtClean="0">
                <a:solidFill>
                  <a:schemeClr val="tx1"/>
                </a:solidFill>
                <a:latin typeface="Times New Roman" panose="02020603050405020304" pitchFamily="18" charset="0"/>
                <a:cs typeface="Times New Roman" panose="02020603050405020304" pitchFamily="18" charset="0"/>
              </a:rPr>
              <a:t>Use Case</a:t>
            </a:r>
            <a:r>
              <a:rPr lang="ar-SA" dirty="0" smtClean="0">
                <a:solidFill>
                  <a:schemeClr val="tx1"/>
                </a:solidFill>
              </a:rPr>
              <a:t> مثلا هل علي كل تفاعل بين النظام والمستخدم ان يكون </a:t>
            </a:r>
            <a:r>
              <a:rPr lang="en-US" b="1" dirty="0">
                <a:solidFill>
                  <a:schemeClr val="tx1"/>
                </a:solidFill>
                <a:latin typeface="Times New Roman" panose="02020603050405020304" pitchFamily="18" charset="0"/>
                <a:cs typeface="Times New Roman" panose="02020603050405020304" pitchFamily="18" charset="0"/>
              </a:rPr>
              <a:t>Use Case</a:t>
            </a:r>
            <a:r>
              <a:rPr lang="ar-SA" dirty="0" smtClean="0">
                <a:solidFill>
                  <a:schemeClr val="tx1"/>
                </a:solidFill>
              </a:rPr>
              <a:t> او يجب علي </a:t>
            </a:r>
            <a:r>
              <a:rPr lang="en-US" b="1" dirty="0">
                <a:solidFill>
                  <a:schemeClr val="tx1"/>
                </a:solidFill>
                <a:latin typeface="Times New Roman" panose="02020603050405020304" pitchFamily="18" charset="0"/>
                <a:cs typeface="Times New Roman" panose="02020603050405020304" pitchFamily="18" charset="0"/>
              </a:rPr>
              <a:t>Use Case</a:t>
            </a:r>
            <a:r>
              <a:rPr lang="ar-SA" dirty="0">
                <a:solidFill>
                  <a:schemeClr val="tx1"/>
                </a:solidFill>
              </a:rPr>
              <a:t> الواحدة </a:t>
            </a:r>
            <a:r>
              <a:rPr lang="ar-SA" dirty="0" smtClean="0">
                <a:solidFill>
                  <a:schemeClr val="tx1"/>
                </a:solidFill>
              </a:rPr>
              <a:t>ان تحتوي كل التفاعلات؟</a:t>
            </a:r>
          </a:p>
          <a:p>
            <a:pPr marL="0" indent="0" algn="just" rtl="1">
              <a:buNone/>
            </a:pPr>
            <a:endParaRPr lang="ar-SA" dirty="0" smtClean="0">
              <a:solidFill>
                <a:schemeClr val="tx1"/>
              </a:solidFill>
            </a:endParaRPr>
          </a:p>
          <a:p>
            <a:pPr marL="0" indent="0" algn="just" rtl="1">
              <a:buNone/>
            </a:pPr>
            <a:endParaRPr lang="en-US" dirty="0">
              <a:solidFill>
                <a:schemeClr val="tx1"/>
              </a:solidFill>
            </a:endParaRPr>
          </a:p>
        </p:txBody>
      </p:sp>
      <p:sp>
        <p:nvSpPr>
          <p:cNvPr id="5" name="Slide Number Placeholder 4"/>
          <p:cNvSpPr>
            <a:spLocks noGrp="1"/>
          </p:cNvSpPr>
          <p:nvPr>
            <p:ph type="sldNum" sz="quarter" idx="4294967295"/>
          </p:nvPr>
        </p:nvSpPr>
        <p:spPr>
          <a:xfrm>
            <a:off x="8153400" y="5867400"/>
            <a:ext cx="692774" cy="381000"/>
          </a:xfrm>
          <a:prstGeom prst="rect">
            <a:avLst/>
          </a:prstGeom>
        </p:spPr>
        <p:txBody>
          <a:bodyPr/>
          <a:lstStyle/>
          <a:p>
            <a:fld id="{C9284FAF-E26A-4F73-9A81-FF34975CD4C6}" type="slidenum">
              <a:rPr lang="en-US" smtClean="0"/>
              <a:t>13</a:t>
            </a:fld>
            <a:endParaRPr lang="en-US" dirty="0"/>
          </a:p>
        </p:txBody>
      </p:sp>
    </p:spTree>
    <p:extLst>
      <p:ext uri="{BB962C8B-B14F-4D97-AF65-F5344CB8AC3E}">
        <p14:creationId xmlns:p14="http://schemas.microsoft.com/office/powerpoint/2010/main" val="163212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1" y="901338"/>
            <a:ext cx="7200897" cy="4974531"/>
          </a:xfrm>
        </p:spPr>
        <p:txBody>
          <a:bodyPr>
            <a:normAutofit/>
          </a:bodyPr>
          <a:lstStyle/>
          <a:p>
            <a:pPr marL="0" lvl="0" indent="0" algn="just" rtl="1">
              <a:buClr>
                <a:srgbClr val="83992A"/>
              </a:buClr>
              <a:buNone/>
            </a:pPr>
            <a:r>
              <a:rPr lang="ar-SA" dirty="0">
                <a:solidFill>
                  <a:schemeClr val="tx1"/>
                </a:solidFill>
                <a:latin typeface="Times New Roman" panose="02020603050405020304" pitchFamily="18" charset="0"/>
                <a:cs typeface="Times New Roman" panose="02020603050405020304" pitchFamily="18" charset="0"/>
              </a:rPr>
              <a:t>مثلا لناخذ أ</a:t>
            </a:r>
            <a:r>
              <a:rPr lang="ar-SA" dirty="0" smtClean="0">
                <a:solidFill>
                  <a:schemeClr val="tx1"/>
                </a:solidFill>
                <a:latin typeface="Times New Roman" panose="02020603050405020304" pitchFamily="18" charset="0"/>
                <a:cs typeface="Times New Roman" panose="02020603050405020304" pitchFamily="18" charset="0"/>
              </a:rPr>
              <a:t>لة </a:t>
            </a:r>
            <a:r>
              <a:rPr lang="ar-SA" dirty="0">
                <a:solidFill>
                  <a:schemeClr val="tx1"/>
                </a:solidFill>
                <a:latin typeface="Times New Roman" panose="02020603050405020304" pitchFamily="18" charset="0"/>
                <a:cs typeface="Times New Roman" panose="02020603050405020304" pitchFamily="18" charset="0"/>
              </a:rPr>
              <a:t>صرف النقود الالي </a:t>
            </a:r>
            <a:r>
              <a:rPr lang="en-US" dirty="0">
                <a:solidFill>
                  <a:schemeClr val="tx1"/>
                </a:solidFill>
                <a:latin typeface="Times New Roman" panose="02020603050405020304" pitchFamily="18" charset="0"/>
                <a:cs typeface="Times New Roman" panose="02020603050405020304" pitchFamily="18" charset="0"/>
              </a:rPr>
              <a:t>ATM</a:t>
            </a:r>
            <a:r>
              <a:rPr lang="ar-SA" dirty="0">
                <a:solidFill>
                  <a:schemeClr val="tx1"/>
                </a:solidFill>
                <a:latin typeface="Times New Roman" panose="02020603050405020304" pitchFamily="18" charset="0"/>
                <a:cs typeface="Times New Roman" panose="02020603050405020304" pitchFamily="18" charset="0"/>
              </a:rPr>
              <a:t> نحتاج لبناء نظام </a:t>
            </a:r>
            <a:r>
              <a:rPr lang="en-US" dirty="0">
                <a:solidFill>
                  <a:schemeClr val="tx1"/>
                </a:solidFill>
                <a:latin typeface="Times New Roman" panose="02020603050405020304" pitchFamily="18" charset="0"/>
                <a:cs typeface="Times New Roman" panose="02020603050405020304" pitchFamily="18" charset="0"/>
              </a:rPr>
              <a:t>ATM</a:t>
            </a:r>
            <a:r>
              <a:rPr lang="ar-SA" dirty="0">
                <a:solidFill>
                  <a:schemeClr val="tx1"/>
                </a:solidFill>
                <a:latin typeface="Times New Roman" panose="02020603050405020304" pitchFamily="18" charset="0"/>
                <a:cs typeface="Times New Roman" panose="02020603050405020304" pitchFamily="18" charset="0"/>
              </a:rPr>
              <a:t> يسمح للمستخدم ان يسحب النقود ربما سيكون لدينا مجموعه من التفاعلات الشائعه:</a:t>
            </a: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ادخال </a:t>
            </a:r>
            <a:r>
              <a:rPr lang="ar-SA" b="1" dirty="0" smtClean="0">
                <a:solidFill>
                  <a:schemeClr val="tx1"/>
                </a:solidFill>
                <a:latin typeface="Times New Roman" panose="02020603050405020304" pitchFamily="18" charset="0"/>
                <a:cs typeface="Times New Roman" panose="02020603050405020304" pitchFamily="18" charset="0"/>
              </a:rPr>
              <a:t>البطاقة.</a:t>
            </a:r>
            <a:endParaRPr lang="ar-SA" b="1" dirty="0">
              <a:solidFill>
                <a:schemeClr val="tx1"/>
              </a:solidFill>
              <a:latin typeface="Times New Roman" panose="02020603050405020304" pitchFamily="18" charset="0"/>
              <a:cs typeface="Times New Roman" panose="02020603050405020304" pitchFamily="18" charset="0"/>
            </a:endParaRP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ادخال الرقم </a:t>
            </a:r>
            <a:r>
              <a:rPr lang="ar-SA" b="1" dirty="0" smtClean="0">
                <a:solidFill>
                  <a:schemeClr val="tx1"/>
                </a:solidFill>
                <a:latin typeface="Times New Roman" panose="02020603050405020304" pitchFamily="18" charset="0"/>
                <a:cs typeface="Times New Roman" panose="02020603050405020304" pitchFamily="18" charset="0"/>
              </a:rPr>
              <a:t>الخاص. </a:t>
            </a:r>
            <a:endParaRPr lang="ar-SA" b="1" dirty="0">
              <a:solidFill>
                <a:schemeClr val="tx1"/>
              </a:solidFill>
              <a:latin typeface="Times New Roman" panose="02020603050405020304" pitchFamily="18" charset="0"/>
              <a:cs typeface="Times New Roman" panose="02020603050405020304" pitchFamily="18" charset="0"/>
            </a:endParaRP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اختيارالمبلغ </a:t>
            </a:r>
            <a:r>
              <a:rPr lang="ar-SA" b="1" dirty="0" smtClean="0">
                <a:solidFill>
                  <a:schemeClr val="tx1"/>
                </a:solidFill>
                <a:latin typeface="Times New Roman" panose="02020603050405020304" pitchFamily="18" charset="0"/>
                <a:cs typeface="Times New Roman" panose="02020603050405020304" pitchFamily="18" charset="0"/>
              </a:rPr>
              <a:t>المطلوب.</a:t>
            </a:r>
            <a:endParaRPr lang="ar-SA" b="1" dirty="0">
              <a:solidFill>
                <a:schemeClr val="tx1"/>
              </a:solidFill>
              <a:latin typeface="Times New Roman" panose="02020603050405020304" pitchFamily="18" charset="0"/>
              <a:cs typeface="Times New Roman" panose="02020603050405020304" pitchFamily="18" charset="0"/>
            </a:endParaRP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التاكيد علي المبلغ </a:t>
            </a:r>
            <a:r>
              <a:rPr lang="ar-SA" b="1" dirty="0" smtClean="0">
                <a:solidFill>
                  <a:schemeClr val="tx1"/>
                </a:solidFill>
                <a:latin typeface="Times New Roman" panose="02020603050405020304" pitchFamily="18" charset="0"/>
                <a:cs typeface="Times New Roman" panose="02020603050405020304" pitchFamily="18" charset="0"/>
              </a:rPr>
              <a:t>المطلوب. </a:t>
            </a:r>
            <a:endParaRPr lang="ar-SA" b="1" dirty="0">
              <a:solidFill>
                <a:schemeClr val="tx1"/>
              </a:solidFill>
              <a:latin typeface="Times New Roman" panose="02020603050405020304" pitchFamily="18" charset="0"/>
              <a:cs typeface="Times New Roman" panose="02020603050405020304" pitchFamily="18" charset="0"/>
            </a:endParaRP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تنحية </a:t>
            </a:r>
            <a:r>
              <a:rPr lang="ar-SA" b="1" dirty="0" smtClean="0">
                <a:solidFill>
                  <a:schemeClr val="tx1"/>
                </a:solidFill>
                <a:latin typeface="Times New Roman" panose="02020603050405020304" pitchFamily="18" charset="0"/>
                <a:cs typeface="Times New Roman" panose="02020603050405020304" pitchFamily="18" charset="0"/>
              </a:rPr>
              <a:t>البطاقة.</a:t>
            </a:r>
            <a:endParaRPr lang="ar-SA" b="1" dirty="0">
              <a:solidFill>
                <a:schemeClr val="tx1"/>
              </a:solidFill>
              <a:latin typeface="Times New Roman" panose="02020603050405020304" pitchFamily="18" charset="0"/>
              <a:cs typeface="Times New Roman" panose="02020603050405020304" pitchFamily="18" charset="0"/>
            </a:endParaRP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اخذ </a:t>
            </a:r>
            <a:r>
              <a:rPr lang="ar-SA" b="1" dirty="0" smtClean="0">
                <a:solidFill>
                  <a:schemeClr val="tx1"/>
                </a:solidFill>
                <a:latin typeface="Times New Roman" panose="02020603050405020304" pitchFamily="18" charset="0"/>
                <a:cs typeface="Times New Roman" panose="02020603050405020304" pitchFamily="18" charset="0"/>
              </a:rPr>
              <a:t>الوصل.</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294967295"/>
          </p:nvPr>
        </p:nvSpPr>
        <p:spPr>
          <a:xfrm>
            <a:off x="8229600" y="5791200"/>
            <a:ext cx="685800" cy="381000"/>
          </a:xfrm>
          <a:prstGeom prst="rect">
            <a:avLst/>
          </a:prstGeom>
        </p:spPr>
        <p:txBody>
          <a:bodyPr/>
          <a:lstStyle/>
          <a:p>
            <a:fld id="{C9284FAF-E26A-4F73-9A81-FF34975CD4C6}" type="slidenum">
              <a:rPr lang="en-US" smtClean="0"/>
              <a:t>14</a:t>
            </a:fld>
            <a:endParaRPr lang="en-US"/>
          </a:p>
        </p:txBody>
      </p:sp>
    </p:spTree>
    <p:extLst>
      <p:ext uri="{BB962C8B-B14F-4D97-AF65-F5344CB8AC3E}">
        <p14:creationId xmlns:p14="http://schemas.microsoft.com/office/powerpoint/2010/main" val="2331780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055" y="731838"/>
            <a:ext cx="4148453" cy="5382029"/>
          </a:xfrm>
        </p:spPr>
      </p:pic>
      <p:sp>
        <p:nvSpPr>
          <p:cNvPr id="5" name="TextBox 4"/>
          <p:cNvSpPr txBox="1"/>
          <p:nvPr/>
        </p:nvSpPr>
        <p:spPr>
          <a:xfrm>
            <a:off x="1979024" y="6027004"/>
            <a:ext cx="4330337" cy="1200329"/>
          </a:xfrm>
          <a:prstGeom prst="rect">
            <a:avLst/>
          </a:prstGeom>
          <a:noFill/>
        </p:spPr>
        <p:txBody>
          <a:bodyPr wrap="square" rtlCol="0">
            <a:spAutoFit/>
          </a:bodyPr>
          <a:lstStyle/>
          <a:p>
            <a:pPr algn="just" rtl="1"/>
            <a:r>
              <a:rPr lang="ar-SA" sz="2400" b="1" dirty="0">
                <a:latin typeface="Times New Roman" panose="02020603050405020304" pitchFamily="18" charset="0"/>
                <a:cs typeface="Times New Roman" panose="02020603050405020304" pitchFamily="18" charset="0"/>
              </a:rPr>
              <a:t>هل يجب ان يكون لكل من هذه الخطوات واقع استخدام </a:t>
            </a:r>
            <a:endParaRPr lang="en-US" sz="2400" b="1" dirty="0">
              <a:latin typeface="Times New Roman" panose="02020603050405020304" pitchFamily="18" charset="0"/>
              <a:cs typeface="Times New Roman" panose="02020603050405020304" pitchFamily="18" charset="0"/>
            </a:endParaRPr>
          </a:p>
          <a:p>
            <a:pPr algn="just" rtl="1"/>
            <a:endParaRPr lang="en-US" sz="2400" b="1"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4294967295"/>
          </p:nvPr>
        </p:nvSpPr>
        <p:spPr>
          <a:xfrm>
            <a:off x="8298826" y="5849204"/>
            <a:ext cx="464174" cy="355600"/>
          </a:xfrm>
          <a:prstGeom prst="rect">
            <a:avLst/>
          </a:prstGeom>
        </p:spPr>
        <p:txBody>
          <a:bodyPr/>
          <a:lstStyle/>
          <a:p>
            <a:fld id="{C9284FAF-E26A-4F73-9A81-FF34975CD4C6}" type="slidenum">
              <a:rPr lang="en-US" smtClean="0"/>
              <a:t>15</a:t>
            </a:fld>
            <a:endParaRPr lang="en-US" dirty="0"/>
          </a:p>
        </p:txBody>
      </p:sp>
    </p:spTree>
    <p:extLst>
      <p:ext uri="{BB962C8B-B14F-4D97-AF65-F5344CB8AC3E}">
        <p14:creationId xmlns:p14="http://schemas.microsoft.com/office/powerpoint/2010/main" val="1717324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6815" y="1188721"/>
            <a:ext cx="7535633" cy="4687148"/>
          </a:xfrm>
        </p:spPr>
        <p:txBody>
          <a:bodyPr/>
          <a:lstStyle/>
          <a:p>
            <a:pPr marL="0" indent="0" algn="just" rtl="1">
              <a:buNone/>
            </a:pPr>
            <a:r>
              <a:rPr lang="ar-SA" dirty="0" smtClean="0">
                <a:solidFill>
                  <a:schemeClr val="tx1"/>
                </a:solidFill>
                <a:latin typeface="Times New Roman" panose="02020603050405020304" pitchFamily="18" charset="0"/>
                <a:cs typeface="Times New Roman" panose="02020603050405020304" pitchFamily="18" charset="0"/>
              </a:rPr>
              <a:t>هذا خطاء عند بناء </a:t>
            </a:r>
            <a:r>
              <a:rPr lang="en-US" dirty="0" smtClean="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use case</a:t>
            </a:r>
            <a:r>
              <a:rPr lang="ar-SA" dirty="0" smtClean="0">
                <a:solidFill>
                  <a:schemeClr val="tx1"/>
                </a:solidFill>
                <a:latin typeface="Times New Roman" panose="02020603050405020304" pitchFamily="18" charset="0"/>
                <a:cs typeface="Times New Roman" panose="02020603050405020304" pitchFamily="18" charset="0"/>
              </a:rPr>
              <a:t>هنا قمنا بتوليد عدد كبير من </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use cases </a:t>
            </a:r>
            <a:r>
              <a:rPr lang="ar-SA" dirty="0" smtClean="0">
                <a:solidFill>
                  <a:schemeClr val="tx1"/>
                </a:solidFill>
                <a:latin typeface="Times New Roman" panose="02020603050405020304" pitchFamily="18" charset="0"/>
                <a:cs typeface="Times New Roman" panose="02020603050405020304" pitchFamily="18" charset="0"/>
              </a:rPr>
              <a:t>الصغيرة والغير مهمه في اغلبها لذلك يجب علي </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use </a:t>
            </a:r>
            <a:r>
              <a:rPr lang="en-US" b="1" dirty="0">
                <a:solidFill>
                  <a:schemeClr val="tx1"/>
                </a:solidFill>
                <a:latin typeface="Times New Roman" panose="02020603050405020304" pitchFamily="18" charset="0"/>
                <a:cs typeface="Times New Roman" panose="02020603050405020304" pitchFamily="18" charset="0"/>
              </a:rPr>
              <a:t>case </a:t>
            </a:r>
            <a:r>
              <a:rPr lang="ar-SA" dirty="0" smtClean="0">
                <a:solidFill>
                  <a:schemeClr val="tx1"/>
                </a:solidFill>
                <a:latin typeface="Times New Roman" panose="02020603050405020304" pitchFamily="18" charset="0"/>
                <a:cs typeface="Times New Roman" panose="02020603050405020304" pitchFamily="18" charset="0"/>
              </a:rPr>
              <a:t>ان تقدم هدفا ينشده </a:t>
            </a:r>
            <a:r>
              <a:rPr lang="en-US" b="1" dirty="0" smtClean="0">
                <a:solidFill>
                  <a:schemeClr val="tx1"/>
                </a:solidFill>
                <a:latin typeface="Times New Roman" panose="02020603050405020304" pitchFamily="18" charset="0"/>
                <a:cs typeface="Times New Roman" panose="02020603050405020304" pitchFamily="18" charset="0"/>
              </a:rPr>
              <a:t>Actor</a:t>
            </a:r>
            <a:r>
              <a:rPr lang="ar-SA" dirty="0" smtClean="0">
                <a:solidFill>
                  <a:schemeClr val="tx1"/>
                </a:solidFill>
                <a:latin typeface="Times New Roman" panose="02020603050405020304" pitchFamily="18" charset="0"/>
                <a:cs typeface="Times New Roman" panose="02020603050405020304" pitchFamily="18" charset="0"/>
              </a:rPr>
              <a:t> والهدف ان يقوم المستخدم بسحب النقود</a:t>
            </a:r>
          </a:p>
          <a:p>
            <a:pPr marL="0" indent="0" algn="just" rtl="1">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63503" y="2906942"/>
            <a:ext cx="3349914" cy="2185759"/>
          </a:xfrm>
          <a:prstGeom prst="rect">
            <a:avLst/>
          </a:prstGeom>
        </p:spPr>
      </p:pic>
      <p:sp>
        <p:nvSpPr>
          <p:cNvPr id="5" name="TextBox 4"/>
          <p:cNvSpPr txBox="1"/>
          <p:nvPr/>
        </p:nvSpPr>
        <p:spPr>
          <a:xfrm>
            <a:off x="2843676" y="5253452"/>
            <a:ext cx="2667718" cy="461665"/>
          </a:xfrm>
          <a:prstGeom prst="rect">
            <a:avLst/>
          </a:prstGeom>
          <a:noFill/>
        </p:spPr>
        <p:txBody>
          <a:bodyPr wrap="none" rtlCol="0">
            <a:spAutoFit/>
          </a:bodyPr>
          <a:lstStyle/>
          <a:p>
            <a:pPr algn="ctr" rtl="1"/>
            <a:r>
              <a:rPr lang="ar-SA" sz="2400" b="1" dirty="0" smtClean="0"/>
              <a:t>واقعة استخدام اكثرتركيزا</a:t>
            </a:r>
            <a:endParaRPr lang="en-US" sz="2400" b="1" dirty="0"/>
          </a:p>
        </p:txBody>
      </p:sp>
      <p:sp>
        <p:nvSpPr>
          <p:cNvPr id="7" name="Slide Number Placeholder 6"/>
          <p:cNvSpPr>
            <a:spLocks noGrp="1"/>
          </p:cNvSpPr>
          <p:nvPr>
            <p:ph type="sldNum" sz="quarter" idx="4294967295"/>
          </p:nvPr>
        </p:nvSpPr>
        <p:spPr>
          <a:xfrm>
            <a:off x="8153400" y="5867400"/>
            <a:ext cx="685800" cy="355600"/>
          </a:xfrm>
          <a:prstGeom prst="rect">
            <a:avLst/>
          </a:prstGeom>
        </p:spPr>
        <p:txBody>
          <a:bodyPr/>
          <a:lstStyle/>
          <a:p>
            <a:fld id="{C9284FAF-E26A-4F73-9A81-FF34975CD4C6}" type="slidenum">
              <a:rPr lang="en-US" smtClean="0"/>
              <a:t>16</a:t>
            </a:fld>
            <a:endParaRPr lang="en-US" dirty="0"/>
          </a:p>
        </p:txBody>
      </p:sp>
    </p:spTree>
    <p:extLst>
      <p:ext uri="{BB962C8B-B14F-4D97-AF65-F5344CB8AC3E}">
        <p14:creationId xmlns:p14="http://schemas.microsoft.com/office/powerpoint/2010/main" val="4260600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612" y="640080"/>
            <a:ext cx="7827917" cy="5434149"/>
          </a:xfrm>
        </p:spPr>
        <p:txBody>
          <a:bodyPr>
            <a:noAutofit/>
          </a:bodyPr>
          <a:lstStyle/>
          <a:p>
            <a:pPr marL="0" indent="0" algn="just" rtl="1">
              <a:buNone/>
            </a:pPr>
            <a:r>
              <a:rPr lang="ar-SA" b="1" dirty="0" smtClean="0">
                <a:solidFill>
                  <a:schemeClr val="tx1"/>
                </a:solidFill>
                <a:latin typeface="Times New Roman" panose="02020603050405020304" pitchFamily="18" charset="0"/>
                <a:cs typeface="Times New Roman" panose="02020603050405020304" pitchFamily="18" charset="0"/>
              </a:rPr>
              <a:t>البحث عن وقائع الاستخدام</a:t>
            </a:r>
            <a:r>
              <a:rPr lang="en-US" b="1" dirty="0" smtClean="0">
                <a:solidFill>
                  <a:schemeClr val="tx1"/>
                </a:solidFill>
                <a:latin typeface="Times New Roman" panose="02020603050405020304" pitchFamily="18" charset="0"/>
                <a:cs typeface="Times New Roman" panose="02020603050405020304" pitchFamily="18" charset="0"/>
              </a:rPr>
              <a:t>:</a:t>
            </a:r>
            <a:r>
              <a:rPr lang="ar-SA" b="1" dirty="0" smtClean="0">
                <a:solidFill>
                  <a:schemeClr val="tx1"/>
                </a:solidFill>
                <a:latin typeface="Times New Roman" panose="02020603050405020304" pitchFamily="18" charset="0"/>
                <a:cs typeface="Times New Roman" panose="02020603050405020304" pitchFamily="18" charset="0"/>
              </a:rPr>
              <a:t> </a:t>
            </a:r>
          </a:p>
          <a:p>
            <a:pPr marL="0" indent="0" algn="just" rtl="1">
              <a:buNone/>
            </a:pPr>
            <a:r>
              <a:rPr lang="ar-SA" dirty="0" smtClean="0">
                <a:solidFill>
                  <a:schemeClr val="tx1"/>
                </a:solidFill>
                <a:latin typeface="Times New Roman" panose="02020603050405020304" pitchFamily="18" charset="0"/>
                <a:cs typeface="Times New Roman" panose="02020603050405020304" pitchFamily="18" charset="0"/>
              </a:rPr>
              <a:t>احدي الطرق للعثور علي</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Use Case </a:t>
            </a:r>
            <a:r>
              <a:rPr lang="ar-SA" dirty="0" smtClean="0">
                <a:solidFill>
                  <a:schemeClr val="tx1"/>
                </a:solidFill>
                <a:latin typeface="Times New Roman" panose="02020603050405020304" pitchFamily="18" charset="0"/>
                <a:cs typeface="Times New Roman" panose="02020603050405020304" pitchFamily="18" charset="0"/>
              </a:rPr>
              <a:t> هي من خلال المقابلات التي يتم اجارؤها مع المستخدمين المحتملين للنظام  هذه مهمه صعبة لان شخصين مختلفين سيعطيان في الاغلب صورتين مختلفتين بالكامل لما يجب ان يكون </a:t>
            </a:r>
            <a:r>
              <a:rPr lang="ar-SA" dirty="0" smtClean="0">
                <a:solidFill>
                  <a:schemeClr val="tx1"/>
                </a:solidFill>
                <a:latin typeface="Times New Roman" panose="02020603050405020304" pitchFamily="18" charset="0"/>
                <a:cs typeface="Times New Roman" panose="02020603050405020304" pitchFamily="18" charset="0"/>
              </a:rPr>
              <a:t>عل</a:t>
            </a:r>
            <a:r>
              <a:rPr lang="ar-EG" dirty="0" smtClean="0">
                <a:solidFill>
                  <a:schemeClr val="tx1"/>
                </a:solidFill>
                <a:latin typeface="Times New Roman" panose="02020603050405020304" pitchFamily="18" charset="0"/>
                <a:cs typeface="Times New Roman" panose="02020603050405020304" pitchFamily="18" charset="0"/>
              </a:rPr>
              <a:t>ي</a:t>
            </a:r>
            <a:r>
              <a:rPr lang="ar-SA" dirty="0" smtClean="0">
                <a:solidFill>
                  <a:schemeClr val="tx1"/>
                </a:solidFill>
                <a:latin typeface="Times New Roman" panose="02020603050405020304" pitchFamily="18" charset="0"/>
                <a:cs typeface="Times New Roman" panose="02020603050405020304" pitchFamily="18" charset="0"/>
              </a:rPr>
              <a:t>ة </a:t>
            </a:r>
            <a:r>
              <a:rPr lang="ar-SA" dirty="0" smtClean="0">
                <a:solidFill>
                  <a:schemeClr val="tx1"/>
                </a:solidFill>
                <a:latin typeface="Times New Roman" panose="02020603050405020304" pitchFamily="18" charset="0"/>
                <a:cs typeface="Times New Roman" panose="02020603050405020304" pitchFamily="18" charset="0"/>
              </a:rPr>
              <a:t>النظام</a:t>
            </a:r>
            <a:r>
              <a:rPr lang="en-US"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بالتاكيد ان معظم عمليات التطوير سوف تتتضمن بدرجة ما  اتصلات مباشره مع المستخدمين وجها لوجه لكن انه من الصعب الحصول منهم علي رؤية موحدة لما يجب علي النظام القيام به  فقد وجد اسلوب اخر  اصبح اكثر شعبيه وهو ورشة العمل</a:t>
            </a:r>
            <a:r>
              <a:rPr lang="en-US" dirty="0">
                <a:solidFill>
                  <a:schemeClr val="tx1"/>
                </a:solidFill>
                <a:latin typeface="Times New Roman" panose="02020603050405020304" pitchFamily="18" charset="0"/>
                <a:cs typeface="Times New Roman" panose="02020603050405020304" pitchFamily="18" charset="0"/>
              </a:rPr>
              <a:t>.</a:t>
            </a:r>
            <a:r>
              <a:rPr lang="ar-SA" dirty="0" smtClean="0">
                <a:solidFill>
                  <a:schemeClr val="tx1"/>
                </a:solidFill>
                <a:latin typeface="Times New Roman" panose="02020603050405020304" pitchFamily="18" charset="0"/>
                <a:cs typeface="Times New Roman" panose="02020603050405020304" pitchFamily="18" charset="0"/>
              </a:rPr>
              <a:t> </a:t>
            </a:r>
          </a:p>
          <a:p>
            <a:pPr marL="0" indent="0" algn="just" rtl="1">
              <a:buNone/>
            </a:pPr>
            <a:r>
              <a:rPr lang="ar-SA" b="1" dirty="0" smtClean="0">
                <a:solidFill>
                  <a:schemeClr val="tx1"/>
                </a:solidFill>
                <a:latin typeface="Times New Roman" panose="02020603050405020304" pitchFamily="18" charset="0"/>
                <a:cs typeface="Times New Roman" panose="02020603050405020304" pitchFamily="18" charset="0"/>
              </a:rPr>
              <a:t>ورشة عمل التخطيط المشترك للمتطلبات</a:t>
            </a:r>
            <a:r>
              <a:rPr lang="en-US" b="1" dirty="0" smtClean="0">
                <a:solidFill>
                  <a:schemeClr val="tx1"/>
                </a:solidFill>
                <a:latin typeface="Times New Roman" panose="02020603050405020304" pitchFamily="18" charset="0"/>
                <a:cs typeface="Times New Roman" panose="02020603050405020304" pitchFamily="18" charset="0"/>
              </a:rPr>
              <a:t>: JRP</a:t>
            </a:r>
            <a:endParaRPr lang="ar-SA" b="1" dirty="0" smtClean="0">
              <a:solidFill>
                <a:schemeClr val="tx1"/>
              </a:solidFill>
              <a:latin typeface="Times New Roman" panose="02020603050405020304" pitchFamily="18" charset="0"/>
              <a:cs typeface="Times New Roman" panose="02020603050405020304" pitchFamily="18" charset="0"/>
            </a:endParaRPr>
          </a:p>
          <a:p>
            <a:pPr marL="0" indent="0" algn="just" rtl="1">
              <a:buNone/>
            </a:pPr>
            <a:r>
              <a:rPr lang="ar-SA" b="1"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Joint Requirements Planning Workshops </a:t>
            </a:r>
            <a:r>
              <a:rPr lang="ar-SA" dirty="0" smtClean="0">
                <a:solidFill>
                  <a:schemeClr val="tx1"/>
                </a:solidFill>
                <a:latin typeface="Times New Roman" panose="02020603050405020304" pitchFamily="18" charset="0"/>
                <a:cs typeface="Times New Roman" panose="02020603050405020304" pitchFamily="18" charset="0"/>
              </a:rPr>
              <a:t>)</a:t>
            </a: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lgn="just" rtl="1">
              <a:buNone/>
            </a:pPr>
            <a:r>
              <a:rPr lang="ar-SA" dirty="0" smtClean="0">
                <a:solidFill>
                  <a:schemeClr val="tx1"/>
                </a:solidFill>
                <a:latin typeface="Times New Roman" panose="02020603050405020304" pitchFamily="18" charset="0"/>
                <a:cs typeface="Times New Roman" panose="02020603050405020304" pitchFamily="18" charset="0"/>
              </a:rPr>
              <a:t>اسلوب ورشة العمل تجمع جماعه من الافراد معا ممن لهم اهتمام او علاقة بانظام الجاري تطويره ويسمون مجازا ب حاملي الاسهم </a:t>
            </a:r>
            <a:r>
              <a:rPr lang="en-US" dirty="0" smtClean="0">
                <a:solidFill>
                  <a:schemeClr val="tx1"/>
                </a:solidFill>
                <a:latin typeface="Times New Roman" panose="02020603050405020304" pitchFamily="18" charset="0"/>
                <a:cs typeface="Times New Roman" panose="02020603050405020304" pitchFamily="18" charset="0"/>
              </a:rPr>
              <a:t> Stakeholder</a:t>
            </a:r>
            <a:r>
              <a:rPr lang="ar-SA" dirty="0" smtClean="0">
                <a:solidFill>
                  <a:schemeClr val="tx1"/>
                </a:solidFill>
                <a:latin typeface="Times New Roman" panose="02020603050405020304" pitchFamily="18" charset="0"/>
                <a:cs typeface="Times New Roman" panose="02020603050405020304" pitchFamily="18" charset="0"/>
              </a:rPr>
              <a:t>كل فرد في هذه الجماعة مدعو لاعطاء وجهة نظره في ما يجب علي</a:t>
            </a:r>
            <a:r>
              <a:rPr lang="en-US"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النظام ان يقوم به</a:t>
            </a:r>
            <a:r>
              <a:rPr lang="en-US" dirty="0">
                <a:solidFill>
                  <a:schemeClr val="tx1"/>
                </a:solidFill>
                <a:latin typeface="Times New Roman" panose="02020603050405020304" pitchFamily="18" charset="0"/>
                <a:cs typeface="Times New Roman" panose="02020603050405020304" pitchFamily="18" charset="0"/>
              </a:rPr>
              <a:t>.</a:t>
            </a:r>
            <a:r>
              <a:rPr lang="ar-SA" dirty="0" smtClean="0">
                <a:solidFill>
                  <a:schemeClr val="tx1"/>
                </a:solidFill>
                <a:latin typeface="Times New Roman" panose="02020603050405020304" pitchFamily="18" charset="0"/>
                <a:cs typeface="Times New Roman" panose="02020603050405020304" pitchFamily="18" charset="0"/>
              </a:rPr>
              <a:t> </a:t>
            </a:r>
          </a:p>
          <a:p>
            <a:pPr marL="0" indent="0" algn="just" rtl="1">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8229600" y="5867400"/>
            <a:ext cx="609600" cy="457200"/>
          </a:xfrm>
          <a:prstGeom prst="rect">
            <a:avLst/>
          </a:prstGeom>
        </p:spPr>
        <p:txBody>
          <a:bodyPr/>
          <a:lstStyle/>
          <a:p>
            <a:fld id="{C9284FAF-E26A-4F73-9A81-FF34975CD4C6}" type="slidenum">
              <a:rPr lang="en-US" smtClean="0"/>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276600"/>
            <a:ext cx="1301734" cy="1489332"/>
          </a:xfrm>
          <a:prstGeom prst="rect">
            <a:avLst/>
          </a:prstGeom>
        </p:spPr>
      </p:pic>
    </p:spTree>
    <p:extLst>
      <p:ext uri="{BB962C8B-B14F-4D97-AF65-F5344CB8AC3E}">
        <p14:creationId xmlns:p14="http://schemas.microsoft.com/office/powerpoint/2010/main" val="1774277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793568" y="978834"/>
            <a:ext cx="7485017" cy="2308324"/>
          </a:xfrm>
          <a:prstGeom prst="rect">
            <a:avLst/>
          </a:prstGeom>
        </p:spPr>
        <p:txBody>
          <a:bodyPr wrap="square" lIns="0" tIns="0" rIns="0" bIns="0" anchor="ctr">
            <a:spAutoFit/>
          </a:bodyPr>
          <a:lstStyle/>
          <a:p>
            <a:pPr algn="just" rtl="1">
              <a:lnSpc>
                <a:spcPct val="150000"/>
              </a:lnSpc>
            </a:pPr>
            <a:r>
              <a:rPr lang="ar-SA" sz="2800" b="1" u="sng" dirty="0">
                <a:latin typeface="Times New Roman" panose="02020603050405020304" pitchFamily="18" charset="0"/>
                <a:cs typeface="Times New Roman" panose="02020603050405020304" pitchFamily="18" charset="0"/>
              </a:rPr>
              <a:t>السيناريو </a:t>
            </a:r>
            <a:r>
              <a:rPr lang="en-US" sz="2800" b="1" u="sng" dirty="0">
                <a:latin typeface="Times New Roman" panose="02020603050405020304" pitchFamily="18" charset="0"/>
                <a:cs typeface="Times New Roman" panose="02020603050405020304" pitchFamily="18" charset="0"/>
              </a:rPr>
              <a:t>Scenario</a:t>
            </a:r>
            <a:r>
              <a:rPr lang="ar-SA" sz="2800" b="1" u="sng" dirty="0">
                <a:latin typeface="Times New Roman" panose="02020603050405020304" pitchFamily="18" charset="0"/>
                <a:cs typeface="Times New Roman" panose="02020603050405020304" pitchFamily="18" charset="0"/>
              </a:rPr>
              <a:t> :-</a:t>
            </a:r>
          </a:p>
          <a:p>
            <a:pPr algn="just" rtl="1">
              <a:lnSpc>
                <a:spcPct val="150000"/>
              </a:lnSpc>
            </a:pPr>
            <a:r>
              <a:rPr lang="ar-SA" sz="2400" dirty="0">
                <a:latin typeface="Times New Roman" panose="02020603050405020304" pitchFamily="18" charset="0"/>
                <a:cs typeface="Times New Roman" panose="02020603050405020304" pitchFamily="18" charset="0"/>
              </a:rPr>
              <a:t>	هو مجموعة الخطوات الإجرائية التي تصف تفاعل المستخدم مع النظام لتنفيذ وظيفة محددة . يتم وصف أي إجراء وظيفي يتفاعل به المستخدم مع النظام سيناريو من خلال وحدة وظيفية تسمي حالة إستخدام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18</a:t>
            </a:fld>
            <a:endParaRPr lang="en-US"/>
          </a:p>
        </p:txBody>
      </p:sp>
    </p:spTree>
    <p:extLst>
      <p:ext uri="{BB962C8B-B14F-4D97-AF65-F5344CB8AC3E}">
        <p14:creationId xmlns:p14="http://schemas.microsoft.com/office/powerpoint/2010/main" val="4005819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518600"/>
            <a:ext cx="6639091" cy="5555367"/>
          </a:xfrm>
          <a:prstGeom prst="rect">
            <a:avLst/>
          </a:prstGeom>
        </p:spPr>
        <p:txBody>
          <a:bodyPr lIns="0" tIns="0" rIns="0" bIns="0" anchor="ctr">
            <a:spAutoFit/>
          </a:bodyPr>
          <a:lstStyle/>
          <a:p>
            <a:pPr algn="just" rtl="1"/>
            <a:r>
              <a:rPr lang="ar-SA" sz="2800" b="1" dirty="0">
                <a:latin typeface="Times New Roman" panose="02020603050405020304" pitchFamily="18" charset="0"/>
                <a:cs typeface="Times New Roman" panose="02020603050405020304" pitchFamily="18" charset="0"/>
              </a:rPr>
              <a:t>مكونات مخطط حالة الإستخدام </a:t>
            </a:r>
            <a:r>
              <a:rPr lang="en-US" sz="2800" b="1" dirty="0">
                <a:latin typeface="Times New Roman" panose="02020603050405020304" pitchFamily="18" charset="0"/>
                <a:cs typeface="Times New Roman" panose="02020603050405020304" pitchFamily="18" charset="0"/>
              </a:rPr>
              <a:t>Use Case Diagram</a:t>
            </a:r>
            <a:r>
              <a:rPr lang="ar-SA"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a:p>
            <a:pPr algn="just" rtl="1">
              <a:spcBef>
                <a:spcPts val="882"/>
              </a:spcBef>
            </a:pPr>
            <a:r>
              <a:rPr lang="ar-SA" sz="2400" dirty="0">
                <a:latin typeface="Times New Roman" panose="02020603050405020304" pitchFamily="18" charset="0"/>
                <a:cs typeface="Times New Roman" panose="02020603050405020304" pitchFamily="18" charset="0"/>
              </a:rPr>
              <a:t>تتكون من ثلاث أجزاء رئيسية هي :</a:t>
            </a:r>
            <a:endParaRPr lang="en-US" sz="2400" dirty="0">
              <a:latin typeface="Times New Roman" panose="02020603050405020304" pitchFamily="18" charset="0"/>
              <a:cs typeface="Times New Roman" panose="02020603050405020304" pitchFamily="18" charset="0"/>
            </a:endParaRPr>
          </a:p>
          <a:p>
            <a:pPr marL="452970" indent="-452970" algn="just" rtl="1">
              <a:spcBef>
                <a:spcPts val="882"/>
              </a:spcBef>
            </a:pPr>
            <a:r>
              <a:rPr lang="en-US" sz="2400" b="1" dirty="0">
                <a:solidFill>
                  <a:srgbClr val="FF0000"/>
                </a:solidFill>
                <a:latin typeface="Times New Roman" panose="02020603050405020304" pitchFamily="18" charset="0"/>
                <a:cs typeface="Times New Roman" panose="02020603050405020304" pitchFamily="18" charset="0"/>
              </a:rPr>
              <a:t>1</a:t>
            </a:r>
            <a:r>
              <a:rPr lang="ar-SA" sz="2400" b="1" dirty="0">
                <a:solidFill>
                  <a:srgbClr val="FF0000"/>
                </a:solidFill>
                <a:latin typeface="Times New Roman" panose="02020603050405020304" pitchFamily="18" charset="0"/>
                <a:cs typeface="Times New Roman" panose="02020603050405020304" pitchFamily="18" charset="0"/>
              </a:rPr>
              <a:t>- حالة الإستخدام </a:t>
            </a:r>
            <a:r>
              <a:rPr lang="en-US" sz="2400" b="1" dirty="0">
                <a:solidFill>
                  <a:srgbClr val="FF0000"/>
                </a:solidFill>
                <a:latin typeface="Times New Roman" panose="02020603050405020304" pitchFamily="18" charset="0"/>
                <a:cs typeface="Times New Roman" panose="02020603050405020304" pitchFamily="18" charset="0"/>
              </a:rPr>
              <a:t>Use Case</a:t>
            </a:r>
            <a:r>
              <a:rPr lang="ar-SA" sz="2400" b="1" dirty="0">
                <a:solidFill>
                  <a:srgbClr val="FF0000"/>
                </a:solidFill>
                <a:latin typeface="Times New Roman" panose="02020603050405020304" pitchFamily="18" charset="0"/>
                <a:cs typeface="Times New Roman" panose="02020603050405020304" pitchFamily="18" charset="0"/>
              </a:rPr>
              <a:t> :-</a:t>
            </a:r>
          </a:p>
          <a:p>
            <a:pPr marL="452970" indent="-452970" algn="just" rtl="1">
              <a:spcBef>
                <a:spcPts val="882"/>
              </a:spcBef>
            </a:pPr>
            <a:r>
              <a:rPr lang="ar-SA" sz="2400" dirty="0">
                <a:latin typeface="Times New Roman" panose="02020603050405020304" pitchFamily="18" charset="0"/>
                <a:cs typeface="Times New Roman" panose="02020603050405020304" pitchFamily="18" charset="0"/>
              </a:rPr>
              <a:t>		    هي مجموعة العمليات التي تنفذ عن طريق حالة الإستخدام لتحقيق هدف واحد . وتمثل في الرسم بشكل بيضاوي يكتب عليه إسم العملية التي تنفذها الـ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452970" indent="-452970" algn="just" rtl="1">
              <a:spcBef>
                <a:spcPts val="882"/>
              </a:spcBef>
            </a:pPr>
            <a:r>
              <a:rPr lang="en-US" sz="2400" b="1" dirty="0">
                <a:solidFill>
                  <a:srgbClr val="FF0000"/>
                </a:solidFill>
                <a:latin typeface="Times New Roman" panose="02020603050405020304" pitchFamily="18" charset="0"/>
                <a:cs typeface="Times New Roman" panose="02020603050405020304" pitchFamily="18" charset="0"/>
              </a:rPr>
              <a:t>2</a:t>
            </a:r>
            <a:r>
              <a:rPr lang="ar-SA" sz="2400" b="1" dirty="0">
                <a:solidFill>
                  <a:srgbClr val="FF0000"/>
                </a:solidFill>
                <a:latin typeface="Times New Roman" panose="02020603050405020304" pitchFamily="18" charset="0"/>
                <a:cs typeface="Times New Roman" panose="02020603050405020304" pitchFamily="18" charset="0"/>
              </a:rPr>
              <a:t>- الفاعل </a:t>
            </a:r>
            <a:r>
              <a:rPr lang="en-US" sz="2400" b="1" dirty="0">
                <a:solidFill>
                  <a:srgbClr val="FF0000"/>
                </a:solidFill>
                <a:latin typeface="Times New Roman" panose="02020603050405020304" pitchFamily="18" charset="0"/>
                <a:cs typeface="Times New Roman" panose="02020603050405020304" pitchFamily="18" charset="0"/>
              </a:rPr>
              <a:t>Actor</a:t>
            </a:r>
            <a:r>
              <a:rPr lang="ar-SA" sz="2400" b="1" dirty="0">
                <a:solidFill>
                  <a:srgbClr val="FF0000"/>
                </a:solidFill>
                <a:latin typeface="Times New Roman" panose="02020603050405020304" pitchFamily="18" charset="0"/>
                <a:cs typeface="Times New Roman" panose="02020603050405020304" pitchFamily="18" charset="0"/>
              </a:rPr>
              <a:t> :-</a:t>
            </a:r>
          </a:p>
          <a:p>
            <a:pPr algn="just" rtl="1"/>
            <a:r>
              <a:rPr lang="ar-SA" sz="2400" dirty="0">
                <a:latin typeface="Times New Roman" panose="02020603050405020304" pitchFamily="18" charset="0"/>
                <a:cs typeface="Times New Roman" panose="02020603050405020304" pitchFamily="18" charset="0"/>
              </a:rPr>
              <a:t>	هو أي شئ يمكنه تفعيل حالة الإستخدام , يمكن أن يكون شخص أو نظام أو قاعدة البيانات ..إلخ. ويرمز  للـ </a:t>
            </a:r>
            <a:r>
              <a:rPr lang="en-US" sz="2400" dirty="0">
                <a:latin typeface="Times New Roman" panose="02020603050405020304" pitchFamily="18" charset="0"/>
                <a:cs typeface="Times New Roman" panose="02020603050405020304" pitchFamily="18" charset="0"/>
              </a:rPr>
              <a:t>Actor</a:t>
            </a:r>
            <a:r>
              <a:rPr lang="ar-SA" sz="2400" dirty="0">
                <a:latin typeface="Times New Roman" panose="02020603050405020304" pitchFamily="18" charset="0"/>
                <a:cs typeface="Times New Roman" panose="02020603050405020304" pitchFamily="18" charset="0"/>
              </a:rPr>
              <a:t> بالرمز         .</a:t>
            </a:r>
            <a:endParaRPr lang="en-US" sz="2400" dirty="0">
              <a:latin typeface="Times New Roman" panose="02020603050405020304" pitchFamily="18" charset="0"/>
              <a:cs typeface="Times New Roman" panose="02020603050405020304" pitchFamily="18" charset="0"/>
            </a:endParaRPr>
          </a:p>
          <a:p>
            <a:pPr marL="452970" indent="-452970" algn="just" rtl="1">
              <a:spcBef>
                <a:spcPts val="882"/>
              </a:spcBef>
            </a:pPr>
            <a:r>
              <a:rPr lang="en-US" sz="2400" b="1" dirty="0">
                <a:solidFill>
                  <a:srgbClr val="FF0000"/>
                </a:solidFill>
                <a:latin typeface="Times New Roman" panose="02020603050405020304" pitchFamily="18" charset="0"/>
                <a:cs typeface="Times New Roman" panose="02020603050405020304" pitchFamily="18" charset="0"/>
              </a:rPr>
              <a:t>3</a:t>
            </a:r>
            <a:r>
              <a:rPr lang="ar-SA" sz="2400" b="1" dirty="0">
                <a:solidFill>
                  <a:srgbClr val="FF0000"/>
                </a:solidFill>
                <a:latin typeface="Times New Roman" panose="02020603050405020304" pitchFamily="18" charset="0"/>
                <a:cs typeface="Times New Roman" panose="02020603050405020304" pitchFamily="18" charset="0"/>
              </a:rPr>
              <a:t>- العلاقة </a:t>
            </a:r>
            <a:r>
              <a:rPr lang="en-US" sz="2400" b="1" dirty="0">
                <a:solidFill>
                  <a:srgbClr val="FF0000"/>
                </a:solidFill>
                <a:latin typeface="Times New Roman" panose="02020603050405020304" pitchFamily="18" charset="0"/>
                <a:cs typeface="Times New Roman" panose="02020603050405020304" pitchFamily="18" charset="0"/>
              </a:rPr>
              <a:t>Association or Relation</a:t>
            </a:r>
            <a:r>
              <a:rPr lang="ar-SA" sz="2400" b="1" dirty="0">
                <a:solidFill>
                  <a:srgbClr val="FF0000"/>
                </a:solidFill>
                <a:latin typeface="Times New Roman" panose="02020603050405020304" pitchFamily="18" charset="0"/>
                <a:cs typeface="Times New Roman" panose="02020603050405020304" pitchFamily="18" charset="0"/>
              </a:rPr>
              <a:t> :-</a:t>
            </a:r>
          </a:p>
          <a:p>
            <a:pPr marL="452970" indent="-452970" algn="just" rtl="1">
              <a:spcBef>
                <a:spcPts val="882"/>
              </a:spcBef>
            </a:pPr>
            <a:r>
              <a:rPr lang="ar-SA" sz="2400" dirty="0">
                <a:latin typeface="Times New Roman" panose="02020603050405020304" pitchFamily="18" charset="0"/>
                <a:cs typeface="Times New Roman" panose="02020603050405020304" pitchFamily="18" charset="0"/>
              </a:rPr>
              <a:t>		   تمثل أداة الربط بين حالة الإستخدام وبين الممثل ويرمز لها بخط وله أنواع .</a:t>
            </a:r>
            <a:endParaRPr lang="en-US" sz="2400" dirty="0">
              <a:latin typeface="Times New Roman" panose="02020603050405020304" pitchFamily="18" charset="0"/>
              <a:cs typeface="Times New Roman" panose="02020603050405020304" pitchFamily="18" charset="0"/>
            </a:endParaRPr>
          </a:p>
        </p:txBody>
      </p:sp>
      <p:pic>
        <p:nvPicPr>
          <p:cNvPr id="3" name="Picture 3"/>
          <p:cNvPicPr>
            <a:picLocks noChangeAspect="1" noChangeArrowheads="1"/>
          </p:cNvPicPr>
          <p:nvPr/>
        </p:nvPicPr>
        <p:blipFill>
          <a:blip r:embed="rId2">
            <a:lum bright="-20000" contrast="40000"/>
          </a:blip>
          <a:srcRect l="4736" t="8339" r="82394" b="29196"/>
          <a:stretch>
            <a:fillRect/>
          </a:stretch>
        </p:blipFill>
        <p:spPr bwMode="auto">
          <a:xfrm>
            <a:off x="4984524" y="4151704"/>
            <a:ext cx="400634" cy="537862"/>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C9284FAF-E26A-4F73-9A81-FF34975CD4C6}" type="slidenum">
              <a:rPr lang="en-US" smtClean="0"/>
              <a:t>19</a:t>
            </a:fld>
            <a:endParaRPr lang="en-US"/>
          </a:p>
        </p:txBody>
      </p:sp>
    </p:spTree>
    <p:extLst>
      <p:ext uri="{BB962C8B-B14F-4D97-AF65-F5344CB8AC3E}">
        <p14:creationId xmlns:p14="http://schemas.microsoft.com/office/powerpoint/2010/main" val="3985328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279163" y="1999458"/>
            <a:ext cx="6639091" cy="2462213"/>
          </a:xfrm>
          <a:prstGeom prst="rect">
            <a:avLst/>
          </a:prstGeom>
        </p:spPr>
        <p:txBody>
          <a:bodyPr lIns="0" tIns="0" rIns="0" bIns="0" anchor="ctr">
            <a:spAutoFit/>
          </a:bodyPr>
          <a:lstStyle/>
          <a:p>
            <a:pPr algn="ctr" rtl="1"/>
            <a:r>
              <a:rPr lang="ar-SA" sz="8000" dirty="0">
                <a:latin typeface="Franklin Gothic Heavy" pitchFamily="34" charset="0"/>
              </a:rPr>
              <a:t>لغة النمذجة الموحدة</a:t>
            </a:r>
          </a:p>
          <a:p>
            <a:pPr algn="ctr" rtl="1"/>
            <a:r>
              <a:rPr lang="ar-SA" sz="8000" dirty="0">
                <a:latin typeface="Franklin Gothic Heavy" pitchFamily="34" charset="0"/>
              </a:rPr>
              <a:t> </a:t>
            </a:r>
            <a:r>
              <a:rPr lang="en-US" sz="8000" dirty="0">
                <a:latin typeface="Franklin Gothic Heavy" pitchFamily="34" charset="0"/>
              </a:rPr>
              <a:t>UML</a:t>
            </a:r>
          </a:p>
        </p:txBody>
      </p:sp>
      <p:sp>
        <p:nvSpPr>
          <p:cNvPr id="4" name="Slide Number Placeholder 3"/>
          <p:cNvSpPr>
            <a:spLocks noGrp="1"/>
          </p:cNvSpPr>
          <p:nvPr>
            <p:ph type="sldNum" sz="quarter" idx="12"/>
          </p:nvPr>
        </p:nvSpPr>
        <p:spPr/>
        <p:txBody>
          <a:bodyPr/>
          <a:lstStyle/>
          <a:p>
            <a:fld id="{C9284FAF-E26A-4F73-9A81-FF34975CD4C6}" type="slidenum">
              <a:rPr lang="en-US" smtClean="0"/>
              <a:t>2</a:t>
            </a:fld>
            <a:endParaRPr lang="en-US"/>
          </a:p>
        </p:txBody>
      </p:sp>
    </p:spTree>
    <p:extLst>
      <p:ext uri="{BB962C8B-B14F-4D97-AF65-F5344CB8AC3E}">
        <p14:creationId xmlns:p14="http://schemas.microsoft.com/office/powerpoint/2010/main" val="1337966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0" y="775253"/>
            <a:ext cx="7586042" cy="5100617"/>
          </a:xfrm>
        </p:spPr>
        <p:txBody>
          <a:bodyPr/>
          <a:lstStyle/>
          <a:p>
            <a:pPr marL="0" indent="0" algn="r" rtl="1">
              <a:buNone/>
            </a:pPr>
            <a:r>
              <a:rPr lang="ar-EG" dirty="0" smtClean="0">
                <a:solidFill>
                  <a:srgbClr val="FF0000"/>
                </a:solidFill>
              </a:rPr>
              <a:t>4- النظام </a:t>
            </a:r>
            <a:r>
              <a:rPr lang="en-US" dirty="0" smtClean="0">
                <a:solidFill>
                  <a:srgbClr val="FF0000"/>
                </a:solidFill>
              </a:rPr>
              <a:t>system </a:t>
            </a:r>
          </a:p>
          <a:p>
            <a:pPr marL="0" indent="0" algn="r" rtl="1">
              <a:buNone/>
            </a:pPr>
            <a:r>
              <a:rPr lang="ar-EG" dirty="0"/>
              <a:t>يُستخدم النظام لتحديد نطاق رسم مخطط حالة الاستخدام ويتم رسمه على شكل مستطيل، هذا العنصر اختياري ولكنه مفيد عند رسم أنظمة كبيرة، على سبيل المثال، يمكنك إنشاء جميع حالات الاستخدام ثم استخدام كائن “النظام” لتحديد النطاق الذي يغطيه مشروعك، أو يمكنك حتى استخدامه لإظهار المناطق المختلفة المغطاة في إصدارات مختلفة.</a:t>
            </a:r>
            <a:endParaRPr lang="en-US" dirty="0"/>
          </a:p>
        </p:txBody>
      </p:sp>
      <p:sp>
        <p:nvSpPr>
          <p:cNvPr id="5" name="Slide Number Placeholder 4"/>
          <p:cNvSpPr>
            <a:spLocks noGrp="1"/>
          </p:cNvSpPr>
          <p:nvPr>
            <p:ph type="sldNum" sz="quarter" idx="4294967295"/>
          </p:nvPr>
        </p:nvSpPr>
        <p:spPr>
          <a:xfrm>
            <a:off x="8153400" y="5754189"/>
            <a:ext cx="533400" cy="508000"/>
          </a:xfrm>
          <a:prstGeom prst="rect">
            <a:avLst/>
          </a:prstGeom>
        </p:spPr>
        <p:txBody>
          <a:bodyPr/>
          <a:lstStyle/>
          <a:p>
            <a:fld id="{C9284FAF-E26A-4F73-9A81-FF34975CD4C6}" type="slidenum">
              <a:rPr lang="en-US" smtClean="0"/>
              <a:t>20</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3124200"/>
            <a:ext cx="2507519" cy="3164228"/>
          </a:xfrm>
          <a:prstGeom prst="rect">
            <a:avLst/>
          </a:prstGeom>
        </p:spPr>
      </p:pic>
    </p:spTree>
    <p:extLst>
      <p:ext uri="{BB962C8B-B14F-4D97-AF65-F5344CB8AC3E}">
        <p14:creationId xmlns:p14="http://schemas.microsoft.com/office/powerpoint/2010/main" val="3635885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1011140"/>
            <a:ext cx="6639091" cy="430118"/>
          </a:xfrm>
          <a:prstGeom prst="rect">
            <a:avLst/>
          </a:prstGeom>
        </p:spPr>
        <p:txBody>
          <a:bodyPr lIns="0" tIns="0" rIns="0" bIns="0" anchor="ctr">
            <a:spAutoFit/>
          </a:bodyPr>
          <a:lstStyle/>
          <a:p>
            <a:pPr algn="r" rtl="1"/>
            <a:r>
              <a:rPr lang="ar-SA" sz="2795" b="1" dirty="0">
                <a:latin typeface="Times New Roman" panose="02020603050405020304" pitchFamily="18" charset="0"/>
                <a:cs typeface="Times New Roman" panose="02020603050405020304" pitchFamily="18" charset="0"/>
              </a:rPr>
              <a:t>الشكل العام لمخطط حالة إستخدام :</a:t>
            </a:r>
            <a:endParaRPr lang="en-US" sz="2795" b="1"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lum bright="-20000" contrast="40000"/>
          </a:blip>
          <a:srcRect/>
          <a:stretch>
            <a:fillRect/>
          </a:stretch>
        </p:blipFill>
        <p:spPr bwMode="auto">
          <a:xfrm>
            <a:off x="2149974" y="1794121"/>
            <a:ext cx="5194765" cy="2303378"/>
          </a:xfrm>
          <a:prstGeom prst="rect">
            <a:avLst/>
          </a:prstGeom>
          <a:noFill/>
          <a:ln w="19050">
            <a:solidFill>
              <a:schemeClr val="tx1"/>
            </a:solidFill>
            <a:miter lim="800000"/>
            <a:headEnd/>
            <a:tailEnd/>
          </a:ln>
          <a:effectLst/>
        </p:spPr>
      </p:pic>
      <p:sp>
        <p:nvSpPr>
          <p:cNvPr id="5" name="Text Box 5"/>
          <p:cNvSpPr txBox="1">
            <a:spLocks noChangeArrowheads="1"/>
          </p:cNvSpPr>
          <p:nvPr/>
        </p:nvSpPr>
        <p:spPr bwMode="auto">
          <a:xfrm>
            <a:off x="5551239" y="3091412"/>
            <a:ext cx="1299631" cy="369332"/>
          </a:xfrm>
          <a:prstGeom prst="rect">
            <a:avLst/>
          </a:prstGeom>
        </p:spPr>
        <p:txBody>
          <a:bodyPr wrap="square" lIns="0" tIns="0" rIns="0" bIns="0" anchor="ctr">
            <a:spAutoFit/>
          </a:bodyPr>
          <a:lstStyle/>
          <a:p>
            <a:pPr algn="ctr"/>
            <a:r>
              <a:rPr lang="ar-SA" sz="2400" dirty="0">
                <a:latin typeface="Franklin Gothic Heavy" pitchFamily="34" charset="0"/>
              </a:rPr>
              <a:t>إسم العملية</a:t>
            </a:r>
            <a:endParaRPr lang="en-US" sz="2400" dirty="0">
              <a:latin typeface="Franklin Gothic Heavy" pitchFamily="34" charset="0"/>
            </a:endParaRPr>
          </a:p>
        </p:txBody>
      </p:sp>
      <p:sp>
        <p:nvSpPr>
          <p:cNvPr id="6" name="Text Box 5"/>
          <p:cNvSpPr txBox="1">
            <a:spLocks noChangeArrowheads="1"/>
          </p:cNvSpPr>
          <p:nvPr/>
        </p:nvSpPr>
        <p:spPr bwMode="auto">
          <a:xfrm>
            <a:off x="3428203" y="2929965"/>
            <a:ext cx="1299631" cy="316882"/>
          </a:xfrm>
          <a:prstGeom prst="rect">
            <a:avLst/>
          </a:prstGeom>
        </p:spPr>
        <p:txBody>
          <a:bodyPr wrap="square" lIns="0" tIns="0" rIns="0" bIns="0" anchor="ctr">
            <a:spAutoFit/>
          </a:bodyPr>
          <a:lstStyle/>
          <a:p>
            <a:pPr algn="ctr"/>
            <a:r>
              <a:rPr lang="ar-SA" sz="2059" dirty="0">
                <a:latin typeface="Times New Roman" panose="02020603050405020304" pitchFamily="18" charset="0"/>
                <a:cs typeface="Times New Roman" panose="02020603050405020304" pitchFamily="18" charset="0"/>
              </a:rPr>
              <a:t>العلاقة أو الربط</a:t>
            </a:r>
            <a:endParaRPr lang="en-US" sz="2059" dirty="0">
              <a:latin typeface="Times New Roman" panose="02020603050405020304" pitchFamily="18" charset="0"/>
              <a:cs typeface="Times New Roman" panose="02020603050405020304" pitchFamily="18" charset="0"/>
            </a:endParaRPr>
          </a:p>
        </p:txBody>
      </p:sp>
      <p:sp>
        <p:nvSpPr>
          <p:cNvPr id="7" name="Text Box 5"/>
          <p:cNvSpPr txBox="1">
            <a:spLocks noChangeArrowheads="1"/>
          </p:cNvSpPr>
          <p:nvPr/>
        </p:nvSpPr>
        <p:spPr bwMode="auto">
          <a:xfrm>
            <a:off x="2032395" y="3788187"/>
            <a:ext cx="1299631" cy="369332"/>
          </a:xfrm>
          <a:prstGeom prst="rect">
            <a:avLst/>
          </a:prstGeom>
        </p:spPr>
        <p:txBody>
          <a:bodyPr wrap="square" lIns="0" tIns="0" rIns="0" bIns="0" anchor="ctr">
            <a:spAutoFit/>
          </a:bodyPr>
          <a:lstStyle/>
          <a:p>
            <a:pPr algn="ctr"/>
            <a:r>
              <a:rPr lang="ar-SA" sz="2400" dirty="0">
                <a:latin typeface="Franklin Gothic Heavy" pitchFamily="34" charset="0"/>
              </a:rPr>
              <a:t>الفاعل</a:t>
            </a:r>
            <a:endParaRPr lang="en-US" sz="2400" dirty="0">
              <a:latin typeface="Franklin Gothic Heavy" pitchFamily="34" charset="0"/>
            </a:endParaRPr>
          </a:p>
        </p:txBody>
      </p:sp>
      <p:sp>
        <p:nvSpPr>
          <p:cNvPr id="8" name="Text Box 5"/>
          <p:cNvSpPr txBox="1">
            <a:spLocks noChangeArrowheads="1"/>
          </p:cNvSpPr>
          <p:nvPr/>
        </p:nvSpPr>
        <p:spPr bwMode="auto">
          <a:xfrm>
            <a:off x="1279163" y="4738716"/>
            <a:ext cx="6979829" cy="1107996"/>
          </a:xfrm>
          <a:prstGeom prst="rect">
            <a:avLst/>
          </a:prstGeom>
        </p:spPr>
        <p:txBody>
          <a:bodyPr wrap="square" lIns="0" tIns="0" rIns="0" bIns="0" anchor="ctr">
            <a:spAutoFit/>
          </a:bodyPr>
          <a:lstStyle/>
          <a:p>
            <a:pPr algn="just" rtl="1"/>
            <a:r>
              <a:rPr lang="ar-SA" sz="2400" b="1" dirty="0">
                <a:solidFill>
                  <a:srgbClr val="FF0000"/>
                </a:solidFill>
                <a:latin typeface="Times New Roman" panose="02020603050405020304" pitchFamily="18" charset="0"/>
                <a:cs typeface="Times New Roman" panose="02020603050405020304" pitchFamily="18" charset="0"/>
              </a:rPr>
              <a:t>ملحوظة :</a:t>
            </a:r>
          </a:p>
          <a:p>
            <a:pPr algn="just" rtl="1"/>
            <a:r>
              <a:rPr lang="ar-SA" sz="2400" dirty="0">
                <a:latin typeface="Times New Roman" panose="02020603050405020304" pitchFamily="18" charset="0"/>
                <a:cs typeface="Times New Roman" panose="02020603050405020304" pitchFamily="18" charset="0"/>
              </a:rPr>
              <a:t>	كل حالة إستخدام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عبارة عن سيناريو يتكون من مجموعة من الخطوات لتنفيذ وظيفة محددة .</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21</a:t>
            </a:fld>
            <a:endParaRPr lang="en-US"/>
          </a:p>
        </p:txBody>
      </p:sp>
    </p:spTree>
    <p:extLst>
      <p:ext uri="{BB962C8B-B14F-4D97-AF65-F5344CB8AC3E}">
        <p14:creationId xmlns:p14="http://schemas.microsoft.com/office/powerpoint/2010/main" val="337142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038497" y="755487"/>
            <a:ext cx="7112725" cy="2331407"/>
          </a:xfrm>
          <a:prstGeom prst="rect">
            <a:avLst/>
          </a:prstGeom>
        </p:spPr>
        <p:txBody>
          <a:bodyPr wrap="square" lIns="0" tIns="0" rIns="0" bIns="0" anchor="ctr">
            <a:spAutoFit/>
          </a:bodyPr>
          <a:lstStyle/>
          <a:p>
            <a:pPr algn="r" rtl="1"/>
            <a:r>
              <a:rPr lang="ar-SA" sz="2400" b="1" u="sng" dirty="0">
                <a:latin typeface="Times New Roman" panose="02020603050405020304" pitchFamily="18" charset="0"/>
                <a:cs typeface="Times New Roman" panose="02020603050405020304" pitchFamily="18" charset="0"/>
              </a:rPr>
              <a:t>أنواع العلاقات في حالة الإستخدام </a:t>
            </a:r>
            <a:r>
              <a:rPr lang="en-US" sz="2400" b="1" u="sng" dirty="0">
                <a:latin typeface="Times New Roman" panose="02020603050405020304" pitchFamily="18" charset="0"/>
                <a:cs typeface="Times New Roman" panose="02020603050405020304" pitchFamily="18" charset="0"/>
              </a:rPr>
              <a:t>Relationship in Use Case</a:t>
            </a:r>
            <a:r>
              <a:rPr lang="ar-SA" sz="2400" b="1" u="sng" dirty="0">
                <a:latin typeface="Times New Roman" panose="02020603050405020304" pitchFamily="18" charset="0"/>
                <a:cs typeface="Times New Roman" panose="02020603050405020304" pitchFamily="18" charset="0"/>
              </a:rPr>
              <a:t> :</a:t>
            </a:r>
          </a:p>
          <a:p>
            <a:pPr algn="r" rtl="1">
              <a:spcBef>
                <a:spcPts val="882"/>
              </a:spcBef>
            </a:pPr>
            <a:r>
              <a:rPr lang="en-US" sz="2400" b="1" dirty="0">
                <a:solidFill>
                  <a:srgbClr val="FF0000"/>
                </a:solidFill>
                <a:latin typeface="Times New Roman" panose="02020603050405020304" pitchFamily="18" charset="0"/>
                <a:cs typeface="Times New Roman" panose="02020603050405020304" pitchFamily="18" charset="0"/>
              </a:rPr>
              <a:t>1</a:t>
            </a:r>
            <a:r>
              <a:rPr lang="ar-SA" sz="2400" b="1" dirty="0">
                <a:solidFill>
                  <a:srgbClr val="FF0000"/>
                </a:solidFill>
                <a:latin typeface="Times New Roman" panose="02020603050405020304" pitchFamily="18" charset="0"/>
                <a:cs typeface="Times New Roman" panose="02020603050405020304" pitchFamily="18" charset="0"/>
              </a:rPr>
              <a:t>- العلاقة (تضمين ) </a:t>
            </a:r>
            <a:r>
              <a:rPr lang="en-US" sz="2400" b="1" dirty="0">
                <a:solidFill>
                  <a:srgbClr val="FF0000"/>
                </a:solidFill>
                <a:latin typeface="Times New Roman" panose="02020603050405020304" pitchFamily="18" charset="0"/>
                <a:cs typeface="Times New Roman" panose="02020603050405020304" pitchFamily="18" charset="0"/>
              </a:rPr>
              <a:t>Include</a:t>
            </a:r>
            <a:r>
              <a:rPr lang="ar-SA" sz="2400" b="1" dirty="0">
                <a:solidFill>
                  <a:srgbClr val="FF0000"/>
                </a:solidFill>
                <a:latin typeface="Times New Roman" panose="02020603050405020304" pitchFamily="18" charset="0"/>
                <a:cs typeface="Times New Roman" panose="02020603050405020304" pitchFamily="18" charset="0"/>
              </a:rPr>
              <a:t> :</a:t>
            </a:r>
          </a:p>
          <a:p>
            <a:pPr algn="just" rtl="1"/>
            <a:r>
              <a:rPr lang="ar-EG" sz="2400" dirty="0" smtClean="0">
                <a:latin typeface="Times New Roman" panose="02020603050405020304" pitchFamily="18" charset="0"/>
                <a:cs typeface="Times New Roman" panose="02020603050405020304" pitchFamily="18" charset="0"/>
              </a:rPr>
              <a:t>تستخدم عندما توجد حالة إستخدام تحتاج إلى حالة إستخدام اخرى بشكل إجباري </a:t>
            </a:r>
            <a:endParaRPr lang="ar-SA" sz="2400"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يتم تمثيل هذه العلاقة كما يلي :</a:t>
            </a:r>
          </a:p>
          <a:p>
            <a:pPr algn="r" rtl="1"/>
            <a:endParaRPr lang="en-US" sz="2400" dirty="0">
              <a:latin typeface="Times New Roman" panose="02020603050405020304" pitchFamily="18" charset="0"/>
              <a:cs typeface="Times New Roman" panose="02020603050405020304" pitchFamily="18" charset="0"/>
            </a:endParaRPr>
          </a:p>
        </p:txBody>
      </p:sp>
      <p:pic>
        <p:nvPicPr>
          <p:cNvPr id="105475" name="Picture 3"/>
          <p:cNvPicPr>
            <a:picLocks noChangeAspect="1" noChangeArrowheads="1"/>
          </p:cNvPicPr>
          <p:nvPr/>
        </p:nvPicPr>
        <p:blipFill>
          <a:blip r:embed="rId2">
            <a:lum bright="-20000" contrast="40000"/>
          </a:blip>
          <a:srcRect l="36774" t="30449" r="45902" b="28563"/>
          <a:stretch>
            <a:fillRect/>
          </a:stretch>
        </p:blipFill>
        <p:spPr bwMode="auto">
          <a:xfrm>
            <a:off x="628695" y="2212920"/>
            <a:ext cx="2322437" cy="3018386"/>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C9284FAF-E26A-4F73-9A81-FF34975CD4C6}" type="slidenum">
              <a:rPr lang="en-US" smtClean="0"/>
              <a:t>22</a:t>
            </a:fld>
            <a:endParaRPr lang="en-US"/>
          </a:p>
        </p:txBody>
      </p:sp>
      <p:pic>
        <p:nvPicPr>
          <p:cNvPr id="7" name="Content Placeholder 3"/>
          <p:cNvPicPr>
            <a:picLocks noChangeAspect="1"/>
          </p:cNvPicPr>
          <p:nvPr/>
        </p:nvPicPr>
        <p:blipFill rotWithShape="1">
          <a:blip r:embed="rId3"/>
          <a:srcRect l="25584" t="11181" r="13149" b="69006"/>
          <a:stretch/>
        </p:blipFill>
        <p:spPr>
          <a:xfrm>
            <a:off x="2951132" y="3125121"/>
            <a:ext cx="5591189" cy="1355439"/>
          </a:xfrm>
          <a:prstGeom prst="rect">
            <a:avLst/>
          </a:prstGeom>
        </p:spPr>
      </p:pic>
    </p:spTree>
    <p:extLst>
      <p:ext uri="{BB962C8B-B14F-4D97-AF65-F5344CB8AC3E}">
        <p14:creationId xmlns:p14="http://schemas.microsoft.com/office/powerpoint/2010/main" val="2619602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969918" y="726238"/>
            <a:ext cx="6948336" cy="1846659"/>
          </a:xfrm>
          <a:prstGeom prst="rect">
            <a:avLst/>
          </a:prstGeom>
        </p:spPr>
        <p:txBody>
          <a:bodyPr wrap="square" lIns="0" tIns="0" rIns="0" bIns="0" anchor="ctr">
            <a:spAutoFit/>
          </a:bodyPr>
          <a:lstStyle/>
          <a:p>
            <a:pPr algn="r" rtl="1"/>
            <a:r>
              <a:rPr lang="en-US" sz="2400" b="1" dirty="0">
                <a:solidFill>
                  <a:srgbClr val="FF0000"/>
                </a:solidFill>
                <a:latin typeface="Times New Roman" panose="02020603050405020304" pitchFamily="18" charset="0"/>
                <a:cs typeface="Times New Roman" panose="02020603050405020304" pitchFamily="18" charset="0"/>
              </a:rPr>
              <a:t>2</a:t>
            </a:r>
            <a:r>
              <a:rPr lang="ar-SA" sz="2400" b="1" dirty="0">
                <a:solidFill>
                  <a:srgbClr val="FF0000"/>
                </a:solidFill>
                <a:latin typeface="Times New Roman" panose="02020603050405020304" pitchFamily="18" charset="0"/>
                <a:cs typeface="Times New Roman" panose="02020603050405020304" pitchFamily="18" charset="0"/>
              </a:rPr>
              <a:t>- العلاقة (إمتداد)  </a:t>
            </a:r>
            <a:r>
              <a:rPr lang="en-US" sz="2400" b="1" dirty="0">
                <a:solidFill>
                  <a:srgbClr val="FF0000"/>
                </a:solidFill>
                <a:latin typeface="Times New Roman" panose="02020603050405020304" pitchFamily="18" charset="0"/>
                <a:cs typeface="Times New Roman" panose="02020603050405020304" pitchFamily="18" charset="0"/>
              </a:rPr>
              <a:t>Extension</a:t>
            </a:r>
            <a:r>
              <a:rPr lang="ar-SA" sz="2400" b="1" dirty="0">
                <a:solidFill>
                  <a:srgbClr val="FF0000"/>
                </a:solidFill>
                <a:latin typeface="Times New Roman" panose="02020603050405020304" pitchFamily="18" charset="0"/>
                <a:cs typeface="Times New Roman" panose="02020603050405020304" pitchFamily="18" charset="0"/>
              </a:rPr>
              <a:t> :</a:t>
            </a:r>
          </a:p>
          <a:p>
            <a:pPr algn="just" rtl="1"/>
            <a:r>
              <a:rPr lang="ar-SA" sz="2400" dirty="0">
                <a:latin typeface="Times New Roman" panose="02020603050405020304" pitchFamily="18" charset="0"/>
                <a:cs typeface="Times New Roman" panose="02020603050405020304" pitchFamily="18" charset="0"/>
              </a:rPr>
              <a:t>	تسمح لنا هذه العلاقة بإنشاء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جديدة </a:t>
            </a:r>
            <a:r>
              <a:rPr lang="ar-EG" sz="2400" dirty="0" smtClean="0">
                <a:latin typeface="Times New Roman" panose="02020603050405020304" pitchFamily="18" charset="0"/>
                <a:cs typeface="Times New Roman" panose="02020603050405020304" pitchFamily="18" charset="0"/>
              </a:rPr>
              <a:t>توسع عمل</a:t>
            </a:r>
            <a:r>
              <a:rPr lang="ar-SA"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موجودة سابقاً بهدف معالجة حالة إستثنائية قد تواجهنا أو لوضع شرط علي الخطوات ضمن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الحالية .</a:t>
            </a:r>
          </a:p>
          <a:p>
            <a:pPr algn="r" rtl="1"/>
            <a:r>
              <a:rPr lang="ar-SA" sz="2400" dirty="0">
                <a:latin typeface="Times New Roman" panose="02020603050405020304" pitchFamily="18" charset="0"/>
                <a:cs typeface="Times New Roman" panose="02020603050405020304" pitchFamily="18" charset="0"/>
              </a:rPr>
              <a:t>يتم تمثيلها كما يلي :</a:t>
            </a:r>
            <a:endParaRPr lang="en-US" sz="2400" dirty="0">
              <a:latin typeface="Times New Roman" panose="02020603050405020304" pitchFamily="18" charset="0"/>
              <a:cs typeface="Times New Roman" panose="02020603050405020304" pitchFamily="18" charset="0"/>
            </a:endParaRPr>
          </a:p>
        </p:txBody>
      </p:sp>
      <p:pic>
        <p:nvPicPr>
          <p:cNvPr id="106498" name="Picture 2"/>
          <p:cNvPicPr>
            <a:picLocks noChangeAspect="1" noChangeArrowheads="1"/>
          </p:cNvPicPr>
          <p:nvPr/>
        </p:nvPicPr>
        <p:blipFill>
          <a:blip r:embed="rId2"/>
          <a:srcRect l="43474" t="25798" r="42307" b="31760"/>
          <a:stretch>
            <a:fillRect/>
          </a:stretch>
        </p:blipFill>
        <p:spPr bwMode="auto">
          <a:xfrm>
            <a:off x="1038956" y="2244540"/>
            <a:ext cx="1829799" cy="345628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C9284FAF-E26A-4F73-9A81-FF34975CD4C6}" type="slidenum">
              <a:rPr lang="en-US" smtClean="0"/>
              <a:t>23</a:t>
            </a:fld>
            <a:endParaRPr lang="en-US"/>
          </a:p>
        </p:txBody>
      </p:sp>
      <p:pic>
        <p:nvPicPr>
          <p:cNvPr id="6" name="Content Placeholder 3"/>
          <p:cNvPicPr>
            <a:picLocks noChangeAspect="1"/>
          </p:cNvPicPr>
          <p:nvPr/>
        </p:nvPicPr>
        <p:blipFill rotWithShape="1">
          <a:blip r:embed="rId3"/>
          <a:srcRect l="16468" t="71521" r="24120" b="7165"/>
          <a:stretch/>
        </p:blipFill>
        <p:spPr>
          <a:xfrm>
            <a:off x="3485537" y="3042147"/>
            <a:ext cx="4279889" cy="1151031"/>
          </a:xfrm>
          <a:prstGeom prst="rect">
            <a:avLst/>
          </a:prstGeom>
        </p:spPr>
      </p:pic>
    </p:spTree>
    <p:extLst>
      <p:ext uri="{BB962C8B-B14F-4D97-AF65-F5344CB8AC3E}">
        <p14:creationId xmlns:p14="http://schemas.microsoft.com/office/powerpoint/2010/main" val="1870520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669083"/>
            <a:ext cx="6639091" cy="738664"/>
          </a:xfrm>
          <a:prstGeom prst="rect">
            <a:avLst/>
          </a:prstGeom>
        </p:spPr>
        <p:txBody>
          <a:bodyPr lIns="0" tIns="0" rIns="0" bIns="0" anchor="ctr">
            <a:spAutoFit/>
          </a:bodyPr>
          <a:lstStyle/>
          <a:p>
            <a:pPr algn="r" rtl="1"/>
            <a:r>
              <a:rPr lang="en-US" sz="2400" b="1" dirty="0">
                <a:solidFill>
                  <a:srgbClr val="FF0000"/>
                </a:solidFill>
                <a:latin typeface="Times New Roman" panose="02020603050405020304" pitchFamily="18" charset="0"/>
                <a:cs typeface="Times New Roman" panose="02020603050405020304" pitchFamily="18" charset="0"/>
              </a:rPr>
              <a:t>3</a:t>
            </a:r>
            <a:r>
              <a:rPr lang="ar-SA" sz="2400" b="1" dirty="0">
                <a:solidFill>
                  <a:srgbClr val="FF0000"/>
                </a:solidFill>
                <a:latin typeface="Times New Roman" panose="02020603050405020304" pitchFamily="18" charset="0"/>
                <a:cs typeface="Times New Roman" panose="02020603050405020304" pitchFamily="18" charset="0"/>
              </a:rPr>
              <a:t>- التعميم (التوريث) </a:t>
            </a:r>
            <a:r>
              <a:rPr lang="en-US" sz="2400" b="1" dirty="0">
                <a:solidFill>
                  <a:srgbClr val="FF0000"/>
                </a:solidFill>
                <a:latin typeface="Times New Roman" panose="02020603050405020304" pitchFamily="18" charset="0"/>
                <a:cs typeface="Times New Roman" panose="02020603050405020304" pitchFamily="18" charset="0"/>
              </a:rPr>
              <a:t>Generalization</a:t>
            </a:r>
            <a:r>
              <a:rPr lang="ar-SA" sz="2400" b="1" dirty="0">
                <a:solidFill>
                  <a:srgbClr val="FF0000"/>
                </a:solidFill>
                <a:latin typeface="Times New Roman" panose="02020603050405020304" pitchFamily="18" charset="0"/>
                <a:cs typeface="Times New Roman" panose="02020603050405020304" pitchFamily="18" charset="0"/>
              </a:rPr>
              <a:t> :</a:t>
            </a:r>
          </a:p>
          <a:p>
            <a:pPr algn="r" rtl="1"/>
            <a:r>
              <a:rPr lang="ar-SA" sz="2400" dirty="0">
                <a:latin typeface="Times New Roman" panose="02020603050405020304" pitchFamily="18" charset="0"/>
                <a:cs typeface="Times New Roman" panose="02020603050405020304" pitchFamily="18" charset="0"/>
              </a:rPr>
              <a:t>هي أخذ صفات من حالة إستخدام أو أكثر وتوريثها لحالة أخري .</a:t>
            </a:r>
            <a:endParaRPr lang="en-US" sz="2400" dirty="0">
              <a:latin typeface="Times New Roman" panose="02020603050405020304" pitchFamily="18" charset="0"/>
              <a:cs typeface="Times New Roman" panose="02020603050405020304" pitchFamily="18" charset="0"/>
            </a:endParaRPr>
          </a:p>
        </p:txBody>
      </p:sp>
      <p:pic>
        <p:nvPicPr>
          <p:cNvPr id="107522" name="Picture 2"/>
          <p:cNvPicPr>
            <a:picLocks noChangeAspect="1" noChangeArrowheads="1"/>
          </p:cNvPicPr>
          <p:nvPr/>
        </p:nvPicPr>
        <p:blipFill>
          <a:blip r:embed="rId2">
            <a:lum bright="-20000" contrast="40000"/>
          </a:blip>
          <a:srcRect l="37917" t="42368" r="35606" b="19842"/>
          <a:stretch>
            <a:fillRect/>
          </a:stretch>
        </p:blipFill>
        <p:spPr bwMode="auto">
          <a:xfrm>
            <a:off x="3083772" y="1767242"/>
            <a:ext cx="3523121" cy="3299895"/>
          </a:xfrm>
          <a:prstGeom prst="rect">
            <a:avLst/>
          </a:prstGeom>
          <a:noFill/>
          <a:ln w="9525">
            <a:noFill/>
            <a:miter lim="800000"/>
            <a:headEnd/>
            <a:tailEnd/>
          </a:ln>
          <a:effectLst/>
        </p:spPr>
      </p:pic>
      <p:sp>
        <p:nvSpPr>
          <p:cNvPr id="4" name="Rectangle 3"/>
          <p:cNvSpPr/>
          <p:nvPr/>
        </p:nvSpPr>
        <p:spPr>
          <a:xfrm>
            <a:off x="323305" y="5426631"/>
            <a:ext cx="8548652" cy="830997"/>
          </a:xfrm>
          <a:prstGeom prst="rect">
            <a:avLst/>
          </a:prstGeom>
        </p:spPr>
        <p:txBody>
          <a:bodyPr wrap="square">
            <a:spAutoFit/>
          </a:bodyPr>
          <a:lstStyle/>
          <a:p>
            <a:pPr algn="ctr" rtl="1"/>
            <a:r>
              <a:rPr lang="ar-SA" sz="2400" dirty="0">
                <a:latin typeface="Times New Roman" panose="02020603050405020304" pitchFamily="18" charset="0"/>
                <a:cs typeface="Times New Roman" panose="02020603050405020304" pitchFamily="18" charset="0"/>
              </a:rPr>
              <a:t>في الشكل أعلاه تم أخذ صفات حالتي الإستخدام </a:t>
            </a:r>
            <a:r>
              <a:rPr lang="en-US" sz="2400" dirty="0">
                <a:latin typeface="Times New Roman" panose="02020603050405020304" pitchFamily="18" charset="0"/>
                <a:cs typeface="Times New Roman" panose="02020603050405020304" pitchFamily="18" charset="0"/>
              </a:rPr>
              <a:t>Case2 and case3</a:t>
            </a:r>
            <a:r>
              <a:rPr lang="ar-SA" sz="2400" dirty="0">
                <a:latin typeface="Times New Roman" panose="02020603050405020304" pitchFamily="18" charset="0"/>
                <a:cs typeface="Times New Roman" panose="02020603050405020304" pitchFamily="18" charset="0"/>
              </a:rPr>
              <a:t> وتوريث خصائصهما لحالة الإستخدام </a:t>
            </a:r>
            <a:r>
              <a:rPr lang="en-US" sz="2400" dirty="0">
                <a:latin typeface="Times New Roman" panose="02020603050405020304" pitchFamily="18" charset="0"/>
                <a:cs typeface="Times New Roman" panose="02020603050405020304" pitchFamily="18" charset="0"/>
              </a:rPr>
              <a:t>Case1</a:t>
            </a:r>
          </a:p>
        </p:txBody>
      </p:sp>
      <p:sp>
        <p:nvSpPr>
          <p:cNvPr id="3" name="Slide Number Placeholder 2"/>
          <p:cNvSpPr>
            <a:spLocks noGrp="1"/>
          </p:cNvSpPr>
          <p:nvPr>
            <p:ph type="sldNum" sz="quarter" idx="12"/>
          </p:nvPr>
        </p:nvSpPr>
        <p:spPr/>
        <p:txBody>
          <a:bodyPr/>
          <a:lstStyle/>
          <a:p>
            <a:fld id="{C9284FAF-E26A-4F73-9A81-FF34975CD4C6}" type="slidenum">
              <a:rPr lang="en-US" smtClean="0"/>
              <a:t>24</a:t>
            </a:fld>
            <a:endParaRPr lang="en-US"/>
          </a:p>
        </p:txBody>
      </p:sp>
    </p:spTree>
    <p:extLst>
      <p:ext uri="{BB962C8B-B14F-4D97-AF65-F5344CB8AC3E}">
        <p14:creationId xmlns:p14="http://schemas.microsoft.com/office/powerpoint/2010/main" val="2525439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431413"/>
            <a:ext cx="6639091" cy="738664"/>
          </a:xfrm>
          <a:prstGeom prst="rect">
            <a:avLst/>
          </a:prstGeom>
        </p:spPr>
        <p:txBody>
          <a:bodyPr lIns="0" tIns="0" rIns="0" bIns="0" anchor="ctr">
            <a:spAutoFit/>
          </a:bodyPr>
          <a:lstStyle/>
          <a:p>
            <a:pPr algn="just" rtl="1"/>
            <a:r>
              <a:rPr lang="ar-SA" sz="2400" b="1" dirty="0">
                <a:solidFill>
                  <a:srgbClr val="FF0000"/>
                </a:solidFill>
                <a:latin typeface="Times New Roman" panose="02020603050405020304" pitchFamily="18" charset="0"/>
                <a:cs typeface="Times New Roman" panose="02020603050405020304" pitchFamily="18" charset="0"/>
              </a:rPr>
              <a:t>الجدول التالي يوضح الرموز أو الأشكال المستخدمة في حالة الإستخدام </a:t>
            </a:r>
            <a:r>
              <a:rPr lang="en-US" sz="2400" b="1" dirty="0">
                <a:solidFill>
                  <a:srgbClr val="FF0000"/>
                </a:solidFill>
                <a:latin typeface="Times New Roman" panose="02020603050405020304" pitchFamily="18" charset="0"/>
                <a:cs typeface="Times New Roman" panose="02020603050405020304" pitchFamily="18" charset="0"/>
              </a:rPr>
              <a:t>Use Case</a:t>
            </a:r>
            <a:r>
              <a:rPr lang="ar-SA" sz="2400" b="1" dirty="0">
                <a:solidFill>
                  <a:srgbClr val="FF0000"/>
                </a:solidFill>
                <a:latin typeface="Times New Roman" panose="02020603050405020304" pitchFamily="18" charset="0"/>
                <a:cs typeface="Times New Roman" panose="02020603050405020304" pitchFamily="18" charset="0"/>
              </a:rPr>
              <a:t> :</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lum bright="-20000" contrast="40000"/>
          </a:blip>
          <a:srcRect/>
          <a:stretch>
            <a:fillRect/>
          </a:stretch>
        </p:blipFill>
        <p:spPr bwMode="auto">
          <a:xfrm>
            <a:off x="1103811" y="1371600"/>
            <a:ext cx="6685805" cy="4950954"/>
          </a:xfrm>
          <a:prstGeom prst="rect">
            <a:avLst/>
          </a:prstGeom>
          <a:ln w="57150" cap="sq">
            <a:solidFill>
              <a:srgbClr val="000000"/>
            </a:solidFill>
            <a:miter lim="800000"/>
          </a:ln>
          <a:effectLst>
            <a:outerShdw blurRad="57150" dist="50800" dir="2700000" algn="tl" rotWithShape="0">
              <a:srgbClr val="000000">
                <a:alpha val="40000"/>
              </a:srgbClr>
            </a:outerShdw>
          </a:effectLst>
        </p:spPr>
      </p:pic>
      <p:sp>
        <p:nvSpPr>
          <p:cNvPr id="4" name="Slide Number Placeholder 3"/>
          <p:cNvSpPr>
            <a:spLocks noGrp="1"/>
          </p:cNvSpPr>
          <p:nvPr>
            <p:ph type="sldNum" sz="quarter" idx="12"/>
          </p:nvPr>
        </p:nvSpPr>
        <p:spPr/>
        <p:txBody>
          <a:bodyPr/>
          <a:lstStyle/>
          <a:p>
            <a:fld id="{C9284FAF-E26A-4F73-9A81-FF34975CD4C6}" type="slidenum">
              <a:rPr lang="en-US" smtClean="0"/>
              <a:t>25</a:t>
            </a:fld>
            <a:endParaRPr lang="en-US"/>
          </a:p>
        </p:txBody>
      </p:sp>
    </p:spTree>
    <p:extLst>
      <p:ext uri="{BB962C8B-B14F-4D97-AF65-F5344CB8AC3E}">
        <p14:creationId xmlns:p14="http://schemas.microsoft.com/office/powerpoint/2010/main" val="1849675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Slide Number Placeholder 4"/>
          <p:cNvSpPr>
            <a:spLocks noGrp="1"/>
          </p:cNvSpPr>
          <p:nvPr>
            <p:ph type="sldNum" sz="quarter" idx="4294967295"/>
          </p:nvPr>
        </p:nvSpPr>
        <p:spPr>
          <a:xfrm>
            <a:off x="8153400" y="5791200"/>
            <a:ext cx="533400" cy="457200"/>
          </a:xfrm>
          <a:prstGeom prst="rect">
            <a:avLst/>
          </a:prstGeom>
        </p:spPr>
        <p:txBody>
          <a:bodyPr/>
          <a:lstStyle/>
          <a:p>
            <a:fld id="{C9284FAF-E26A-4F73-9A81-FF34975CD4C6}" type="slidenum">
              <a:rPr lang="en-US" smtClean="0"/>
              <a:t>26</a:t>
            </a:fld>
            <a:endParaRPr lang="en-US"/>
          </a:p>
        </p:txBody>
      </p:sp>
      <p:pic>
        <p:nvPicPr>
          <p:cNvPr id="6" name="Content Placeholder 5"/>
          <p:cNvPicPr>
            <a:picLocks noGrp="1" noChangeAspect="1"/>
          </p:cNvPicPr>
          <p:nvPr>
            <p:ph idx="1"/>
          </p:nvPr>
        </p:nvPicPr>
        <p:blipFill rotWithShape="1">
          <a:blip r:embed="rId2"/>
          <a:srcRect l="6259" t="26855" r="14924" b="12977"/>
          <a:stretch/>
        </p:blipFill>
        <p:spPr>
          <a:xfrm>
            <a:off x="152400" y="0"/>
            <a:ext cx="8340326" cy="5638800"/>
          </a:xfrm>
          <a:prstGeom prst="rect">
            <a:avLst/>
          </a:prstGeom>
        </p:spPr>
      </p:pic>
    </p:spTree>
    <p:extLst>
      <p:ext uri="{BB962C8B-B14F-4D97-AF65-F5344CB8AC3E}">
        <p14:creationId xmlns:p14="http://schemas.microsoft.com/office/powerpoint/2010/main" val="877948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267750589"/>
              </p:ext>
            </p:extLst>
          </p:nvPr>
        </p:nvGraphicFramePr>
        <p:xfrm>
          <a:off x="2209800" y="228600"/>
          <a:ext cx="5027566" cy="5882640"/>
        </p:xfrm>
        <a:graphic>
          <a:graphicData uri="http://schemas.openxmlformats.org/drawingml/2006/table">
            <a:tbl>
              <a:tblPr firstRow="1" bandRow="1">
                <a:tableStyleId>{5C22544A-7EE6-4342-B048-85BDC9FD1C3A}</a:tableStyleId>
              </a:tblPr>
              <a:tblGrid>
                <a:gridCol w="2513783">
                  <a:extLst>
                    <a:ext uri="{9D8B030D-6E8A-4147-A177-3AD203B41FA5}">
                      <a16:colId xmlns:a16="http://schemas.microsoft.com/office/drawing/2014/main" xmlns="" val="2812084832"/>
                    </a:ext>
                  </a:extLst>
                </a:gridCol>
                <a:gridCol w="2513783">
                  <a:extLst>
                    <a:ext uri="{9D8B030D-6E8A-4147-A177-3AD203B41FA5}">
                      <a16:colId xmlns:a16="http://schemas.microsoft.com/office/drawing/2014/main" xmlns="" val="211652134"/>
                    </a:ext>
                  </a:extLst>
                </a:gridCol>
              </a:tblGrid>
              <a:tr h="370840">
                <a:tc>
                  <a:txBody>
                    <a:bodyPr/>
                    <a:lstStyle/>
                    <a:p>
                      <a:pPr algn="ctr"/>
                      <a:r>
                        <a:rPr lang="en-US" sz="2800" b="1" dirty="0" smtClean="0">
                          <a:latin typeface="Times New Roman" panose="02020603050405020304" pitchFamily="18" charset="0"/>
                          <a:cs typeface="Times New Roman" panose="02020603050405020304" pitchFamily="18" charset="0"/>
                        </a:rPr>
                        <a:t>Use</a:t>
                      </a:r>
                      <a:r>
                        <a:rPr lang="en-US" sz="2800" b="1" baseline="0" dirty="0" smtClean="0">
                          <a:latin typeface="Times New Roman" panose="02020603050405020304" pitchFamily="18" charset="0"/>
                          <a:cs typeface="Times New Roman" panose="02020603050405020304" pitchFamily="18" charset="0"/>
                        </a:rPr>
                        <a:t> Case</a:t>
                      </a:r>
                      <a:endParaRPr lang="en-US" sz="2800" b="1"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sz="2400" dirty="0" smtClean="0">
                          <a:latin typeface="Times New Roman" panose="02020603050405020304" pitchFamily="18" charset="0"/>
                          <a:cs typeface="Times New Roman" panose="02020603050405020304" pitchFamily="18" charset="0"/>
                        </a:rPr>
                        <a:t>Actors </a:t>
                      </a:r>
                      <a:endParaRPr lang="en-US" sz="240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1270828035"/>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اعارة </a:t>
                      </a:r>
                      <a:r>
                        <a:rPr lang="ar-SA" sz="2000" b="1" dirty="0" smtClean="0">
                          <a:latin typeface="Times New Roman" panose="02020603050405020304" pitchFamily="18" charset="0"/>
                          <a:cs typeface="Times New Roman" panose="02020603050405020304" pitchFamily="18" charset="0"/>
                        </a:rPr>
                        <a:t>عنصر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pPr algn="r" rtl="1"/>
                      <a:r>
                        <a:rPr lang="ar-SA" sz="2000" b="1" dirty="0" smtClean="0"/>
                        <a:t>المستعيرون(الزبون) </a:t>
                      </a:r>
                      <a:endParaRPr lang="en-US" sz="2000" b="1" dirty="0"/>
                    </a:p>
                  </a:txBody>
                  <a:tcPr marL="68580" marR="68580"/>
                </a:tc>
                <a:extLst>
                  <a:ext uri="{0D108BD9-81ED-4DB2-BD59-A6C34878D82A}">
                    <a16:rowId xmlns:a16="http://schemas.microsoft.com/office/drawing/2014/main" xmlns="" val="330979972"/>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اعادة عنصر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pPr algn="r" rtl="1"/>
                      <a:r>
                        <a:rPr lang="ar-SA" sz="2000" b="1" dirty="0" smtClean="0"/>
                        <a:t>عامل المكتبة(مستخدم النظام)</a:t>
                      </a:r>
                      <a:endParaRPr lang="en-US" sz="2000" b="1" dirty="0"/>
                    </a:p>
                  </a:txBody>
                  <a:tcPr marL="68580" marR="68580"/>
                </a:tc>
                <a:extLst>
                  <a:ext uri="{0D108BD9-81ED-4DB2-BD59-A6C34878D82A}">
                    <a16:rowId xmlns:a16="http://schemas.microsoft.com/office/drawing/2014/main" xmlns="" val="3922053112"/>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اجراء حجز</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pPr algn="r" rtl="1"/>
                      <a:r>
                        <a:rPr lang="ar-SA" sz="2000" b="1" dirty="0" smtClean="0"/>
                        <a:t>المدير(مستخدم النظام)</a:t>
                      </a:r>
                      <a:endParaRPr lang="en-US" sz="2000" b="1" dirty="0"/>
                    </a:p>
                  </a:txBody>
                  <a:tcPr marL="68580" marR="68580"/>
                </a:tc>
                <a:extLst>
                  <a:ext uri="{0D108BD9-81ED-4DB2-BD59-A6C34878D82A}">
                    <a16:rowId xmlns:a16="http://schemas.microsoft.com/office/drawing/2014/main" xmlns="" val="1786306683"/>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الغاء حجز</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pPr algn="r" rtl="1"/>
                      <a:r>
                        <a:rPr lang="ar-SA" sz="2000" b="1" dirty="0" smtClean="0"/>
                        <a:t>ملحوظة: يتفاعل المستعيرون مع النظام عن طريق عمال المكتبة فقط</a:t>
                      </a:r>
                      <a:endParaRPr lang="en-US" sz="2000" b="1" dirty="0"/>
                    </a:p>
                  </a:txBody>
                  <a:tcPr marL="68580" marR="68580"/>
                </a:tc>
                <a:extLst>
                  <a:ext uri="{0D108BD9-81ED-4DB2-BD59-A6C34878D82A}">
                    <a16:rowId xmlns:a16="http://schemas.microsoft.com/office/drawing/2014/main" xmlns="" val="4108073373"/>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اضافة عنوان </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a:p>
                  </a:txBody>
                  <a:tcPr marL="68580" marR="68580"/>
                </a:tc>
                <a:extLst>
                  <a:ext uri="{0D108BD9-81ED-4DB2-BD59-A6C34878D82A}">
                    <a16:rowId xmlns:a16="http://schemas.microsoft.com/office/drawing/2014/main" xmlns="" val="2369302148"/>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تعديل عنوان </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a:p>
                  </a:txBody>
                  <a:tcPr marL="68580" marR="68580"/>
                </a:tc>
                <a:extLst>
                  <a:ext uri="{0D108BD9-81ED-4DB2-BD59-A6C34878D82A}">
                    <a16:rowId xmlns:a16="http://schemas.microsoft.com/office/drawing/2014/main" xmlns="" val="3144966891"/>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حذف عنوان</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172548690"/>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اضافة عنصر </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850965835"/>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ازالة عنصر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4078052201"/>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اضافة مستعير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2482672304"/>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تعديل مستعير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1478513321"/>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حذف مستعير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283020142"/>
                  </a:ext>
                </a:extLst>
              </a:tr>
            </a:tbl>
          </a:graphicData>
        </a:graphic>
      </p:graphicFrame>
      <p:sp>
        <p:nvSpPr>
          <p:cNvPr id="5" name="Slide Number Placeholder 4"/>
          <p:cNvSpPr>
            <a:spLocks noGrp="1"/>
          </p:cNvSpPr>
          <p:nvPr>
            <p:ph type="sldNum" sz="quarter" idx="4294967295"/>
          </p:nvPr>
        </p:nvSpPr>
        <p:spPr>
          <a:xfrm>
            <a:off x="8229600" y="5867400"/>
            <a:ext cx="457200" cy="431800"/>
          </a:xfrm>
          <a:prstGeom prst="rect">
            <a:avLst/>
          </a:prstGeom>
        </p:spPr>
        <p:txBody>
          <a:bodyPr/>
          <a:lstStyle/>
          <a:p>
            <a:fld id="{C9284FAF-E26A-4F73-9A81-FF34975CD4C6}" type="slidenum">
              <a:rPr lang="en-US" smtClean="0"/>
              <a:t>27</a:t>
            </a:fld>
            <a:endParaRPr lang="en-US" dirty="0"/>
          </a:p>
        </p:txBody>
      </p:sp>
    </p:spTree>
    <p:extLst>
      <p:ext uri="{BB962C8B-B14F-4D97-AF65-F5344CB8AC3E}">
        <p14:creationId xmlns:p14="http://schemas.microsoft.com/office/powerpoint/2010/main" val="1567819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1" y="152400"/>
            <a:ext cx="5419998" cy="6222274"/>
          </a:xfrm>
        </p:spPr>
      </p:pic>
      <p:sp>
        <p:nvSpPr>
          <p:cNvPr id="5" name="Slide Number Placeholder 4"/>
          <p:cNvSpPr>
            <a:spLocks noGrp="1"/>
          </p:cNvSpPr>
          <p:nvPr>
            <p:ph type="sldNum" sz="quarter" idx="4294967295"/>
          </p:nvPr>
        </p:nvSpPr>
        <p:spPr>
          <a:xfrm>
            <a:off x="8229600" y="5867400"/>
            <a:ext cx="692774" cy="508000"/>
          </a:xfrm>
          <a:prstGeom prst="rect">
            <a:avLst/>
          </a:prstGeom>
        </p:spPr>
        <p:txBody>
          <a:bodyPr/>
          <a:lstStyle/>
          <a:p>
            <a:fld id="{C9284FAF-E26A-4F73-9A81-FF34975CD4C6}" type="slidenum">
              <a:rPr lang="en-US" smtClean="0"/>
              <a:t>28</a:t>
            </a:fld>
            <a:endParaRPr lang="en-US"/>
          </a:p>
        </p:txBody>
      </p:sp>
    </p:spTree>
    <p:extLst>
      <p:ext uri="{BB962C8B-B14F-4D97-AF65-F5344CB8AC3E}">
        <p14:creationId xmlns:p14="http://schemas.microsoft.com/office/powerpoint/2010/main" val="2573434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838200"/>
            <a:ext cx="7924800" cy="4495800"/>
          </a:xfrm>
        </p:spPr>
      </p:pic>
      <p:sp>
        <p:nvSpPr>
          <p:cNvPr id="5" name="Slide Number Placeholder 4"/>
          <p:cNvSpPr>
            <a:spLocks noGrp="1"/>
          </p:cNvSpPr>
          <p:nvPr>
            <p:ph type="sldNum" sz="quarter" idx="4294967295"/>
          </p:nvPr>
        </p:nvSpPr>
        <p:spPr>
          <a:xfrm>
            <a:off x="8001000" y="5791200"/>
            <a:ext cx="692774" cy="508000"/>
          </a:xfrm>
          <a:prstGeom prst="rect">
            <a:avLst/>
          </a:prstGeom>
        </p:spPr>
        <p:txBody>
          <a:bodyPr/>
          <a:lstStyle/>
          <a:p>
            <a:fld id="{C9284FAF-E26A-4F73-9A81-FF34975CD4C6}" type="slidenum">
              <a:rPr lang="en-US" smtClean="0"/>
              <a:t>29</a:t>
            </a:fld>
            <a:endParaRPr lang="en-US"/>
          </a:p>
        </p:txBody>
      </p:sp>
    </p:spTree>
    <p:extLst>
      <p:ext uri="{BB962C8B-B14F-4D97-AF65-F5344CB8AC3E}">
        <p14:creationId xmlns:p14="http://schemas.microsoft.com/office/powerpoint/2010/main" val="138452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666206" y="915619"/>
            <a:ext cx="7818120" cy="4862870"/>
          </a:xfrm>
          <a:prstGeom prst="rect">
            <a:avLst/>
          </a:prstGeom>
        </p:spPr>
        <p:txBody>
          <a:bodyPr wrap="square" lIns="0" tIns="0" rIns="0" bIns="0" anchor="ctr">
            <a:spAutoFit/>
          </a:bodyPr>
          <a:lstStyle/>
          <a:p>
            <a:pPr algn="just" rtl="1"/>
            <a:r>
              <a:rPr lang="ar-SA" sz="2800" b="1" u="sng" dirty="0">
                <a:latin typeface="Times New Roman" panose="02020603050405020304" pitchFamily="18" charset="0"/>
                <a:cs typeface="Times New Roman" panose="02020603050405020304" pitchFamily="18" charset="0"/>
              </a:rPr>
              <a:t>لغة النمذجة الموحدة </a:t>
            </a:r>
            <a:r>
              <a:rPr lang="en-US" sz="2800" b="1" u="sng" dirty="0">
                <a:latin typeface="Times New Roman" panose="02020603050405020304" pitchFamily="18" charset="0"/>
                <a:cs typeface="Times New Roman" panose="02020603050405020304" pitchFamily="18" charset="0"/>
              </a:rPr>
              <a:t>UML</a:t>
            </a:r>
            <a:r>
              <a:rPr lang="ar-SA" sz="2800" b="1" u="sng" dirty="0">
                <a:latin typeface="Times New Roman" panose="02020603050405020304" pitchFamily="18" charset="0"/>
                <a:cs typeface="Times New Roman" panose="02020603050405020304" pitchFamily="18" charset="0"/>
              </a:rPr>
              <a:t> :-</a:t>
            </a:r>
          </a:p>
          <a:p>
            <a:pPr algn="just" rtl="1"/>
            <a:r>
              <a:rPr lang="ar-SA" sz="2400" dirty="0">
                <a:latin typeface="Times New Roman" panose="02020603050405020304" pitchFamily="18" charset="0"/>
                <a:cs typeface="Times New Roman" panose="02020603050405020304" pitchFamily="18" charset="0"/>
              </a:rPr>
              <a:t>		تعتمد عملية تطوير البرمجيات بصورة أساسية علي نمذجة البرمجيات , فالبرنامج المطور ما هو إلا تصور عن النموذج الموضوع مسبقاً .</a:t>
            </a:r>
            <a:endParaRPr lang="en-US" sz="2400"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تعتمد النمذجة بصورة أساسية علي الرسومات ومن ثم يتم تحويلها إلي برمجيات . من أشهر لغات نمذجة البرمجيات وأكثرها إستخداماً هي لغة النمذجة الموحدة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Unified Modeling Language</a:t>
            </a:r>
            <a:r>
              <a:rPr lang="ar-SA" sz="2400" dirty="0">
                <a:latin typeface="Times New Roman" panose="02020603050405020304" pitchFamily="18" charset="0"/>
                <a:cs typeface="Times New Roman" panose="02020603050405020304" pitchFamily="18" charset="0"/>
              </a:rPr>
              <a:t>) . </a:t>
            </a:r>
            <a:endParaRPr lang="en-US" sz="2400"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تستخدم لغة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لنمذجة وتوثيق البرمجيات من خلال عدد من المخططات , وهي لغة قياسية تتبع لمنظمة مجموعة إدارة الكائنات </a:t>
            </a:r>
            <a:r>
              <a:rPr lang="en-US" sz="2400" dirty="0">
                <a:latin typeface="Times New Roman" panose="02020603050405020304" pitchFamily="18" charset="0"/>
                <a:cs typeface="Times New Roman" panose="02020603050405020304" pitchFamily="18" charset="0"/>
              </a:rPr>
              <a:t>Object Management Group (OMG)</a:t>
            </a:r>
            <a:r>
              <a:rPr lang="ar-SA" sz="2400" dirty="0">
                <a:latin typeface="Times New Roman" panose="02020603050405020304" pitchFamily="18" charset="0"/>
                <a:cs typeface="Times New Roman" panose="02020603050405020304" pitchFamily="18" charset="0"/>
              </a:rPr>
              <a:t> وهي منظمة عالمية غير ربحية مفتوحة العضوية تأسست في العام </a:t>
            </a:r>
            <a:r>
              <a:rPr lang="en-US" sz="2400" dirty="0">
                <a:latin typeface="Times New Roman" panose="02020603050405020304" pitchFamily="18" charset="0"/>
                <a:cs typeface="Times New Roman" panose="02020603050405020304" pitchFamily="18" charset="0"/>
              </a:rPr>
              <a:t>1989</a:t>
            </a:r>
            <a:r>
              <a:rPr lang="ar-SA" sz="2400" dirty="0">
                <a:latin typeface="Times New Roman" panose="02020603050405020304" pitchFamily="18" charset="0"/>
                <a:cs typeface="Times New Roman" panose="02020603050405020304" pitchFamily="18" charset="0"/>
              </a:rPr>
              <a:t>م مسئولة عن وضع المقاييس للغة النمذجة الموحدة وتحديثها .</a:t>
            </a:r>
            <a:endParaRPr lang="en-US" sz="2400" dirty="0">
              <a:latin typeface="Times New Roman" panose="02020603050405020304" pitchFamily="18" charset="0"/>
              <a:cs typeface="Times New Roman" panose="02020603050405020304" pitchFamily="18" charset="0"/>
            </a:endParaRPr>
          </a:p>
          <a:p>
            <a:pPr algn="just" rtl="1"/>
            <a:endParaRPr lang="en-US" sz="2400" dirty="0">
              <a:latin typeface="Times New Roman" panose="02020603050405020304" pitchFamily="18" charset="0"/>
              <a:cs typeface="Times New Roman" panose="02020603050405020304" pitchFamily="18" charset="0"/>
            </a:endParaRPr>
          </a:p>
          <a:p>
            <a:pPr algn="just" rtl="1"/>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3</a:t>
            </a:fld>
            <a:endParaRPr lang="en-US"/>
          </a:p>
        </p:txBody>
      </p:sp>
    </p:spTree>
    <p:extLst>
      <p:ext uri="{BB962C8B-B14F-4D97-AF65-F5344CB8AC3E}">
        <p14:creationId xmlns:p14="http://schemas.microsoft.com/office/powerpoint/2010/main" val="3079542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52400"/>
            <a:ext cx="7391400" cy="6477000"/>
          </a:xfrm>
        </p:spPr>
      </p:pic>
      <p:sp>
        <p:nvSpPr>
          <p:cNvPr id="6" name="Slide Number Placeholder 4"/>
          <p:cNvSpPr>
            <a:spLocks noGrp="1"/>
          </p:cNvSpPr>
          <p:nvPr>
            <p:ph type="sldNum" sz="quarter" idx="4294967295"/>
          </p:nvPr>
        </p:nvSpPr>
        <p:spPr>
          <a:xfrm>
            <a:off x="8001000" y="5715000"/>
            <a:ext cx="692774" cy="508000"/>
          </a:xfrm>
          <a:prstGeom prst="rect">
            <a:avLst/>
          </a:prstGeom>
        </p:spPr>
        <p:txBody>
          <a:bodyPr/>
          <a:lstStyle/>
          <a:p>
            <a:fld id="{C9284FAF-E26A-4F73-9A81-FF34975CD4C6}" type="slidenum">
              <a:rPr lang="en-US" smtClean="0"/>
              <a:t>30</a:t>
            </a:fld>
            <a:endParaRPr lang="en-US"/>
          </a:p>
        </p:txBody>
      </p:sp>
    </p:spTree>
    <p:extLst>
      <p:ext uri="{BB962C8B-B14F-4D97-AF65-F5344CB8AC3E}">
        <p14:creationId xmlns:p14="http://schemas.microsoft.com/office/powerpoint/2010/main" val="1458522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8893" y="2550400"/>
            <a:ext cx="5111752" cy="1515533"/>
          </a:xfrm>
        </p:spPr>
        <p:txBody>
          <a:bodyPr numCol="1"/>
          <a:lstStyle/>
          <a:p>
            <a:r>
              <a:rPr lang="en-US" sz="6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end </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716028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734786" y="1058599"/>
            <a:ext cx="7661366" cy="2585323"/>
          </a:xfrm>
          <a:prstGeom prst="rect">
            <a:avLst/>
          </a:prstGeom>
        </p:spPr>
        <p:txBody>
          <a:bodyPr wrap="square" lIns="0" tIns="0" rIns="0" bIns="0" anchor="ctr">
            <a:spAutoFit/>
          </a:bodyPr>
          <a:lstStyle/>
          <a:p>
            <a:pPr algn="just" rtl="1"/>
            <a:r>
              <a:rPr lang="ar-SA" sz="2400" dirty="0">
                <a:latin typeface="Times New Roman" panose="02020603050405020304" pitchFamily="18" charset="0"/>
                <a:cs typeface="Times New Roman" panose="02020603050405020304" pitchFamily="18" charset="0"/>
              </a:rPr>
              <a:t>	تمثل لغة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أفضل الممارسات في مجال صناعة البرمجيات وهي لغة غنية تمتاز بالقبول الواسع . حيث هناك العديد من البرمجيات التي تقوم بتوليد الشفرة البرمجية بناء علي هذه اللغة . </a:t>
            </a:r>
            <a:endParaRPr lang="en-US" sz="2400"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تعتبر النمذجة الموحدة إحدي الوسائل المرئية التي تستخدم لنمذجة النظم </a:t>
            </a:r>
            <a:r>
              <a:rPr lang="en-US" sz="2400" dirty="0">
                <a:latin typeface="Times New Roman" panose="02020603050405020304" pitchFamily="18" charset="0"/>
                <a:cs typeface="Times New Roman" panose="02020603050405020304" pitchFamily="18" charset="0"/>
              </a:rPr>
              <a:t>System Modeling</a:t>
            </a:r>
            <a:r>
              <a:rPr lang="ar-SA" sz="2400" dirty="0">
                <a:latin typeface="Times New Roman" panose="02020603050405020304" pitchFamily="18" charset="0"/>
                <a:cs typeface="Times New Roman" panose="02020603050405020304" pitchFamily="18" charset="0"/>
              </a:rPr>
              <a:t> من خلال مجموعة من المخططات </a:t>
            </a:r>
            <a:r>
              <a:rPr lang="en-US" sz="2400" dirty="0">
                <a:latin typeface="Times New Roman" panose="02020603050405020304" pitchFamily="18" charset="0"/>
                <a:cs typeface="Times New Roman" panose="02020603050405020304" pitchFamily="18" charset="0"/>
              </a:rPr>
              <a:t>Diagrams</a:t>
            </a:r>
            <a:r>
              <a:rPr lang="ar-SA" sz="2400" dirty="0">
                <a:latin typeface="Times New Roman" panose="02020603050405020304" pitchFamily="18" charset="0"/>
                <a:cs typeface="Times New Roman" panose="02020603050405020304" pitchFamily="18" charset="0"/>
              </a:rPr>
              <a:t> التي تصف تركيب </a:t>
            </a:r>
            <a:r>
              <a:rPr lang="en-US" sz="2400" dirty="0">
                <a:latin typeface="Times New Roman" panose="02020603050405020304" pitchFamily="18" charset="0"/>
                <a:cs typeface="Times New Roman" panose="02020603050405020304" pitchFamily="18" charset="0"/>
              </a:rPr>
              <a:t>Structure</a:t>
            </a:r>
            <a:r>
              <a:rPr lang="ar-SA" sz="2400" dirty="0">
                <a:latin typeface="Times New Roman" panose="02020603050405020304" pitchFamily="18" charset="0"/>
                <a:cs typeface="Times New Roman" panose="02020603050405020304" pitchFamily="18" charset="0"/>
              </a:rPr>
              <a:t> وسلوك </a:t>
            </a:r>
            <a:r>
              <a:rPr lang="en-US" sz="2400" dirty="0">
                <a:latin typeface="Times New Roman" panose="02020603050405020304" pitchFamily="18" charset="0"/>
                <a:cs typeface="Times New Roman" panose="02020603050405020304" pitchFamily="18" charset="0"/>
              </a:rPr>
              <a:t>Behavior</a:t>
            </a:r>
            <a:r>
              <a:rPr lang="ar-SA" sz="2400" dirty="0">
                <a:latin typeface="Times New Roman" panose="02020603050405020304" pitchFamily="18" charset="0"/>
                <a:cs typeface="Times New Roman" panose="02020603050405020304" pitchFamily="18" charset="0"/>
              </a:rPr>
              <a:t> أي نظام . ويمكن إعتبارها الأسلوب القياسي المعتمد لنمذجة نظم المعلومات .</a:t>
            </a:r>
          </a:p>
        </p:txBody>
      </p:sp>
      <p:sp>
        <p:nvSpPr>
          <p:cNvPr id="3" name="Slide Number Placeholder 2"/>
          <p:cNvSpPr>
            <a:spLocks noGrp="1"/>
          </p:cNvSpPr>
          <p:nvPr>
            <p:ph type="sldNum" sz="quarter" idx="12"/>
          </p:nvPr>
        </p:nvSpPr>
        <p:spPr/>
        <p:txBody>
          <a:bodyPr/>
          <a:lstStyle/>
          <a:p>
            <a:fld id="{C9284FAF-E26A-4F73-9A81-FF34975CD4C6}" type="slidenum">
              <a:rPr lang="en-US" smtClean="0"/>
              <a:t>4</a:t>
            </a:fld>
            <a:endParaRPr lang="en-US"/>
          </a:p>
        </p:txBody>
      </p:sp>
    </p:spTree>
    <p:extLst>
      <p:ext uri="{BB962C8B-B14F-4D97-AF65-F5344CB8AC3E}">
        <p14:creationId xmlns:p14="http://schemas.microsoft.com/office/powerpoint/2010/main" val="389464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617220" y="1180076"/>
            <a:ext cx="7671164" cy="4062651"/>
          </a:xfrm>
          <a:prstGeom prst="rect">
            <a:avLst/>
          </a:prstGeom>
        </p:spPr>
        <p:txBody>
          <a:bodyPr wrap="square" lIns="0" tIns="0" rIns="0" bIns="0" anchor="ctr">
            <a:spAutoFit/>
          </a:bodyPr>
          <a:lstStyle/>
          <a:p>
            <a:pPr algn="just" rtl="1"/>
            <a:r>
              <a:rPr lang="ar-SA" sz="2400" dirty="0">
                <a:latin typeface="Times New Roman" panose="02020603050405020304" pitchFamily="18" charset="0"/>
                <a:cs typeface="Times New Roman" panose="02020603050405020304" pitchFamily="18" charset="0"/>
              </a:rPr>
              <a:t>	تحتوي لغة </a:t>
            </a:r>
            <a:r>
              <a:rPr lang="en-US" sz="2400" b="1"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علي العديد من المخططات والسبب في هذا التنوع يعود إلي أن المنظومة يحتمل أن ينظر إليها من زوايا مختلفة بحسب المشاركين فيها . تطوير البرمجيات يشترك فيه عدد من الأفراد , وكل واحد له دور مثلاً :</a:t>
            </a: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المحللون </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المصممون </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المبرمجون </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القائمون بالإختبار </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مراقبو الجودة</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المستفيدون</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الكتاب التقنيون </a:t>
            </a:r>
            <a:endParaRPr lang="en-US" sz="2400" dirty="0">
              <a:latin typeface="Times New Roman" panose="02020603050405020304" pitchFamily="18" charset="0"/>
              <a:cs typeface="Times New Roman" panose="02020603050405020304" pitchFamily="18" charset="0"/>
            </a:endParaRPr>
          </a:p>
          <a:p>
            <a:pPr algn="just" rtl="1"/>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5</a:t>
            </a:fld>
            <a:endParaRPr lang="en-US"/>
          </a:p>
        </p:txBody>
      </p:sp>
    </p:spTree>
    <p:extLst>
      <p:ext uri="{BB962C8B-B14F-4D97-AF65-F5344CB8AC3E}">
        <p14:creationId xmlns:p14="http://schemas.microsoft.com/office/powerpoint/2010/main" val="2879087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656409" y="873934"/>
            <a:ext cx="7739744" cy="2954655"/>
          </a:xfrm>
          <a:prstGeom prst="rect">
            <a:avLst/>
          </a:prstGeom>
        </p:spPr>
        <p:txBody>
          <a:bodyPr wrap="square" lIns="0" tIns="0" rIns="0" bIns="0" anchor="ctr">
            <a:spAutoFit/>
          </a:bodyPr>
          <a:lstStyle/>
          <a:p>
            <a:pPr algn="just" rtl="1"/>
            <a:r>
              <a:rPr lang="ar-SA" sz="2400" dirty="0">
                <a:latin typeface="Times New Roman" panose="02020603050405020304" pitchFamily="18" charset="0"/>
                <a:cs typeface="Times New Roman" panose="02020603050405020304" pitchFamily="18" charset="0"/>
              </a:rPr>
              <a:t>	كل هؤلاء الأفراد يهتمون بجوانب مختلفة من المنظومة , وكل واحد منهم يحتاج إلي مستوي مختلف من التفاصيل . علي سبيل المثال , المبرمج يحتاج إلي أن يفهم التصميم الموضوع للمنظومة من أجل تحويله إلي تعليمات برمجية في مستواه الأدني . </a:t>
            </a:r>
          </a:p>
          <a:p>
            <a:pPr algn="just" rtl="1"/>
            <a:r>
              <a:rPr lang="ar-SA" sz="2400" dirty="0">
                <a:latin typeface="Times New Roman" panose="02020603050405020304" pitchFamily="18" charset="0"/>
                <a:cs typeface="Times New Roman" panose="02020603050405020304" pitchFamily="18" charset="0"/>
              </a:rPr>
              <a:t>	بالمقابل الكاتب التقني (الموثق) ينصب إهتمامه علي سلوك المنظومة ككل فيحتاج لفهم كيفية عمله . </a:t>
            </a:r>
          </a:p>
          <a:p>
            <a:pPr algn="just" rtl="1"/>
            <a:r>
              <a:rPr lang="ar-SA" sz="2400" dirty="0">
                <a:latin typeface="Times New Roman" panose="02020603050405020304" pitchFamily="18" charset="0"/>
                <a:cs typeface="Times New Roman" panose="02020603050405020304" pitchFamily="18" charset="0"/>
              </a:rPr>
              <a:t>	تحاول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أن تقدم لغة قوية التعبير بحيث يمكن للمشاركين الاستفادة ولو من مخطط واحد علي الأقل من مخططات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 </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6</a:t>
            </a:fld>
            <a:endParaRPr lang="en-US"/>
          </a:p>
        </p:txBody>
      </p:sp>
    </p:spTree>
    <p:extLst>
      <p:ext uri="{BB962C8B-B14F-4D97-AF65-F5344CB8AC3E}">
        <p14:creationId xmlns:p14="http://schemas.microsoft.com/office/powerpoint/2010/main" val="1665517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1503445"/>
            <a:ext cx="7107192" cy="3200876"/>
          </a:xfrm>
          <a:prstGeom prst="rect">
            <a:avLst/>
          </a:prstGeom>
        </p:spPr>
        <p:txBody>
          <a:bodyPr wrap="square" lIns="0" tIns="0" rIns="0" bIns="0" anchor="ctr">
            <a:spAutoFit/>
          </a:bodyPr>
          <a:lstStyle/>
          <a:p>
            <a:pPr algn="just" rtl="1"/>
            <a:r>
              <a:rPr lang="ar-SA" sz="2800" b="1" dirty="0">
                <a:latin typeface="Times New Roman" panose="02020603050405020304" pitchFamily="18" charset="0"/>
                <a:cs typeface="Times New Roman" panose="02020603050405020304" pitchFamily="18" charset="0"/>
              </a:rPr>
              <a:t>أهداف لغة النمذجة الموحدة :</a:t>
            </a:r>
          </a:p>
          <a:p>
            <a:pPr marL="457200" indent="-457200" algn="just" rtl="1">
              <a:lnSpc>
                <a:spcPct val="150000"/>
              </a:lnSpc>
              <a:buFont typeface="+mj-lt"/>
              <a:buAutoNum type="arabicPeriod"/>
            </a:pPr>
            <a:r>
              <a:rPr lang="ar-SA" sz="2400" dirty="0">
                <a:latin typeface="Times New Roman" panose="02020603050405020304" pitchFamily="18" charset="0"/>
                <a:cs typeface="Times New Roman" panose="02020603050405020304" pitchFamily="18" charset="0"/>
              </a:rPr>
              <a:t>تصميم البرمجيات بشكل إحترافي .</a:t>
            </a:r>
          </a:p>
          <a:p>
            <a:pPr marL="457200" indent="-457200" algn="just" rtl="1">
              <a:lnSpc>
                <a:spcPct val="150000"/>
              </a:lnSpc>
              <a:buFont typeface="+mj-lt"/>
              <a:buAutoNum type="arabicPeriod"/>
            </a:pPr>
            <a:r>
              <a:rPr lang="ar-SA" sz="2400" dirty="0">
                <a:latin typeface="Times New Roman" panose="02020603050405020304" pitchFamily="18" charset="0"/>
                <a:cs typeface="Times New Roman" panose="02020603050405020304" pitchFamily="18" charset="0"/>
              </a:rPr>
              <a:t>توثيق التصميم قبل البدء بالبرمجة .</a:t>
            </a:r>
          </a:p>
          <a:p>
            <a:pPr marL="457200" indent="-457200" algn="just" rtl="1">
              <a:lnSpc>
                <a:spcPct val="150000"/>
              </a:lnSpc>
              <a:buFont typeface="+mj-lt"/>
              <a:buAutoNum type="arabicPeriod"/>
            </a:pPr>
            <a:r>
              <a:rPr lang="ar-SA" sz="2400" dirty="0" smtClean="0">
                <a:latin typeface="Times New Roman" panose="02020603050405020304" pitchFamily="18" charset="0"/>
                <a:cs typeface="Times New Roman" panose="02020603050405020304" pitchFamily="18" charset="0"/>
              </a:rPr>
              <a:t>سهول </a:t>
            </a:r>
            <a:r>
              <a:rPr lang="ar-SA" sz="2400" dirty="0">
                <a:latin typeface="Times New Roman" panose="02020603050405020304" pitchFamily="18" charset="0"/>
                <a:cs typeface="Times New Roman" panose="02020603050405020304" pitchFamily="18" charset="0"/>
              </a:rPr>
              <a:t>التعديل والصيانة وبكلفة منخفضة .</a:t>
            </a:r>
          </a:p>
          <a:p>
            <a:pPr marL="457200" indent="-457200" algn="just" rtl="1">
              <a:lnSpc>
                <a:spcPct val="150000"/>
              </a:lnSpc>
              <a:buFont typeface="+mj-lt"/>
              <a:buAutoNum type="arabicPeriod"/>
            </a:pPr>
            <a:r>
              <a:rPr lang="ar-SA" sz="2400" dirty="0">
                <a:latin typeface="Times New Roman" panose="02020603050405020304" pitchFamily="18" charset="0"/>
                <a:cs typeface="Times New Roman" panose="02020603050405020304" pitchFamily="18" charset="0"/>
              </a:rPr>
              <a:t>مخططات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تساعد المطورين علي فهم النظام بسهولة وسرعة.</a:t>
            </a:r>
          </a:p>
          <a:p>
            <a:pPr marL="457200" indent="-457200" algn="just" rtl="1">
              <a:lnSpc>
                <a:spcPct val="150000"/>
              </a:lnSpc>
              <a:buFont typeface="+mj-lt"/>
              <a:buAutoNum type="arabicPeriod"/>
            </a:pPr>
            <a:r>
              <a:rPr lang="ar-SA" sz="2400" dirty="0">
                <a:latin typeface="Times New Roman" panose="02020603050405020304" pitchFamily="18" charset="0"/>
                <a:cs typeface="Times New Roman" panose="02020603050405020304" pitchFamily="18" charset="0"/>
              </a:rPr>
              <a:t>لغة تواصل بين المطورين والمصممين .</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7</a:t>
            </a:fld>
            <a:endParaRPr lang="en-US"/>
          </a:p>
        </p:txBody>
      </p:sp>
    </p:spTree>
    <p:extLst>
      <p:ext uri="{BB962C8B-B14F-4D97-AF65-F5344CB8AC3E}">
        <p14:creationId xmlns:p14="http://schemas.microsoft.com/office/powerpoint/2010/main" val="1878464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587829" y="847061"/>
            <a:ext cx="7945483" cy="3693319"/>
          </a:xfrm>
          <a:prstGeom prst="rect">
            <a:avLst/>
          </a:prstGeom>
        </p:spPr>
        <p:txBody>
          <a:bodyPr wrap="square" lIns="0" tIns="0" rIns="0" bIns="0" anchor="ctr">
            <a:spAutoFit/>
          </a:bodyPr>
          <a:lstStyle/>
          <a:p>
            <a:pPr algn="r" rtl="1"/>
            <a:r>
              <a:rPr lang="ar-SA" sz="2400" b="1" u="sng" dirty="0">
                <a:latin typeface="Times New Roman" panose="02020603050405020304" pitchFamily="18" charset="0"/>
                <a:cs typeface="Times New Roman" panose="02020603050405020304" pitchFamily="18" charset="0"/>
              </a:rPr>
              <a:t>مخططات لغة النمذجة الموحدة :</a:t>
            </a:r>
            <a:endParaRPr lang="en-US" sz="2400" b="1" u="sng"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تحتوي لغة </a:t>
            </a:r>
            <a:r>
              <a:rPr lang="en-US" sz="2400" b="1"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علي العديد من المخططات لكل منها وظيفته ودوره في عملية النمذجة وهي كما يلي :</a:t>
            </a:r>
            <a:endParaRPr lang="en-US" sz="2400" dirty="0">
              <a:latin typeface="Times New Roman" panose="02020603050405020304" pitchFamily="18" charset="0"/>
              <a:cs typeface="Times New Roman" panose="02020603050405020304" pitchFamily="18" charset="0"/>
            </a:endParaRPr>
          </a:p>
          <a:p>
            <a:pPr algn="r" rtl="1"/>
            <a:r>
              <a:rPr lang="ar-SA" sz="2400" b="1" dirty="0">
                <a:latin typeface="Times New Roman" panose="02020603050405020304" pitchFamily="18" charset="0"/>
                <a:cs typeface="Times New Roman" panose="02020603050405020304" pitchFamily="18" charset="0"/>
              </a:rPr>
              <a:t>1- مخطط حالات الإستخدام </a:t>
            </a:r>
            <a:r>
              <a:rPr lang="en-US" sz="2400" b="1" dirty="0">
                <a:latin typeface="Times New Roman" panose="02020603050405020304" pitchFamily="18" charset="0"/>
                <a:cs typeface="Times New Roman" panose="02020603050405020304" pitchFamily="18" charset="0"/>
              </a:rPr>
              <a:t>Use Case Diagram</a:t>
            </a:r>
            <a:r>
              <a:rPr lang="ar-SA"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هي طريقة للتعبير عن متطلبات العميل بأسلوب بسيط يمكن أن يفهمه حتي غير التقنيين . حيث أنها تستخدم لوصف العمليات التي يقوم بها النظام أو البرنامج والتي ينتج عنها ناتج له قيمة للمستخدم أو الـ </a:t>
            </a:r>
            <a:r>
              <a:rPr lang="en-US" sz="2400" b="1" dirty="0">
                <a:solidFill>
                  <a:srgbClr val="FF0000"/>
                </a:solidFill>
                <a:latin typeface="Times New Roman" panose="02020603050405020304" pitchFamily="18" charset="0"/>
                <a:cs typeface="Times New Roman" panose="02020603050405020304" pitchFamily="18" charset="0"/>
              </a:rPr>
              <a:t>Actor</a:t>
            </a:r>
            <a:r>
              <a:rPr lang="ar-SA" sz="2400" dirty="0">
                <a:latin typeface="Times New Roman" panose="02020603050405020304" pitchFamily="18" charset="0"/>
                <a:cs typeface="Times New Roman" panose="02020603050405020304" pitchFamily="18" charset="0"/>
              </a:rPr>
              <a:t> </a:t>
            </a:r>
            <a:r>
              <a:rPr lang="ar-SA" sz="2400" dirty="0">
                <a:latin typeface="Times New Roman" panose="02020603050405020304" pitchFamily="18" charset="0"/>
              </a:rPr>
              <a:t>.او هي وصف للنظام من وجهة نظر المستخدم</a:t>
            </a:r>
            <a:r>
              <a:rPr lang="ar-SA" sz="2400" dirty="0" smtClean="0">
                <a:latin typeface="Times New Roman" panose="02020603050405020304" pitchFamily="18" charset="0"/>
              </a:rPr>
              <a:t>.</a:t>
            </a:r>
            <a:r>
              <a:rPr lang="ar-SA" sz="2400" dirty="0" smtClean="0">
                <a:latin typeface="Times New Roman" panose="02020603050405020304" pitchFamily="18" charset="0"/>
                <a:cs typeface="Times New Roman" panose="02020603050405020304" pitchFamily="18" charset="0"/>
              </a:rPr>
              <a:t> </a:t>
            </a:r>
            <a:r>
              <a:rPr lang="ar-SA" sz="2400" dirty="0">
                <a:latin typeface="Times New Roman" panose="02020603050405020304" pitchFamily="18" charset="0"/>
                <a:cs typeface="Times New Roman" panose="02020603050405020304" pitchFamily="18" charset="0"/>
              </a:rPr>
              <a:t>ويجب أن تكون كل حالة إستخدام </a:t>
            </a:r>
            <a:r>
              <a:rPr lang="en-US" sz="2400" b="1" dirty="0">
                <a:solidFill>
                  <a:srgbClr val="FF0000"/>
                </a:solidFill>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عبارة عن عملية مكتملة وقائمة بذاتها ولا تعتمد علي أي عملية أخري </a:t>
            </a:r>
            <a:r>
              <a:rPr lang="ar-SA" sz="2400" dirty="0" smtClean="0">
                <a:latin typeface="Times New Roman" panose="02020603050405020304" pitchFamily="18" charset="0"/>
                <a:cs typeface="Times New Roman" panose="02020603050405020304" pitchFamily="18" charset="0"/>
              </a:rPr>
              <a:t>.</a:t>
            </a:r>
          </a:p>
          <a:p>
            <a:pPr algn="just" rtl="1"/>
            <a:r>
              <a:rPr lang="en-US" sz="2400" b="1" dirty="0">
                <a:latin typeface="Times New Roman" panose="02020603050405020304" pitchFamily="18" charset="0"/>
                <a:cs typeface="Times New Roman" panose="02020603050405020304" pitchFamily="18" charset="0"/>
              </a:rPr>
              <a:t>Use Case Diagram</a:t>
            </a:r>
            <a:r>
              <a:rPr lang="ar-SA" sz="2400" b="1" dirty="0">
                <a:latin typeface="Times New Roman" panose="02020603050405020304" pitchFamily="18" charset="0"/>
              </a:rPr>
              <a:t> </a:t>
            </a:r>
            <a:r>
              <a:rPr lang="ar-SA" sz="2400" b="1" dirty="0" smtClean="0">
                <a:latin typeface="Times New Roman" panose="02020603050405020304" pitchFamily="18" charset="0"/>
              </a:rPr>
              <a:t>:</a:t>
            </a:r>
            <a:r>
              <a:rPr lang="ar-SA" sz="2400" dirty="0" smtClean="0">
                <a:latin typeface="Times New Roman" panose="02020603050405020304" pitchFamily="18" charset="0"/>
                <a:cs typeface="Times New Roman" panose="02020603050405020304" pitchFamily="18" charset="0"/>
              </a:rPr>
              <a:t>كيف سيتفاعل نظامنا مع العالم الخارجي.</a:t>
            </a:r>
            <a:endParaRPr lang="en-US" sz="2400" dirty="0" smtClean="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8</a:t>
            </a:fld>
            <a:endParaRPr lang="en-US"/>
          </a:p>
        </p:txBody>
      </p:sp>
    </p:spTree>
    <p:extLst>
      <p:ext uri="{BB962C8B-B14F-4D97-AF65-F5344CB8AC3E}">
        <p14:creationId xmlns:p14="http://schemas.microsoft.com/office/powerpoint/2010/main" val="3532041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7364" y="533400"/>
            <a:ext cx="7974247" cy="4154984"/>
          </a:xfrm>
          <a:prstGeom prst="rect">
            <a:avLst/>
          </a:prstGeom>
          <a:noFill/>
        </p:spPr>
        <p:txBody>
          <a:bodyPr wrap="square" rtlCol="0">
            <a:spAutoFit/>
          </a:bodyPr>
          <a:lstStyle/>
          <a:p>
            <a:pPr algn="just" rtl="1"/>
            <a:r>
              <a:rPr lang="ar-SA" sz="2400" dirty="0" smtClean="0"/>
              <a:t>وصف لمجموعة من التفاعلات بين المستخدم والنظام ومن خلال بناء مجموعة من وقائع </a:t>
            </a:r>
            <a:r>
              <a:rPr lang="ar-SA" sz="2400" dirty="0" smtClean="0"/>
              <a:t>الاستخدام</a:t>
            </a:r>
            <a:r>
              <a:rPr lang="en-US" sz="2400" dirty="0" smtClean="0"/>
              <a:t>  </a:t>
            </a:r>
            <a:r>
              <a:rPr lang="en-US" sz="2400" b="1" dirty="0">
                <a:solidFill>
                  <a:srgbClr val="FF0000"/>
                </a:solidFill>
                <a:latin typeface="Times New Roman" panose="02020603050405020304" pitchFamily="18" charset="0"/>
                <a:cs typeface="Times New Roman" panose="02020603050405020304" pitchFamily="18" charset="0"/>
              </a:rPr>
              <a:t>Use Case</a:t>
            </a:r>
            <a:r>
              <a:rPr lang="ar-SA" sz="2400" dirty="0" smtClean="0"/>
              <a:t> يمكننا وصف كامل النظام الذي نخطط لانشائة بصورة واضحة وموجزة</a:t>
            </a:r>
          </a:p>
          <a:p>
            <a:pPr algn="just" rtl="1"/>
            <a:r>
              <a:rPr lang="ar-SA" sz="2400" dirty="0" smtClean="0"/>
              <a:t>عادة يتم وصف وقائع الاستخدام</a:t>
            </a:r>
            <a:r>
              <a:rPr lang="en-US" sz="2400" b="1" dirty="0">
                <a:solidFill>
                  <a:srgbClr val="FF0000"/>
                </a:solidFill>
                <a:latin typeface="Times New Roman" panose="02020603050405020304" pitchFamily="18" charset="0"/>
                <a:cs typeface="Times New Roman" panose="02020603050405020304" pitchFamily="18" charset="0"/>
              </a:rPr>
              <a:t> Use </a:t>
            </a:r>
            <a:r>
              <a:rPr lang="en-US" sz="2400" b="1" dirty="0" smtClean="0">
                <a:solidFill>
                  <a:srgbClr val="FF0000"/>
                </a:solidFill>
                <a:latin typeface="Times New Roman" panose="02020603050405020304" pitchFamily="18" charset="0"/>
                <a:cs typeface="Times New Roman" panose="02020603050405020304" pitchFamily="18" charset="0"/>
              </a:rPr>
              <a:t>Case </a:t>
            </a:r>
            <a:r>
              <a:rPr lang="ar-SA" sz="2400" dirty="0" smtClean="0"/>
              <a:t> باستعمال توليفات من (الفعل والاسم) علي سبيل المثال:</a:t>
            </a:r>
            <a:endParaRPr lang="en-US" sz="2400" dirty="0" smtClean="0"/>
          </a:p>
          <a:p>
            <a:pPr algn="just" rtl="1"/>
            <a:r>
              <a:rPr lang="ar-SA" sz="2400" dirty="0" smtClean="0"/>
              <a:t> (دفع الفواتير )</a:t>
            </a:r>
            <a:r>
              <a:rPr lang="en-US" sz="2400" dirty="0" smtClean="0"/>
              <a:t>/</a:t>
            </a:r>
            <a:r>
              <a:rPr lang="ar-SA" sz="2400" dirty="0" smtClean="0"/>
              <a:t>(تحديث المرتبات) </a:t>
            </a:r>
            <a:r>
              <a:rPr lang="en-US" sz="2400" dirty="0" smtClean="0"/>
              <a:t>/</a:t>
            </a:r>
            <a:r>
              <a:rPr lang="ar-SA" sz="2400" dirty="0" smtClean="0"/>
              <a:t>(انشاء حساب) </a:t>
            </a:r>
          </a:p>
          <a:p>
            <a:pPr algn="just" rtl="1"/>
            <a:r>
              <a:rPr lang="ar-SA" sz="2400" dirty="0" smtClean="0"/>
              <a:t>ال </a:t>
            </a:r>
            <a:r>
              <a:rPr lang="en-US" sz="2400" dirty="0" smtClean="0"/>
              <a:t>UML</a:t>
            </a:r>
            <a:r>
              <a:rPr lang="ar-SA" sz="2400" dirty="0" smtClean="0"/>
              <a:t> تقدم لنا ترميز بسيطا</a:t>
            </a:r>
            <a:r>
              <a:rPr lang="en-US" sz="2400" dirty="0" smtClean="0"/>
              <a:t> </a:t>
            </a:r>
            <a:r>
              <a:rPr lang="ar-SA" sz="2400" dirty="0" smtClean="0"/>
              <a:t>لتمثيل واقعة الاستخدام</a:t>
            </a:r>
            <a:r>
              <a:rPr lang="en-US" sz="2400" b="1" dirty="0">
                <a:solidFill>
                  <a:srgbClr val="FF0000"/>
                </a:solidFill>
                <a:latin typeface="Times New Roman" panose="02020603050405020304" pitchFamily="18" charset="0"/>
                <a:cs typeface="Times New Roman" panose="02020603050405020304" pitchFamily="18" charset="0"/>
              </a:rPr>
              <a:t> Use </a:t>
            </a:r>
            <a:r>
              <a:rPr lang="en-US" sz="2400" b="1" dirty="0" smtClean="0">
                <a:solidFill>
                  <a:srgbClr val="FF0000"/>
                </a:solidFill>
                <a:latin typeface="Times New Roman" panose="02020603050405020304" pitchFamily="18" charset="0"/>
                <a:cs typeface="Times New Roman" panose="02020603050405020304" pitchFamily="18" charset="0"/>
              </a:rPr>
              <a:t>Case </a:t>
            </a:r>
            <a:r>
              <a:rPr lang="ar-SA" sz="2400" dirty="0" smtClean="0"/>
              <a:t> كالتالي:</a:t>
            </a:r>
          </a:p>
          <a:p>
            <a:pPr algn="just" rtl="1"/>
            <a:endParaRPr lang="ar-SA" sz="2400" dirty="0"/>
          </a:p>
          <a:p>
            <a:pPr algn="just" rtl="1"/>
            <a:endParaRPr lang="ar-SA" sz="2400" dirty="0" smtClean="0"/>
          </a:p>
          <a:p>
            <a:pPr algn="just" rtl="1"/>
            <a:endParaRPr lang="ar-SA" sz="2400" dirty="0"/>
          </a:p>
          <a:p>
            <a:pPr algn="just" rtl="1"/>
            <a:r>
              <a:rPr lang="ar-SA" sz="2400" dirty="0" smtClean="0"/>
              <a:t>  </a:t>
            </a:r>
            <a:endParaRPr lang="en-US" sz="2400" dirty="0"/>
          </a:p>
        </p:txBody>
      </p:sp>
      <p:sp>
        <p:nvSpPr>
          <p:cNvPr id="3" name="Oval 2"/>
          <p:cNvSpPr/>
          <p:nvPr/>
        </p:nvSpPr>
        <p:spPr>
          <a:xfrm>
            <a:off x="3810000" y="3276600"/>
            <a:ext cx="2390503" cy="129322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TextBox 3"/>
          <p:cNvSpPr txBox="1"/>
          <p:nvPr/>
        </p:nvSpPr>
        <p:spPr>
          <a:xfrm>
            <a:off x="4055682" y="4702441"/>
            <a:ext cx="1899138" cy="461665"/>
          </a:xfrm>
          <a:prstGeom prst="rect">
            <a:avLst/>
          </a:prstGeom>
          <a:noFill/>
        </p:spPr>
        <p:txBody>
          <a:bodyPr wrap="square" rtlCol="0">
            <a:spAutoFit/>
          </a:bodyPr>
          <a:lstStyle/>
          <a:p>
            <a:pPr algn="ctr" rtl="1"/>
            <a:r>
              <a:rPr lang="ar-SA" sz="2400" b="1" dirty="0" smtClean="0"/>
              <a:t>سحب نقود</a:t>
            </a:r>
            <a:endParaRPr lang="en-US" sz="2400" b="1" dirty="0"/>
          </a:p>
        </p:txBody>
      </p:sp>
      <p:sp>
        <p:nvSpPr>
          <p:cNvPr id="5" name="TextBox 4"/>
          <p:cNvSpPr txBox="1"/>
          <p:nvPr/>
        </p:nvSpPr>
        <p:spPr>
          <a:xfrm>
            <a:off x="2836477" y="5678645"/>
            <a:ext cx="3562194" cy="461665"/>
          </a:xfrm>
          <a:prstGeom prst="rect">
            <a:avLst/>
          </a:prstGeom>
          <a:noFill/>
        </p:spPr>
        <p:txBody>
          <a:bodyPr wrap="none" rtlCol="0">
            <a:spAutoFit/>
          </a:bodyPr>
          <a:lstStyle/>
          <a:p>
            <a:pPr algn="ctr" rtl="1"/>
            <a:r>
              <a:rPr lang="ar-SA" sz="2400" b="1" dirty="0" smtClean="0"/>
              <a:t>ترميز لواقعة استخدام </a:t>
            </a:r>
            <a:r>
              <a:rPr lang="en-US" sz="2400" b="1" dirty="0">
                <a:solidFill>
                  <a:srgbClr val="FF0000"/>
                </a:solidFill>
                <a:latin typeface="Times New Roman" panose="02020603050405020304" pitchFamily="18" charset="0"/>
                <a:cs typeface="Times New Roman" panose="02020603050405020304" pitchFamily="18" charset="0"/>
              </a:rPr>
              <a:t>Use Case</a:t>
            </a:r>
            <a:endParaRPr lang="en-US" sz="2400" b="1" dirty="0"/>
          </a:p>
        </p:txBody>
      </p:sp>
      <p:sp>
        <p:nvSpPr>
          <p:cNvPr id="7" name="Slide Number Placeholder 6"/>
          <p:cNvSpPr>
            <a:spLocks noGrp="1"/>
          </p:cNvSpPr>
          <p:nvPr>
            <p:ph type="sldNum" sz="quarter" idx="12"/>
          </p:nvPr>
        </p:nvSpPr>
        <p:spPr/>
        <p:txBody>
          <a:bodyPr/>
          <a:lstStyle/>
          <a:p>
            <a:fld id="{C9284FAF-E26A-4F73-9A81-FF34975CD4C6}" type="slidenum">
              <a:rPr lang="en-US" smtClean="0"/>
              <a:t>9</a:t>
            </a:fld>
            <a:endParaRPr lang="en-US"/>
          </a:p>
        </p:txBody>
      </p:sp>
    </p:spTree>
    <p:extLst>
      <p:ext uri="{BB962C8B-B14F-4D97-AF65-F5344CB8AC3E}">
        <p14:creationId xmlns:p14="http://schemas.microsoft.com/office/powerpoint/2010/main" val="18643573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1347</TotalTime>
  <Words>966</Words>
  <Application>Microsoft Office PowerPoint</Application>
  <PresentationFormat>On-screen Show (4:3)</PresentationFormat>
  <Paragraphs>151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Oriel</vt:lpstr>
      <vt:lpstr>LEC2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LEC3</dc:title>
  <dc:creator>Heba</dc:creator>
  <cp:lastModifiedBy>Heba</cp:lastModifiedBy>
  <cp:revision>13</cp:revision>
  <dcterms:created xsi:type="dcterms:W3CDTF">2023-01-23T09:55:08Z</dcterms:created>
  <dcterms:modified xsi:type="dcterms:W3CDTF">2023-01-24T08:22:23Z</dcterms:modified>
</cp:coreProperties>
</file>