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8" autoAdjust="0"/>
    <p:restoredTop sz="94660"/>
  </p:normalViewPr>
  <p:slideViewPr>
    <p:cSldViewPr snapToGrid="0">
      <p:cViewPr varScale="1">
        <p:scale>
          <a:sx n="73" d="100"/>
          <a:sy n="73"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8A5CCC12-8A19-4A66-8800-32E76AC645BB}" type="datetimeFigureOut">
              <a:rPr lang="en-US" smtClean="0"/>
              <a:t>3/15/2022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328855C-D424-4488-8D0F-756718F9D7D1}" type="slidenum">
              <a:rPr lang="en-US" smtClean="0"/>
              <a:t>‹#›</a:t>
            </a:fld>
            <a:endParaRPr lang="en-US"/>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484314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CCC12-8A19-4A66-8800-32E76AC645BB}"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55C-D424-4488-8D0F-756718F9D7D1}" type="slidenum">
              <a:rPr lang="en-US" smtClean="0"/>
              <a:t>‹#›</a:t>
            </a:fld>
            <a:endParaRPr lang="en-US"/>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228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CCC12-8A19-4A66-8800-32E76AC645BB}"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55C-D424-4488-8D0F-756718F9D7D1}" type="slidenum">
              <a:rPr lang="en-US" smtClean="0"/>
              <a:t>‹#›</a:t>
            </a:fld>
            <a:endParaRPr lang="en-US"/>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796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CCC12-8A19-4A66-8800-32E76AC645BB}"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55C-D424-4488-8D0F-756718F9D7D1}"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006043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5CCC12-8A19-4A66-8800-32E76AC645BB}"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8855C-D424-4488-8D0F-756718F9D7D1}" type="slidenum">
              <a:rPr lang="en-US" smtClean="0"/>
              <a:t>‹#›</a:t>
            </a:fld>
            <a:endParaRPr lang="en-US"/>
          </a:p>
        </p:txBody>
      </p:sp>
    </p:spTree>
    <p:extLst>
      <p:ext uri="{BB962C8B-B14F-4D97-AF65-F5344CB8AC3E}">
        <p14:creationId xmlns:p14="http://schemas.microsoft.com/office/powerpoint/2010/main" val="12331677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A5CCC12-8A19-4A66-8800-32E76AC645BB}"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8855C-D424-4488-8D0F-756718F9D7D1}"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6193535" y="2240280"/>
            <a:ext cx="5071872" cy="387705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098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5CCC12-8A19-4A66-8800-32E76AC645BB}"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28855C-D424-4488-8D0F-756718F9D7D1}" type="slidenum">
              <a:rPr lang="en-US" smtClean="0"/>
              <a:t>‹#›</a:t>
            </a:fld>
            <a:endParaRPr lang="en-US"/>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143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5CCC12-8A19-4A66-8800-32E76AC645BB}"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28855C-D424-4488-8D0F-756718F9D7D1}" type="slidenum">
              <a:rPr lang="en-US" smtClean="0"/>
              <a:t>‹#›</a:t>
            </a:fld>
            <a:endParaRPr lang="en-US"/>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755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CCC12-8A19-4A66-8800-32E76AC645BB}"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28855C-D424-4488-8D0F-756718F9D7D1}" type="slidenum">
              <a:rPr lang="en-US" smtClean="0"/>
              <a:t>‹#›</a:t>
            </a:fld>
            <a:endParaRPr lang="en-US"/>
          </a:p>
        </p:txBody>
      </p:sp>
    </p:spTree>
    <p:extLst>
      <p:ext uri="{BB962C8B-B14F-4D97-AF65-F5344CB8AC3E}">
        <p14:creationId xmlns:p14="http://schemas.microsoft.com/office/powerpoint/2010/main" val="301725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5CCC12-8A19-4A66-8800-32E76AC645BB}"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8855C-D424-4488-8D0F-756718F9D7D1}" type="slidenum">
              <a:rPr lang="en-US" smtClean="0"/>
              <a:t>‹#›</a:t>
            </a:fld>
            <a:endParaRPr lang="en-US"/>
          </a:p>
        </p:txBody>
      </p:sp>
    </p:spTree>
    <p:extLst>
      <p:ext uri="{BB962C8B-B14F-4D97-AF65-F5344CB8AC3E}">
        <p14:creationId xmlns:p14="http://schemas.microsoft.com/office/powerpoint/2010/main" val="372768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5CCC12-8A19-4A66-8800-32E76AC645BB}"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28855C-D424-4488-8D0F-756718F9D7D1}" type="slidenum">
              <a:rPr lang="en-US" smtClean="0"/>
              <a:t>‹#›</a:t>
            </a:fld>
            <a:endParaRPr lang="en-US"/>
          </a:p>
        </p:txBody>
      </p:sp>
    </p:spTree>
    <p:extLst>
      <p:ext uri="{BB962C8B-B14F-4D97-AF65-F5344CB8AC3E}">
        <p14:creationId xmlns:p14="http://schemas.microsoft.com/office/powerpoint/2010/main" val="115091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8A5CCC12-8A19-4A66-8800-32E76AC645BB}" type="datetimeFigureOut">
              <a:rPr lang="en-US" smtClean="0"/>
              <a:t>3/15/2022</a:t>
            </a:fld>
            <a:endParaRPr lang="en-US"/>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5328855C-D424-4488-8D0F-756718F9D7D1}" type="slidenum">
              <a:rPr lang="en-US" smtClean="0"/>
              <a:t>‹#›</a:t>
            </a:fld>
            <a:endParaRPr lang="en-US"/>
          </a:p>
        </p:txBody>
      </p:sp>
    </p:spTree>
    <p:extLst>
      <p:ext uri="{BB962C8B-B14F-4D97-AF65-F5344CB8AC3E}">
        <p14:creationId xmlns:p14="http://schemas.microsoft.com/office/powerpoint/2010/main" val="2194984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4507" y="1371601"/>
            <a:ext cx="5082989" cy="1298987"/>
          </a:xfrm>
        </p:spPr>
        <p:txBody>
          <a:bodyPr/>
          <a:lstStyle/>
          <a:p>
            <a:r>
              <a:rPr lang="ar-SA" dirty="0" smtClean="0"/>
              <a:t>اساسيات البرمجة</a:t>
            </a:r>
            <a:endParaRPr lang="en-US" dirty="0"/>
          </a:p>
        </p:txBody>
      </p:sp>
      <p:sp>
        <p:nvSpPr>
          <p:cNvPr id="3" name="Subtitle 2"/>
          <p:cNvSpPr>
            <a:spLocks noGrp="1"/>
          </p:cNvSpPr>
          <p:nvPr>
            <p:ph type="subTitle" idx="1"/>
          </p:nvPr>
        </p:nvSpPr>
        <p:spPr/>
        <p:txBody>
          <a:bodyPr/>
          <a:lstStyle/>
          <a:p>
            <a:r>
              <a:rPr lang="ar-SA" dirty="0" smtClean="0">
                <a:solidFill>
                  <a:schemeClr val="tx1"/>
                </a:solidFill>
                <a:cs typeface="+mj-cs"/>
              </a:rPr>
              <a:t>أ:نمارق يعقوب جارالنبي </a:t>
            </a:r>
            <a:endParaRPr lang="en-US" dirty="0">
              <a:solidFill>
                <a:schemeClr val="tx1"/>
              </a:solidFill>
              <a:cs typeface="+mj-cs"/>
            </a:endParaRPr>
          </a:p>
        </p:txBody>
      </p:sp>
      <p:sp>
        <p:nvSpPr>
          <p:cNvPr id="4" name="TextBox 3"/>
          <p:cNvSpPr txBox="1"/>
          <p:nvPr/>
        </p:nvSpPr>
        <p:spPr>
          <a:xfrm>
            <a:off x="5257800" y="2670588"/>
            <a:ext cx="1364476"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LEC6</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569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9897" y="1920240"/>
            <a:ext cx="10449773" cy="420592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#include &lt;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 </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main</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{1.int </a:t>
            </a:r>
            <a:r>
              <a:rPr lang="en-US" b="1" dirty="0" err="1">
                <a:latin typeface="Times New Roman" panose="02020603050405020304" pitchFamily="18" charset="0"/>
                <a:cs typeface="Times New Roman" panose="02020603050405020304" pitchFamily="18" charset="0"/>
              </a:rPr>
              <a:t>i,j</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.2for(</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=1;i&lt;7;i++)</a:t>
            </a:r>
          </a:p>
          <a:p>
            <a:pPr marL="0" indent="0">
              <a:buNone/>
            </a:pPr>
            <a:r>
              <a:rPr lang="en-US" b="1" dirty="0">
                <a:latin typeface="Times New Roman" panose="02020603050405020304" pitchFamily="18" charset="0"/>
                <a:cs typeface="Times New Roman" panose="02020603050405020304" pitchFamily="18" charset="0"/>
              </a:rPr>
              <a:t>.3cout&lt;&lt;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.4for(j=</a:t>
            </a:r>
            <a:r>
              <a:rPr lang="en-US" b="1" dirty="0" err="1">
                <a:latin typeface="Times New Roman" panose="02020603050405020304" pitchFamily="18" charset="0"/>
                <a:cs typeface="Times New Roman" panose="02020603050405020304" pitchFamily="18" charset="0"/>
              </a:rPr>
              <a:t>i;j</a:t>
            </a:r>
            <a:r>
              <a:rPr lang="en-US" b="1" dirty="0">
                <a:latin typeface="Times New Roman" panose="02020603050405020304" pitchFamily="18" charset="0"/>
                <a:cs typeface="Times New Roman" panose="02020603050405020304" pitchFamily="18" charset="0"/>
              </a:rPr>
              <a:t>&gt;0;j--)</a:t>
            </a:r>
          </a:p>
          <a:p>
            <a:pPr marL="0" indent="0">
              <a:buNone/>
            </a:pPr>
            <a:r>
              <a:rPr lang="en-US" b="1" dirty="0">
                <a:latin typeface="Times New Roman" panose="02020603050405020304" pitchFamily="18" charset="0"/>
                <a:cs typeface="Times New Roman" panose="02020603050405020304" pitchFamily="18" charset="0"/>
              </a:rPr>
              <a:t>.5cout&lt;&lt;j; }</a:t>
            </a:r>
          </a:p>
        </p:txBody>
      </p:sp>
      <p:sp>
        <p:nvSpPr>
          <p:cNvPr id="3" name="Title 2"/>
          <p:cNvSpPr>
            <a:spLocks noGrp="1"/>
          </p:cNvSpPr>
          <p:nvPr>
            <p:ph type="title"/>
          </p:nvPr>
        </p:nvSpPr>
        <p:spPr/>
        <p:txBody>
          <a:bodyPr/>
          <a:lstStyle/>
          <a:p>
            <a:pPr algn="r" rtl="1"/>
            <a:r>
              <a:rPr lang="ar-SA" sz="2800" b="1" dirty="0"/>
              <a:t>مثال:</a:t>
            </a:r>
            <a:r>
              <a:rPr lang="ar-SA" sz="2800" dirty="0"/>
              <a:t> برنامج لطباعة المتسلسلة التالية   </a:t>
            </a:r>
            <a:r>
              <a:rPr lang="ar-SA" sz="2800" b="1" dirty="0"/>
              <a:t>(</a:t>
            </a:r>
            <a:r>
              <a:rPr lang="en-US" sz="2800" b="1" dirty="0"/>
              <a:t>1234567654321</a:t>
            </a:r>
            <a:r>
              <a:rPr lang="ar-SA" sz="2800" b="1" dirty="0"/>
              <a:t>)</a:t>
            </a:r>
            <a:r>
              <a:rPr lang="en-US" sz="2800" dirty="0"/>
              <a:t/>
            </a:r>
            <a:br>
              <a:rPr lang="en-US" sz="2800" dirty="0"/>
            </a:br>
            <a:endParaRPr lang="en-US" sz="2800" dirty="0"/>
          </a:p>
        </p:txBody>
      </p:sp>
    </p:spTree>
    <p:extLst>
      <p:ext uri="{BB962C8B-B14F-4D97-AF65-F5344CB8AC3E}">
        <p14:creationId xmlns:p14="http://schemas.microsoft.com/office/powerpoint/2010/main" val="3377542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9897" y="953589"/>
            <a:ext cx="10306594" cy="4950506"/>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main()</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i,j</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for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&lt;=10;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&lt;&lt;"Multiply </a:t>
            </a:r>
            <a:r>
              <a:rPr lang="en-US" b="1" dirty="0" err="1">
                <a:latin typeface="Times New Roman" panose="02020603050405020304" pitchFamily="18" charset="0"/>
                <a:cs typeface="Times New Roman" panose="02020603050405020304" pitchFamily="18" charset="0"/>
              </a:rPr>
              <a:t>tabel</a:t>
            </a:r>
            <a:r>
              <a:rPr lang="en-US" b="1" dirty="0">
                <a:latin typeface="Times New Roman" panose="02020603050405020304" pitchFamily="18" charset="0"/>
                <a:cs typeface="Times New Roman" panose="02020603050405020304" pitchFamily="18" charset="0"/>
              </a:rPr>
              <a:t> for("&lt;&lt;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&lt;&lt;").\n-------------------------------\n";</a:t>
            </a:r>
          </a:p>
          <a:p>
            <a:pPr marL="0" indent="0">
              <a:buNone/>
            </a:pPr>
            <a:r>
              <a:rPr lang="en-US" b="1" dirty="0">
                <a:latin typeface="Times New Roman" panose="02020603050405020304" pitchFamily="18" charset="0"/>
                <a:cs typeface="Times New Roman" panose="02020603050405020304" pitchFamily="18" charset="0"/>
              </a:rPr>
              <a:t> for (j=1; j&lt;=10; </a:t>
            </a:r>
            <a:r>
              <a:rPr lang="en-US" b="1" dirty="0" err="1">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 j&lt;&lt;" * " &lt;&lt;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&lt;&lt;"="&lt;&lt;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*j&lt;&lt;"\n";</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&lt;&lt;"\n";}</a:t>
            </a:r>
          </a:p>
          <a:p>
            <a:pPr marL="0" indent="0">
              <a:buNone/>
            </a:pPr>
            <a:r>
              <a:rPr lang="en-US" b="1"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pPr algn="r" rtl="1"/>
            <a:r>
              <a:rPr lang="ar-SA" sz="3200" b="1" dirty="0"/>
              <a:t>مثال: </a:t>
            </a:r>
            <a:r>
              <a:rPr lang="ar-SA" sz="3200" dirty="0"/>
              <a:t>	جدول ضرب من( </a:t>
            </a:r>
            <a:r>
              <a:rPr lang="en-US" sz="3200" dirty="0"/>
              <a:t>1</a:t>
            </a:r>
            <a:r>
              <a:rPr lang="ar-SA" sz="3200" dirty="0"/>
              <a:t>) إلى( </a:t>
            </a:r>
            <a:r>
              <a:rPr lang="en-US" sz="3200" dirty="0"/>
              <a:t>10</a:t>
            </a:r>
            <a:r>
              <a:rPr lang="ar-SA" sz="3200" dirty="0"/>
              <a:t>)  .؟ </a:t>
            </a:r>
            <a:r>
              <a:rPr lang="en-US" sz="3200" dirty="0"/>
              <a:t/>
            </a:r>
            <a:br>
              <a:rPr lang="en-US" sz="3200" dirty="0"/>
            </a:br>
            <a:endParaRPr lang="en-US" sz="3200" dirty="0"/>
          </a:p>
        </p:txBody>
      </p:sp>
    </p:spTree>
    <p:extLst>
      <p:ext uri="{BB962C8B-B14F-4D97-AF65-F5344CB8AC3E}">
        <p14:creationId xmlns:p14="http://schemas.microsoft.com/office/powerpoint/2010/main" val="3173303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b="1" dirty="0"/>
              <a:t>مثال:</a:t>
            </a:r>
            <a:r>
              <a:rPr lang="ar-SA" dirty="0"/>
              <a:t> </a:t>
            </a:r>
            <a:r>
              <a:rPr lang="ar-SA" dirty="0" smtClean="0"/>
              <a:t>يطبع </a:t>
            </a:r>
            <a:r>
              <a:rPr lang="ar-SA" dirty="0"/>
              <a:t>الشكل التالي في شاشة التنفيذ .؟ </a:t>
            </a:r>
            <a:endParaRPr lang="en-US" dirty="0"/>
          </a:p>
        </p:txBody>
      </p:sp>
      <p:sp>
        <p:nvSpPr>
          <p:cNvPr id="3" name="Title 2"/>
          <p:cNvSpPr>
            <a:spLocks noGrp="1"/>
          </p:cNvSpPr>
          <p:nvPr>
            <p:ph type="title"/>
          </p:nvPr>
        </p:nvSpPr>
        <p:spPr/>
        <p:txBody>
          <a:bodyPr/>
          <a:lstStyle/>
          <a:p>
            <a:endParaRPr lang="en-US"/>
          </a:p>
        </p:txBody>
      </p:sp>
      <p:grpSp>
        <p:nvGrpSpPr>
          <p:cNvPr id="4" name="Group 1307523"/>
          <p:cNvGrpSpPr>
            <a:grpSpLocks/>
          </p:cNvGrpSpPr>
          <p:nvPr/>
        </p:nvGrpSpPr>
        <p:grpSpPr bwMode="auto">
          <a:xfrm>
            <a:off x="2948460" y="3200400"/>
            <a:ext cx="4823940" cy="2732540"/>
            <a:chOff x="0" y="0"/>
            <a:chExt cx="2819400" cy="1155442"/>
          </a:xfrm>
        </p:grpSpPr>
        <p:sp>
          <p:nvSpPr>
            <p:cNvPr id="5" name="Shape 52895"/>
            <p:cNvSpPr>
              <a:spLocks/>
            </p:cNvSpPr>
            <p:nvPr/>
          </p:nvSpPr>
          <p:spPr bwMode="auto">
            <a:xfrm>
              <a:off x="0" y="0"/>
              <a:ext cx="2819400" cy="990600"/>
            </a:xfrm>
            <a:custGeom>
              <a:avLst/>
              <a:gdLst>
                <a:gd name="T0" fmla="*/ 0 w 2819400"/>
                <a:gd name="T1" fmla="*/ 990600 h 990600"/>
                <a:gd name="T2" fmla="*/ 2819400 w 2819400"/>
                <a:gd name="T3" fmla="*/ 990600 h 990600"/>
                <a:gd name="T4" fmla="*/ 2819400 w 2819400"/>
                <a:gd name="T5" fmla="*/ 0 h 990600"/>
                <a:gd name="T6" fmla="*/ 0 w 2819400"/>
                <a:gd name="T7" fmla="*/ 0 h 990600"/>
                <a:gd name="T8" fmla="*/ 0 w 2819400"/>
                <a:gd name="T9" fmla="*/ 990600 h 990600"/>
                <a:gd name="T10" fmla="*/ 0 w 2819400"/>
                <a:gd name="T11" fmla="*/ 0 h 990600"/>
                <a:gd name="T12" fmla="*/ 2819400 w 2819400"/>
                <a:gd name="T13" fmla="*/ 990600 h 990600"/>
              </a:gdLst>
              <a:ahLst/>
              <a:cxnLst>
                <a:cxn ang="0">
                  <a:pos x="T0" y="T1"/>
                </a:cxn>
                <a:cxn ang="0">
                  <a:pos x="T2" y="T3"/>
                </a:cxn>
                <a:cxn ang="0">
                  <a:pos x="T4" y="T5"/>
                </a:cxn>
                <a:cxn ang="0">
                  <a:pos x="T6" y="T7"/>
                </a:cxn>
                <a:cxn ang="0">
                  <a:pos x="T8" y="T9"/>
                </a:cxn>
              </a:cxnLst>
              <a:rect l="T10" t="T11" r="T12" b="T13"/>
              <a:pathLst>
                <a:path w="2819400" h="990600">
                  <a:moveTo>
                    <a:pt x="0" y="990600"/>
                  </a:moveTo>
                  <a:lnTo>
                    <a:pt x="2819400" y="990600"/>
                  </a:lnTo>
                  <a:lnTo>
                    <a:pt x="2819400" y="0"/>
                  </a:lnTo>
                  <a:lnTo>
                    <a:pt x="0" y="0"/>
                  </a:lnTo>
                  <a:lnTo>
                    <a:pt x="0" y="990600"/>
                  </a:lnTo>
                  <a:close/>
                </a:path>
              </a:pathLst>
            </a:custGeom>
            <a:noFill/>
            <a:ln w="31750" cap="rnd" cmpd="sng" algn="ctr">
              <a:solidFill>
                <a:srgbClr val="C0504D"/>
              </a:solidFill>
              <a:prstDash val="solid"/>
              <a:miter lim="127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2896"/>
            <p:cNvSpPr>
              <a:spLocks noChangeArrowheads="1"/>
            </p:cNvSpPr>
            <p:nvPr/>
          </p:nvSpPr>
          <p:spPr bwMode="auto">
            <a:xfrm>
              <a:off x="279959" y="913892"/>
              <a:ext cx="53596" cy="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fontAlgn="base">
                <a:spcBef>
                  <a:spcPct val="0"/>
                </a:spcBef>
                <a:spcAft>
                  <a:spcPts val="1000"/>
                </a:spcAft>
              </a:pPr>
              <a:r>
                <a:rPr lang="en-US" altLang="en-US" sz="1400">
                  <a:latin typeface="Calibri" pitchFamily="34" charset="0"/>
                  <a:ea typeface="Arial" pitchFamily="34" charset="0"/>
                  <a:cs typeface="Arial" pitchFamily="34" charset="0"/>
                </a:rPr>
                <a:t> </a:t>
              </a:r>
              <a:endParaRPr lang="en-US" altLang="en-US">
                <a:latin typeface="Arial" pitchFamily="34" charset="0"/>
                <a:cs typeface="Arial" pitchFamily="34" charset="0"/>
              </a:endParaRPr>
            </a:p>
          </p:txBody>
        </p:sp>
        <p:pic>
          <p:nvPicPr>
            <p:cNvPr id="1585579" name="Picture 1585579"/>
            <p:cNvPicPr>
              <a:picLocks noChangeAspect="1" noChangeArrowheads="1"/>
            </p:cNvPicPr>
            <p:nvPr/>
          </p:nvPicPr>
          <p:blipFill rotWithShape="1">
            <a:blip r:embed="rId2">
              <a:extLst>
                <a:ext uri="{28A0092B-C50C-407E-A947-70E740481C1C}">
                  <a14:useLocalDpi xmlns:a14="http://schemas.microsoft.com/office/drawing/2010/main" val="0"/>
                </a:ext>
              </a:extLst>
            </a:blip>
            <a:srcRect t="22172"/>
            <a:stretch/>
          </p:blipFill>
          <p:spPr bwMode="auto">
            <a:xfrm>
              <a:off x="399034" y="251908"/>
              <a:ext cx="2313432" cy="676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59112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7646" y="483326"/>
            <a:ext cx="9211107" cy="5642837"/>
          </a:xfrm>
        </p:spPr>
        <p:txBody>
          <a:bodyPr>
            <a:noAutofit/>
          </a:bodyPr>
          <a:lstStyle/>
          <a:p>
            <a:pPr marL="0" indent="0">
              <a:buNone/>
            </a:pP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main()</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i,j</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for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&lt;7;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for (j=1; j&lt;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&lt;&lt;j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&lt;&lt;"\n" ;}</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118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ar-SA" dirty="0"/>
              <a:t>هي عبارة تكرارية تستخدم لتكرار خطوات برمجية المحصورة بين قوسيها لعدد من المرات تكون مشابه تماما لعبارة التكرار </a:t>
            </a:r>
            <a:r>
              <a:rPr lang="ar-SA" dirty="0" smtClean="0"/>
              <a:t>(</a:t>
            </a:r>
            <a:r>
              <a:rPr lang="en-US" dirty="0" smtClean="0"/>
              <a:t>For</a:t>
            </a:r>
            <a:r>
              <a:rPr lang="ar-SA" dirty="0" smtClean="0"/>
              <a:t>).</a:t>
            </a:r>
          </a:p>
          <a:p>
            <a:pPr marL="0" indent="0">
              <a:buNone/>
            </a:pPr>
            <a:r>
              <a:rPr lang="en-US" b="1" dirty="0"/>
              <a:t> Initializing </a:t>
            </a:r>
            <a:endParaRPr lang="en-US" dirty="0"/>
          </a:p>
          <a:p>
            <a:pPr marL="0" indent="0">
              <a:buNone/>
            </a:pPr>
            <a:r>
              <a:rPr lang="en-US" b="1" dirty="0"/>
              <a:t>while ( </a:t>
            </a:r>
            <a:r>
              <a:rPr lang="en-US" b="1" dirty="0" err="1"/>
              <a:t>Boolean_Expression</a:t>
            </a:r>
            <a:r>
              <a:rPr lang="en-US" b="1" dirty="0"/>
              <a:t>)</a:t>
            </a:r>
            <a:endParaRPr lang="en-US" dirty="0"/>
          </a:p>
          <a:p>
            <a:pPr marL="0" indent="0">
              <a:buNone/>
            </a:pPr>
            <a:r>
              <a:rPr lang="en-US" b="1" dirty="0"/>
              <a:t>{</a:t>
            </a:r>
            <a:endParaRPr lang="en-US" dirty="0"/>
          </a:p>
          <a:p>
            <a:pPr marL="0" indent="0">
              <a:buNone/>
            </a:pPr>
            <a:r>
              <a:rPr lang="en-US" b="1" dirty="0"/>
              <a:t>Statement;</a:t>
            </a:r>
            <a:endParaRPr lang="en-US" dirty="0"/>
          </a:p>
          <a:p>
            <a:pPr marL="0" indent="0">
              <a:buNone/>
            </a:pPr>
            <a:r>
              <a:rPr lang="en-US" b="1" dirty="0"/>
              <a:t>Update</a:t>
            </a:r>
            <a:endParaRPr lang="en-US" dirty="0"/>
          </a:p>
          <a:p>
            <a:pPr marL="0" indent="0">
              <a:buNone/>
            </a:pPr>
            <a:r>
              <a:rPr lang="en-US" b="1" dirty="0"/>
              <a:t> }</a:t>
            </a:r>
            <a:r>
              <a:rPr lang="ar-SA" dirty="0" smtClean="0"/>
              <a:t> </a:t>
            </a:r>
            <a:endParaRPr lang="en-US" dirty="0"/>
          </a:p>
        </p:txBody>
      </p:sp>
      <p:sp>
        <p:nvSpPr>
          <p:cNvPr id="3" name="Title 2"/>
          <p:cNvSpPr>
            <a:spLocks noGrp="1"/>
          </p:cNvSpPr>
          <p:nvPr>
            <p:ph type="title"/>
          </p:nvPr>
        </p:nvSpPr>
        <p:spPr/>
        <p:txBody>
          <a:bodyPr/>
          <a:lstStyle/>
          <a:p>
            <a:pPr algn="r" rtl="1"/>
            <a:r>
              <a:rPr lang="en-US" b="1" dirty="0" smtClean="0"/>
              <a:t>While)</a:t>
            </a:r>
            <a:r>
              <a:rPr lang="ar-SA" b="1" dirty="0" smtClean="0"/>
              <a:t>)</a:t>
            </a:r>
            <a:r>
              <a:rPr lang="en-US" b="1" dirty="0"/>
              <a:t>	</a:t>
            </a:r>
            <a:r>
              <a:rPr lang="ar-SA" b="1" dirty="0" smtClean="0"/>
              <a:t> </a:t>
            </a:r>
            <a:r>
              <a:rPr lang="ar-SA" b="1" dirty="0"/>
              <a:t>التكرارية :</a:t>
            </a:r>
            <a:r>
              <a:rPr lang="ar-SA" dirty="0"/>
              <a:t> </a:t>
            </a:r>
            <a:endParaRPr lang="en-US" dirty="0"/>
          </a:p>
        </p:txBody>
      </p:sp>
    </p:spTree>
    <p:extLst>
      <p:ext uri="{BB962C8B-B14F-4D97-AF65-F5344CB8AC3E}">
        <p14:creationId xmlns:p14="http://schemas.microsoft.com/office/powerpoint/2010/main" val="1893932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1520" y="783772"/>
            <a:ext cx="10796451" cy="5715000"/>
          </a:xfrm>
        </p:spPr>
        <p:txBody>
          <a:bodyPr>
            <a:normAutofit/>
          </a:bodyPr>
          <a:lstStyle/>
          <a:p>
            <a:pPr algn="just" rtl="1"/>
            <a:r>
              <a:rPr lang="ar-SA" baseline="-25000" dirty="0" smtClean="0"/>
              <a:t> </a:t>
            </a:r>
            <a:r>
              <a:rPr lang="en-US" b="1" dirty="0" smtClean="0"/>
              <a:t>Initializing</a:t>
            </a:r>
            <a:r>
              <a:rPr lang="ar-SA" dirty="0" smtClean="0"/>
              <a:t> : </a:t>
            </a:r>
            <a:r>
              <a:rPr lang="ar-SA" dirty="0"/>
              <a:t>هي القيمة البدائية المعطاة للمتغير التي منها سيبدأ العد. </a:t>
            </a:r>
            <a:r>
              <a:rPr lang="ar-SA" dirty="0" smtClean="0"/>
              <a:t>  مثلا  </a:t>
            </a:r>
            <a:r>
              <a:rPr lang="en-US" dirty="0" err="1" smtClean="0"/>
              <a:t>i</a:t>
            </a:r>
            <a:r>
              <a:rPr lang="en-US" dirty="0" smtClean="0"/>
              <a:t>=0</a:t>
            </a:r>
            <a:r>
              <a:rPr lang="ar-SA" dirty="0" smtClean="0"/>
              <a:t>  </a:t>
            </a:r>
          </a:p>
          <a:p>
            <a:pPr lvl="0" algn="just" rtl="1" fontAlgn="base"/>
            <a:r>
              <a:rPr lang="ar-SA" baseline="-25000" dirty="0" smtClean="0"/>
              <a:t> </a:t>
            </a:r>
            <a:r>
              <a:rPr lang="en-US" b="1" dirty="0" err="1" smtClean="0"/>
              <a:t>Boolean_Expression</a:t>
            </a:r>
            <a:r>
              <a:rPr lang="ar-SA" dirty="0" smtClean="0"/>
              <a:t> :هو  </a:t>
            </a:r>
            <a:r>
              <a:rPr lang="ar-SA" dirty="0"/>
              <a:t>شرط التوقف الذي عندما تصبح قيمة المتغير  غير محققة لشرط  التوقف سوف يخرج من </a:t>
            </a:r>
            <a:r>
              <a:rPr lang="ar-SA" dirty="0" smtClean="0"/>
              <a:t>عبارة  </a:t>
            </a:r>
            <a:r>
              <a:rPr lang="en-US" dirty="0" smtClean="0"/>
              <a:t>while</a:t>
            </a:r>
            <a:r>
              <a:rPr lang="ar-SA" dirty="0" smtClean="0"/>
              <a:t>  </a:t>
            </a:r>
            <a:r>
              <a:rPr lang="ar-SA" dirty="0"/>
              <a:t>بمعنى أخر مادام نتيجة اختباره  </a:t>
            </a:r>
            <a:r>
              <a:rPr lang="ar-SA" dirty="0" smtClean="0"/>
              <a:t>ال  </a:t>
            </a:r>
            <a:r>
              <a:rPr lang="en-US" dirty="0" err="1" smtClean="0"/>
              <a:t>Boolean_Expression</a:t>
            </a:r>
            <a:r>
              <a:rPr lang="ar-SA" dirty="0" smtClean="0"/>
              <a:t>   </a:t>
            </a:r>
            <a:r>
              <a:rPr lang="ar-SA" dirty="0"/>
              <a:t>هي </a:t>
            </a:r>
            <a:r>
              <a:rPr lang="ar-SA" dirty="0" smtClean="0"/>
              <a:t> </a:t>
            </a:r>
            <a:r>
              <a:rPr lang="en-US" dirty="0" smtClean="0"/>
              <a:t>True</a:t>
            </a:r>
            <a:r>
              <a:rPr lang="ar-SA" dirty="0" smtClean="0"/>
              <a:t> العبارة </a:t>
            </a:r>
            <a:r>
              <a:rPr lang="ar-SA" dirty="0"/>
              <a:t>التكرارية  تستمر بتنفيذ مابين قوسيها ومتى ما </a:t>
            </a:r>
            <a:r>
              <a:rPr lang="ar-SA" dirty="0" smtClean="0"/>
              <a:t>أصبح  </a:t>
            </a:r>
            <a:r>
              <a:rPr lang="en-US" dirty="0" smtClean="0"/>
              <a:t>False</a:t>
            </a:r>
            <a:r>
              <a:rPr lang="ar-SA" dirty="0" smtClean="0"/>
              <a:t> يخرج </a:t>
            </a:r>
            <a:r>
              <a:rPr lang="ar-SA" dirty="0"/>
              <a:t>من العبارة </a:t>
            </a:r>
            <a:r>
              <a:rPr lang="ar-SA" dirty="0" smtClean="0"/>
              <a:t>التكرارية</a:t>
            </a:r>
          </a:p>
          <a:p>
            <a:pPr algn="just" rtl="1" fontAlgn="base"/>
            <a:r>
              <a:rPr lang="ar-SA" dirty="0" smtClean="0"/>
              <a:t> </a:t>
            </a:r>
            <a:r>
              <a:rPr lang="en-US" b="1" dirty="0" smtClean="0"/>
              <a:t>Update</a:t>
            </a:r>
            <a:r>
              <a:rPr lang="ar-SA" dirty="0" smtClean="0"/>
              <a:t> : </a:t>
            </a:r>
            <a:r>
              <a:rPr lang="ar-SA" dirty="0"/>
              <a:t>هي مقدار الزيادة أو النقصان في قيمة المتغير في كل </a:t>
            </a:r>
            <a:r>
              <a:rPr lang="ar-SA" dirty="0" smtClean="0"/>
              <a:t>دورة  </a:t>
            </a:r>
            <a:r>
              <a:rPr lang="en-US" dirty="0" smtClean="0"/>
              <a:t>loop</a:t>
            </a:r>
            <a:r>
              <a:rPr lang="ar-SA" dirty="0" smtClean="0"/>
              <a:t> . مثلا  </a:t>
            </a:r>
            <a:r>
              <a:rPr lang="en-US" dirty="0" err="1"/>
              <a:t>i</a:t>
            </a:r>
            <a:r>
              <a:rPr lang="en-US" dirty="0"/>
              <a:t>++</a:t>
            </a:r>
            <a:r>
              <a:rPr lang="ar-SA" dirty="0"/>
              <a:t> </a:t>
            </a:r>
            <a:r>
              <a:rPr lang="ar-SA" dirty="0" smtClean="0"/>
              <a:t>  أو  </a:t>
            </a:r>
            <a:r>
              <a:rPr lang="ar-SA" dirty="0"/>
              <a:t>--</a:t>
            </a:r>
            <a:r>
              <a:rPr lang="en-US" dirty="0" err="1" smtClean="0"/>
              <a:t>i</a:t>
            </a:r>
            <a:r>
              <a:rPr lang="ar-SA" dirty="0" smtClean="0"/>
              <a:t>  </a:t>
            </a:r>
          </a:p>
          <a:p>
            <a:pPr algn="just" rtl="1" fontAlgn="base"/>
            <a:r>
              <a:rPr lang="ar-SA" dirty="0" smtClean="0"/>
              <a:t> </a:t>
            </a:r>
            <a:r>
              <a:rPr lang="en-US" b="1" dirty="0" smtClean="0"/>
              <a:t>statement</a:t>
            </a:r>
            <a:r>
              <a:rPr lang="ar-SA" dirty="0" smtClean="0"/>
              <a:t> : </a:t>
            </a:r>
            <a:r>
              <a:rPr lang="ar-SA" dirty="0"/>
              <a:t>هي الخطوات البرمجية التي ستنفذ عدد من المرات .إذا كانت عبارة عن خطوة برمجية واحدة فليس بحاجة لوضعها داخل أقواس وإذا كانت أكثر من خطوة يجب وضعها داخل أقواس. </a:t>
            </a:r>
            <a:endParaRPr lang="en-US" dirty="0"/>
          </a:p>
          <a:p>
            <a:pPr lvl="0" algn="just" rtl="1" fontAlgn="base"/>
            <a:endParaRPr lang="en-US" dirty="0"/>
          </a:p>
        </p:txBody>
      </p:sp>
      <p:sp>
        <p:nvSpPr>
          <p:cNvPr id="3" name="Title 2"/>
          <p:cNvSpPr>
            <a:spLocks noGrp="1"/>
          </p:cNvSpPr>
          <p:nvPr>
            <p:ph type="title"/>
          </p:nvPr>
        </p:nvSpPr>
        <p:spPr/>
        <p:txBody>
          <a:bodyPr/>
          <a:lstStyle/>
          <a:p>
            <a:r>
              <a:rPr lang="ar-SA" dirty="0" smtClean="0"/>
              <a:t>   </a:t>
            </a:r>
            <a:endParaRPr lang="en-US" dirty="0"/>
          </a:p>
        </p:txBody>
      </p:sp>
    </p:spTree>
    <p:extLst>
      <p:ext uri="{BB962C8B-B14F-4D97-AF65-F5344CB8AC3E}">
        <p14:creationId xmlns:p14="http://schemas.microsoft.com/office/powerpoint/2010/main" val="4277141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0080" y="1397726"/>
            <a:ext cx="9328673" cy="4728437"/>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 </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main()</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=0;</a:t>
            </a:r>
          </a:p>
          <a:p>
            <a:pPr marL="0" indent="0">
              <a:buNone/>
            </a:pPr>
            <a:r>
              <a:rPr lang="en-US" b="1" dirty="0">
                <a:latin typeface="Times New Roman" panose="02020603050405020304" pitchFamily="18" charset="0"/>
                <a:cs typeface="Times New Roman" panose="02020603050405020304" pitchFamily="18" charset="0"/>
              </a:rPr>
              <a:t> while( </a:t>
            </a:r>
            <a:r>
              <a:rPr lang="en-US" b="1" dirty="0" err="1" smtClean="0">
                <a:latin typeface="Times New Roman" panose="02020603050405020304" pitchFamily="18" charset="0"/>
                <a:cs typeface="Times New Roman" panose="02020603050405020304" pitchFamily="18" charset="0"/>
              </a:rPr>
              <a:t>i</a:t>
            </a:r>
            <a:r>
              <a:rPr lang="en-US" b="1" smtClean="0">
                <a:latin typeface="Times New Roman" panose="02020603050405020304" pitchFamily="18" charset="0"/>
                <a:cs typeface="Times New Roman" panose="02020603050405020304" pitchFamily="18" charset="0"/>
              </a:rPr>
              <a:t>&lt;5)</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&lt;&lt;"\t";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pPr algn="r" rtl="1"/>
            <a:r>
              <a:rPr lang="en-US" sz="2400" dirty="0"/>
              <a:t> </a:t>
            </a:r>
            <a:r>
              <a:rPr lang="ar-SA" sz="2400" b="1" dirty="0"/>
              <a:t>مثال:</a:t>
            </a:r>
            <a:r>
              <a:rPr lang="ar-SA" sz="2400" dirty="0"/>
              <a:t> لو أردنا عداد يعد من  </a:t>
            </a:r>
            <a:r>
              <a:rPr lang="en-US" sz="2400" dirty="0"/>
              <a:t>0</a:t>
            </a:r>
            <a:r>
              <a:rPr lang="ar-SA" sz="2400" dirty="0"/>
              <a:t>  إلى  </a:t>
            </a:r>
            <a:r>
              <a:rPr lang="en-US" sz="2400" dirty="0" smtClean="0"/>
              <a:t>4</a:t>
            </a:r>
            <a:r>
              <a:rPr lang="ar-SA" sz="2400" dirty="0" smtClean="0"/>
              <a:t>أي </a:t>
            </a:r>
            <a:r>
              <a:rPr lang="ar-SA" sz="2400" dirty="0"/>
              <a:t>يطبع على شاشة التنفيذ من  </a:t>
            </a:r>
            <a:r>
              <a:rPr lang="en-US" sz="2400" dirty="0"/>
              <a:t>0</a:t>
            </a:r>
            <a:r>
              <a:rPr lang="ar-SA" sz="2400" dirty="0"/>
              <a:t> إلى </a:t>
            </a:r>
            <a:r>
              <a:rPr lang="en-US" sz="2400" dirty="0" smtClean="0"/>
              <a:t>4</a:t>
            </a:r>
            <a:r>
              <a:rPr lang="ar-SA" sz="2400" dirty="0" smtClean="0"/>
              <a:t> </a:t>
            </a:r>
            <a:r>
              <a:rPr lang="en-US" sz="2400" dirty="0"/>
              <a:t/>
            </a:r>
            <a:br>
              <a:rPr lang="en-US" sz="2400" dirty="0"/>
            </a:br>
            <a:endParaRPr lang="en-US" sz="2400" dirty="0"/>
          </a:p>
        </p:txBody>
      </p:sp>
    </p:spTree>
    <p:extLst>
      <p:ext uri="{BB962C8B-B14F-4D97-AF65-F5344CB8AC3E}">
        <p14:creationId xmlns:p14="http://schemas.microsoft.com/office/powerpoint/2010/main" val="3217201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8960" y="184636"/>
            <a:ext cx="4598125" cy="579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ar-SA" dirty="0" smtClean="0"/>
              <a:t>  </a:t>
            </a:r>
            <a:endParaRPr lang="en-US" dirty="0"/>
          </a:p>
        </p:txBody>
      </p:sp>
    </p:spTree>
    <p:extLst>
      <p:ext uri="{BB962C8B-B14F-4D97-AF65-F5344CB8AC3E}">
        <p14:creationId xmlns:p14="http://schemas.microsoft.com/office/powerpoint/2010/main" val="3109881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a:solidFill>
                  <a:schemeClr val="tx1"/>
                </a:solidFill>
              </a:rPr>
              <a:t>هي عبارة تكرارية تستخدم لتكرار خطوات برمجية المحصورة بين قوسيها لعدد من المرات تكون مشابه كثيرا لعبارة </a:t>
            </a:r>
            <a:r>
              <a:rPr lang="ar-SA" dirty="0" smtClean="0">
                <a:solidFill>
                  <a:schemeClr val="tx1"/>
                </a:solidFill>
              </a:rPr>
              <a:t>التكرار  </a:t>
            </a:r>
            <a:r>
              <a:rPr lang="en-US" dirty="0" smtClean="0">
                <a:solidFill>
                  <a:schemeClr val="tx1"/>
                </a:solidFill>
              </a:rPr>
              <a:t>For</a:t>
            </a:r>
            <a:r>
              <a:rPr lang="ar-SA" dirty="0" smtClean="0">
                <a:solidFill>
                  <a:schemeClr val="tx1"/>
                </a:solidFill>
              </a:rPr>
              <a:t>  و </a:t>
            </a:r>
            <a:r>
              <a:rPr lang="en-US" dirty="0" smtClean="0">
                <a:solidFill>
                  <a:schemeClr val="tx1"/>
                </a:solidFill>
              </a:rPr>
              <a:t>while</a:t>
            </a:r>
            <a:r>
              <a:rPr lang="ar-SA" dirty="0" smtClean="0">
                <a:solidFill>
                  <a:schemeClr val="tx1"/>
                </a:solidFill>
              </a:rPr>
              <a:t>  </a:t>
            </a:r>
            <a:r>
              <a:rPr lang="ar-SA" dirty="0">
                <a:solidFill>
                  <a:schemeClr val="tx1"/>
                </a:solidFill>
              </a:rPr>
              <a:t>. </a:t>
            </a:r>
            <a:endParaRPr lang="ar-SA" dirty="0" smtClean="0">
              <a:solidFill>
                <a:schemeClr val="tx1"/>
              </a:solidFill>
            </a:endParaRPr>
          </a:p>
          <a:p>
            <a:pPr algn="just" rtl="1"/>
            <a:r>
              <a:rPr lang="ar-SA" b="1" dirty="0" smtClean="0">
                <a:solidFill>
                  <a:schemeClr val="tx1"/>
                </a:solidFill>
              </a:rPr>
              <a:t>فقط </a:t>
            </a:r>
            <a:r>
              <a:rPr lang="ar-SA" b="1" dirty="0">
                <a:solidFill>
                  <a:schemeClr val="tx1"/>
                </a:solidFill>
              </a:rPr>
              <a:t>الاختلاف بينها وبينهم أن </a:t>
            </a:r>
            <a:r>
              <a:rPr lang="ar-SA" b="1" dirty="0" smtClean="0">
                <a:solidFill>
                  <a:schemeClr val="tx1"/>
                </a:solidFill>
              </a:rPr>
              <a:t>عبارة  </a:t>
            </a:r>
            <a:r>
              <a:rPr lang="en-US" b="1" i="1" dirty="0" smtClean="0">
                <a:solidFill>
                  <a:schemeClr val="tx1"/>
                </a:solidFill>
              </a:rPr>
              <a:t>Do—While</a:t>
            </a:r>
            <a:r>
              <a:rPr lang="ar-SA" b="1" dirty="0" smtClean="0">
                <a:solidFill>
                  <a:schemeClr val="tx1"/>
                </a:solidFill>
              </a:rPr>
              <a:t>  </a:t>
            </a:r>
            <a:r>
              <a:rPr lang="ar-SA" b="1" dirty="0">
                <a:solidFill>
                  <a:schemeClr val="tx1"/>
                </a:solidFill>
              </a:rPr>
              <a:t>التكرارية تنفذ ما بين قوسيها ثم يتحقق من الشرط أما  </a:t>
            </a:r>
            <a:r>
              <a:rPr lang="ar-SA" b="1" dirty="0" smtClean="0">
                <a:solidFill>
                  <a:schemeClr val="tx1"/>
                </a:solidFill>
              </a:rPr>
              <a:t> </a:t>
            </a:r>
            <a:r>
              <a:rPr lang="en-US" b="1" dirty="0" smtClean="0">
                <a:solidFill>
                  <a:schemeClr val="tx1"/>
                </a:solidFill>
              </a:rPr>
              <a:t>For</a:t>
            </a:r>
            <a:r>
              <a:rPr lang="ar-SA" b="1" dirty="0" smtClean="0">
                <a:solidFill>
                  <a:schemeClr val="tx1"/>
                </a:solidFill>
              </a:rPr>
              <a:t>  </a:t>
            </a:r>
            <a:r>
              <a:rPr lang="ar-SA" b="1" dirty="0">
                <a:solidFill>
                  <a:schemeClr val="tx1"/>
                </a:solidFill>
              </a:rPr>
              <a:t>و </a:t>
            </a:r>
            <a:r>
              <a:rPr lang="ar-SA" b="1" dirty="0" smtClean="0">
                <a:solidFill>
                  <a:schemeClr val="tx1"/>
                </a:solidFill>
              </a:rPr>
              <a:t> </a:t>
            </a:r>
            <a:r>
              <a:rPr lang="en-US" b="1" dirty="0" smtClean="0">
                <a:solidFill>
                  <a:schemeClr val="tx1"/>
                </a:solidFill>
              </a:rPr>
              <a:t>while</a:t>
            </a:r>
            <a:r>
              <a:rPr lang="ar-SA" b="1" dirty="0" smtClean="0">
                <a:solidFill>
                  <a:schemeClr val="tx1"/>
                </a:solidFill>
              </a:rPr>
              <a:t>  </a:t>
            </a:r>
            <a:r>
              <a:rPr lang="ar-SA" b="1" dirty="0">
                <a:solidFill>
                  <a:schemeClr val="tx1"/>
                </a:solidFill>
              </a:rPr>
              <a:t>يتحقق من الشرط ثم تنفذ ما بين قوسيها.</a:t>
            </a:r>
            <a:r>
              <a:rPr lang="ar-SA" dirty="0">
                <a:solidFill>
                  <a:schemeClr val="tx1"/>
                </a:solidFill>
              </a:rPr>
              <a:t> </a:t>
            </a:r>
            <a:endParaRPr lang="en-US" dirty="0">
              <a:solidFill>
                <a:schemeClr val="tx1"/>
              </a:solidFill>
            </a:endParaRPr>
          </a:p>
          <a:p>
            <a:pPr algn="just" rtl="1"/>
            <a:endParaRPr lang="en-US" dirty="0">
              <a:solidFill>
                <a:schemeClr val="tx1"/>
              </a:solidFill>
            </a:endParaRPr>
          </a:p>
        </p:txBody>
      </p:sp>
      <p:sp>
        <p:nvSpPr>
          <p:cNvPr id="3" name="Title 2"/>
          <p:cNvSpPr>
            <a:spLocks noGrp="1"/>
          </p:cNvSpPr>
          <p:nvPr>
            <p:ph type="title"/>
          </p:nvPr>
        </p:nvSpPr>
        <p:spPr/>
        <p:txBody>
          <a:bodyPr/>
          <a:lstStyle/>
          <a:p>
            <a:pPr algn="r" rtl="1"/>
            <a:r>
              <a:rPr lang="ar-SA" sz="4000" b="1" dirty="0"/>
              <a:t>عبارة </a:t>
            </a:r>
            <a:r>
              <a:rPr lang="en-US" sz="4000" b="1" dirty="0"/>
              <a:t>Do-- While)</a:t>
            </a:r>
            <a:r>
              <a:rPr lang="ar-SA" sz="4000" b="1" dirty="0"/>
              <a:t>( التكرارية : </a:t>
            </a:r>
            <a:endParaRPr lang="en-US" sz="4000" dirty="0"/>
          </a:p>
        </p:txBody>
      </p:sp>
    </p:spTree>
    <p:extLst>
      <p:ext uri="{BB962C8B-B14F-4D97-AF65-F5344CB8AC3E}">
        <p14:creationId xmlns:p14="http://schemas.microsoft.com/office/powerpoint/2010/main" val="1667495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Initializing do {</a:t>
            </a:r>
            <a:endParaRPr lang="en-US" dirty="0"/>
          </a:p>
          <a:p>
            <a:pPr marL="0" indent="0">
              <a:buNone/>
            </a:pPr>
            <a:r>
              <a:rPr lang="en-US" b="1" dirty="0"/>
              <a:t>Statement;</a:t>
            </a:r>
            <a:endParaRPr lang="en-US" dirty="0"/>
          </a:p>
          <a:p>
            <a:pPr marL="0" indent="0">
              <a:buNone/>
            </a:pPr>
            <a:r>
              <a:rPr lang="en-US" b="1" dirty="0"/>
              <a:t>Update</a:t>
            </a:r>
            <a:endParaRPr lang="en-US" dirty="0"/>
          </a:p>
          <a:p>
            <a:pPr marL="0" indent="0">
              <a:buNone/>
            </a:pPr>
            <a:r>
              <a:rPr lang="en-US" b="1" dirty="0"/>
              <a:t> } while ( </a:t>
            </a:r>
            <a:r>
              <a:rPr lang="en-US" b="1" dirty="0" err="1"/>
              <a:t>Boolean_Expression</a:t>
            </a:r>
            <a:r>
              <a:rPr lang="en-US" b="1" dirty="0"/>
              <a:t>);</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26618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7017" y="1985554"/>
            <a:ext cx="10632653" cy="4140609"/>
          </a:xfrm>
        </p:spPr>
        <p:txBody>
          <a:bodyPr>
            <a:normAutofit/>
          </a:bodyPr>
          <a:lstStyle/>
          <a:p>
            <a:pPr algn="just" rtl="1"/>
            <a:r>
              <a:rPr lang="ar-SA" sz="2800" dirty="0">
                <a:solidFill>
                  <a:schemeClr val="tx1">
                    <a:lumMod val="95000"/>
                    <a:lumOff val="5000"/>
                  </a:schemeClr>
                </a:solidFill>
              </a:rPr>
              <a:t>في الفصليين السابقين تعلمنا أن  البرنامج يبدأ بالتنفيذ خطوة خطوة دون تكرار إي خطوة إلى أن يصل إلي نهاية البرنامج وعملنا في حال وجود </a:t>
            </a:r>
            <a:r>
              <a:rPr lang="ar-SA" sz="2800" dirty="0" smtClean="0">
                <a:solidFill>
                  <a:schemeClr val="tx1">
                    <a:lumMod val="95000"/>
                    <a:lumOff val="5000"/>
                  </a:schemeClr>
                </a:solidFill>
              </a:rPr>
              <a:t>جمل( </a:t>
            </a:r>
            <a:r>
              <a:rPr lang="en-US" sz="2800" dirty="0" smtClean="0">
                <a:solidFill>
                  <a:schemeClr val="tx1">
                    <a:lumMod val="95000"/>
                    <a:lumOff val="5000"/>
                  </a:schemeClr>
                </a:solidFill>
              </a:rPr>
              <a:t>if</a:t>
            </a:r>
            <a:r>
              <a:rPr lang="ar-SA" sz="2800" dirty="0" smtClean="0">
                <a:solidFill>
                  <a:schemeClr val="tx1">
                    <a:lumMod val="95000"/>
                    <a:lumOff val="5000"/>
                  </a:schemeClr>
                </a:solidFill>
              </a:rPr>
              <a:t>) </a:t>
            </a:r>
            <a:r>
              <a:rPr lang="ar-SA" sz="2800" dirty="0">
                <a:solidFill>
                  <a:schemeClr val="tx1">
                    <a:lumMod val="95000"/>
                    <a:lumOff val="5000"/>
                  </a:schemeClr>
                </a:solidFill>
              </a:rPr>
              <a:t>الشرطية في البرنامج قد يكون بسببها هناك استثناء بعض الخطوات من التنفيذ إذا لم يتحقق الشرط </a:t>
            </a:r>
            <a:r>
              <a:rPr lang="ar-SA" sz="2800" dirty="0" smtClean="0">
                <a:solidFill>
                  <a:schemeClr val="tx1">
                    <a:lumMod val="95000"/>
                    <a:lumOff val="5000"/>
                  </a:schemeClr>
                </a:solidFill>
              </a:rPr>
              <a:t>.</a:t>
            </a:r>
          </a:p>
          <a:p>
            <a:pPr algn="just" rtl="1"/>
            <a:r>
              <a:rPr lang="ar-SA" sz="2800" b="1" dirty="0" smtClean="0">
                <a:solidFill>
                  <a:schemeClr val="tx1">
                    <a:lumMod val="95000"/>
                    <a:lumOff val="5000"/>
                  </a:schemeClr>
                </a:solidFill>
              </a:rPr>
              <a:t>والسؤال </a:t>
            </a:r>
            <a:r>
              <a:rPr lang="ar-SA" sz="2800" b="1" dirty="0">
                <a:solidFill>
                  <a:schemeClr val="tx1">
                    <a:lumMod val="95000"/>
                    <a:lumOff val="5000"/>
                  </a:schemeClr>
                </a:solidFill>
              </a:rPr>
              <a:t>هنا ماذا لو أردنا تكرار خطوة أو أكثر من خطوة لأكثر من مرة</a:t>
            </a:r>
            <a:r>
              <a:rPr lang="ar-SA" sz="2800" dirty="0">
                <a:solidFill>
                  <a:schemeClr val="tx1">
                    <a:lumMod val="95000"/>
                    <a:lumOff val="5000"/>
                  </a:schemeClr>
                </a:solidFill>
              </a:rPr>
              <a:t> لسبب ما  كيف نعمل ذالك وهذا ما تؤديه الدوال التكرارية ومنها عبارة </a:t>
            </a:r>
            <a:r>
              <a:rPr lang="ar-SA" sz="2800" b="1" dirty="0" smtClean="0">
                <a:solidFill>
                  <a:schemeClr val="tx1">
                    <a:lumMod val="95000"/>
                    <a:lumOff val="5000"/>
                  </a:schemeClr>
                </a:solidFill>
              </a:rPr>
              <a:t>(</a:t>
            </a:r>
            <a:r>
              <a:rPr lang="en-US" sz="2800" b="1" dirty="0" smtClean="0">
                <a:solidFill>
                  <a:schemeClr val="tx1">
                    <a:lumMod val="95000"/>
                    <a:lumOff val="5000"/>
                  </a:schemeClr>
                </a:solidFill>
              </a:rPr>
              <a:t>For</a:t>
            </a:r>
            <a:r>
              <a:rPr lang="ar-SA" sz="2800" b="1" dirty="0" smtClean="0">
                <a:solidFill>
                  <a:schemeClr val="tx1">
                    <a:lumMod val="95000"/>
                    <a:lumOff val="5000"/>
                  </a:schemeClr>
                </a:solidFill>
              </a:rPr>
              <a:t>)</a:t>
            </a:r>
            <a:r>
              <a:rPr lang="ar-SA" sz="2800" dirty="0" smtClean="0">
                <a:solidFill>
                  <a:schemeClr val="tx1">
                    <a:lumMod val="95000"/>
                    <a:lumOff val="5000"/>
                  </a:schemeClr>
                </a:solidFill>
              </a:rPr>
              <a:t> </a:t>
            </a:r>
            <a:r>
              <a:rPr lang="ar-SA" sz="2800" dirty="0">
                <a:solidFill>
                  <a:schemeClr val="tx1">
                    <a:lumMod val="95000"/>
                    <a:lumOff val="5000"/>
                  </a:schemeClr>
                </a:solidFill>
              </a:rPr>
              <a:t>هي عبارة تكرارية تستخدم لتكرار خطوة في حالة لم نضع أقواس أو مجموعة خطوات في حال حصرها بين قوسي لعدد معين من المرات يحددها المبرمج</a:t>
            </a:r>
            <a:endParaRPr lang="en-US" sz="2800" dirty="0">
              <a:solidFill>
                <a:schemeClr val="tx1">
                  <a:lumMod val="95000"/>
                  <a:lumOff val="5000"/>
                </a:schemeClr>
              </a:solidFill>
            </a:endParaRPr>
          </a:p>
        </p:txBody>
      </p:sp>
      <p:sp>
        <p:nvSpPr>
          <p:cNvPr id="3" name="Title 2"/>
          <p:cNvSpPr>
            <a:spLocks noGrp="1"/>
          </p:cNvSpPr>
          <p:nvPr>
            <p:ph type="title"/>
          </p:nvPr>
        </p:nvSpPr>
        <p:spPr/>
        <p:txBody>
          <a:bodyPr/>
          <a:lstStyle/>
          <a:p>
            <a:pPr algn="just" rtl="1"/>
            <a:r>
              <a:rPr lang="ar-SA" sz="3600" b="1" dirty="0"/>
              <a:t>عبارة </a:t>
            </a:r>
            <a:r>
              <a:rPr lang="en-US" sz="3600" b="1" dirty="0"/>
              <a:t>For--Loop) </a:t>
            </a:r>
            <a:r>
              <a:rPr lang="ar-SA" sz="3600" b="1" dirty="0"/>
              <a:t>) التكرارية الاعتيادية :</a:t>
            </a:r>
            <a:endParaRPr lang="en-US" sz="3600" dirty="0"/>
          </a:p>
        </p:txBody>
      </p:sp>
    </p:spTree>
    <p:extLst>
      <p:ext uri="{BB962C8B-B14F-4D97-AF65-F5344CB8AC3E}">
        <p14:creationId xmlns:p14="http://schemas.microsoft.com/office/powerpoint/2010/main" val="274944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3954" y="570156"/>
            <a:ext cx="10920549" cy="5479806"/>
          </a:xfrm>
        </p:spPr>
        <p:txBody>
          <a:bodyPr>
            <a:noAutofit/>
          </a:bodyPr>
          <a:lstStyle/>
          <a:p>
            <a:pPr marL="777240" lvl="2" indent="0" algn="just" rtl="1" fontAlgn="base">
              <a:buNone/>
            </a:pPr>
            <a:r>
              <a:rPr lang="en-US" sz="2400" b="1" dirty="0">
                <a:latin typeface="Times New Roman" panose="02020603050405020304" pitchFamily="18" charset="0"/>
                <a:cs typeface="Times New Roman" panose="02020603050405020304" pitchFamily="18" charset="0"/>
              </a:rPr>
              <a:t>Initializing</a:t>
            </a:r>
            <a:r>
              <a:rPr lang="ar-SA" sz="2400" dirty="0">
                <a:latin typeface="Times New Roman" panose="02020603050405020304" pitchFamily="18" charset="0"/>
                <a:cs typeface="Times New Roman" panose="02020603050405020304" pitchFamily="18" charset="0"/>
              </a:rPr>
              <a:t> : هي القيمة البدائية المعطاة للمتغير التي منها سيبدأ العد.  مثلا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=0</a:t>
            </a:r>
            <a:r>
              <a:rPr lang="ar-SA"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777240" lvl="2" indent="0" algn="just" rtl="1" fontAlgn="base">
              <a:buNone/>
            </a:pPr>
            <a:r>
              <a:rPr lang="ar-SA" sz="2400" baseline="-250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Boolean_Expression</a:t>
            </a:r>
            <a:r>
              <a:rPr lang="ar-SA" sz="2400" dirty="0">
                <a:latin typeface="Times New Roman" panose="02020603050405020304" pitchFamily="18" charset="0"/>
                <a:cs typeface="Times New Roman" panose="02020603050405020304" pitchFamily="18" charset="0"/>
              </a:rPr>
              <a:t>: هو  شرط التوقف الذي عندما تصبح قيمة المتغير  غير محققة لشرط  التوقف سوف يخرج من عبارة  </a:t>
            </a:r>
            <a:r>
              <a:rPr lang="en-US" sz="2400" dirty="0">
                <a:latin typeface="Times New Roman" panose="02020603050405020304" pitchFamily="18" charset="0"/>
                <a:cs typeface="Times New Roman" panose="02020603050405020304" pitchFamily="18" charset="0"/>
              </a:rPr>
              <a:t>while</a:t>
            </a:r>
            <a:r>
              <a:rPr lang="ar-SA" sz="2400" dirty="0">
                <a:latin typeface="Times New Roman" panose="02020603050405020304" pitchFamily="18" charset="0"/>
                <a:cs typeface="Times New Roman" panose="02020603050405020304" pitchFamily="18" charset="0"/>
              </a:rPr>
              <a:t>  بمعنى أخر مادام نتيجة اختباره  ال  </a:t>
            </a:r>
            <a:r>
              <a:rPr lang="en-US" sz="2400" dirty="0" err="1">
                <a:latin typeface="Times New Roman" panose="02020603050405020304" pitchFamily="18" charset="0"/>
                <a:cs typeface="Times New Roman" panose="02020603050405020304" pitchFamily="18" charset="0"/>
              </a:rPr>
              <a:t>Boolean_Expression</a:t>
            </a:r>
            <a:r>
              <a:rPr lang="ar-SA" sz="2400" dirty="0">
                <a:latin typeface="Times New Roman" panose="02020603050405020304" pitchFamily="18" charset="0"/>
                <a:cs typeface="Times New Roman" panose="02020603050405020304" pitchFamily="18" charset="0"/>
              </a:rPr>
              <a:t>   هي </a:t>
            </a:r>
            <a:r>
              <a:rPr lang="en-US" sz="2400" dirty="0">
                <a:latin typeface="Times New Roman" panose="02020603050405020304" pitchFamily="18" charset="0"/>
                <a:cs typeface="Times New Roman" panose="02020603050405020304" pitchFamily="18" charset="0"/>
              </a:rPr>
              <a:t>True</a:t>
            </a:r>
            <a:r>
              <a:rPr lang="ar-SA" sz="2400" dirty="0">
                <a:latin typeface="Times New Roman" panose="02020603050405020304" pitchFamily="18" charset="0"/>
                <a:cs typeface="Times New Roman" panose="02020603050405020304" pitchFamily="18" charset="0"/>
              </a:rPr>
              <a:t>  العبارة التكرارية  تستمر بتنفيذ مابين قوسيها ومتى ما أصبح  </a:t>
            </a:r>
            <a:r>
              <a:rPr lang="en-US" sz="2400" dirty="0">
                <a:latin typeface="Times New Roman" panose="02020603050405020304" pitchFamily="18" charset="0"/>
                <a:cs typeface="Times New Roman" panose="02020603050405020304" pitchFamily="18" charset="0"/>
              </a:rPr>
              <a:t>False</a:t>
            </a:r>
            <a:r>
              <a:rPr lang="ar-SA" sz="2400" dirty="0">
                <a:latin typeface="Times New Roman" panose="02020603050405020304" pitchFamily="18" charset="0"/>
                <a:cs typeface="Times New Roman" panose="02020603050405020304" pitchFamily="18" charset="0"/>
              </a:rPr>
              <a:t>  يخرج من العبارة التكرارية. مثلا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&lt;5</a:t>
            </a:r>
            <a:r>
              <a:rPr lang="ar-SA" sz="2400" dirty="0">
                <a:latin typeface="Times New Roman" panose="02020603050405020304" pitchFamily="18" charset="0"/>
                <a:cs typeface="Times New Roman" panose="02020603050405020304" pitchFamily="18" charset="0"/>
              </a:rPr>
              <a:t>  هوا شرط التوقف ويبدأ العد من الواحد </a:t>
            </a:r>
            <a:endParaRPr lang="en-US" sz="2400" dirty="0">
              <a:latin typeface="Times New Roman" panose="02020603050405020304" pitchFamily="18" charset="0"/>
              <a:cs typeface="Times New Roman" panose="02020603050405020304" pitchFamily="18" charset="0"/>
            </a:endParaRPr>
          </a:p>
          <a:p>
            <a:pPr marL="0" indent="0" algn="just" rtl="1">
              <a:buNone/>
            </a:pPr>
            <a:r>
              <a:rPr lang="ar-SA"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Update</a:t>
            </a:r>
            <a:r>
              <a:rPr lang="ar-SA" dirty="0" smtClean="0">
                <a:latin typeface="Times New Roman" panose="02020603050405020304" pitchFamily="18" charset="0"/>
                <a:cs typeface="Times New Roman" panose="02020603050405020304" pitchFamily="18" charset="0"/>
              </a:rPr>
              <a:t> : </a:t>
            </a:r>
            <a:r>
              <a:rPr lang="ar-SA" dirty="0">
                <a:latin typeface="Times New Roman" panose="02020603050405020304" pitchFamily="18" charset="0"/>
                <a:cs typeface="Times New Roman" panose="02020603050405020304" pitchFamily="18" charset="0"/>
              </a:rPr>
              <a:t>هي مقدار الزيادة أو النقصان في قيمة المتغير في كل </a:t>
            </a:r>
            <a:r>
              <a:rPr lang="ar-SA" dirty="0" smtClean="0">
                <a:latin typeface="Times New Roman" panose="02020603050405020304" pitchFamily="18" charset="0"/>
                <a:cs typeface="Times New Roman" panose="02020603050405020304" pitchFamily="18" charset="0"/>
              </a:rPr>
              <a:t>دورة </a:t>
            </a:r>
            <a:r>
              <a:rPr lang="en-US" dirty="0" smtClean="0">
                <a:latin typeface="Times New Roman" panose="02020603050405020304" pitchFamily="18" charset="0"/>
                <a:cs typeface="Times New Roman" panose="02020603050405020304" pitchFamily="18" charset="0"/>
              </a:rPr>
              <a:t>loop</a:t>
            </a:r>
            <a:r>
              <a:rPr lang="ar-SA" dirty="0" smtClean="0">
                <a:latin typeface="Times New Roman" panose="02020603050405020304" pitchFamily="18" charset="0"/>
                <a:cs typeface="Times New Roman" panose="02020603050405020304" pitchFamily="18" charset="0"/>
              </a:rPr>
              <a:t> . مثلا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ar-SA" dirty="0">
                <a:latin typeface="Times New Roman" panose="02020603050405020304" pitchFamily="18" charset="0"/>
                <a:cs typeface="Times New Roman" panose="02020603050405020304" pitchFamily="18" charset="0"/>
              </a:rPr>
              <a:t> </a:t>
            </a:r>
            <a:r>
              <a:rPr lang="ar-SA" dirty="0" smtClean="0">
                <a:latin typeface="Times New Roman" panose="02020603050405020304" pitchFamily="18" charset="0"/>
                <a:cs typeface="Times New Roman" panose="02020603050405020304" pitchFamily="18" charset="0"/>
              </a:rPr>
              <a:t>  أو  </a:t>
            </a:r>
            <a:r>
              <a:rPr lang="ar-SA" dirty="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a:t>
            </a:r>
            <a:r>
              <a:rPr lang="ar-SA" dirty="0" smtClean="0">
                <a:latin typeface="Times New Roman" panose="02020603050405020304" pitchFamily="18" charset="0"/>
                <a:cs typeface="Times New Roman" panose="02020603050405020304" pitchFamily="18" charset="0"/>
              </a:rPr>
              <a:t>  </a:t>
            </a:r>
          </a:p>
          <a:p>
            <a:pPr marL="0" indent="0" algn="just" rtl="1">
              <a:buNone/>
            </a:pPr>
            <a:r>
              <a:rPr lang="ar-SA"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statement</a:t>
            </a:r>
            <a:r>
              <a:rPr lang="ar-SA" dirty="0" smtClean="0">
                <a:latin typeface="Times New Roman" panose="02020603050405020304" pitchFamily="18" charset="0"/>
                <a:cs typeface="Times New Roman" panose="02020603050405020304" pitchFamily="18" charset="0"/>
              </a:rPr>
              <a:t> : </a:t>
            </a:r>
            <a:r>
              <a:rPr lang="ar-SA" dirty="0">
                <a:latin typeface="Times New Roman" panose="02020603050405020304" pitchFamily="18" charset="0"/>
                <a:cs typeface="Times New Roman" panose="02020603050405020304" pitchFamily="18" charset="0"/>
              </a:rPr>
              <a:t>هي الخطوات البرمجية التي ستنفذ عدد من المرات .إذا كانت عبارة عن خطوة برمجية واحدة فليس بحاجة لوضعها داخل أقواس وإذا كانت أكثر من خطوة يجب وضعها داخل أقواس.</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ar-SA" dirty="0" smtClean="0"/>
              <a:t>  </a:t>
            </a:r>
            <a:endParaRPr lang="en-US" dirty="0"/>
          </a:p>
        </p:txBody>
      </p:sp>
    </p:spTree>
    <p:extLst>
      <p:ext uri="{BB962C8B-B14F-4D97-AF65-F5344CB8AC3E}">
        <p14:creationId xmlns:p14="http://schemas.microsoft.com/office/powerpoint/2010/main" val="3894449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7987" y="2076994"/>
            <a:ext cx="10341683" cy="4049169"/>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main()</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=0;</a:t>
            </a:r>
          </a:p>
          <a:p>
            <a:pPr marL="0" indent="0">
              <a:buNone/>
            </a:pPr>
            <a:r>
              <a:rPr lang="en-US" b="1" dirty="0">
                <a:latin typeface="Times New Roman" panose="02020603050405020304" pitchFamily="18" charset="0"/>
                <a:cs typeface="Times New Roman" panose="02020603050405020304" pitchFamily="18" charset="0"/>
              </a:rPr>
              <a:t>do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&lt;&lt;"\t";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while(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&lt;5);</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428972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3143" y="2063932"/>
            <a:ext cx="10606527" cy="406223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main()</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i,input_numbe</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cin</a:t>
            </a:r>
            <a:r>
              <a:rPr lang="en-US" b="1" dirty="0">
                <a:latin typeface="Times New Roman" panose="02020603050405020304" pitchFamily="18" charset="0"/>
                <a:cs typeface="Times New Roman" panose="02020603050405020304" pitchFamily="18" charset="0"/>
              </a:rPr>
              <a:t>&gt;&gt; </a:t>
            </a:r>
            <a:r>
              <a:rPr lang="en-US" b="1" dirty="0" err="1">
                <a:latin typeface="Times New Roman" panose="02020603050405020304" pitchFamily="18" charset="0"/>
                <a:cs typeface="Times New Roman" panose="02020603050405020304" pitchFamily="18" charset="0"/>
              </a:rPr>
              <a:t>input_numbe</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for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 </a:t>
            </a:r>
            <a:r>
              <a:rPr lang="en-US" b="1" dirty="0" err="1">
                <a:latin typeface="Times New Roman" panose="02020603050405020304" pitchFamily="18" charset="0"/>
                <a:cs typeface="Times New Roman" panose="02020603050405020304" pitchFamily="18" charset="0"/>
              </a:rPr>
              <a:t>input_numbe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&lt;&lt;"Hello!\n";</a:t>
            </a:r>
          </a:p>
          <a:p>
            <a:pPr marL="0" indent="0">
              <a:buNone/>
            </a:pPr>
            <a:r>
              <a:rPr lang="en-US" b="1"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59372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for (Initializing; </a:t>
            </a:r>
            <a:r>
              <a:rPr lang="en-US" b="1" dirty="0" err="1"/>
              <a:t>Boolean_Expression</a:t>
            </a:r>
            <a:r>
              <a:rPr lang="en-US" b="1" dirty="0"/>
              <a:t>; Update)</a:t>
            </a:r>
            <a:endParaRPr lang="en-US" dirty="0"/>
          </a:p>
          <a:p>
            <a:pPr marL="0" indent="0">
              <a:buNone/>
            </a:pPr>
            <a:r>
              <a:rPr lang="en-US" b="1" dirty="0"/>
              <a:t>{</a:t>
            </a:r>
            <a:endParaRPr lang="en-US" dirty="0"/>
          </a:p>
          <a:p>
            <a:pPr marL="0" indent="0">
              <a:buNone/>
            </a:pPr>
            <a:r>
              <a:rPr lang="en-US" b="1" dirty="0"/>
              <a:t>statement</a:t>
            </a:r>
            <a:endParaRPr lang="en-US" dirty="0"/>
          </a:p>
          <a:p>
            <a:pPr marL="0" indent="0">
              <a:buNone/>
            </a:pPr>
            <a:r>
              <a:rPr lang="en-US" b="1" dirty="0"/>
              <a:t> </a:t>
            </a:r>
            <a:r>
              <a:rPr lang="en-US" b="1" dirty="0" smtClean="0"/>
              <a:t>}</a:t>
            </a:r>
            <a:endParaRPr lang="ar-SA" b="1" dirty="0" smtClean="0"/>
          </a:p>
          <a:p>
            <a:pPr marL="0" indent="0" algn="r" rtl="1">
              <a:buNone/>
            </a:pPr>
            <a:r>
              <a:rPr lang="ar-SA" baseline="-25000" dirty="0"/>
              <a:t>)</a:t>
            </a:r>
            <a:r>
              <a:rPr lang="en-US" b="1" dirty="0" smtClean="0"/>
              <a:t>Initializing</a:t>
            </a:r>
            <a:r>
              <a:rPr lang="ar-SA" dirty="0" smtClean="0"/>
              <a:t>: </a:t>
            </a:r>
            <a:r>
              <a:rPr lang="ar-SA" dirty="0"/>
              <a:t>هي القيمة البدائية المعطاة للمتغير التي منها سيبدأ العد. </a:t>
            </a:r>
            <a:endParaRPr lang="ar-SA" dirty="0" smtClean="0"/>
          </a:p>
          <a:p>
            <a:pPr marL="0" indent="0" algn="r" rtl="1">
              <a:buNone/>
            </a:pPr>
            <a:r>
              <a:rPr lang="ar-SA" baseline="-25000" dirty="0"/>
              <a:t>)</a:t>
            </a:r>
            <a:r>
              <a:rPr lang="en-US" b="1" dirty="0" err="1" smtClean="0"/>
              <a:t>Boolean_Expression</a:t>
            </a:r>
            <a:r>
              <a:rPr lang="ar-SA" dirty="0" smtClean="0"/>
              <a:t>: </a:t>
            </a:r>
            <a:r>
              <a:rPr lang="ar-SA" dirty="0"/>
              <a:t>هو  شرط التوقف الذي عندما تصبح قيمة المتغير  غير محققة لشرط  التوقف سوف يخرج من عبارة</a:t>
            </a:r>
            <a:r>
              <a:rPr lang="ar-SA" dirty="0" smtClean="0"/>
              <a:t>)</a:t>
            </a:r>
          </a:p>
          <a:p>
            <a:pPr marL="0" indent="0" algn="r" rtl="1">
              <a:buNone/>
            </a:pPr>
            <a:r>
              <a:rPr lang="en-US" b="1" dirty="0" smtClean="0"/>
              <a:t>Update</a:t>
            </a:r>
            <a:r>
              <a:rPr lang="ar-SA" dirty="0" smtClean="0"/>
              <a:t>:هي </a:t>
            </a:r>
            <a:r>
              <a:rPr lang="ar-SA" dirty="0"/>
              <a:t>مقدار الزيادة أو النقصان في قيمة المتغير في كل </a:t>
            </a:r>
            <a:r>
              <a:rPr lang="ar-SA" dirty="0" smtClean="0"/>
              <a:t>دورة </a:t>
            </a:r>
            <a:r>
              <a:rPr lang="en-US" dirty="0" smtClean="0"/>
              <a:t>loop</a:t>
            </a:r>
            <a:r>
              <a:rPr lang="ar-SA" dirty="0" smtClean="0"/>
              <a:t>. مثلا </a:t>
            </a:r>
            <a:r>
              <a:rPr lang="en-US" dirty="0" err="1"/>
              <a:t>i</a:t>
            </a:r>
            <a:r>
              <a:rPr lang="en-US" dirty="0"/>
              <a:t>++</a:t>
            </a:r>
            <a:r>
              <a:rPr lang="ar-SA" dirty="0"/>
              <a:t> </a:t>
            </a:r>
            <a:r>
              <a:rPr lang="ar-SA" dirty="0" smtClean="0"/>
              <a:t>أو </a:t>
            </a:r>
            <a:r>
              <a:rPr lang="ar-SA" dirty="0"/>
              <a:t>--</a:t>
            </a:r>
            <a:r>
              <a:rPr lang="en-US" dirty="0" err="1" smtClean="0"/>
              <a:t>i</a:t>
            </a:r>
            <a:endParaRPr lang="en-US" dirty="0"/>
          </a:p>
        </p:txBody>
      </p:sp>
      <p:sp>
        <p:nvSpPr>
          <p:cNvPr id="3" name="Title 2"/>
          <p:cNvSpPr>
            <a:spLocks noGrp="1"/>
          </p:cNvSpPr>
          <p:nvPr>
            <p:ph type="title"/>
          </p:nvPr>
        </p:nvSpPr>
        <p:spPr/>
        <p:txBody>
          <a:bodyPr/>
          <a:lstStyle/>
          <a:p>
            <a:pPr algn="r" rtl="1"/>
            <a:r>
              <a:rPr lang="ar-SA" dirty="0"/>
              <a:t>وشكلها العام</a:t>
            </a:r>
            <a:endParaRPr lang="en-US" dirty="0"/>
          </a:p>
        </p:txBody>
      </p:sp>
    </p:spTree>
    <p:extLst>
      <p:ext uri="{BB962C8B-B14F-4D97-AF65-F5344CB8AC3E}">
        <p14:creationId xmlns:p14="http://schemas.microsoft.com/office/powerpoint/2010/main" val="12974551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a:t>
            </a:r>
          </a:p>
          <a:p>
            <a:pPr marL="0" indent="0">
              <a:buNone/>
            </a:pPr>
            <a:r>
              <a:rPr lang="en-US" b="1" dirty="0" smtClean="0">
                <a:latin typeface="Times New Roman" panose="02020603050405020304" pitchFamily="18" charset="0"/>
                <a:cs typeface="Times New Roman" panose="02020603050405020304" pitchFamily="18" charset="0"/>
              </a:rPr>
              <a:t>Using namespace </a:t>
            </a:r>
            <a:r>
              <a:rPr lang="en-US" b="1" dirty="0" err="1" smtClean="0">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main</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for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&lt;5;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&lt;&lt;"\t";</a:t>
            </a:r>
          </a:p>
          <a:p>
            <a:pPr marL="0" indent="0">
              <a:buNone/>
            </a:pPr>
            <a:r>
              <a:rPr lang="en-US"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pPr algn="r" rtl="1"/>
            <a:r>
              <a:rPr lang="ar-SA" sz="2800" b="1" dirty="0">
                <a:cs typeface="+mn-cs"/>
              </a:rPr>
              <a:t>مثال:</a:t>
            </a:r>
            <a:r>
              <a:rPr lang="ar-SA" sz="2800" dirty="0">
                <a:cs typeface="+mn-cs"/>
              </a:rPr>
              <a:t> لو أردنا عداد يعد من( </a:t>
            </a:r>
            <a:r>
              <a:rPr lang="en-US" sz="2800" dirty="0">
                <a:cs typeface="+mn-cs"/>
              </a:rPr>
              <a:t>0</a:t>
            </a:r>
            <a:r>
              <a:rPr lang="ar-SA" sz="2800" dirty="0">
                <a:cs typeface="+mn-cs"/>
              </a:rPr>
              <a:t>) إلى( </a:t>
            </a:r>
            <a:r>
              <a:rPr lang="en-US" sz="2800" dirty="0">
                <a:cs typeface="+mn-cs"/>
              </a:rPr>
              <a:t>4</a:t>
            </a:r>
            <a:r>
              <a:rPr lang="ar-SA" sz="2800" dirty="0">
                <a:cs typeface="+mn-cs"/>
              </a:rPr>
              <a:t>) إي يطبع على شاشة التنفيذ من (</a:t>
            </a:r>
            <a:r>
              <a:rPr lang="en-US" sz="2800" dirty="0">
                <a:cs typeface="+mn-cs"/>
              </a:rPr>
              <a:t>4</a:t>
            </a:r>
            <a:r>
              <a:rPr lang="ar-SA" sz="2800" dirty="0">
                <a:cs typeface="+mn-cs"/>
              </a:rPr>
              <a:t>  </a:t>
            </a:r>
            <a:r>
              <a:rPr lang="en-US" sz="2800" dirty="0">
                <a:cs typeface="+mn-cs"/>
              </a:rPr>
              <a:t>3</a:t>
            </a:r>
            <a:r>
              <a:rPr lang="ar-SA" sz="2800" dirty="0">
                <a:cs typeface="+mn-cs"/>
              </a:rPr>
              <a:t>  </a:t>
            </a:r>
            <a:r>
              <a:rPr lang="en-US" sz="2800" dirty="0">
                <a:cs typeface="+mn-cs"/>
              </a:rPr>
              <a:t>2</a:t>
            </a:r>
            <a:r>
              <a:rPr lang="ar-SA" sz="2800" dirty="0">
                <a:cs typeface="+mn-cs"/>
              </a:rPr>
              <a:t>  </a:t>
            </a:r>
            <a:r>
              <a:rPr lang="en-US" sz="2800" dirty="0">
                <a:cs typeface="+mn-cs"/>
              </a:rPr>
              <a:t>1</a:t>
            </a:r>
            <a:r>
              <a:rPr lang="ar-SA" sz="2800" dirty="0">
                <a:cs typeface="+mn-cs"/>
              </a:rPr>
              <a:t>  </a:t>
            </a:r>
            <a:r>
              <a:rPr lang="en-US" sz="2800" dirty="0">
                <a:cs typeface="+mn-cs"/>
              </a:rPr>
              <a:t>0</a:t>
            </a:r>
            <a:r>
              <a:rPr lang="ar-SA" sz="2800" dirty="0">
                <a:cs typeface="+mn-cs"/>
              </a:rPr>
              <a:t>) .؟ </a:t>
            </a:r>
            <a:endParaRPr lang="en-US" sz="2800" dirty="0">
              <a:cs typeface="+mn-cs"/>
            </a:endParaRPr>
          </a:p>
        </p:txBody>
      </p:sp>
    </p:spTree>
    <p:extLst>
      <p:ext uri="{BB962C8B-B14F-4D97-AF65-F5344CB8AC3E}">
        <p14:creationId xmlns:p14="http://schemas.microsoft.com/office/powerpoint/2010/main" val="2231496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5635" y="570156"/>
            <a:ext cx="7447612" cy="5713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p:txBody>
          <a:bodyPr/>
          <a:lstStyle/>
          <a:p>
            <a:r>
              <a:rPr lang="ar-SA" dirty="0" smtClean="0"/>
              <a:t>  </a:t>
            </a:r>
            <a:endParaRPr lang="en-US" dirty="0"/>
          </a:p>
        </p:txBody>
      </p:sp>
    </p:spTree>
    <p:extLst>
      <p:ext uri="{BB962C8B-B14F-4D97-AF65-F5344CB8AC3E}">
        <p14:creationId xmlns:p14="http://schemas.microsoft.com/office/powerpoint/2010/main" val="4126808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7646" y="1933304"/>
            <a:ext cx="10502024" cy="419286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main()</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for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=4;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&gt;=0;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&lt;&lt;"\t";</a:t>
            </a:r>
          </a:p>
          <a:p>
            <a:pPr marL="0" indent="0">
              <a:buNone/>
            </a:pPr>
            <a:r>
              <a:rPr lang="en-US"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pPr algn="r" rtl="1"/>
            <a:r>
              <a:rPr lang="ar-SA" sz="2400" b="1" dirty="0"/>
              <a:t>مثال:</a:t>
            </a:r>
            <a:r>
              <a:rPr lang="ar-SA" sz="2400" dirty="0"/>
              <a:t> لو أردنا عداد يعد من( </a:t>
            </a:r>
            <a:r>
              <a:rPr lang="en-US" sz="2400" dirty="0"/>
              <a:t>4</a:t>
            </a:r>
            <a:r>
              <a:rPr lang="ar-SA" sz="2400" dirty="0"/>
              <a:t>) إلى( </a:t>
            </a:r>
            <a:r>
              <a:rPr lang="en-US" sz="2400" dirty="0"/>
              <a:t>0</a:t>
            </a:r>
            <a:r>
              <a:rPr lang="ar-SA" sz="2400" dirty="0"/>
              <a:t>) إي يطبع على شاشة التنفيذ   (</a:t>
            </a:r>
            <a:r>
              <a:rPr lang="en-US" sz="2400" dirty="0"/>
              <a:t>0</a:t>
            </a:r>
            <a:r>
              <a:rPr lang="ar-SA" sz="2400" dirty="0"/>
              <a:t>   </a:t>
            </a:r>
            <a:r>
              <a:rPr lang="en-US" sz="2400" dirty="0"/>
              <a:t>1</a:t>
            </a:r>
            <a:r>
              <a:rPr lang="ar-SA" sz="2400" dirty="0"/>
              <a:t>    </a:t>
            </a:r>
            <a:r>
              <a:rPr lang="en-US" sz="2400" dirty="0"/>
              <a:t>2</a:t>
            </a:r>
            <a:r>
              <a:rPr lang="ar-SA" sz="2400" dirty="0"/>
              <a:t>    </a:t>
            </a:r>
            <a:r>
              <a:rPr lang="en-US" sz="2400" dirty="0"/>
              <a:t>3</a:t>
            </a:r>
            <a:r>
              <a:rPr lang="ar-SA" sz="2400" dirty="0"/>
              <a:t>    </a:t>
            </a:r>
            <a:r>
              <a:rPr lang="en-US" sz="2400" dirty="0"/>
              <a:t>4 </a:t>
            </a:r>
            <a:r>
              <a:rPr lang="ar-SA" sz="2400" dirty="0"/>
              <a:t>)</a:t>
            </a:r>
            <a:r>
              <a:rPr lang="ar-SA" sz="2400" b="1" dirty="0"/>
              <a:t> .؟</a:t>
            </a:r>
            <a:endParaRPr lang="en-US" sz="2400" dirty="0"/>
          </a:p>
        </p:txBody>
      </p:sp>
    </p:spTree>
    <p:extLst>
      <p:ext uri="{BB962C8B-B14F-4D97-AF65-F5344CB8AC3E}">
        <p14:creationId xmlns:p14="http://schemas.microsoft.com/office/powerpoint/2010/main" val="1339923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760" y="1162594"/>
            <a:ext cx="11181805" cy="5525589"/>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main()</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n,aveg,input_number</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sum=0;</a:t>
            </a:r>
          </a:p>
          <a:p>
            <a:pPr marL="0" indent="0">
              <a:buNone/>
            </a:pPr>
            <a:r>
              <a:rPr lang="en-US" b="1" dirty="0">
                <a:latin typeface="Times New Roman" panose="02020603050405020304" pitchFamily="18" charset="0"/>
                <a:cs typeface="Times New Roman" panose="02020603050405020304" pitchFamily="18" charset="0"/>
              </a:rPr>
              <a:t> for (n=0; n&lt;10; n++)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cin</a:t>
            </a:r>
            <a:r>
              <a:rPr lang="en-US" b="1" dirty="0">
                <a:latin typeface="Times New Roman" panose="02020603050405020304" pitchFamily="18" charset="0"/>
                <a:cs typeface="Times New Roman" panose="02020603050405020304" pitchFamily="18" charset="0"/>
              </a:rPr>
              <a:t>&gt;&gt; </a:t>
            </a:r>
            <a:r>
              <a:rPr lang="en-US" b="1" dirty="0" err="1">
                <a:latin typeface="Times New Roman" panose="02020603050405020304" pitchFamily="18" charset="0"/>
                <a:cs typeface="Times New Roman" panose="02020603050405020304" pitchFamily="18" charset="0"/>
              </a:rPr>
              <a:t>input_number</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sum +=  </a:t>
            </a:r>
            <a:r>
              <a:rPr lang="en-US" b="1" dirty="0" err="1">
                <a:latin typeface="Times New Roman" panose="02020603050405020304" pitchFamily="18" charset="0"/>
                <a:cs typeface="Times New Roman" panose="02020603050405020304" pitchFamily="18" charset="0"/>
              </a:rPr>
              <a:t>input_number</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aveg</a:t>
            </a:r>
            <a:r>
              <a:rPr lang="en-US" b="1" dirty="0">
                <a:latin typeface="Times New Roman" panose="02020603050405020304" pitchFamily="18" charset="0"/>
                <a:cs typeface="Times New Roman" panose="02020603050405020304" pitchFamily="18" charset="0"/>
              </a:rPr>
              <a:t>=sum/10;</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 </a:t>
            </a:r>
            <a:r>
              <a:rPr lang="en-US" b="1" dirty="0" err="1">
                <a:latin typeface="Times New Roman" panose="02020603050405020304" pitchFamily="18" charset="0"/>
                <a:cs typeface="Times New Roman" panose="02020603050405020304" pitchFamily="18" charset="0"/>
              </a:rPr>
              <a:t>aveg</a:t>
            </a:r>
            <a:r>
              <a:rPr lang="en-US" b="1" dirty="0">
                <a:latin typeface="Times New Roman" panose="02020603050405020304" pitchFamily="18" charset="0"/>
                <a:cs typeface="Times New Roman" panose="02020603050405020304" pitchFamily="18" charset="0"/>
              </a:rPr>
              <a:t> ="&lt;&lt; </a:t>
            </a:r>
            <a:r>
              <a:rPr lang="en-US" b="1" dirty="0" err="1">
                <a:latin typeface="Times New Roman" panose="02020603050405020304" pitchFamily="18" charset="0"/>
                <a:cs typeface="Times New Roman" panose="02020603050405020304" pitchFamily="18" charset="0"/>
              </a:rPr>
              <a:t>aveg</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pPr algn="r" rtl="1"/>
            <a:r>
              <a:rPr lang="ar-SA" sz="2400" b="1" dirty="0"/>
              <a:t>مثال</a:t>
            </a:r>
            <a:r>
              <a:rPr lang="ar-SA" sz="2400" dirty="0"/>
              <a:t>: برنامج يدخل المستخدم درجات </a:t>
            </a:r>
            <a:r>
              <a:rPr lang="en-US" sz="2400" dirty="0"/>
              <a:t>10</a:t>
            </a:r>
            <a:r>
              <a:rPr lang="ar-SA" sz="2400" dirty="0"/>
              <a:t>  مواد  وتقوم بحساب المعدل له</a:t>
            </a:r>
            <a:r>
              <a:rPr lang="ar-SA" sz="2400" b="1" dirty="0"/>
              <a:t> </a:t>
            </a:r>
            <a:r>
              <a:rPr lang="en-US" sz="2400" dirty="0"/>
              <a:t/>
            </a:r>
            <a:br>
              <a:rPr lang="en-US" sz="2400" dirty="0"/>
            </a:br>
            <a:endParaRPr lang="en-US" sz="2400" dirty="0"/>
          </a:p>
        </p:txBody>
      </p:sp>
    </p:spTree>
    <p:extLst>
      <p:ext uri="{BB962C8B-B14F-4D97-AF65-F5344CB8AC3E}">
        <p14:creationId xmlns:p14="http://schemas.microsoft.com/office/powerpoint/2010/main" val="156121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dirty="0"/>
              <a:t>تحليل: العدد الأولي هو العدد الذي يقبل القسمة على نفسه وعلى واحد فقط </a:t>
            </a:r>
            <a:r>
              <a:rPr lang="ar-SA" dirty="0" smtClean="0"/>
              <a:t> إذا </a:t>
            </a:r>
            <a:r>
              <a:rPr lang="ar-SA" dirty="0"/>
              <a:t>قبل الرقم القسمة على غير هذان الرقمان فهو عدد غير </a:t>
            </a:r>
            <a:r>
              <a:rPr lang="ar-SA" dirty="0" smtClean="0"/>
              <a:t>أولي .</a:t>
            </a:r>
          </a:p>
          <a:p>
            <a:pPr algn="just" rtl="1"/>
            <a:r>
              <a:rPr lang="ar-SA" dirty="0" smtClean="0"/>
              <a:t> </a:t>
            </a:r>
            <a:r>
              <a:rPr lang="ar-SA" b="1" dirty="0"/>
              <a:t>ولحل هذا السؤال نكون عداد يعد من الاثنان إلى اقل من الرقم  المدخل بواحد</a:t>
            </a:r>
            <a:r>
              <a:rPr lang="ar-SA" dirty="0"/>
              <a:t> </a:t>
            </a:r>
            <a:r>
              <a:rPr lang="ar-SA" dirty="0" smtClean="0"/>
              <a:t> مثلا </a:t>
            </a:r>
            <a:r>
              <a:rPr lang="ar-SA" dirty="0"/>
              <a:t>إذا كان الرقم المدخل </a:t>
            </a:r>
            <a:r>
              <a:rPr lang="en-US" dirty="0"/>
              <a:t>21</a:t>
            </a:r>
            <a:r>
              <a:rPr lang="ar-SA" dirty="0"/>
              <a:t> نكون عدد يعد من </a:t>
            </a:r>
            <a:r>
              <a:rPr lang="en-US" dirty="0"/>
              <a:t>2</a:t>
            </a:r>
            <a:r>
              <a:rPr lang="ar-SA" dirty="0"/>
              <a:t> إلى </a:t>
            </a:r>
            <a:r>
              <a:rPr lang="en-US" dirty="0" smtClean="0"/>
              <a:t>20</a:t>
            </a:r>
            <a:r>
              <a:rPr lang="ar-SA" dirty="0" smtClean="0"/>
              <a:t>  </a:t>
            </a:r>
            <a:r>
              <a:rPr lang="ar-SA" dirty="0"/>
              <a:t>وإذا قبل الرقم المدخل القسمة على إي من أرقام العداد التي سيعدها وهي المحصورة بين اثنان واقل من الرقم بواحد فيكون عدد غير أولي وإذا لم يقبل القسمة على إي من هذه   الإعداد فهو عدد أولي .</a:t>
            </a:r>
            <a:endParaRPr lang="en-US" dirty="0"/>
          </a:p>
        </p:txBody>
      </p:sp>
      <p:sp>
        <p:nvSpPr>
          <p:cNvPr id="3" name="Title 2"/>
          <p:cNvSpPr>
            <a:spLocks noGrp="1"/>
          </p:cNvSpPr>
          <p:nvPr>
            <p:ph type="title"/>
          </p:nvPr>
        </p:nvSpPr>
        <p:spPr/>
        <p:txBody>
          <a:bodyPr/>
          <a:lstStyle/>
          <a:p>
            <a:pPr algn="r" rtl="1"/>
            <a:r>
              <a:rPr lang="ar-SA" sz="3600" b="1" dirty="0"/>
              <a:t>مثال:</a:t>
            </a:r>
            <a:r>
              <a:rPr lang="ar-SA" sz="3600" dirty="0"/>
              <a:t> لمعرفة هل العدد الذي أدخلته عدد أولي أم لا</a:t>
            </a:r>
            <a:endParaRPr lang="en-US" sz="3600" dirty="0"/>
          </a:p>
        </p:txBody>
      </p:sp>
    </p:spTree>
    <p:extLst>
      <p:ext uri="{BB962C8B-B14F-4D97-AF65-F5344CB8AC3E}">
        <p14:creationId xmlns:p14="http://schemas.microsoft.com/office/powerpoint/2010/main" val="1732041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7017" y="1600201"/>
            <a:ext cx="9341736" cy="4525962"/>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include&lt;</a:t>
            </a:r>
            <a:r>
              <a:rPr lang="en-US" b="1" dirty="0" err="1" smtClean="0">
                <a:latin typeface="Times New Roman" panose="02020603050405020304" pitchFamily="18" charset="0"/>
                <a:cs typeface="Times New Roman" panose="02020603050405020304" pitchFamily="18" charset="0"/>
              </a:rPr>
              <a:t>iostream</a:t>
            </a:r>
            <a:r>
              <a:rPr lang="en-US" b="1" dirty="0" smtClean="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Using namespace </a:t>
            </a:r>
            <a:r>
              <a:rPr lang="en-US" b="1" dirty="0" err="1">
                <a:latin typeface="Times New Roman" panose="02020603050405020304" pitchFamily="18" charset="0"/>
                <a:cs typeface="Times New Roman" panose="02020603050405020304" pitchFamily="18" charset="0"/>
              </a:rPr>
              <a:t>std</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main()</a:t>
            </a:r>
          </a:p>
          <a:p>
            <a:pPr marL="0" indent="0">
              <a:buNone/>
            </a:pPr>
            <a:r>
              <a:rPr lang="en-US" b="1" dirty="0">
                <a:latin typeface="Times New Roman" panose="02020603050405020304" pitchFamily="18" charset="0"/>
                <a:cs typeface="Times New Roman" panose="02020603050405020304" pitchFamily="18" charset="0"/>
              </a:rPr>
              <a:t>{</a:t>
            </a:r>
          </a:p>
          <a:p>
            <a:pPr marL="0" indent="0">
              <a:buNone/>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i,number</a:t>
            </a:r>
            <a:r>
              <a:rPr lang="en-US" b="1" dirty="0">
                <a:latin typeface="Times New Roman" panose="02020603050405020304" pitchFamily="18" charset="0"/>
                <a:cs typeface="Times New Roman" panose="02020603050405020304" pitchFamily="18" charset="0"/>
              </a:rPr>
              <a:t>;</a:t>
            </a:r>
          </a:p>
          <a:p>
            <a:pPr marL="0" indent="0">
              <a:buNone/>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fact=1;</a:t>
            </a:r>
          </a:p>
          <a:p>
            <a:pPr marL="0" indent="0">
              <a:buNone/>
            </a:pPr>
            <a:r>
              <a:rPr lang="en-US" b="1" dirty="0" err="1">
                <a:latin typeface="Times New Roman" panose="02020603050405020304" pitchFamily="18" charset="0"/>
                <a:cs typeface="Times New Roman" panose="02020603050405020304" pitchFamily="18" charset="0"/>
              </a:rPr>
              <a:t>cin</a:t>
            </a:r>
            <a:r>
              <a:rPr lang="en-US" b="1" dirty="0">
                <a:latin typeface="Times New Roman" panose="02020603050405020304" pitchFamily="18" charset="0"/>
                <a:cs typeface="Times New Roman" panose="02020603050405020304" pitchFamily="18" charset="0"/>
              </a:rPr>
              <a:t>&gt;&gt; number  ;</a:t>
            </a:r>
          </a:p>
          <a:p>
            <a:pPr marL="0" indent="0">
              <a:buNone/>
            </a:pPr>
            <a:r>
              <a:rPr lang="en-US" b="1" dirty="0">
                <a:latin typeface="Times New Roman" panose="02020603050405020304" pitchFamily="18" charset="0"/>
                <a:cs typeface="Times New Roman" panose="02020603050405020304" pitchFamily="18" charset="0"/>
              </a:rPr>
              <a:t> for(</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=1;i&lt;= number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fact = fact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cout</a:t>
            </a:r>
            <a:r>
              <a:rPr lang="en-US" b="1" dirty="0">
                <a:latin typeface="Times New Roman" panose="02020603050405020304" pitchFamily="18" charset="0"/>
                <a:cs typeface="Times New Roman" panose="02020603050405020304" pitchFamily="18" charset="0"/>
              </a:rPr>
              <a:t>&lt;&lt;"</a:t>
            </a:r>
            <a:r>
              <a:rPr lang="en-US" b="1" dirty="0" err="1">
                <a:latin typeface="Times New Roman" panose="02020603050405020304" pitchFamily="18" charset="0"/>
                <a:cs typeface="Times New Roman" panose="02020603050405020304" pitchFamily="18" charset="0"/>
              </a:rPr>
              <a:t>factoral</a:t>
            </a:r>
            <a:r>
              <a:rPr lang="en-US" b="1" dirty="0">
                <a:latin typeface="Times New Roman" panose="02020603050405020304" pitchFamily="18" charset="0"/>
                <a:cs typeface="Times New Roman" panose="02020603050405020304" pitchFamily="18" charset="0"/>
              </a:rPr>
              <a:t>= "&lt;&lt; fact  ;</a:t>
            </a:r>
          </a:p>
          <a:p>
            <a:pPr marL="0" indent="0">
              <a:buNone/>
            </a:pPr>
            <a:r>
              <a:rPr lang="en-US" b="1"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p:txBody>
          <a:bodyPr/>
          <a:lstStyle/>
          <a:p>
            <a:pPr algn="r" rtl="1"/>
            <a:r>
              <a:rPr lang="ar-SA" sz="4000" b="1" dirty="0"/>
              <a:t>مثال:</a:t>
            </a:r>
            <a:r>
              <a:rPr lang="ar-SA" sz="4000" dirty="0"/>
              <a:t> برنامج لإيجاد مفكوك الإعداد.؟ </a:t>
            </a:r>
            <a:r>
              <a:rPr lang="en-US" sz="4000" dirty="0"/>
              <a:t/>
            </a:r>
            <a:br>
              <a:rPr lang="en-US" sz="4000" dirty="0"/>
            </a:br>
            <a:endParaRPr lang="en-US" sz="4000" dirty="0"/>
          </a:p>
        </p:txBody>
      </p:sp>
    </p:spTree>
    <p:extLst>
      <p:ext uri="{BB962C8B-B14F-4D97-AF65-F5344CB8AC3E}">
        <p14:creationId xmlns:p14="http://schemas.microsoft.com/office/powerpoint/2010/main" val="1550598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extLst>
    <a:ext uri="{05A4C25C-085E-4340-85A3-A5531E510DB2}">
      <thm15:themeFamily xmlns:thm15="http://schemas.microsoft.com/office/thememl/2012/main" name="Theme2" id="{93C9ED24-70B9-400F-8437-A0BCFC658F1A}" vid="{3147BE5D-339B-4319-90DA-4D6BFBB87156}"/>
    </a:ext>
  </a:extLst>
</a:theme>
</file>

<file path=docProps/app.xml><?xml version="1.0" encoding="utf-8"?>
<Properties xmlns="http://schemas.openxmlformats.org/officeDocument/2006/extended-properties" xmlns:vt="http://schemas.openxmlformats.org/officeDocument/2006/docPropsVTypes">
  <Template>Theme2</Template>
  <TotalTime>173</TotalTime>
  <Words>1135</Words>
  <Application>Microsoft Office PowerPoint</Application>
  <PresentationFormat>Widescreen</PresentationFormat>
  <Paragraphs>154</Paragraphs>
  <Slides>22</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 Antiqua</vt:lpstr>
      <vt:lpstr>Calibri</vt:lpstr>
      <vt:lpstr>Times New Roman</vt:lpstr>
      <vt:lpstr>Wingdings</vt:lpstr>
      <vt:lpstr>Theme2</vt:lpstr>
      <vt:lpstr>اساسيات البرمجة</vt:lpstr>
      <vt:lpstr>عبارة For--Loop) ) التكرارية الاعتيادية :</vt:lpstr>
      <vt:lpstr>وشكلها العام</vt:lpstr>
      <vt:lpstr>مثال: لو أردنا عداد يعد من( 0) إلى( 4) إي يطبع على شاشة التنفيذ من (4  3  2  1  0) .؟ </vt:lpstr>
      <vt:lpstr>  </vt:lpstr>
      <vt:lpstr>مثال: لو أردنا عداد يعد من( 4) إلى( 0) إي يطبع على شاشة التنفيذ   (0   1    2    3    4 ) .؟</vt:lpstr>
      <vt:lpstr>مثال: برنامج يدخل المستخدم درجات 10  مواد  وتقوم بحساب المعدل له  </vt:lpstr>
      <vt:lpstr>مثال: لمعرفة هل العدد الذي أدخلته عدد أولي أم لا</vt:lpstr>
      <vt:lpstr>مثال: برنامج لإيجاد مفكوك الإعداد.؟  </vt:lpstr>
      <vt:lpstr>مثال: برنامج لطباعة المتسلسلة التالية   (1234567654321) </vt:lpstr>
      <vt:lpstr>مثال:  جدول ضرب من( 1) إلى( 10)  .؟  </vt:lpstr>
      <vt:lpstr>PowerPoint Presentation</vt:lpstr>
      <vt:lpstr>PowerPoint Presentation</vt:lpstr>
      <vt:lpstr>While))  التكرارية : </vt:lpstr>
      <vt:lpstr>   </vt:lpstr>
      <vt:lpstr> مثال: لو أردنا عداد يعد من  0  إلى  4أي يطبع على شاشة التنفيذ من  0 إلى 4  </vt:lpstr>
      <vt:lpstr>  </vt:lpstr>
      <vt:lpstr>عبارة Do-- While)( التكرارية : </vt:lpstr>
      <vt:lpstr>PowerPoint Presentation</vt:lpstr>
      <vt:lpstr>  </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اساسيات البرمجة</dc:title>
  <dc:creator>namarig</dc:creator>
  <cp:lastModifiedBy>namarig</cp:lastModifiedBy>
  <cp:revision>18</cp:revision>
  <dcterms:created xsi:type="dcterms:W3CDTF">2022-03-15T05:44:35Z</dcterms:created>
  <dcterms:modified xsi:type="dcterms:W3CDTF">2022-03-15T11:18:39Z</dcterms:modified>
</cp:coreProperties>
</file>