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1" autoAdjust="0"/>
    <p:restoredTop sz="94660"/>
  </p:normalViewPr>
  <p:slideViewPr>
    <p:cSldViewPr>
      <p:cViewPr varScale="1">
        <p:scale>
          <a:sx n="69" d="100"/>
          <a:sy n="69"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325871-D585-4B02-8776-320595A70C05}"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DCBDCC98-AD42-425A-875D-E0E0AAA9B6F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25871-D585-4B02-8776-320595A70C05}"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DCC98-AD42-425A-875D-E0E0AAA9B6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25871-D585-4B02-8776-320595A70C05}"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DCC98-AD42-425A-875D-E0E0AAA9B6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325871-D585-4B02-8776-320595A70C05}"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DCC98-AD42-425A-875D-E0E0AAA9B6F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325871-D585-4B02-8776-320595A70C05}"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DCC98-AD42-425A-875D-E0E0AAA9B6F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A325871-D585-4B02-8776-320595A70C05}"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DCC98-AD42-425A-875D-E0E0AAA9B6F1}"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7A325871-D585-4B02-8776-320595A70C05}" type="datetimeFigureOut">
              <a:rPr lang="en-US" smtClean="0"/>
              <a:t>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DCC98-AD42-425A-875D-E0E0AAA9B6F1}"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A325871-D585-4B02-8776-320595A70C05}" type="datetimeFigureOut">
              <a:rPr lang="en-US" smtClean="0"/>
              <a:t>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DCC98-AD42-425A-875D-E0E0AAA9B6F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A325871-D585-4B02-8776-320595A70C05}" type="datetimeFigureOut">
              <a:rPr lang="en-US" smtClean="0"/>
              <a:t>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DCC98-AD42-425A-875D-E0E0AAA9B6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A325871-D585-4B02-8776-320595A70C05}"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DCC98-AD42-425A-875D-E0E0AAA9B6F1}"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A325871-D585-4B02-8776-320595A70C05}"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DCC98-AD42-425A-875D-E0E0AAA9B6F1}"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7A325871-D585-4B02-8776-320595A70C05}" type="datetimeFigureOut">
              <a:rPr lang="en-US" smtClean="0"/>
              <a:t>2/14/2021</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DCBDCC98-AD42-425A-875D-E0E0AAA9B6F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1524000"/>
            <a:ext cx="3886200" cy="1524000"/>
          </a:xfrm>
        </p:spPr>
        <p:txBody>
          <a:bodyPr/>
          <a:lstStyle/>
          <a:p>
            <a:r>
              <a:rPr lang="ar-SA" dirty="0" smtClean="0"/>
              <a:t>معمل تحليل وتصميم النظم </a:t>
            </a:r>
            <a:endParaRPr lang="en-US" dirty="0"/>
          </a:p>
        </p:txBody>
      </p:sp>
      <p:sp>
        <p:nvSpPr>
          <p:cNvPr id="3" name="Subtitle 2"/>
          <p:cNvSpPr>
            <a:spLocks noGrp="1"/>
          </p:cNvSpPr>
          <p:nvPr>
            <p:ph type="subTitle" idx="1"/>
          </p:nvPr>
        </p:nvSpPr>
        <p:spPr>
          <a:xfrm>
            <a:off x="3733800" y="3429000"/>
            <a:ext cx="3886200" cy="1825625"/>
          </a:xfrm>
        </p:spPr>
        <p:txBody>
          <a:bodyPr>
            <a:normAutofit/>
          </a:bodyPr>
          <a:lstStyle/>
          <a:p>
            <a:r>
              <a:rPr lang="ar-SA" sz="2400" dirty="0" smtClean="0">
                <a:solidFill>
                  <a:schemeClr val="tx1"/>
                </a:solidFill>
                <a:effectLst>
                  <a:outerShdw blurRad="38100" dist="38100" dir="2700000" algn="tl">
                    <a:srgbClr val="000000">
                      <a:alpha val="43137"/>
                    </a:srgbClr>
                  </a:outerShdw>
                </a:effectLst>
                <a:cs typeface="+mj-cs"/>
              </a:rPr>
              <a:t>أ/نمارق يعقوب جارالنبي </a:t>
            </a:r>
            <a:endParaRPr lang="en-US" sz="2400" dirty="0">
              <a:solidFill>
                <a:schemeClr val="tx1"/>
              </a:solidFill>
              <a:effectLst>
                <a:outerShdw blurRad="38100" dist="38100" dir="2700000" algn="tl">
                  <a:srgbClr val="000000">
                    <a:alpha val="43137"/>
                  </a:srgbClr>
                </a:outerShdw>
              </a:effectLst>
              <a:cs typeface="+mj-cs"/>
            </a:endParaRPr>
          </a:p>
        </p:txBody>
      </p:sp>
      <p:sp>
        <p:nvSpPr>
          <p:cNvPr id="4" name="Slide Number Placeholder 3"/>
          <p:cNvSpPr>
            <a:spLocks noGrp="1"/>
          </p:cNvSpPr>
          <p:nvPr>
            <p:ph type="sldNum" sz="quarter" idx="12"/>
          </p:nvPr>
        </p:nvSpPr>
        <p:spPr/>
        <p:txBody>
          <a:bodyPr/>
          <a:lstStyle/>
          <a:p>
            <a:fld id="{16F17EC0-89C0-4BF6-9B0A-40F3AB2C580C}" type="slidenum">
              <a:rPr lang="en-US" smtClean="0"/>
              <a:t>1</a:t>
            </a:fld>
            <a:endParaRPr lang="en-US"/>
          </a:p>
        </p:txBody>
      </p:sp>
    </p:spTree>
    <p:extLst>
      <p:ext uri="{BB962C8B-B14F-4D97-AF65-F5344CB8AC3E}">
        <p14:creationId xmlns:p14="http://schemas.microsoft.com/office/powerpoint/2010/main" val="1546432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smtClean="0"/>
              <a: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090" y="342900"/>
            <a:ext cx="2799021"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353126" cy="446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rtl="1"/>
            <a:r>
              <a:rPr lang="ar-SA" dirty="0" smtClean="0">
                <a:latin typeface="Times New Roman" panose="02020603050405020304" pitchFamily="18" charset="0"/>
                <a:cs typeface="Times New Roman" panose="02020603050405020304" pitchFamily="18" charset="0"/>
              </a:rPr>
              <a:t>اعداد الخطه الزمنيه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600201"/>
            <a:ext cx="8077200" cy="3733800"/>
          </a:xfrm>
        </p:spPr>
        <p:txBody>
          <a:bodyPr>
            <a:normAutofit/>
          </a:bodyPr>
          <a:lstStyle/>
          <a:p>
            <a:pPr algn="just" rtl="1"/>
            <a:r>
              <a:rPr lang="ar-SA" sz="2800" dirty="0" smtClean="0">
                <a:latin typeface="Times New Roman" panose="02020603050405020304" pitchFamily="18" charset="0"/>
                <a:cs typeface="Times New Roman" panose="02020603050405020304" pitchFamily="18" charset="0"/>
              </a:rPr>
              <a:t>اذا وافقت المنظمه علي تقرير دراسة الجدوي </a:t>
            </a:r>
            <a:r>
              <a:rPr lang="ar-SA" sz="2800" dirty="0" smtClean="0">
                <a:latin typeface="Times New Roman" panose="02020603050405020304" pitchFamily="18" charset="0"/>
                <a:cs typeface="Times New Roman" panose="02020603050405020304" pitchFamily="18" charset="0"/>
              </a:rPr>
              <a:t>فعلى </a:t>
            </a:r>
            <a:r>
              <a:rPr lang="ar-SA" sz="2800" dirty="0" smtClean="0">
                <a:latin typeface="Times New Roman" panose="02020603050405020304" pitchFamily="18" charset="0"/>
                <a:cs typeface="Times New Roman" panose="02020603050405020304" pitchFamily="18" charset="0"/>
              </a:rPr>
              <a:t>محلل النظام ان يحصل علي اعتماد خطه لهذا التقرير ومن ثم يقوم بوضع خطه زمنية للتنفيذ تقترن هذه الخطه بالاعتبارات التالية</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الموارد المطلوبه من حيث :الاجهزة ومعدات وموارد بشريه وغيرها </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تقرير التكاليف اللازمه لكل مرحله من مراحل من مراحل تطوير النظام </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الوقت اللازم لكل مرحلة من مراحل تطوير النظام </a:t>
            </a:r>
          </a:p>
          <a:p>
            <a:pPr algn="just" rtl="1"/>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81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rtl="1"/>
            <a:r>
              <a:rPr lang="ar-SA" dirty="0" smtClean="0"/>
              <a:t>وسائل جدوله المشروع </a:t>
            </a:r>
            <a:endParaRPr lang="en-US" dirty="0"/>
          </a:p>
        </p:txBody>
      </p:sp>
      <p:sp>
        <p:nvSpPr>
          <p:cNvPr id="3" name="Content Placeholder 2"/>
          <p:cNvSpPr>
            <a:spLocks noGrp="1"/>
          </p:cNvSpPr>
          <p:nvPr>
            <p:ph idx="1"/>
          </p:nvPr>
        </p:nvSpPr>
        <p:spPr>
          <a:xfrm>
            <a:off x="685800" y="1219200"/>
            <a:ext cx="7772400" cy="3733800"/>
          </a:xfrm>
        </p:spPr>
        <p:txBody>
          <a:bodyPr>
            <a:normAutofit/>
          </a:bodyPr>
          <a:lstStyle/>
          <a:p>
            <a:pPr algn="r" rtl="1"/>
            <a:r>
              <a:rPr lang="ar-SA" sz="2800" dirty="0" smtClean="0">
                <a:latin typeface="Times New Roman" panose="02020603050405020304" pitchFamily="18" charset="0"/>
                <a:cs typeface="Times New Roman" panose="02020603050405020304" pitchFamily="18" charset="0"/>
              </a:rPr>
              <a:t>مخطط او اسلوب </a:t>
            </a:r>
            <a:r>
              <a:rPr lang="en-US" sz="2800" dirty="0" smtClean="0">
                <a:latin typeface="Times New Roman" panose="02020603050405020304" pitchFamily="18" charset="0"/>
                <a:cs typeface="Times New Roman" panose="02020603050405020304" pitchFamily="18" charset="0"/>
              </a:rPr>
              <a:t>pert </a:t>
            </a:r>
            <a:r>
              <a:rPr lang="ar-SA" sz="2800" dirty="0" smtClean="0">
                <a:latin typeface="Times New Roman" panose="02020603050405020304" pitchFamily="18" charset="0"/>
                <a:cs typeface="Times New Roman" panose="02020603050405020304" pitchFamily="18" charset="0"/>
              </a:rPr>
              <a:t> يوضح اعتماد النشاطات علي بعضها البعض </a:t>
            </a:r>
            <a:endParaRPr lang="en-US" sz="2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3027395"/>
              </p:ext>
            </p:extLst>
          </p:nvPr>
        </p:nvGraphicFramePr>
        <p:xfrm>
          <a:off x="914400" y="1981200"/>
          <a:ext cx="5943600" cy="4663440"/>
        </p:xfrm>
        <a:graphic>
          <a:graphicData uri="http://schemas.openxmlformats.org/drawingml/2006/table">
            <a:tbl>
              <a:tblPr firstRow="1" bandRow="1">
                <a:tableStyleId>{775DCB02-9BB8-47FD-8907-85C794F793BA}</a:tableStyleId>
              </a:tblPr>
              <a:tblGrid>
                <a:gridCol w="1981200"/>
                <a:gridCol w="1981200"/>
                <a:gridCol w="1981200"/>
              </a:tblGrid>
              <a:tr h="1168400">
                <a:tc>
                  <a:txBody>
                    <a:bodyPr/>
                    <a:lstStyle/>
                    <a:p>
                      <a:pPr algn="ctr"/>
                      <a:r>
                        <a:rPr lang="ar-SA" sz="2800" dirty="0" smtClean="0">
                          <a:latin typeface="Times New Roman" panose="02020603050405020304" pitchFamily="18" charset="0"/>
                          <a:cs typeface="Times New Roman" panose="02020603050405020304" pitchFamily="18" charset="0"/>
                        </a:rPr>
                        <a:t>المهمه </a:t>
                      </a:r>
                      <a:r>
                        <a:rPr lang="en-US" sz="2800" dirty="0" smtClean="0">
                          <a:latin typeface="Times New Roman" panose="02020603050405020304" pitchFamily="18" charset="0"/>
                          <a:cs typeface="Times New Roman" panose="02020603050405020304" pitchFamily="18" charset="0"/>
                        </a:rPr>
                        <a:t> activity </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ar-SA" sz="2400" dirty="0" smtClean="0">
                          <a:latin typeface="Times New Roman" panose="02020603050405020304" pitchFamily="18" charset="0"/>
                          <a:cs typeface="Times New Roman" panose="02020603050405020304" pitchFamily="18" charset="0"/>
                        </a:rPr>
                        <a:t>الفتره</a:t>
                      </a:r>
                      <a:r>
                        <a:rPr lang="ar-SA" sz="2400" baseline="0" dirty="0" smtClean="0">
                          <a:latin typeface="Times New Roman" panose="02020603050405020304" pitchFamily="18" charset="0"/>
                          <a:cs typeface="Times New Roman" panose="02020603050405020304" pitchFamily="18" charset="0"/>
                        </a:rPr>
                        <a:t> الزمنيه التي تقاس ب الاسبوع </a:t>
                      </a:r>
                    </a:p>
                    <a:p>
                      <a:pPr algn="ctr"/>
                      <a:r>
                        <a:rPr lang="en-US" sz="2400" baseline="0" dirty="0" smtClean="0">
                          <a:latin typeface="Times New Roman" panose="02020603050405020304" pitchFamily="18" charset="0"/>
                          <a:cs typeface="Times New Roman" panose="02020603050405020304" pitchFamily="18" charset="0"/>
                        </a:rPr>
                        <a:t>Period in week</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ar-SA" sz="2400" dirty="0" smtClean="0">
                          <a:latin typeface="Times New Roman" panose="02020603050405020304" pitchFamily="18" charset="0"/>
                          <a:cs typeface="Times New Roman" panose="02020603050405020304" pitchFamily="18" charset="0"/>
                        </a:rPr>
                        <a:t>الاسبقيه</a:t>
                      </a:r>
                    </a:p>
                    <a:p>
                      <a:pPr algn="ctr"/>
                      <a:r>
                        <a:rPr lang="en-US" sz="2400" dirty="0" smtClean="0">
                          <a:latin typeface="Times New Roman" panose="02020603050405020304" pitchFamily="18" charset="0"/>
                          <a:cs typeface="Times New Roman" panose="02020603050405020304" pitchFamily="18" charset="0"/>
                        </a:rPr>
                        <a:t>precedence</a:t>
                      </a:r>
                      <a:endParaRPr lang="en-US" sz="2400" dirty="0">
                        <a:latin typeface="Times New Roman" panose="02020603050405020304" pitchFamily="18" charset="0"/>
                        <a:cs typeface="Times New Roman" panose="02020603050405020304" pitchFamily="18" charset="0"/>
                      </a:endParaRPr>
                    </a:p>
                  </a:txBody>
                  <a:tcPr/>
                </a:tc>
              </a:tr>
              <a:tr h="389467">
                <a:tc>
                  <a:txBody>
                    <a:bodyPr/>
                    <a:lstStyle/>
                    <a:p>
                      <a:pPr algn="ctr"/>
                      <a:r>
                        <a:rPr lang="en-US" sz="2800" dirty="0" smtClean="0">
                          <a:latin typeface="Times New Roman" panose="02020603050405020304" pitchFamily="18" charset="0"/>
                          <a:cs typeface="Times New Roman" panose="02020603050405020304" pitchFamily="18" charset="0"/>
                        </a:rPr>
                        <a:t>T1</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3</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tr>
              <a:tr h="389467">
                <a:tc>
                  <a:txBody>
                    <a:bodyPr/>
                    <a:lstStyle/>
                    <a:p>
                      <a:pPr algn="ctr"/>
                      <a:r>
                        <a:rPr lang="en-US" sz="2800" dirty="0" smtClean="0">
                          <a:latin typeface="Times New Roman" panose="02020603050405020304" pitchFamily="18" charset="0"/>
                          <a:cs typeface="Times New Roman" panose="02020603050405020304" pitchFamily="18" charset="0"/>
                        </a:rPr>
                        <a:t>T2</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tr>
              <a:tr h="389467">
                <a:tc>
                  <a:txBody>
                    <a:bodyPr/>
                    <a:lstStyle/>
                    <a:p>
                      <a:pPr algn="ctr"/>
                      <a:r>
                        <a:rPr lang="en-US" sz="2800" dirty="0" smtClean="0">
                          <a:latin typeface="Times New Roman" panose="02020603050405020304" pitchFamily="18" charset="0"/>
                          <a:cs typeface="Times New Roman" panose="02020603050405020304" pitchFamily="18" charset="0"/>
                        </a:rPr>
                        <a:t>T3</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T1</a:t>
                      </a:r>
                      <a:endParaRPr lang="en-US" sz="2400" dirty="0">
                        <a:latin typeface="Times New Roman" panose="02020603050405020304" pitchFamily="18" charset="0"/>
                        <a:cs typeface="Times New Roman" panose="02020603050405020304" pitchFamily="18" charset="0"/>
                      </a:endParaRPr>
                    </a:p>
                  </a:txBody>
                  <a:tcPr/>
                </a:tc>
              </a:tr>
              <a:tr h="389467">
                <a:tc>
                  <a:txBody>
                    <a:bodyPr/>
                    <a:lstStyle/>
                    <a:p>
                      <a:pPr algn="ctr"/>
                      <a:r>
                        <a:rPr lang="en-US" sz="2800" dirty="0" smtClean="0">
                          <a:latin typeface="Times New Roman" panose="02020603050405020304" pitchFamily="18" charset="0"/>
                          <a:cs typeface="Times New Roman" panose="02020603050405020304" pitchFamily="18" charset="0"/>
                        </a:rPr>
                        <a:t>T4</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5</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tr>
              <a:tr h="389467">
                <a:tc>
                  <a:txBody>
                    <a:bodyPr/>
                    <a:lstStyle/>
                    <a:p>
                      <a:pPr algn="ctr"/>
                      <a:r>
                        <a:rPr lang="en-US" sz="2800" dirty="0" smtClean="0">
                          <a:latin typeface="Times New Roman" panose="02020603050405020304" pitchFamily="18" charset="0"/>
                          <a:cs typeface="Times New Roman" panose="02020603050405020304" pitchFamily="18" charset="0"/>
                        </a:rPr>
                        <a:t>T5</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7</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T2,T4</a:t>
                      </a:r>
                      <a:endParaRPr lang="en-US" sz="2400" dirty="0">
                        <a:latin typeface="Times New Roman" panose="02020603050405020304" pitchFamily="18" charset="0"/>
                        <a:cs typeface="Times New Roman" panose="02020603050405020304" pitchFamily="18" charset="0"/>
                      </a:endParaRPr>
                    </a:p>
                  </a:txBody>
                  <a:tcPr/>
                </a:tc>
              </a:tr>
              <a:tr h="389467">
                <a:tc>
                  <a:txBody>
                    <a:bodyPr/>
                    <a:lstStyle/>
                    <a:p>
                      <a:pPr algn="ctr"/>
                      <a:r>
                        <a:rPr lang="en-US" sz="2800" dirty="0" smtClean="0">
                          <a:latin typeface="Times New Roman" panose="02020603050405020304" pitchFamily="18" charset="0"/>
                          <a:cs typeface="Times New Roman" panose="02020603050405020304" pitchFamily="18" charset="0"/>
                        </a:rPr>
                        <a:t>T6</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T1,T2</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76138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rtl="1"/>
            <a:r>
              <a:rPr lang="ar-SA" sz="3200" dirty="0" smtClean="0">
                <a:latin typeface="Times New Roman" panose="02020603050405020304" pitchFamily="18" charset="0"/>
                <a:cs typeface="Times New Roman" panose="02020603050405020304" pitchFamily="18" charset="0"/>
              </a:rPr>
              <a:t>مخطط الاعمده اومخطط جانت (</a:t>
            </a:r>
            <a:r>
              <a:rPr lang="en-US" sz="3200" dirty="0" smtClean="0">
                <a:latin typeface="Times New Roman" panose="02020603050405020304" pitchFamily="18" charset="0"/>
                <a:cs typeface="Times New Roman" panose="02020603050405020304" pitchFamily="18" charset="0"/>
              </a:rPr>
              <a:t>Gantt chart</a:t>
            </a:r>
            <a:r>
              <a:rPr lang="ar-SA"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rtl="1"/>
            <a:r>
              <a:rPr lang="ar-SA" sz="2800" dirty="0" smtClean="0">
                <a:latin typeface="Times New Roman" panose="02020603050405020304" pitchFamily="18" charset="0"/>
                <a:cs typeface="Times New Roman" panose="02020603050405020304" pitchFamily="18" charset="0"/>
              </a:rPr>
              <a:t>يوضح المسؤل عن كل نشاط والوقت المقدر لبداية ونهايه النشاط(المشروع).</a:t>
            </a:r>
          </a:p>
          <a:p>
            <a:pPr algn="just" rtl="1"/>
            <a:r>
              <a:rPr lang="ar-SA" sz="2800" dirty="0" smtClean="0">
                <a:latin typeface="Times New Roman" panose="02020603050405020304" pitchFamily="18" charset="0"/>
                <a:cs typeface="Times New Roman" panose="02020603050405020304" pitchFamily="18" charset="0"/>
              </a:rPr>
              <a:t>كما يسمي احيانا بخرائط القطبان الافقيه حيث يتم وضع الاعمال المراد انجازها عموديا والوقت يتم وضعه افقيا حيث يمكن استخدم الوحدات الزمنية اليوم او الاسبوع او الشهر او السنه وتمثل القطبان الافقيه زمن بداية ونهاية انجاز العمل حيث يمثل العمود زمن انجاز العمل ويمكن بناء هذه المخططات باستخدام برمجيات ادارة المشروع</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05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smtClean="0"/>
              <a:t>  </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382000" cy="4343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078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smtClean="0"/>
              <a:t>  </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9248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00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latin typeface="Times New Roman" panose="02020603050405020304" pitchFamily="18" charset="0"/>
                <a:cs typeface="Times New Roman" panose="02020603050405020304" pitchFamily="18" charset="0"/>
              </a:rPr>
              <a:t>دراسة الجدوي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rtl="1"/>
            <a:r>
              <a:rPr lang="ar-SA" sz="2800" dirty="0" smtClean="0">
                <a:cs typeface="+mj-cs"/>
              </a:rPr>
              <a:t>يجب عمل دراسة الجدوي قبل اتخاذ القرارات قبل اي مشروع </a:t>
            </a:r>
            <a:r>
              <a:rPr lang="ar-SA" sz="2800" dirty="0" smtClean="0">
                <a:cs typeface="+mj-cs"/>
              </a:rPr>
              <a:t>في </a:t>
            </a:r>
            <a:r>
              <a:rPr lang="ar-SA" sz="2800" dirty="0" smtClean="0">
                <a:cs typeface="+mj-cs"/>
              </a:rPr>
              <a:t>مجال نظم المعلومات فان الغرض من  هذه الدراسة هو معرفة اذا كان النظام الجديد المراد تطويره سيكون مجديا ام لا </a:t>
            </a:r>
          </a:p>
          <a:p>
            <a:pPr algn="just" rtl="1"/>
            <a:r>
              <a:rPr lang="ar-SA" sz="2800" dirty="0" smtClean="0">
                <a:cs typeface="+mj-cs"/>
              </a:rPr>
              <a:t>هناك انواع من دراسة الجدوي </a:t>
            </a:r>
          </a:p>
          <a:p>
            <a:pPr algn="just" rtl="1">
              <a:buFont typeface="Wingdings" panose="05000000000000000000" pitchFamily="2" charset="2"/>
              <a:buChar char="v"/>
            </a:pPr>
            <a:r>
              <a:rPr lang="ar-SA" sz="2800" dirty="0" smtClean="0">
                <a:cs typeface="+mj-cs"/>
              </a:rPr>
              <a:t>الجدوي الاقتصادية</a:t>
            </a:r>
          </a:p>
          <a:p>
            <a:pPr algn="just" rtl="1">
              <a:buFont typeface="Wingdings" panose="05000000000000000000" pitchFamily="2" charset="2"/>
              <a:buChar char="v"/>
            </a:pPr>
            <a:r>
              <a:rPr lang="ar-SA" sz="2800" dirty="0" smtClean="0">
                <a:cs typeface="+mj-cs"/>
              </a:rPr>
              <a:t>الجدوي الفنية </a:t>
            </a:r>
          </a:p>
          <a:p>
            <a:pPr algn="just" rtl="1">
              <a:buFont typeface="Wingdings" panose="05000000000000000000" pitchFamily="2" charset="2"/>
              <a:buChar char="v"/>
            </a:pPr>
            <a:r>
              <a:rPr lang="ar-SA" sz="2800" dirty="0" smtClean="0">
                <a:cs typeface="+mj-cs"/>
              </a:rPr>
              <a:t>الجدوي التشغيلية </a:t>
            </a:r>
          </a:p>
          <a:p>
            <a:pPr algn="just" rtl="1">
              <a:buFont typeface="Wingdings" panose="05000000000000000000" pitchFamily="2" charset="2"/>
              <a:buChar char="v"/>
            </a:pPr>
            <a:r>
              <a:rPr lang="ar-SA" sz="2800" dirty="0" smtClean="0">
                <a:cs typeface="+mj-cs"/>
              </a:rPr>
              <a:t>الجدوي القانونية</a:t>
            </a:r>
          </a:p>
          <a:p>
            <a:pPr algn="just" rtl="1">
              <a:buFont typeface="Wingdings" panose="05000000000000000000" pitchFamily="2" charset="2"/>
              <a:buChar char="v"/>
            </a:pPr>
            <a:r>
              <a:rPr lang="ar-SA" sz="2800" dirty="0" smtClean="0">
                <a:cs typeface="+mj-cs"/>
              </a:rPr>
              <a:t>الجدوي الاستراتيجية</a:t>
            </a:r>
          </a:p>
        </p:txBody>
      </p:sp>
    </p:spTree>
    <p:extLst>
      <p:ext uri="{BB962C8B-B14F-4D97-AF65-F5344CB8AC3E}">
        <p14:creationId xmlns:p14="http://schemas.microsoft.com/office/powerpoint/2010/main" val="398936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latin typeface="Times New Roman" panose="02020603050405020304" pitchFamily="18" charset="0"/>
                <a:cs typeface="Times New Roman" panose="02020603050405020304" pitchFamily="18" charset="0"/>
              </a:rPr>
              <a:t>الجدوي الاقتصادية</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382000" cy="4648200"/>
          </a:xfrm>
        </p:spPr>
        <p:txBody>
          <a:bodyPr>
            <a:normAutofit/>
          </a:bodyPr>
          <a:lstStyle/>
          <a:p>
            <a:pPr algn="just" rtl="1"/>
            <a:r>
              <a:rPr lang="ar-SA" sz="2800" dirty="0" smtClean="0">
                <a:cs typeface="+mj-cs"/>
              </a:rPr>
              <a:t>تعتبر اغلب الموسسات تجاريه لذا فان عملية تحليل التكاليف والارباح تعتبر ضرورية جدا واساسيه في مرحلة الدراسة التمهيدية وهذه العملية تشتمل تحليل التكاليف والارباح للموسسسة القائمة. </a:t>
            </a:r>
          </a:p>
          <a:p>
            <a:pPr algn="just" rtl="1"/>
            <a:r>
              <a:rPr lang="ar-SA" sz="2800" dirty="0" smtClean="0">
                <a:cs typeface="+mj-cs"/>
              </a:rPr>
              <a:t>بشكل عام لابد ان تكون الفوائد اكثر بكثير من التكاليف </a:t>
            </a:r>
          </a:p>
          <a:p>
            <a:pPr algn="just" rtl="1"/>
            <a:r>
              <a:rPr lang="ar-SA" sz="2800" dirty="0" smtClean="0">
                <a:cs typeface="+mj-cs"/>
              </a:rPr>
              <a:t>اي لابد من تحليل التكاليف والمنافع فاذا المنافع اكبر من التكاليف سوف يتم تطويره</a:t>
            </a:r>
            <a:endParaRPr lang="en-US" sz="2800" dirty="0">
              <a:cs typeface="+mj-cs"/>
            </a:endParaRPr>
          </a:p>
        </p:txBody>
      </p:sp>
    </p:spTree>
    <p:extLst>
      <p:ext uri="{BB962C8B-B14F-4D97-AF65-F5344CB8AC3E}">
        <p14:creationId xmlns:p14="http://schemas.microsoft.com/office/powerpoint/2010/main" val="227551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الجدوي الفنية </a:t>
            </a:r>
            <a:endParaRPr lang="en-US" dirty="0"/>
          </a:p>
        </p:txBody>
      </p:sp>
      <p:sp>
        <p:nvSpPr>
          <p:cNvPr id="3" name="Content Placeholder 2"/>
          <p:cNvSpPr>
            <a:spLocks noGrp="1"/>
          </p:cNvSpPr>
          <p:nvPr>
            <p:ph idx="1"/>
          </p:nvPr>
        </p:nvSpPr>
        <p:spPr/>
        <p:txBody>
          <a:bodyPr>
            <a:normAutofit/>
          </a:bodyPr>
          <a:lstStyle/>
          <a:p>
            <a:pPr algn="just" rtl="1"/>
            <a:r>
              <a:rPr lang="ar-SA" sz="2800" dirty="0" smtClean="0">
                <a:latin typeface="Times New Roman" panose="02020603050405020304" pitchFamily="18" charset="0"/>
                <a:cs typeface="Times New Roman" panose="02020603050405020304" pitchFamily="18" charset="0"/>
              </a:rPr>
              <a:t>وهي متعلقه بالتكنولوجيا المستخدمه وامكانية تطويرها او استبدالها لكي تتناسب مع النظام الجديد</a:t>
            </a:r>
          </a:p>
          <a:p>
            <a:pPr algn="just" rtl="1"/>
            <a:r>
              <a:rPr lang="ar-SA" sz="2800" dirty="0" smtClean="0">
                <a:latin typeface="Times New Roman" panose="02020603050405020304" pitchFamily="18" charset="0"/>
                <a:cs typeface="Times New Roman" panose="02020603050405020304" pitchFamily="18" charset="0"/>
              </a:rPr>
              <a:t>مع ملاحظه ان العامل البشري يعتبر اساسا في دراسه الجدوي الفنية مثله مثل الاله</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900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الجدوي التشغيلية</a:t>
            </a:r>
            <a:endParaRPr lang="en-US" dirty="0"/>
          </a:p>
        </p:txBody>
      </p:sp>
      <p:sp>
        <p:nvSpPr>
          <p:cNvPr id="3" name="Content Placeholder 2"/>
          <p:cNvSpPr>
            <a:spLocks noGrp="1"/>
          </p:cNvSpPr>
          <p:nvPr>
            <p:ph idx="1"/>
          </p:nvPr>
        </p:nvSpPr>
        <p:spPr/>
        <p:txBody>
          <a:bodyPr>
            <a:normAutofit/>
          </a:bodyPr>
          <a:lstStyle/>
          <a:p>
            <a:pPr algn="r" rtl="1"/>
            <a:r>
              <a:rPr lang="ar-SA" sz="2800" dirty="0" smtClean="0">
                <a:latin typeface="Times New Roman" panose="02020603050405020304" pitchFamily="18" charset="0"/>
                <a:cs typeface="Times New Roman" panose="02020603050405020304" pitchFamily="18" charset="0"/>
              </a:rPr>
              <a:t>تحديد فيما اذا سيكون هناك مشاكل في تنفيذ النظام داخل بيئة العمل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55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latin typeface="Times New Roman" panose="02020603050405020304" pitchFamily="18" charset="0"/>
                <a:cs typeface="Times New Roman" panose="02020603050405020304" pitchFamily="18" charset="0"/>
              </a:rPr>
              <a:t>الجدوي القانونية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r" rtl="1"/>
            <a:r>
              <a:rPr lang="ar-SA" sz="2800" dirty="0" smtClean="0">
                <a:latin typeface="Times New Roman" panose="02020603050405020304" pitchFamily="18" charset="0"/>
                <a:cs typeface="Times New Roman" panose="02020603050405020304" pitchFamily="18" charset="0"/>
              </a:rPr>
              <a:t>ياخذ في الحسبان حقوق الملكية او براءة التطوير وغيرها من الجوانب القانونية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45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latin typeface="Times New Roman" panose="02020603050405020304" pitchFamily="18" charset="0"/>
                <a:cs typeface="Times New Roman" panose="02020603050405020304" pitchFamily="18" charset="0"/>
              </a:rPr>
              <a:t>الجدوي الاستراتيجية</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r" rtl="1"/>
            <a:r>
              <a:rPr lang="ar-SA" sz="2800" dirty="0" smtClean="0">
                <a:latin typeface="Times New Roman" panose="02020603050405020304" pitchFamily="18" charset="0"/>
                <a:cs typeface="Times New Roman" panose="02020603050405020304" pitchFamily="18" charset="0"/>
              </a:rPr>
              <a:t>ينظر اليها من خلال مجموعه من العوامل قدرة النظام علي زيادة الحصة السوقيه واعطاء المنظمه قدرة تنافسيه في السوق (عالم التجارة)</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91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rtl="1"/>
            <a:r>
              <a:rPr lang="ar-SA" dirty="0" smtClean="0">
                <a:latin typeface="Times New Roman" panose="02020603050405020304" pitchFamily="18" charset="0"/>
                <a:cs typeface="Times New Roman" panose="02020603050405020304" pitchFamily="18" charset="0"/>
              </a:rPr>
              <a:t>تقرير اقتراح المشروع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rtl="1"/>
            <a:r>
              <a:rPr lang="ar-SA" sz="2800" dirty="0" smtClean="0">
                <a:latin typeface="Times New Roman" panose="02020603050405020304" pitchFamily="18" charset="0"/>
                <a:cs typeface="Times New Roman" panose="02020603050405020304" pitchFamily="18" charset="0"/>
              </a:rPr>
              <a:t>وهو الناتج النهائي لعملية دراسة الجدوي الناجحه الذي سوف يقدم الي الاداره وهو تقرير يكتبه محلل النظم او فريق العمل ويحتوي هذا التقرير عادة علي ما يلي:</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تعريف المشكله</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الاهداف المطلوب تحقيقها وهل هي مفيده او لا</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وصف النظام ويمثل الهيكل الرئيسي للتقرير ويشمل النظام القائم والجديد</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قائمه بكل التكاليف </a:t>
            </a:r>
          </a:p>
          <a:p>
            <a:pPr marL="582930" indent="-514350" algn="just" rtl="1">
              <a:buFont typeface="+mj-lt"/>
              <a:buAutoNum type="arabicPeriod"/>
            </a:pPr>
            <a:r>
              <a:rPr lang="ar-SA" sz="2800" dirty="0" smtClean="0">
                <a:latin typeface="Times New Roman" panose="02020603050405020304" pitchFamily="18" charset="0"/>
                <a:cs typeface="Times New Roman" panose="02020603050405020304" pitchFamily="18" charset="0"/>
              </a:rPr>
              <a:t>التوصيات </a:t>
            </a:r>
          </a:p>
          <a:p>
            <a:pPr algn="just" rtl="1"/>
            <a:endParaRPr lang="ar-S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09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اسلوب تقيم المشروع والمسار الحرج </a:t>
            </a:r>
            <a:endParaRPr lang="en-US" dirty="0"/>
          </a:p>
        </p:txBody>
      </p:sp>
      <p:sp>
        <p:nvSpPr>
          <p:cNvPr id="3" name="Content Placeholder 2"/>
          <p:cNvSpPr>
            <a:spLocks noGrp="1"/>
          </p:cNvSpPr>
          <p:nvPr>
            <p:ph idx="1"/>
          </p:nvPr>
        </p:nvSpPr>
        <p:spPr>
          <a:xfrm>
            <a:off x="630072" y="1371600"/>
            <a:ext cx="7772400" cy="3733800"/>
          </a:xfrm>
        </p:spPr>
        <p:txBody>
          <a:bodyPr>
            <a:normAutofit/>
          </a:bodyPr>
          <a:lstStyle/>
          <a:p>
            <a:pPr algn="r" rtl="1"/>
            <a:r>
              <a:rPr lang="ar-SA" sz="2800" dirty="0" smtClean="0">
                <a:latin typeface="Times New Roman" panose="02020603050405020304" pitchFamily="18" charset="0"/>
                <a:cs typeface="Times New Roman" panose="02020603050405020304" pitchFamily="18" charset="0"/>
              </a:rPr>
              <a:t>يعبر هذا الاسلوب عن انجاز الاعمال من خلال </a:t>
            </a:r>
            <a:r>
              <a:rPr lang="ar-SA" sz="2800" dirty="0" smtClean="0">
                <a:latin typeface="Times New Roman" panose="02020603050405020304" pitchFamily="18" charset="0"/>
                <a:cs typeface="Times New Roman" panose="02020603050405020304" pitchFamily="18" charset="0"/>
              </a:rPr>
              <a:t>اطول </a:t>
            </a:r>
            <a:r>
              <a:rPr lang="ar-SA" sz="2800" dirty="0" smtClean="0">
                <a:latin typeface="Times New Roman" panose="02020603050405020304" pitchFamily="18" charset="0"/>
                <a:cs typeface="Times New Roman" panose="02020603050405020304" pitchFamily="18" charset="0"/>
              </a:rPr>
              <a:t>فترة زمنية ممكنه </a:t>
            </a:r>
            <a:r>
              <a:rPr lang="ar-SA" sz="2800" dirty="0" smtClean="0">
                <a:latin typeface="Times New Roman" panose="02020603050405020304" pitchFamily="18" charset="0"/>
                <a:cs typeface="Times New Roman" panose="02020603050405020304" pitchFamily="18" charset="0"/>
              </a:rPr>
              <a:t>و اطول  </a:t>
            </a:r>
            <a:r>
              <a:rPr lang="ar-SA" sz="2800" dirty="0" smtClean="0">
                <a:latin typeface="Times New Roman" panose="02020603050405020304" pitchFamily="18" charset="0"/>
                <a:cs typeface="Times New Roman" panose="02020603050405020304" pitchFamily="18" charset="0"/>
              </a:rPr>
              <a:t>الطرق والتكاليف ونسميها بالمسار الحرج</a:t>
            </a:r>
            <a:endParaRPr lang="en-US" sz="2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2" y="2743200"/>
            <a:ext cx="8077200" cy="337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4489484"/>
      </p:ext>
    </p:extLst>
  </p:cSld>
  <p:clrMapOvr>
    <a:masterClrMapping/>
  </p:clrMapOvr>
</p:sld>
</file>

<file path=ppt/theme/theme1.xml><?xml version="1.0" encoding="utf-8"?>
<a:theme xmlns:a="http://schemas.openxmlformats.org/drawingml/2006/main" name="Theme27">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Theme27</Template>
  <TotalTime>119</TotalTime>
  <Words>448</Words>
  <Application>Microsoft Office PowerPoint</Application>
  <PresentationFormat>On-screen Show (4:3)</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Theme27</vt:lpstr>
      <vt:lpstr>معمل تحليل وتصميم النظم </vt:lpstr>
      <vt:lpstr>دراسة الجدوي </vt:lpstr>
      <vt:lpstr>الجدوي الاقتصادية</vt:lpstr>
      <vt:lpstr>الجدوي الفنية </vt:lpstr>
      <vt:lpstr>الجدوي التشغيلية</vt:lpstr>
      <vt:lpstr>الجدوي القانونية </vt:lpstr>
      <vt:lpstr>الجدوي الاستراتيجية</vt:lpstr>
      <vt:lpstr>تقرير اقتراح المشروع </vt:lpstr>
      <vt:lpstr>اسلوب تقيم المشروع والمسار الحرج </vt:lpstr>
      <vt:lpstr>  </vt:lpstr>
      <vt:lpstr>اعداد الخطه الزمنيه </vt:lpstr>
      <vt:lpstr>وسائل جدوله المشروع </vt:lpstr>
      <vt:lpstr>مخطط الاعمده اومخطط جانت (Gantt chart)</vt:lpstr>
      <vt:lpstr>  </vt:lpstr>
      <vt:lpstr>  </vt:lpstr>
    </vt:vector>
  </TitlesOfParts>
  <Company>Shamfuture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Shamfuture</dc:creator>
  <cp:lastModifiedBy>Shamfuture</cp:lastModifiedBy>
  <cp:revision>21</cp:revision>
  <dcterms:created xsi:type="dcterms:W3CDTF">2021-02-13T16:19:13Z</dcterms:created>
  <dcterms:modified xsi:type="dcterms:W3CDTF">2021-02-14T21:09:43Z</dcterms:modified>
</cp:coreProperties>
</file>