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856" r:id="rId1"/>
    <p:sldMasterId id="2147483868" r:id="rId2"/>
  </p:sldMasterIdLst>
  <p:notesMasterIdLst>
    <p:notesMasterId r:id="rId3"/>
  </p:notesMasterIdLst>
  <p:sldIdLst>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8" y="-39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79" name=""/>
        <p:cNvGrpSpPr/>
        <p:nvPr/>
      </p:nvGrpSpPr>
      <p:grpSpPr>
        <a:xfrm rot="0">
          <a:off x="0" y="0"/>
          <a:ext cx="0" cy="0"/>
          <a:chOff x="0" y="0"/>
          <a:chExt cx="0" cy="0"/>
        </a:xfrm>
      </p:grpSpPr>
      <p:sp>
        <p:nvSpPr>
          <p:cNvPr id="1048664"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665"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666"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667"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68"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669"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6" name=""/>
        <p:cNvGrpSpPr/>
        <p:nvPr/>
      </p:nvGrpSpPr>
      <p:grpSpPr>
        <a:xfrm>
          <a:off x="0" y="0"/>
          <a:ext cx="0" cy="0"/>
          <a:chOff x="0" y="0"/>
          <a:chExt cx="0" cy="0"/>
        </a:xfrm>
      </p:grpSpPr>
      <p:sp>
        <p:nvSpPr>
          <p:cNvPr id="104861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3"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35"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36"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6" name=""/>
        <p:cNvGrpSpPr/>
        <p:nvPr/>
      </p:nvGrpSpPr>
      <p:grpSpPr>
        <a:xfrm>
          <a:off x="0" y="0"/>
          <a:ext cx="0" cy="0"/>
          <a:chOff x="0" y="0"/>
          <a:chExt cx="0" cy="0"/>
        </a:xfrm>
      </p:grpSpPr>
      <p:sp>
        <p:nvSpPr>
          <p:cNvPr id="104863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38"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7"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8" name=""/>
        <p:cNvGrpSpPr/>
        <p:nvPr/>
      </p:nvGrpSpPr>
      <p:grpSpPr>
        <a:xfrm>
          <a:off x="0" y="0"/>
          <a:ext cx="0" cy="0"/>
          <a:chOff x="0" y="0"/>
          <a:chExt cx="0" cy="0"/>
        </a:xfrm>
      </p:grpSpPr>
      <p:sp>
        <p:nvSpPr>
          <p:cNvPr id="104864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2"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0" name=""/>
        <p:cNvGrpSpPr/>
        <p:nvPr/>
      </p:nvGrpSpPr>
      <p:grpSpPr>
        <a:xfrm>
          <a:off x="0" y="0"/>
          <a:ext cx="0" cy="0"/>
          <a:chOff x="0" y="0"/>
          <a:chExt cx="0" cy="0"/>
        </a:xfrm>
      </p:grpSpPr>
      <p:sp>
        <p:nvSpPr>
          <p:cNvPr id="1048646"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1" name="Title 1"/>
          <p:cNvSpPr>
            <a:spLocks noGrp="1"/>
          </p:cNvSpPr>
          <p:nvPr>
            <p:ph type="title"/>
          </p:nvPr>
        </p:nvSpPr>
        <p:spPr/>
        <p:txBody>
          <a:bodyPr/>
          <a:p>
            <a:r>
              <a:rPr lang="en-US" smtClean="0"/>
              <a:t>Click to edit Master 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2" name=""/>
        <p:cNvGrpSpPr/>
        <p:nvPr/>
      </p:nvGrpSpPr>
      <p:grpSpPr>
        <a:xfrm>
          <a:off x="0" y="0"/>
          <a:ext cx="0" cy="0"/>
          <a:chOff x="0" y="0"/>
          <a:chExt cx="0" cy="0"/>
        </a:xfrm>
      </p:grpSpPr>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3" name=""/>
        <p:cNvGrpSpPr/>
        <p:nvPr/>
      </p:nvGrpSpPr>
      <p:grpSpPr>
        <a:xfrm>
          <a:off x="0" y="0"/>
          <a:ext cx="0" cy="0"/>
          <a:chOff x="0" y="0"/>
          <a:chExt cx="0" cy="0"/>
        </a:xfrm>
      </p:grpSpPr>
      <p:sp>
        <p:nvSpPr>
          <p:cNvPr id="104865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14" name="Title 1"/>
          <p:cNvSpPr>
            <a:spLocks noGrp="1"/>
          </p:cNvSpPr>
          <p:nvPr>
            <p:ph type="title"/>
          </p:nvPr>
        </p:nvSpPr>
        <p:spPr/>
        <p:txBody>
          <a:bodyPr/>
          <a:p>
            <a:r>
              <a:rPr lang="en-US" smtClean="0"/>
              <a:t>Click to edit Master title style</a:t>
            </a:r>
            <a:endParaRPr lang="en-US"/>
          </a:p>
        </p:txBody>
      </p:sp>
      <p:sp>
        <p:nvSpPr>
          <p:cNvPr id="10486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5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6"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5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58" name="Title 1"/>
          <p:cNvSpPr>
            <a:spLocks noGrp="1"/>
          </p:cNvSpPr>
          <p:nvPr>
            <p:ph type="title"/>
          </p:nvPr>
        </p:nvSpPr>
        <p:spPr/>
        <p:txBody>
          <a:bodyPr/>
          <a:p>
            <a:r>
              <a:rPr lang="en-US" smtClean="0"/>
              <a:t>Click to edit Master title style</a:t>
            </a:r>
            <a:endParaRPr lang="en-US"/>
          </a:p>
        </p:txBody>
      </p:sp>
      <p:sp>
        <p:nvSpPr>
          <p:cNvPr id="104865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60"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61"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44" name=""/>
        <p:cNvGrpSpPr/>
        <p:nvPr/>
      </p:nvGrpSpPr>
      <p:grpSpPr>
        <a:xfrm>
          <a:off x="0" y="0"/>
          <a:ext cx="0" cy="0"/>
          <a:chOff x="0" y="0"/>
          <a:chExt cx="0" cy="0"/>
        </a:xfrm>
      </p:grpSpPr>
      <p:sp>
        <p:nvSpPr>
          <p:cNvPr id="1048598"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77" name=""/>
        <p:cNvGrpSpPr/>
        <p:nvPr/>
      </p:nvGrpSpPr>
      <p:grpSpPr>
        <a:xfrm>
          <a:off x="0" y="0"/>
          <a:ext cx="0" cy="0"/>
          <a:chOff x="0" y="0"/>
          <a:chExt cx="0" cy="0"/>
        </a:xfrm>
      </p:grpSpPr>
      <p:sp>
        <p:nvSpPr>
          <p:cNvPr id="1048662"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663"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1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17"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18" name="Title 1"/>
          <p:cNvSpPr>
            <a:spLocks noGrp="1"/>
          </p:cNvSpPr>
          <p:nvPr>
            <p:ph type="title"/>
          </p:nvPr>
        </p:nvSpPr>
        <p:spPr/>
        <p:txBody>
          <a:bodyPr/>
          <a:p>
            <a:r>
              <a:rPr lang="en-US" smtClean="0"/>
              <a:t>Click to edit Master title style</a:t>
            </a:r>
            <a:endParaRPr lang="en-US"/>
          </a:p>
        </p:txBody>
      </p:sp>
      <p:sp>
        <p:nvSpPr>
          <p:cNvPr id="1048619"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0"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21"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2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26" name="Title 1"/>
          <p:cNvSpPr>
            <a:spLocks noGrp="1"/>
          </p:cNvSpPr>
          <p:nvPr>
            <p:ph type="title"/>
          </p:nvPr>
        </p:nvSpPr>
        <p:spPr/>
        <p:txBody>
          <a:bodyPr/>
          <a:p>
            <a:r>
              <a:rPr lang="en-US" smtClean="0"/>
              <a:t>Click to edit Master 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2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2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3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1"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3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36" name=""/>
        <p:cNvGrpSpPr/>
        <p:nvPr/>
      </p:nvGrpSpPr>
      <p:grpSpPr>
        <a:xfrm rot="0">
          <a:off x="0" y="0"/>
          <a:ext cx="0" cy="0"/>
          <a:chOff x="0" y="0"/>
          <a:chExt cx="0" cy="0"/>
        </a:xfrm>
      </p:grpSpPr>
      <p:sp>
        <p:nvSpPr>
          <p:cNvPr id="1048576"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42" name=""/>
        <p:cNvGrpSpPr/>
        <p:nvPr/>
      </p:nvGrpSpPr>
      <p:grpSpPr>
        <a:xfrm rot="0">
          <a:off x="0" y="0"/>
          <a:ext cx="0" cy="0"/>
          <a:chOff x="0" y="0"/>
          <a:chExt cx="0" cy="0"/>
        </a:xfrm>
      </p:grpSpPr>
      <p:sp>
        <p:nvSpPr>
          <p:cNvPr id="1048587"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8"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9"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0"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1"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84"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السادسة</a:t>
            </a:r>
          </a:p>
        </p:txBody>
      </p:sp>
      <p:sp>
        <p:nvSpPr>
          <p:cNvPr id="1048585"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مبادئ تقدير تكلفة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586"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06" name="Content Placeholder 1"/>
          <p:cNvSpPr/>
          <p:nvPr>
            <p:ph sz="full" idx="0"/>
          </p:nvPr>
        </p:nvSpPr>
        <p:spPr>
          <a:xfrm rot="0">
            <a:off x="250825" y="228600"/>
            <a:ext cx="8713788" cy="636905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800" lang="ar-SA"/>
              <a:t>وتكاليف الجهد ليست فقط تشمل مرتبات فريق تطوير المشروع البرمجي (مهندسي هندسة نظم البرمجيات  ومهندسي هندسة البرمجيات ، ومهندسي اختبار البرمجيات  فريق إدارة ودعم المشروع) حيث تحسب الجهات المطورة تكلفة الجهد بدلالة التكاليف الكلية حيث يتم تقدير التكاليف الكلية وقسمتها على عدد المطورين ولذا فإنها فرعية من الفرعيات التالية : </a:t>
            </a:r>
          </a:p>
          <a:p>
            <a:pPr indent="0" lvl="0" marL="0"/>
            <a:r>
              <a:rPr altLang="en-US" sz="2800" lang="ar-SA"/>
              <a:t>تكلفة الإعاشة وتشمل الإنارة والتدفئة للمكاتب.</a:t>
            </a:r>
          </a:p>
          <a:p>
            <a:pPr indent="0" lvl="0" marL="0"/>
            <a:r>
              <a:rPr altLang="en-US" sz="2800" lang="ar-SA"/>
              <a:t>تكلفة العمالة المساعدة (المحاسبين ، أفراد السكرتارية ، عمال النظافة ، والعمال الفنيين).</a:t>
            </a:r>
          </a:p>
          <a:p>
            <a:pPr indent="0" lvl="0" marL="0"/>
            <a:r>
              <a:rPr altLang="en-US" sz="2800" lang="ar-SA"/>
              <a:t>تكلفة الشبكات والاتصالات.</a:t>
            </a:r>
          </a:p>
          <a:p>
            <a:pPr indent="0" lvl="0" marL="0"/>
            <a:r>
              <a:rPr altLang="en-US" sz="2800" lang="ar-SA"/>
              <a:t>تكلفة المشاركة في الأماكن الجماعية للعاملين (المطعم للعاملين ، المكتبة،.).</a:t>
            </a:r>
          </a:p>
          <a:p>
            <a:pPr indent="0" lvl="0" marL="0"/>
            <a:r>
              <a:rPr altLang="en-US" sz="2800" lang="ar-SA"/>
              <a:t>تكلفة التأمين الاجتماعي للعاملين ، التأمين الصحي ونحوه.</a:t>
            </a:r>
          </a:p>
          <a:p>
            <a:pPr indent="0" lvl="0" marL="0">
              <a:buNone/>
            </a:pPr>
            <a:endParaRPr altLang="en-US"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7" name="Content Placeholder 1"/>
          <p:cNvSpPr/>
          <p:nvPr>
            <p:ph sz="full" idx="0"/>
          </p:nvPr>
        </p:nvSpPr>
        <p:spPr>
          <a:xfrm rot="0">
            <a:off x="609600" y="627062"/>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3200" lang="ar-SA">
                <a:solidFill>
                  <a:srgbClr val="FF0000"/>
                </a:solidFill>
              </a:rPr>
              <a:t> </a:t>
            </a:r>
            <a:r>
              <a:rPr altLang="en-US" b="1" sz="3200" lang="ar-SA">
                <a:solidFill>
                  <a:srgbClr val="FF0000"/>
                </a:solidFill>
              </a:rPr>
              <a:t>تقدير فترة الجدولة الزمنية </a:t>
            </a:r>
            <a:r>
              <a:rPr altLang="en-US" b="1" sz="3200" lang="en-US">
                <a:solidFill>
                  <a:srgbClr val="FF0000"/>
                </a:solidFill>
              </a:rPr>
              <a:t>(</a:t>
            </a:r>
            <a:r>
              <a:rPr altLang="en-US" b="1" sz="3200" lang="en-US">
                <a:solidFill>
                  <a:srgbClr val="FF0000"/>
                </a:solidFill>
              </a:rPr>
              <a:t>Schedule Estimation</a:t>
            </a:r>
            <a:r>
              <a:rPr altLang="en-US" b="1" sz="3200" lang="en-US">
                <a:solidFill>
                  <a:srgbClr val="FF0000"/>
                </a:solidFill>
              </a:rPr>
              <a:t>)</a:t>
            </a:r>
          </a:p>
          <a:p>
            <a:pPr algn="just" indent="0" lvl="0" marL="0">
              <a:buNone/>
            </a:pPr>
            <a:endParaRPr altLang="en-US" b="1" sz="3200" lang="en-US">
              <a:solidFill>
                <a:srgbClr val="FF0000"/>
              </a:solidFill>
            </a:endParaRPr>
          </a:p>
          <a:p>
            <a:pPr algn="just" indent="0" lvl="0" marL="0">
              <a:buNone/>
            </a:pPr>
            <a:r>
              <a:rPr altLang="en-US" b="1" sz="2400" lang="ar-SA">
                <a:latin typeface="Arial" pitchFamily="34" charset="0"/>
              </a:rPr>
              <a:t>قبل الدخول في كيفية تقدير فترة الجدولة الزمنية </a:t>
            </a:r>
            <a:r>
              <a:rPr altLang="en-US" b="1" sz="2400" lang="en-US">
                <a:latin typeface="Arial" pitchFamily="34" charset="0"/>
              </a:rPr>
              <a:t>(Schedule)</a:t>
            </a:r>
            <a:r>
              <a:rPr altLang="en-US" b="1" sz="2400" lang="ar-SA">
                <a:latin typeface="Arial" pitchFamily="34" charset="0"/>
              </a:rPr>
              <a:t> ، يجب أولاً فهم العلاقة بين الجهد </a:t>
            </a:r>
            <a:r>
              <a:rPr altLang="en-US" b="1" sz="2400" lang="en-US">
                <a:latin typeface="Arial" pitchFamily="34" charset="0"/>
              </a:rPr>
              <a:t>(Effort : Person-Months)</a:t>
            </a:r>
            <a:r>
              <a:rPr altLang="en-US" b="1" sz="2400" lang="ar-SA">
                <a:latin typeface="Arial" pitchFamily="34" charset="0"/>
              </a:rPr>
              <a:t> ، وفترة الجدولة الزمنية ، والتكلفة </a:t>
            </a:r>
            <a:r>
              <a:rPr altLang="en-US" b="1" sz="2400" lang="en-US">
                <a:latin typeface="Arial" pitchFamily="34" charset="0"/>
              </a:rPr>
              <a:t>(Cost)</a:t>
            </a:r>
            <a:r>
              <a:rPr altLang="en-US" b="1" sz="2400" lang="ar-SA">
                <a:latin typeface="Arial" pitchFamily="34" charset="0"/>
              </a:rPr>
              <a:t>. فالعلاقة بين الجهد وفترة الجدولة الزمنية ليست خطية</a:t>
            </a:r>
            <a:br/>
            <a:r>
              <a:rPr altLang="en-US" b="1" sz="2400" lang="ar-SA">
                <a:latin typeface="Arial" pitchFamily="34" charset="0"/>
              </a:rPr>
              <a:t> (وكذلك بينه وبين التكلفة ، حيث إن العلاقة بين الجهد والتكلفة علاقة خطية ، بمعنى إذا زاد الجهد المطلوب لتطوير البرمجية زاد عدد أعضاء فريق التطوير ، وبالتالي تزيد التكلفة وبطريقة خطية</a:t>
            </a:r>
            <a:r>
              <a:rPr altLang="en-US" b="1" sz="2400" lang="ar-SA">
                <a:latin typeface="Arial" pitchFamily="34" charset="0"/>
              </a:rPr>
              <a:t>).</a:t>
            </a:r>
          </a:p>
          <a:p>
            <a:pPr algn="just" indent="0" lvl="0" marL="0">
              <a:buNone/>
            </a:pPr>
            <a:endParaRPr altLang="en-US" b="1" sz="3200" lang="ar-SA">
              <a:solidFill>
                <a:srgbClr val="FF0000"/>
              </a:solidFill>
            </a:endParaRPr>
          </a:p>
          <a:p>
            <a:pPr algn="just" indent="0" lvl="0" marL="0">
              <a:buNone/>
            </a:pPr>
            <a:endParaRPr altLang="en-US" b="1" sz="3200" lang="ar-SA">
              <a:solidFill>
                <a:srgbClr val="FF0000"/>
              </a:solidFill>
            </a:endParaRPr>
          </a:p>
        </p:txBody>
      </p:sp>
      <p:sp>
        <p:nvSpPr>
          <p:cNvPr id="1048608"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9" name="Content Placeholder 1"/>
          <p:cNvSpPr/>
          <p:nvPr>
            <p:ph sz="full" idx="0"/>
          </p:nvPr>
        </p:nvSpPr>
        <p:spPr>
          <a:xfrm rot="0">
            <a:off x="250825" y="373062"/>
            <a:ext cx="8713788" cy="636905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SA">
                <a:solidFill>
                  <a:srgbClr val="FF0000"/>
                </a:solidFill>
              </a:rPr>
              <a:t>مواصفات التقدير </a:t>
            </a:r>
            <a:r>
              <a:rPr altLang="en-US" b="1" sz="3200" lang="ar-SA">
                <a:solidFill>
                  <a:srgbClr val="FF0000"/>
                </a:solidFill>
              </a:rPr>
              <a:t>الجيد</a:t>
            </a:r>
            <a:r>
              <a:rPr altLang="en-US" sz="3200" lang="ar-SA">
                <a:solidFill>
                  <a:srgbClr val="FF0000"/>
                </a:solidFill>
              </a:rPr>
              <a:t> </a:t>
            </a:r>
            <a:r>
              <a:rPr altLang="en-US" b="1" sz="3200" lang="en-US">
                <a:solidFill>
                  <a:srgbClr val="FF0000"/>
                </a:solidFill>
              </a:rPr>
              <a:t> </a:t>
            </a:r>
            <a:r>
              <a:rPr altLang="en-US" b="1" sz="3200" lang="en-US">
                <a:solidFill>
                  <a:srgbClr val="FF0000"/>
                </a:solidFill>
              </a:rPr>
              <a:t>Good Estimation Specifications</a:t>
            </a:r>
            <a:r>
              <a:rPr altLang="en-US" sz="3200" lang="ar-SA">
                <a:solidFill>
                  <a:srgbClr val="FF0000"/>
                </a:solidFill>
              </a:rPr>
              <a:t> </a:t>
            </a:r>
          </a:p>
          <a:p>
            <a:pPr indent="0" lvl="0" marL="0">
              <a:buNone/>
            </a:pPr>
            <a:r>
              <a:rPr altLang="en-US" lang="ar-SA"/>
              <a:t> </a:t>
            </a:r>
          </a:p>
          <a:p>
            <a:pPr indent="0" lvl="0" marL="0">
              <a:buNone/>
            </a:pPr>
            <a:r>
              <a:rPr altLang="en-US" lang="ar-SA"/>
              <a:t>يمكن إجمال هذه المواصفات ، كما أوردها </a:t>
            </a:r>
            <a:r>
              <a:rPr altLang="en-US" b="1" lang="en-US"/>
              <a:t>W. Royce (1998)</a:t>
            </a:r>
            <a:r>
              <a:rPr altLang="en-US" lang="ar-SA"/>
              <a:t> ، فيما يلي :</a:t>
            </a:r>
          </a:p>
          <a:p>
            <a:pPr indent="0" lvl="0" marL="0">
              <a:buNone/>
            </a:pPr>
            <a:r>
              <a:rPr altLang="en-US" lang="en-US">
                <a:sym typeface="Wingdings" pitchFamily="2" charset="2"/>
              </a:rPr>
              <a:t></a:t>
            </a:r>
            <a:r>
              <a:rPr altLang="en-US" lang="ar-SA"/>
              <a:t>أن </a:t>
            </a:r>
            <a:r>
              <a:rPr altLang="en-US" lang="ar-SA"/>
              <a:t>يكون مقبولاً من جميع من له علاقة بتطوير المشروع البرمجي </a:t>
            </a:r>
            <a:r>
              <a:rPr altLang="en-US" b="1" lang="en-US"/>
              <a:t>(Stakeholders)</a:t>
            </a:r>
            <a:r>
              <a:rPr altLang="en-US" lang="ar-SA"/>
              <a:t>.</a:t>
            </a:r>
          </a:p>
          <a:p>
            <a:pPr indent="0" lvl="0" marL="0">
              <a:buNone/>
            </a:pPr>
            <a:r>
              <a:rPr altLang="en-US" lang="en-US">
                <a:sym typeface="Wingdings" pitchFamily="2" charset="2"/>
              </a:rPr>
              <a:t></a:t>
            </a:r>
            <a:r>
              <a:rPr altLang="en-US" lang="en-US"/>
              <a:t> </a:t>
            </a:r>
            <a:r>
              <a:rPr altLang="en-US" lang="ar-SA"/>
              <a:t>أن تكون مبنياً على موديل لحساب التكلفة </a:t>
            </a:r>
            <a:r>
              <a:rPr altLang="en-US" b="1" lang="en-US"/>
              <a:t>(Cost Estimation Model)</a:t>
            </a:r>
            <a:r>
              <a:rPr altLang="en-US" lang="en-US"/>
              <a:t> </a:t>
            </a:r>
            <a:r>
              <a:rPr altLang="en-US" lang="ar-SA"/>
              <a:t>أو أكثر بحيث يكون هذه الموديلات معروفة وموثوقاً بها ومجربة في حساب تكلفة المشاريع البرمجية. </a:t>
            </a:r>
          </a:p>
          <a:p>
            <a:pPr indent="0" lvl="0" marL="0">
              <a:buNone/>
            </a:pPr>
            <a:r>
              <a:rPr altLang="en-US" lang="en-US">
                <a:sym typeface="Wingdings" pitchFamily="2" charset="2"/>
              </a:rPr>
              <a:t></a:t>
            </a:r>
            <a:r>
              <a:rPr altLang="en-US" lang="en-US"/>
              <a:t> </a:t>
            </a:r>
            <a:r>
              <a:rPr altLang="en-US" lang="ar-SA"/>
              <a:t>أن يكون مبنياً على أساس قاعدة بيانات خاصة بمشاريع  سبق إنجازها بحيث تكون مشابهة للمشروع تحت التطوير من حيث : العميل ، وضوابط العمل ، وعمليات وتقنيات التطوير ، وبيئة التطوير ، والمتطلبات ، ومدة الإنجاز </a:t>
            </a:r>
            <a:r>
              <a:rPr altLang="en-US" lang="ar-SA"/>
              <a:t>والمطورين.</a:t>
            </a:r>
          </a:p>
          <a:p>
            <a:pPr indent="0" lvl="0" marL="0"/>
            <a:endParaRPr altLang="en-US" lang="en-US"/>
          </a:p>
          <a:p>
            <a:pPr indent="0" lvl="0" marL="0">
              <a:buNone/>
            </a:pPr>
            <a:endParaRPr altLang="en-US" lang="ar-SA"/>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0"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611"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a:t>
            </a:r>
            <a:r>
              <a:rPr altLang="en-US" lang="en-US">
                <a:sym typeface="Wingdings" pitchFamily="2" charset="2"/>
              </a:rPr>
              <a:t></a:t>
            </a:r>
            <a:r>
              <a:rPr altLang="en-US" lang="en-US"/>
              <a:t> </a:t>
            </a:r>
            <a:r>
              <a:rPr altLang="en-US" lang="ar-SA"/>
              <a:t>أن تكون معرّفة بطريقة جيدة وبالتفاصيل المطلوبة لفهم مناطق الخطر الرئيسة التي تواجه عملية التطوير، وكذلك لضمان نجاح المشروع.</a:t>
            </a:r>
          </a:p>
          <a:p>
            <a:pPr indent="0" lvl="0" marL="0">
              <a:buNone/>
            </a:pPr>
            <a:r>
              <a:rPr altLang="en-US" lang="en-US">
                <a:sym typeface="Wingdings" pitchFamily="2" charset="2"/>
              </a:rPr>
              <a:t></a:t>
            </a:r>
            <a:r>
              <a:rPr altLang="en-US" lang="en-US"/>
              <a:t> </a:t>
            </a:r>
            <a:r>
              <a:rPr altLang="en-US" lang="ar-SA"/>
              <a:t>أن تستخدم بعض تقنيات تفكيك المشروع </a:t>
            </a:r>
            <a:r>
              <a:rPr altLang="en-US" b="1" lang="en-US"/>
              <a:t>(Project Decomposition)</a:t>
            </a:r>
            <a:r>
              <a:rPr altLang="en-US" lang="ar-SA"/>
              <a:t> إلى أجزاء بسيطة مترابطة لتوليد التقديرات الإجمالية لتكلفة المشروع انطلاقا من تقديرات جزئية يسهل التعامل معها.  </a:t>
            </a:r>
          </a:p>
          <a:p>
            <a:pPr indent="0" lvl="0" marL="0">
              <a:buNone/>
            </a:pPr>
            <a:endParaRPr altLang="en-US" lang="en-US"/>
          </a:p>
          <a:p>
            <a:pPr indent="0" lvl="0" marL="0">
              <a:buNone/>
            </a:pPr>
            <a:endParaRPr altLang="en-US" lang="en-US"/>
          </a:p>
          <a:p>
            <a:pPr indent="0" lvl="0" marL="0">
              <a:buNone/>
            </a:pPr>
            <a:endParaRPr altLang="en-US" lang="ar-SA">
              <a:solidFill>
                <a:srgbClr val="FF0000"/>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595" name="Rectangle 2"/>
          <p:cNvSpPr/>
          <p:nvPr/>
        </p:nvSpPr>
        <p:spPr>
          <a:xfrm rot="0">
            <a:off x="179387" y="1484312"/>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sz="2800" i="0" lang="ar-SA"/>
              <a:t>  يتضمن تقدير المشروع البرمجي تقدير المعالم الأساسية للمشروع </a:t>
            </a:r>
            <a:r>
              <a:rPr altLang="en-US" b="1" sz="2800" i="0" lang="en-US"/>
              <a:t>(Project Key Milestones)</a:t>
            </a:r>
            <a:r>
              <a:rPr altLang="en-US" sz="2800" i="0" lang="en-US"/>
              <a:t> </a:t>
            </a:r>
            <a:r>
              <a:rPr altLang="en-US" sz="2800" i="0" lang="ar-SA"/>
              <a:t>والحجم </a:t>
            </a:r>
            <a:r>
              <a:rPr altLang="en-US" b="1" sz="2800" i="0" lang="en-US"/>
              <a:t>(Size)</a:t>
            </a:r>
            <a:r>
              <a:rPr altLang="en-US" sz="2800" i="0" lang="en-US"/>
              <a:t> </a:t>
            </a:r>
            <a:r>
              <a:rPr altLang="en-US" sz="2800" i="0" lang="ar-SA"/>
              <a:t>والموارد </a:t>
            </a:r>
            <a:r>
              <a:rPr altLang="en-US" b="1" sz="2800" i="0" lang="en-US"/>
              <a:t>(Resources)</a:t>
            </a:r>
            <a:r>
              <a:rPr altLang="en-US" sz="2800" i="0" lang="ar-SA"/>
              <a:t> ، وفريق التطوير </a:t>
            </a:r>
            <a:r>
              <a:rPr altLang="en-US" b="1" sz="2800" i="0" lang="en-US"/>
              <a:t>(Staffing)</a:t>
            </a:r>
            <a:r>
              <a:rPr altLang="en-US" sz="2800" i="0" lang="en-US"/>
              <a:t> </a:t>
            </a:r>
            <a:r>
              <a:rPr altLang="en-US" sz="2800" i="0" lang="ar-SA"/>
              <a:t>والجداول الزمنية </a:t>
            </a:r>
            <a:r>
              <a:rPr altLang="en-US" b="1" sz="2800" i="0" lang="en-US"/>
              <a:t>(Schedules)</a:t>
            </a:r>
            <a:r>
              <a:rPr altLang="en-US" sz="2800" i="0" lang="ar-SA"/>
              <a:t> ، التكلفة </a:t>
            </a:r>
            <a:r>
              <a:rPr altLang="en-US" b="1" sz="2800" i="0" lang="en-US"/>
              <a:t>(Cost)</a:t>
            </a:r>
            <a:r>
              <a:rPr altLang="en-US" sz="2800" i="0" lang="ar-SA"/>
              <a:t> ، ويتم ذلك من خلال تنفيذ عدد من الخطوات التكرارية </a:t>
            </a:r>
            <a:r>
              <a:rPr altLang="en-US" b="1" sz="2800" i="0" lang="en-US"/>
              <a:t>(Iterative Steps)</a:t>
            </a:r>
            <a:r>
              <a:rPr altLang="en-US" sz="2800" i="0" lang="en-US"/>
              <a:t> </a:t>
            </a:r>
            <a:r>
              <a:rPr altLang="en-US" b="1" sz="2800" i="0" lang="ar-SA"/>
              <a:t> .</a:t>
            </a:r>
          </a:p>
          <a:p>
            <a:pPr algn="just" eaLnBrk="1" hangingPunct="1" latinLnBrk="1" lvl="0" rtl="1">
              <a:spcBef>
                <a:spcPts val="700"/>
              </a:spcBef>
              <a:buClr>
                <a:schemeClr val="accent2"/>
              </a:buClr>
              <a:buSzPct val="60000"/>
              <a:buFontTx/>
              <a:buNone/>
            </a:pPr>
            <a:r>
              <a:rPr altLang="en-US" sz="2800" lang="ar-SA"/>
              <a:t> </a:t>
            </a:r>
            <a:r>
              <a:rPr altLang="en-US" sz="2800" i="0" lang="ar-SA"/>
              <a:t>يتحكم في تطوير المشاريع البرمجية أربعة عوامل رئيسة بصورة نموذجية هي : الوقت </a:t>
            </a:r>
            <a:r>
              <a:rPr altLang="en-US" b="1" sz="2800" i="0" lang="en-US"/>
              <a:t>(Time)</a:t>
            </a:r>
            <a:r>
              <a:rPr altLang="en-US" sz="2800" i="0" lang="ar-SA"/>
              <a:t> ، والمتطلبات </a:t>
            </a:r>
            <a:r>
              <a:rPr altLang="en-US" b="1" sz="2800" i="0" lang="en-US"/>
              <a:t>(Requirements)</a:t>
            </a:r>
            <a:r>
              <a:rPr altLang="en-US" sz="2800" i="0" lang="ar-SA"/>
              <a:t> ، والموارد </a:t>
            </a:r>
            <a:r>
              <a:rPr altLang="en-US" b="1" sz="2800" i="0" lang="en-US"/>
              <a:t>(Resources)</a:t>
            </a:r>
            <a:r>
              <a:rPr altLang="en-US" sz="2800" i="0" lang="ar-SA"/>
              <a:t> (فريق العمل ، البنية التحتية ، والاعتمادات المالية ، .....) ، والمخاطر </a:t>
            </a:r>
            <a:r>
              <a:rPr altLang="en-US" b="1" sz="2800" i="0" lang="en-US"/>
              <a:t>(Risks)</a:t>
            </a:r>
            <a:r>
              <a:rPr altLang="en-US" sz="2800" i="0" lang="en-US"/>
              <a:t> </a:t>
            </a:r>
            <a:r>
              <a:rPr altLang="en-US" sz="2800" i="0" lang="ar-SA"/>
              <a:t>، وأي تغير غير متوقع في هذه العوامل سوف يؤثر تأثيراً مباشراً على خطة تطوير المشروع.</a:t>
            </a:r>
            <a:r>
              <a:rPr altLang="en-US" b="1" sz="2800" i="0" lang="ar-SA"/>
              <a:t> </a:t>
            </a: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59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7" name="Rectangle 6"/>
          <p:cNvSpPr/>
          <p:nvPr/>
        </p:nvSpPr>
        <p:spPr>
          <a:xfrm rot="0">
            <a:off x="539750" y="352425"/>
            <a:ext cx="8432800" cy="584200"/>
          </a:xfrm>
          <a:prstGeom prst="rect"/>
          <a:noFill/>
          <a:ln>
            <a:noFill/>
          </a:ln>
        </p:spPr>
        <p:txBody>
          <a:bodyPr anchor="ctr" bIns="45720" lIns="91440" rIns="91440" tIns="45720" vert="horz">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200" i="0" lang="ar-SA">
                <a:solidFill>
                  <a:srgbClr val="FF0000"/>
                </a:solidFill>
              </a:rPr>
              <a:t>أهمية التقدير الدقيق لتكلفة المشاريع البرمجية </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9" name="Content Placeholder 1"/>
          <p:cNvSpPr/>
          <p:nvPr>
            <p:ph sz="full" idx="0"/>
          </p:nvPr>
        </p:nvSpPr>
        <p:spPr>
          <a:xfrm rot="0">
            <a:off x="250825" y="1628775"/>
            <a:ext cx="8713788" cy="496887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lang="ar-SA"/>
              <a:t>فالتقدير الأقل من التكلفة </a:t>
            </a:r>
            <a:r>
              <a:rPr altLang="en-US" lang="ar-SA"/>
              <a:t>الفعلية </a:t>
            </a:r>
            <a:r>
              <a:rPr altLang="en-US" b="1" lang="en-US"/>
              <a:t>(Under-Estimating Cost)</a:t>
            </a:r>
            <a:r>
              <a:rPr altLang="en-US" lang="ar-SA"/>
              <a:t> يمكن أن يقود إلى : </a:t>
            </a:r>
          </a:p>
          <a:p>
            <a:pPr indent="0" lvl="0" marL="0"/>
            <a:r>
              <a:rPr altLang="en-US" lang="ar-SA"/>
              <a:t>تكوين </a:t>
            </a:r>
            <a:r>
              <a:rPr altLang="en-US" lang="ar-SA"/>
              <a:t>فريق عمل قليل العدد مقارناً بالمجهود المطلوب لتطوير المشروع ، مما يؤدي إلى إجهاد هذا الفريق ، وبالتالي عدم الالتزام بالجدول الزمني الخاص بتطويره. </a:t>
            </a:r>
          </a:p>
          <a:p>
            <a:pPr indent="0" lvl="0" marL="0"/>
            <a:r>
              <a:rPr altLang="en-US" lang="ar-SA"/>
              <a:t>تحقيق مستوى أقل من أفق ضمان الجودة المطلوب ، مما يؤدي إلى تسليم المنتج البرمجي وهو يعمل ضمن منطقة مخاطر الجودة المنخفضة.</a:t>
            </a:r>
          </a:p>
          <a:p>
            <a:pPr indent="0" lvl="0" marL="0"/>
            <a:r>
              <a:rPr altLang="en-US" lang="ar-SA"/>
              <a:t>تحديد جدول زمني قصير المدى لإنجاز المشروع ، مما يؤدي إلى عدم تسليمه في المواعيد المحددة ، وبالتالي فقد الثقة في مطور المشروع. </a:t>
            </a:r>
            <a:r>
              <a:rPr altLang="en-US" lang="en-US">
                <a:sym typeface="Wingdings 2" pitchFamily="18" charset="2"/>
              </a:rPr>
              <a:t> </a:t>
            </a:r>
          </a:p>
          <a:p>
            <a:pPr algn="just" indent="0" lvl="0" marL="0">
              <a:buNone/>
            </a:pPr>
            <a:endParaRPr altLang="en-US" lang="ar-SA">
              <a:solidFill>
                <a:srgbClr val="FF0000"/>
              </a:solidFill>
            </a:endParaRPr>
          </a:p>
          <a:p>
            <a:pPr algn="just" indent="0" lvl="0" marL="0">
              <a:buNone/>
            </a:pPr>
            <a:endParaRPr altLang="en-US" lang="ar-SA"/>
          </a:p>
          <a:p>
            <a:pPr algn="just" indent="0" lvl="0" marL="0">
              <a:buNone/>
            </a:pPr>
            <a:endParaRPr altLang="en-US" lang="ar-SA"/>
          </a:p>
          <a:p>
            <a:pPr algn="just" indent="0" lvl="0" marL="0">
              <a:buNone/>
            </a:pPr>
            <a:r>
              <a:rPr altLang="en-US" lang="ar-SA"/>
              <a:t> </a:t>
            </a:r>
          </a:p>
          <a:p>
            <a:pPr indent="0" lvl="0" marL="0">
              <a:buNone/>
            </a:pPr>
            <a:endParaRPr altLang="en-US" lang="ar-SA"/>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00" name="Content Placeholder 1"/>
          <p:cNvSpPr/>
          <p:nvPr>
            <p:ph sz="full" idx="0"/>
          </p:nvPr>
        </p:nvSpPr>
        <p:spPr>
          <a:xfrm rot="0">
            <a:off x="107950" y="1485900"/>
            <a:ext cx="8856662" cy="48228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800" lang="ar-SA"/>
              <a:t>أما التقدير الأعلى من التكلفة الفعلية </a:t>
            </a:r>
            <a:r>
              <a:rPr altLang="en-US" sz="2800" lang="en-US"/>
              <a:t>(Over-Estimating Cost) </a:t>
            </a:r>
            <a:r>
              <a:rPr altLang="en-US" sz="2800" lang="ar-SA"/>
              <a:t>فيمكن أن يؤدي إلى إضافة موارد غير ضرورية وعدم تحكم كافٍ لأفق المشروع ، مما يزيد من مدة تسليم المشروع ، وبالتالي عدم الاستفادة منه في الوقت المناسب ، وربما يؤدي إلى تأجيل تنفيذ المشروع لعدم وجود الموارد المالية اللازمة </a:t>
            </a:r>
            <a:r>
              <a:rPr altLang="en-US" sz="2800" lang="ar-SA"/>
              <a:t>.</a:t>
            </a:r>
          </a:p>
          <a:p>
            <a:pPr algn="just" indent="0" lvl="0" marL="0">
              <a:buNone/>
            </a:pPr>
            <a:endParaRPr altLang="en-US" b="1" lang="ar-SA"/>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1" name="Content Placeholder 1"/>
          <p:cNvSpPr/>
          <p:nvPr>
            <p:ph sz="full" idx="0"/>
          </p:nvPr>
        </p:nvSpPr>
        <p:spPr>
          <a:xfrm rot="0">
            <a:off x="107950" y="620712"/>
            <a:ext cx="8964612" cy="55118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SA">
                <a:solidFill>
                  <a:srgbClr val="FF0000"/>
                </a:solidFill>
              </a:rPr>
              <a:t>العوامل التي تؤثر علي دقة تقدير تكلفة المشاريع البرمجية</a:t>
            </a:r>
            <a:r>
              <a:rPr altLang="en-US" sz="3200" lang="ar-SA">
                <a:solidFill>
                  <a:srgbClr val="FF0000"/>
                </a:solidFill>
              </a:rPr>
              <a:t> </a:t>
            </a:r>
          </a:p>
          <a:p>
            <a:pPr indent="0" lvl="0" marL="0">
              <a:buNone/>
            </a:pPr>
            <a:endParaRPr altLang="en-US" sz="1200" lang="ar-SA">
              <a:solidFill>
                <a:srgbClr val="FF0000"/>
              </a:solidFill>
            </a:endParaRPr>
          </a:p>
          <a:p>
            <a:pPr indent="0" lvl="0" marL="0"/>
            <a:r>
              <a:rPr altLang="en-US" sz="3200" lang="ar-SA"/>
              <a:t>تتوقف دقة تقدير تكلفة المشاريع البرمجية على العديد من العوامل من أهمها :</a:t>
            </a:r>
          </a:p>
          <a:p>
            <a:pPr indent="0" lvl="0" marL="0">
              <a:buNone/>
            </a:pPr>
            <a:r>
              <a:rPr altLang="en-US" sz="3200" lang="en-US">
                <a:sym typeface="Wingdings" pitchFamily="2" charset="2"/>
              </a:rPr>
              <a:t></a:t>
            </a:r>
            <a:r>
              <a:rPr altLang="en-US" sz="3200" lang="ar-SA"/>
              <a:t>درجة </a:t>
            </a:r>
            <a:r>
              <a:rPr altLang="en-US" sz="3200" lang="ar-SA"/>
              <a:t>دقة تقدير حجم وأفق المشروع.</a:t>
            </a:r>
          </a:p>
          <a:p>
            <a:pPr indent="0" lvl="0" marL="0">
              <a:buNone/>
            </a:pPr>
            <a:r>
              <a:rPr altLang="en-US" sz="3200" lang="en-US">
                <a:sym typeface="Wingdings" pitchFamily="2" charset="2"/>
              </a:rPr>
              <a:t></a:t>
            </a:r>
            <a:r>
              <a:rPr altLang="en-US" sz="3200" lang="ar-SA"/>
              <a:t>وقت عملية </a:t>
            </a:r>
            <a:r>
              <a:rPr altLang="en-US" sz="3200" lang="ar-SA"/>
              <a:t>التقدير. </a:t>
            </a:r>
          </a:p>
          <a:p>
            <a:pPr algn="just" indent="0" lvl="0" marL="0">
              <a:buNone/>
            </a:pPr>
            <a:r>
              <a:rPr altLang="en-US" sz="3200" lang="ar-SA"/>
              <a:t>حيث وجد </a:t>
            </a:r>
            <a:r>
              <a:rPr altLang="en-US" sz="3200" lang="en-US"/>
              <a:t>Boehm </a:t>
            </a:r>
            <a:r>
              <a:rPr altLang="en-US" sz="3200" lang="ar-SA"/>
              <a:t> في كتابه الشهير "اقتصاديات هندسة البرمجيات" </a:t>
            </a:r>
            <a:r>
              <a:rPr altLang="en-US" sz="3200" lang="en-US"/>
              <a:t> [7]</a:t>
            </a:r>
            <a:r>
              <a:rPr altLang="en-US" sz="3200" lang="ar-SA"/>
              <a:t>أن عملية تقدير تكلفة المشاريع التي تتم في المراحل الأولي من دورة حياة المشروع تكون بعيدة عن التقدير الدقيق وتصبح أكثر دقة كلما تقدمت عملية التطوير ، ويمكن معرفتها على وجه الدقة عندما ينتهي العمل </a:t>
            </a:r>
            <a:r>
              <a:rPr altLang="en-US" sz="3200" lang="ar-SA"/>
              <a:t>به.</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2" name="Content Placeholder 1"/>
          <p:cNvSpPr/>
          <p:nvPr>
            <p:ph sz="full" idx="0"/>
          </p:nvPr>
        </p:nvSpPr>
        <p:spPr>
          <a:xfrm rot="0">
            <a:off x="107950" y="476250"/>
            <a:ext cx="8856662" cy="62960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من هو المسئول عن تقدير تكلفة المشروعات البرمجية؟ </a:t>
            </a:r>
          </a:p>
          <a:p>
            <a:pPr indent="0" lvl="0" marL="0">
              <a:buNone/>
            </a:pPr>
            <a:r>
              <a:rPr altLang="en-US" lang="ar-SA"/>
              <a:t>المسئولون </a:t>
            </a:r>
            <a:r>
              <a:rPr altLang="en-US" lang="ar-SA"/>
              <a:t>عن عملية تقدير تكلفة المشروعات البرمجية يمكن أن يختلفوا من منشأة إلى أخرى حسب تنظيم وظروف كل منها ، ولكن في معظم المنشآت البرمجية تتم عملية التقدير كالتالي : </a:t>
            </a:r>
          </a:p>
          <a:p>
            <a:pPr indent="0" lvl="0" marL="0">
              <a:buNone/>
            </a:pPr>
            <a:r>
              <a:rPr altLang="en-US" lang="en-US">
                <a:sym typeface="Wingdings" pitchFamily="2" charset="2"/>
              </a:rPr>
              <a:t></a:t>
            </a:r>
            <a:r>
              <a:rPr altLang="en-US" lang="en-US"/>
              <a:t> </a:t>
            </a:r>
            <a:r>
              <a:rPr altLang="en-US" lang="ar-SA"/>
              <a:t>تكليف فريق تطوير المشروع البرمجي بإنجاز عملية التقدير.</a:t>
            </a:r>
          </a:p>
          <a:p>
            <a:pPr indent="0" lvl="0" marL="0">
              <a:buNone/>
            </a:pPr>
            <a:r>
              <a:rPr altLang="en-US" lang="en-US">
                <a:sym typeface="Wingdings" pitchFamily="2" charset="2"/>
              </a:rPr>
              <a:t></a:t>
            </a:r>
            <a:r>
              <a:rPr altLang="en-US" lang="en-US"/>
              <a:t>  </a:t>
            </a:r>
            <a:r>
              <a:rPr altLang="en-US" lang="ar-SA"/>
              <a:t>تكليف مدير المشروع بتقديم تقدير واقعي لتكلفة المشروع البرمجي ، حيث يمكنه القيام بهذه المهمة بصورة منفردة أو بمشورة المبرمجين المسئولين عن المشروع.</a:t>
            </a:r>
          </a:p>
          <a:p>
            <a:pPr indent="0" lvl="0" marL="0">
              <a:buNone/>
            </a:pPr>
            <a:r>
              <a:rPr altLang="en-US" lang="en-US">
                <a:sym typeface="Wingdings" pitchFamily="2" charset="2"/>
              </a:rPr>
              <a:t></a:t>
            </a:r>
            <a:r>
              <a:rPr altLang="en-US" lang="en-US"/>
              <a:t> </a:t>
            </a:r>
            <a:r>
              <a:rPr altLang="en-US" lang="ar-SA"/>
              <a:t>تكليف المبرمجين أنفسهم بالقيام بعملية التقدير ، حيث أثبتت معظم الدراسات  أن اشتراك المبرمجين في عملية التقدير تجعلها أكثر دقة.</a:t>
            </a:r>
          </a:p>
          <a:p>
            <a:pPr indent="0" lvl="0" marL="0">
              <a:buNone/>
            </a:pPr>
            <a:r>
              <a:rPr altLang="en-US" lang="en-US">
                <a:sym typeface="Wingdings" pitchFamily="2" charset="2"/>
              </a:rPr>
              <a:t></a:t>
            </a:r>
            <a:r>
              <a:rPr altLang="en-US" lang="en-US"/>
              <a:t> </a:t>
            </a:r>
            <a:r>
              <a:rPr altLang="en-US" lang="ar-SA"/>
              <a:t>تكليف فريق مستقل عن فريق تطوير المشروع لإنجاز عملية التقدير.</a:t>
            </a:r>
          </a:p>
          <a:p>
            <a:pPr indent="0" lvl="0" marL="0">
              <a:buNone/>
            </a:pPr>
            <a:r>
              <a:rPr altLang="en-US" lang="en-US">
                <a:sym typeface="Wingdings" pitchFamily="2" charset="2"/>
              </a:rPr>
              <a:t></a:t>
            </a:r>
            <a:r>
              <a:rPr altLang="en-US" lang="en-US"/>
              <a:t> </a:t>
            </a:r>
            <a:r>
              <a:rPr altLang="en-US" lang="ar-SA"/>
              <a:t>تكليف خبراء مستقلين من خارج المنشأة للقيام بعملية التقدير ، ومن ثم التشاور مع فريق مشكل من المنشأة للوصول إلى التقدير النهائي.  </a:t>
            </a:r>
          </a:p>
          <a:p>
            <a:pPr indent="0" lvl="0" marL="0">
              <a:buNone/>
            </a:pPr>
            <a:endParaRPr altLang="en-US" b="1" lang="ar-SA">
              <a:solidFill>
                <a:srgbClr val="FF0000"/>
              </a:solidFill>
            </a:endParaRPr>
          </a:p>
          <a:p>
            <a:pPr algn="just" indent="0" lvl="0" marL="0">
              <a:buNone/>
            </a:pPr>
            <a:endParaRPr altLang="en-US" lang="ar-SA"/>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3" name="Content Placeholder 1"/>
          <p:cNvSpPr/>
          <p:nvPr>
            <p:ph sz="full" idx="0"/>
          </p:nvPr>
        </p:nvSpPr>
        <p:spPr>
          <a:xfrm rot="0">
            <a:off x="250825" y="476250"/>
            <a:ext cx="8515350" cy="62579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600" lang="ar-SA">
                <a:solidFill>
                  <a:srgbClr val="FF0000"/>
                </a:solidFill>
              </a:rPr>
              <a:t>الإنتاجية</a:t>
            </a:r>
            <a:r>
              <a:rPr altLang="en-US" sz="3600" lang="ar-SA">
                <a:solidFill>
                  <a:srgbClr val="FF0000"/>
                </a:solidFill>
              </a:rPr>
              <a:t> </a:t>
            </a:r>
            <a:r>
              <a:rPr altLang="en-US" b="1" sz="3600" lang="en-US">
                <a:solidFill>
                  <a:srgbClr val="FF0000"/>
                </a:solidFill>
              </a:rPr>
              <a:t>(Productivity)</a:t>
            </a:r>
            <a:r>
              <a:rPr altLang="en-US" sz="3600" lang="en-US">
                <a:solidFill>
                  <a:srgbClr val="FF0000"/>
                </a:solidFill>
              </a:rPr>
              <a:t> </a:t>
            </a:r>
          </a:p>
          <a:p>
            <a:pPr indent="0" lvl="0" marL="0">
              <a:buNone/>
            </a:pPr>
            <a:endParaRPr altLang="en-US" sz="1600" lang="ar-SA">
              <a:solidFill>
                <a:srgbClr val="FF0000"/>
              </a:solidFill>
            </a:endParaRPr>
          </a:p>
          <a:p>
            <a:pPr algn="just" indent="0" lvl="0" marL="0">
              <a:buNone/>
            </a:pPr>
            <a:r>
              <a:rPr altLang="en-US" sz="2800" lang="ar-SA"/>
              <a:t>الإنتاجية هي : مقياس لتقويم كفاءة المبرمجين المشاركين في فريق تطوير المشاريع البرمجية ، ولا بد من تقديرها من قبل مديري المشاريع من خلال قياس بعض سمات البرمجية ومقارنته بالجهد الكلي المطلوب للتطوير </a:t>
            </a:r>
            <a:r>
              <a:rPr altLang="en-US" sz="2800" lang="ar-SA"/>
              <a:t>.</a:t>
            </a:r>
          </a:p>
          <a:p>
            <a:pPr indent="0" lvl="0" marL="0">
              <a:buNone/>
            </a:pPr>
            <a:r>
              <a:rPr altLang="en-US" sz="2800" lang="ar-SA"/>
              <a:t>وهناك نوعان من المقاييس أو السمات المستخدمة :</a:t>
            </a:r>
          </a:p>
          <a:p>
            <a:pPr indent="0" lvl="0" marL="0">
              <a:buNone/>
            </a:pPr>
            <a:r>
              <a:rPr altLang="en-US" sz="2800" lang="en-US">
                <a:sym typeface="ACS  Symbols" pitchFamily="0" charset="1"/>
              </a:rPr>
              <a:t></a:t>
            </a:r>
            <a:r>
              <a:rPr altLang="en-US" sz="2800" lang="ar-SA"/>
              <a:t> المقياس المعتمد على الحجم : وهو يقيس حجم الخرج لنشاط معين </a:t>
            </a:r>
            <a:r>
              <a:rPr altLang="en-US" sz="2800" lang="ar-SA"/>
              <a:t> </a:t>
            </a:r>
          </a:p>
          <a:p>
            <a:pPr indent="0" lvl="0" marL="0">
              <a:buNone/>
            </a:pPr>
            <a:r>
              <a:rPr altLang="en-US" sz="2800" lang="ar-SA"/>
              <a:t> </a:t>
            </a:r>
            <a:r>
              <a:rPr altLang="en-US" sz="2800" lang="ar-SA"/>
              <a:t>   ويعتبر </a:t>
            </a:r>
            <a:r>
              <a:rPr altLang="en-US" sz="2800" lang="ar-SA"/>
              <a:t>عدد الخطوط مقياس يعتمد على الحجم </a:t>
            </a:r>
            <a:r>
              <a:rPr altLang="en-US" sz="2800" lang="ar-SA"/>
              <a:t>.</a:t>
            </a:r>
          </a:p>
          <a:p>
            <a:pPr indent="0" lvl="0" marL="0">
              <a:buNone/>
            </a:pPr>
            <a:r>
              <a:rPr altLang="en-US" sz="2800" lang="en-US">
                <a:sym typeface="ACS  Symbols" pitchFamily="0" charset="1"/>
              </a:rPr>
              <a:t></a:t>
            </a:r>
            <a:r>
              <a:rPr altLang="en-US" sz="2800" lang="ar-SA">
                <a:sym typeface="ACS  Symbols" pitchFamily="0" charset="1"/>
              </a:rPr>
              <a:t> </a:t>
            </a:r>
            <a:r>
              <a:rPr altLang="en-US" sz="2800" lang="ar-SA"/>
              <a:t>مقياس </a:t>
            </a:r>
            <a:r>
              <a:rPr altLang="en-US" sz="2800" lang="ar-SA"/>
              <a:t>يرتبط بالأداء : وهو يرتبط بالأداء الكلي للبرمجية حيث يعبر عن </a:t>
            </a:r>
          </a:p>
          <a:p>
            <a:pPr indent="0" lvl="0" marL="0">
              <a:buNone/>
            </a:pPr>
            <a:r>
              <a:rPr altLang="en-US" sz="2800" lang="ar-SA"/>
              <a:t> </a:t>
            </a:r>
            <a:r>
              <a:rPr altLang="en-US" sz="2800" lang="ar-SA"/>
              <a:t>  الإنتاجية </a:t>
            </a:r>
            <a:r>
              <a:rPr altLang="en-US" sz="2800" lang="ar-SA"/>
              <a:t>بعدد الدوال المنتجة في وقت </a:t>
            </a:r>
            <a:r>
              <a:rPr altLang="en-US" sz="2800" lang="ar-SA"/>
              <a:t>معين.</a:t>
            </a:r>
          </a:p>
          <a:p>
            <a:pPr indent="0" lvl="0" marL="0">
              <a:buNone/>
            </a:pPr>
            <a:r>
              <a:rPr altLang="en-US" sz="2800" lang="ar-SA"/>
              <a:t> </a:t>
            </a:r>
          </a:p>
          <a:p>
            <a:pPr indent="0" lvl="0" marL="0">
              <a:buNone/>
            </a:pPr>
            <a:endParaRPr altLang="en-US" sz="2800" lang="ar-SA">
              <a:solidFill>
                <a:srgbClr val="FF0000"/>
              </a:solidFill>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4" name="Content Placeholder 1"/>
          <p:cNvSpPr/>
          <p:nvPr>
            <p:ph sz="full" idx="0"/>
          </p:nvPr>
        </p:nvSpPr>
        <p:spPr>
          <a:xfrm rot="0">
            <a:off x="0" y="228600"/>
            <a:ext cx="9144000" cy="66294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a:t>
            </a:r>
            <a:r>
              <a:rPr altLang="en-US" b="1" sz="3200" lang="ar-SA">
                <a:solidFill>
                  <a:srgbClr val="FF0000"/>
                </a:solidFill>
              </a:rPr>
              <a:t>منهجيات تقدير </a:t>
            </a:r>
            <a:r>
              <a:rPr altLang="en-US" b="1" sz="3200" lang="ar-SA">
                <a:solidFill>
                  <a:srgbClr val="FF0000"/>
                </a:solidFill>
              </a:rPr>
              <a:t>الجهد </a:t>
            </a:r>
            <a:r>
              <a:rPr altLang="en-US" b="1" sz="3200" lang="en-US">
                <a:solidFill>
                  <a:srgbClr val="FF0000"/>
                </a:solidFill>
              </a:rPr>
              <a:t> Effort Estimation Approaches </a:t>
            </a:r>
          </a:p>
          <a:p>
            <a:pPr indent="0" lvl="0" marL="0">
              <a:buNone/>
            </a:pPr>
            <a:endParaRPr altLang="en-US" b="1" sz="3200" lang="ar-SA">
              <a:solidFill>
                <a:srgbClr val="FF0000"/>
              </a:solidFill>
            </a:endParaRPr>
          </a:p>
          <a:p>
            <a:pPr algn="just" indent="0" lvl="0" marL="0">
              <a:buNone/>
            </a:pPr>
            <a:r>
              <a:rPr altLang="en-US" sz="2800" lang="ar-SA"/>
              <a:t>يُعرف المصطلح "الجهد" </a:t>
            </a:r>
            <a:r>
              <a:rPr altLang="en-US" b="1" sz="2800" lang="en-US"/>
              <a:t>(Effort)</a:t>
            </a:r>
            <a:r>
              <a:rPr altLang="en-US" sz="2800" lang="en-US"/>
              <a:t> </a:t>
            </a:r>
            <a:r>
              <a:rPr altLang="en-US" sz="2800" lang="ar-SA"/>
              <a:t>بأنه كمية العمل الإنساني </a:t>
            </a:r>
            <a:r>
              <a:rPr altLang="en-US" b="1" sz="2800" lang="en-US"/>
              <a:t>(Human Work Amount)</a:t>
            </a:r>
            <a:r>
              <a:rPr altLang="en-US" sz="2800" lang="ar-SA"/>
              <a:t> المبذولة لتطوير المشروع ، ويمكن أن يعبر عنها باستخدام العديد من الوحدات ، مثل : شخص ـ ساعات </a:t>
            </a:r>
            <a:r>
              <a:rPr altLang="en-US" b="1" sz="2800" lang="en-US"/>
              <a:t>(Person - Hours)</a:t>
            </a:r>
            <a:r>
              <a:rPr altLang="en-US" sz="2800" lang="ar-SA"/>
              <a:t> ، شخص ـ أيام </a:t>
            </a:r>
            <a:r>
              <a:rPr altLang="en-US" b="1" sz="2800" lang="en-US"/>
              <a:t>(Person- day)</a:t>
            </a:r>
            <a:r>
              <a:rPr altLang="en-US" b="1" sz="2800" lang="ar-SA"/>
              <a:t> ،  </a:t>
            </a:r>
            <a:r>
              <a:rPr altLang="en-US" sz="2800" lang="ar-SA"/>
              <a:t>شخص ـ أسابيع </a:t>
            </a:r>
            <a:r>
              <a:rPr altLang="en-US" b="1" sz="2800" lang="en-US"/>
              <a:t>(Person - Weeks)</a:t>
            </a:r>
            <a:r>
              <a:rPr altLang="en-US" sz="2800" lang="ar-SA"/>
              <a:t> ، شخص ـ شهور </a:t>
            </a:r>
            <a:r>
              <a:rPr altLang="en-US" b="1" sz="2800" lang="en-US"/>
              <a:t>(Person - Months)</a:t>
            </a:r>
            <a:r>
              <a:rPr altLang="en-US" sz="2800" lang="ar-SA"/>
              <a:t> ، شخص ـ سنين </a:t>
            </a:r>
            <a:r>
              <a:rPr altLang="en-US" b="1" sz="2800" lang="en-US"/>
              <a:t>(Person - Years)</a:t>
            </a:r>
            <a:r>
              <a:rPr altLang="en-US" sz="2800" lang="ar-SA"/>
              <a:t>.</a:t>
            </a:r>
          </a:p>
          <a:p>
            <a:pPr indent="0" lvl="0" marL="0">
              <a:buNone/>
            </a:pPr>
            <a:r>
              <a:rPr altLang="en-US" sz="2800" lang="ar-SA"/>
              <a:t>وبصفة عامة يقدر المجهود من خلال المعادلة العامة :</a:t>
            </a:r>
          </a:p>
          <a:p>
            <a:pPr algn="l" indent="0" lvl="0" marL="0" rtl="0">
              <a:buNone/>
            </a:pPr>
            <a:r>
              <a:rPr altLang="en-US" b="1" sz="2400" lang="en-US"/>
              <a:t>Staff Effort = Size of Work / Production Rate</a:t>
            </a:r>
          </a:p>
          <a:p>
            <a:pPr indent="0" lvl="0" marL="0">
              <a:buNone/>
            </a:pPr>
            <a:r>
              <a:rPr altLang="en-US" b="1" sz="2400" lang="ar-SA"/>
              <a:t>المجهود = حجم العمل / معدل الإنتاجية ، </a:t>
            </a:r>
          </a:p>
          <a:p>
            <a:pPr indent="0" lvl="0" marL="0">
              <a:buNone/>
            </a:pPr>
            <a:r>
              <a:rPr altLang="en-US" b="1" sz="2400" lang="ar-SA"/>
              <a:t>فمثلاً </a:t>
            </a:r>
            <a:r>
              <a:rPr altLang="en-US" b="1" sz="2400" lang="ar-SA"/>
              <a:t>:</a:t>
            </a:r>
          </a:p>
          <a:p>
            <a:pPr indent="0" lvl="0" marL="0">
              <a:buNone/>
            </a:pPr>
            <a:r>
              <a:rPr altLang="en-US" b="1" sz="2400" lang="ar-SA"/>
              <a:t>عدد أوراق المواصفات / معدل إنتاجية المحلل شهرياً = محلل ـ شهور</a:t>
            </a:r>
          </a:p>
          <a:p>
            <a:pPr indent="0" lvl="0" marL="0">
              <a:buNone/>
            </a:pPr>
            <a:r>
              <a:rPr altLang="en-US" b="1" sz="2400" lang="ar-SA"/>
              <a:t>عدد سطور الشيفرة / معدل إنتاجية المبرمج شهرياً = مبرمج ـ شهور</a:t>
            </a:r>
          </a:p>
          <a:p>
            <a:pPr indent="0" lvl="0" marL="0">
              <a:buNone/>
            </a:pPr>
            <a:endParaRPr altLang="en-US" sz="2800" lang="en-US">
              <a:solidFill>
                <a:srgbClr val="FF0000"/>
              </a:solidFill>
            </a:endParaRPr>
          </a:p>
          <a:p>
            <a:pPr indent="0" lvl="0" marL="0">
              <a:buNone/>
            </a:pPr>
            <a:endParaRPr altLang="en-US" b="1" lang="ar-SA">
              <a:solidFill>
                <a:srgbClr val="FF0000"/>
              </a:solidFill>
            </a:endParaRPr>
          </a:p>
          <a:p>
            <a:pPr algn="just" indent="0" lvl="0" marL="0">
              <a:buNone/>
            </a:pPr>
            <a:r>
              <a:rPr altLang="en-US" sz="2800" lang="ar-SA"/>
              <a:t> </a:t>
            </a:r>
          </a:p>
          <a:p>
            <a:pPr algn="just" indent="0" lvl="0" marL="0">
              <a:buNone/>
            </a:pPr>
            <a:endParaRPr altLang="en-US" b="1" sz="2800" lang="ar-SA">
              <a:solidFill>
                <a:srgbClr val="FF0000"/>
              </a:solidFill>
            </a:endParaRPr>
          </a:p>
          <a:p>
            <a:pPr algn="just" indent="0" lvl="0" marL="0">
              <a:buNone/>
            </a:pPr>
            <a:endParaRPr altLang="en-US" sz="2800" lang="ar-SA">
              <a:solidFill>
                <a:srgbClr val="FF0000"/>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05" name="Content Placeholder 1"/>
          <p:cNvSpPr/>
          <p:nvPr>
            <p:ph sz="full" idx="0"/>
          </p:nvPr>
        </p:nvSpPr>
        <p:spPr>
          <a:xfrm rot="0">
            <a:off x="107950" y="692150"/>
            <a:ext cx="8658225" cy="54340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a:t>
            </a:r>
            <a:r>
              <a:rPr altLang="en-US" b="1" lang="ar-SA">
                <a:solidFill>
                  <a:srgbClr val="FF0000"/>
                </a:solidFill>
              </a:rPr>
              <a:t>تقدير </a:t>
            </a:r>
            <a:r>
              <a:rPr altLang="en-US" b="1" lang="ar-SA">
                <a:solidFill>
                  <a:srgbClr val="FF0000"/>
                </a:solidFill>
              </a:rPr>
              <a:t>التكلفة </a:t>
            </a:r>
            <a:r>
              <a:rPr altLang="en-US" b="1" lang="en-US">
                <a:solidFill>
                  <a:srgbClr val="FF0000"/>
                </a:solidFill>
              </a:rPr>
              <a:t>   </a:t>
            </a:r>
            <a:r>
              <a:rPr altLang="en-US" b="1" lang="en-US">
                <a:solidFill>
                  <a:srgbClr val="FF0000"/>
                </a:solidFill>
              </a:rPr>
              <a:t>Cost </a:t>
            </a:r>
            <a:r>
              <a:rPr altLang="en-US" b="1" lang="en-US">
                <a:solidFill>
                  <a:srgbClr val="FF0000"/>
                </a:solidFill>
              </a:rPr>
              <a:t>Estimation</a:t>
            </a:r>
          </a:p>
          <a:p>
            <a:pPr indent="0" lvl="0" marL="0">
              <a:buNone/>
            </a:pPr>
            <a:endParaRPr altLang="en-US" b="1" lang="ar-SA">
              <a:solidFill>
                <a:srgbClr val="FF0000"/>
              </a:solidFill>
            </a:endParaRPr>
          </a:p>
          <a:p>
            <a:pPr indent="0" lvl="0" marL="0"/>
            <a:r>
              <a:rPr altLang="en-US" b="1" lang="ar-SA"/>
              <a:t>هناك ثلاثة متغيرات أساسية تدخل في تقدير التكاليف الكلية لمشروع تطوير برمجية:</a:t>
            </a:r>
          </a:p>
          <a:p>
            <a:pPr indent="0" lvl="0" marL="0">
              <a:buNone/>
            </a:pPr>
            <a:r>
              <a:rPr altLang="en-US" lang="en-US">
                <a:sym typeface="Wingdings" pitchFamily="2" charset="2"/>
              </a:rPr>
              <a:t></a:t>
            </a:r>
            <a:r>
              <a:rPr altLang="en-US" lang="en-US"/>
              <a:t> </a:t>
            </a:r>
            <a:r>
              <a:rPr altLang="en-US" lang="ar-SA"/>
              <a:t>تكلفة العتاد والبرمجيات وهي تشمل الصيانة.</a:t>
            </a:r>
          </a:p>
          <a:p>
            <a:pPr indent="0" lvl="0" marL="0">
              <a:buNone/>
            </a:pPr>
            <a:r>
              <a:rPr altLang="en-US" lang="en-US">
                <a:sym typeface="Wingdings" pitchFamily="2" charset="2"/>
              </a:rPr>
              <a:t></a:t>
            </a:r>
            <a:r>
              <a:rPr altLang="en-US" lang="en-US"/>
              <a:t> </a:t>
            </a:r>
            <a:r>
              <a:rPr altLang="en-US" lang="ar-SA"/>
              <a:t>تكلفة السفر للعاملين والتدريب.</a:t>
            </a:r>
          </a:p>
          <a:p>
            <a:pPr indent="0" lvl="0" marL="0">
              <a:buNone/>
            </a:pPr>
            <a:r>
              <a:rPr altLang="en-US" lang="en-US">
                <a:sym typeface="Wingdings" pitchFamily="2" charset="2"/>
              </a:rPr>
              <a:t></a:t>
            </a:r>
            <a:r>
              <a:rPr altLang="en-US" lang="en-US"/>
              <a:t> </a:t>
            </a:r>
            <a:r>
              <a:rPr altLang="en-US" lang="ar-SA"/>
              <a:t>التكاليف </a:t>
            </a:r>
            <a:r>
              <a:rPr altLang="en-US" lang="ar-SA"/>
              <a:t>المدفوعة للمطورين (يطلق عليها تكلفة المجهود</a:t>
            </a:r>
            <a:r>
              <a:rPr altLang="en-US" lang="ar-SA"/>
              <a:t>).</a:t>
            </a:r>
          </a:p>
          <a:p>
            <a:pPr indent="0" lvl="0" marL="0">
              <a:buNone/>
            </a:pPr>
            <a:endParaRPr altLang="en-US" lang="en-US"/>
          </a:p>
          <a:p>
            <a:pPr indent="0" lvl="0" marL="0">
              <a:buNone/>
            </a:pPr>
            <a:endParaRPr altLang="en-US" lang="en-US">
              <a:solidFill>
                <a:srgbClr val="FF0000"/>
              </a:solidFill>
            </a:endParaRPr>
          </a:p>
          <a:p>
            <a:pPr indent="0" lvl="0" marL="0">
              <a:buNone/>
            </a:pPr>
            <a:endParaRPr altLang="en-US" lang="ar-SA"/>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٢٠٢٣-٠٣-٢٧T٠٢:٤٦:١٥Z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c1dfe2aa765742d08ee2ae9c09d4431e</vt:lpwstr>
  </property>
</Properties>
</file>