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9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17475"/>
            <a:ext cx="12189884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1743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CD61-1268-4B7B-9F2E-A504DFD82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6CD1A-8EC4-48BD-97C9-968F0AAA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6579-2CB7-42AE-AE2C-23ADD6BA5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1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EE43B-85E8-42AB-B612-3A69BEA08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3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9A94A-ACFA-4680-B233-232D799A3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EA45-7D7A-4589-BBC8-2F0A38A92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E725-0EA9-4015-8AB6-173DB8FC2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3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40625-9C6F-4694-9F94-BA9E6BFA8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5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5D2B-F898-4B7D-A99A-6F9B7EDFC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6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3D9D8-DB59-4CB7-85DF-AAD2E3CF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3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53F9-85B6-485D-9357-CBEF4110E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B9559ED-162C-49D8-A999-BA353B47FAE2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1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9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7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00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1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3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89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2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17475"/>
            <a:ext cx="12189884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1743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0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93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9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22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4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2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5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4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7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CD61-1268-4B7B-9F2E-A504DFD82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1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6CD1A-8EC4-48BD-97C9-968F0AAA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91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6579-2CB7-42AE-AE2C-23ADD6BA5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00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EE43B-85E8-42AB-B612-3A69BEA08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35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9A94A-ACFA-4680-B233-232D799A3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EA45-7D7A-4589-BBC8-2F0A38A92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7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E725-0EA9-4015-8AB6-173DB8FC2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8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40625-9C6F-4694-9F94-BA9E6BFA8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33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5D2B-F898-4B7D-A99A-6F9B7EDFC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32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3D9D8-DB59-4CB7-85DF-AAD2E3CF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84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53F9-85B6-485D-9357-CBEF4110E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1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B9559ED-162C-49D8-A999-BA353B47FAE2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13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9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88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9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80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16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77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16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02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42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9B7-1539-4F57-98F5-CC775563F3A3}" type="datetime5">
              <a:rPr lang="en-GB" altLang="en-US" smtClean="0"/>
              <a:pPr/>
              <a:t>27-Sep-22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smtClean="0"/>
              <a:t>S Ward  Abingdon and Witney College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8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80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0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34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48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16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77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73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48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2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40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0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2674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95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91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26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0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38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39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0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1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2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3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4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5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1034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37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2057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062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3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4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5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6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7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8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9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2058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59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60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61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205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113C0E26-8F42-45CC-9676-AC6A4F7B9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91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3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38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39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0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1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2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3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4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045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1034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49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grpSp>
          <p:nvGrpSpPr>
            <p:cNvPr id="2057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062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3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4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5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6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7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8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2069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2058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59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60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061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205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113C0E26-8F42-45CC-9676-AC6A4F7B9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72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9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FA4B-8D61-480B-B62B-B42E18A412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6263-59BB-4249-963C-9B7AAA53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 smtClean="0"/>
              <a:t>معمل الدوائر المنطقيه </a:t>
            </a:r>
            <a:r>
              <a:rPr lang="ar-SA" smtClean="0"/>
              <a:t>(1)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81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وتسمي بوابة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كل شئ او لاشئ ايضا </a:t>
            </a:r>
          </a:p>
          <a:p>
            <a:pPr algn="r" rtl="1"/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العناصر المنطقية تشرح بعلاقة تسمي العلاقه البولينية او الداله البولينية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العلاقة البولينية لبوابة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هي 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Y=A.B</a:t>
            </a:r>
            <a:endParaRPr lang="ar-S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النقطة بين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تعني تشغيل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والعلاقه تقراء كما يلي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تساوي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Mohanad"/>
              </a:rPr>
              <a:t>جدول الحقيقة للبوابة </a:t>
            </a:r>
            <a:r>
              <a:rPr lang="en-US" dirty="0" smtClean="0">
                <a:latin typeface="AL-Mohanad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AND </a:t>
            </a:r>
            <a:r>
              <a:rPr lang="ar-SA" dirty="0"/>
              <a:t>ذات </a:t>
            </a:r>
            <a:r>
              <a:rPr lang="ar-SA" dirty="0" smtClean="0"/>
              <a:t>الثلاثة</a:t>
            </a:r>
            <a:r>
              <a:rPr lang="en-US" dirty="0" smtClean="0"/>
              <a:t> </a:t>
            </a:r>
            <a:r>
              <a:rPr lang="ar-SA" dirty="0" smtClean="0"/>
              <a:t> </a:t>
            </a:r>
            <a:r>
              <a:rPr lang="ar-SA" dirty="0"/>
              <a:t>مداخل</a:t>
            </a:r>
            <a:r>
              <a:rPr lang="ar-SA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A" sz="3200" dirty="0">
                <a:latin typeface="AL-Mohanad"/>
              </a:rPr>
              <a:t>قم ببناء دائرة البوابة المنطقية </a:t>
            </a:r>
            <a:r>
              <a:rPr lang="en-US" sz="2800" dirty="0" smtClean="0">
                <a:latin typeface="Times New Roman" panose="02020603050405020304" pitchFamily="18" charset="0"/>
              </a:rPr>
              <a:t>AND </a:t>
            </a:r>
            <a:r>
              <a:rPr lang="ar-SA" sz="2800" dirty="0" smtClean="0">
                <a:latin typeface="Times New Roman" panose="02020603050405020304" pitchFamily="18" charset="0"/>
              </a:rPr>
              <a:t> </a:t>
            </a:r>
            <a:r>
              <a:rPr lang="ar-SA" sz="3200" dirty="0" smtClean="0">
                <a:latin typeface="AL-Mohanad"/>
              </a:rPr>
              <a:t>ذات الثلاثة </a:t>
            </a:r>
            <a:r>
              <a:rPr lang="ar-SA" sz="3200" dirty="0">
                <a:latin typeface="AL-Mohanad"/>
              </a:rPr>
              <a:t>مداخل مستخدمًا البوابة </a:t>
            </a:r>
            <a:r>
              <a:rPr lang="en-US" sz="2800" dirty="0" smtClean="0">
                <a:latin typeface="Times New Roman" panose="02020603050405020304" pitchFamily="18" charset="0"/>
              </a:rPr>
              <a:t>AND</a:t>
            </a:r>
            <a:r>
              <a:rPr lang="ar-SA" sz="2800" dirty="0" smtClean="0">
                <a:latin typeface="Times New Roman" panose="02020603050405020304" pitchFamily="18" charset="0"/>
              </a:rPr>
              <a:t> </a:t>
            </a:r>
            <a:r>
              <a:rPr lang="ar-SA" sz="3200" dirty="0" smtClean="0">
                <a:latin typeface="AL-Mohanad"/>
              </a:rPr>
              <a:t>ذات </a:t>
            </a:r>
            <a:r>
              <a:rPr lang="ar-SA" sz="3200" dirty="0">
                <a:latin typeface="AL-Mohanad"/>
              </a:rPr>
              <a:t>المدخلين حسب الشكل </a:t>
            </a:r>
            <a:r>
              <a:rPr lang="ar-SA" sz="3200" dirty="0" smtClean="0">
                <a:latin typeface="AL-Mohanad"/>
              </a:rPr>
              <a:t> التي </a:t>
            </a:r>
            <a:r>
              <a:rPr lang="ar-SA" sz="3200" dirty="0">
                <a:latin typeface="AL-Mohanad"/>
              </a:rPr>
              <a:t>تحقق التعبير البوليني </a:t>
            </a:r>
            <a:r>
              <a:rPr lang="ar-SA" dirty="0">
                <a:latin typeface="AL-Mateen"/>
              </a:rPr>
              <a:t>-</a:t>
            </a:r>
          </a:p>
          <a:p>
            <a:pPr rtl="1"/>
            <a:r>
              <a:rPr lang="en-US" sz="3200" i="1" dirty="0">
                <a:latin typeface="Times New Roman" panose="02020603050405020304" pitchFamily="18" charset="0"/>
              </a:rPr>
              <a:t>Y = A.B.C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76" y="3485718"/>
            <a:ext cx="7140484" cy="31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SA" dirty="0" smtClean="0"/>
              <a:t>جدول الحقيقه يحدد تركيبات الدخل </a:t>
            </a:r>
            <a:br>
              <a:rPr lang="ar-SA" dirty="0" smtClean="0"/>
            </a:br>
            <a:r>
              <a:rPr lang="ar-SA" dirty="0" smtClean="0"/>
              <a:t>الداله البولينية </a:t>
            </a:r>
            <a:br>
              <a:rPr lang="ar-SA" dirty="0" smtClean="0"/>
            </a:br>
            <a:r>
              <a:rPr lang="en-US" dirty="0" smtClean="0"/>
              <a:t>Y=A.B.C                   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435181"/>
              </p:ext>
            </p:extLst>
          </p:nvPr>
        </p:nvGraphicFramePr>
        <p:xfrm>
          <a:off x="1141413" y="2249488"/>
          <a:ext cx="990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2801468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3672303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461370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736942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77475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ar-SA" sz="2000" b="1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المداخل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sz="2000" b="1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الخرج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A.B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2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9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9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0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Mohanad"/>
              </a:rPr>
              <a:t>البوابة المنطقية </a:t>
            </a:r>
            <a:r>
              <a:rPr lang="en-US" dirty="0">
                <a:latin typeface="Times New Roman" panose="02020603050405020304" pitchFamily="18" charset="0"/>
              </a:rPr>
              <a:t>OR</a:t>
            </a:r>
            <a:r>
              <a:rPr lang="ar-SA" dirty="0">
                <a:latin typeface="Times New Roman" panose="02020603050405020304" pitchFamily="18" charset="0"/>
              </a:rPr>
              <a:t> </a:t>
            </a:r>
            <a:r>
              <a:rPr lang="ar-SA" dirty="0">
                <a:latin typeface="AL-Mohanad"/>
              </a:rPr>
              <a:t>ذات المدخلين: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ايضا يمكن ان تمثل بدائرة مكافئة حيث تتكون من مفتاحين </a:t>
            </a:r>
            <a:r>
              <a:rPr lang="en-US" dirty="0" smtClean="0"/>
              <a:t>A,B</a:t>
            </a:r>
            <a:r>
              <a:rPr lang="ar-SA" dirty="0" smtClean="0"/>
              <a:t> ومصدر ومصباح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84" y="2909070"/>
            <a:ext cx="5429250" cy="2581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5869" y="5780596"/>
            <a:ext cx="3127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000" dirty="0"/>
              <a:t>البوابة </a:t>
            </a:r>
            <a:r>
              <a:rPr lang="en-US" sz="2000" dirty="0" smtClean="0"/>
              <a:t>OR </a:t>
            </a:r>
            <a:r>
              <a:rPr lang="ar-SA" sz="2000" dirty="0" smtClean="0"/>
              <a:t> كمفتاحين </a:t>
            </a:r>
            <a:r>
              <a:rPr lang="ar-SA" sz="2000" dirty="0"/>
              <a:t>على التوازي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08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082" y="2249488"/>
            <a:ext cx="5450662" cy="3541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1987" y="6052849"/>
            <a:ext cx="3812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توصيل بوابة </a:t>
            </a:r>
            <a:r>
              <a:rPr lang="ar-S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ذات </a:t>
            </a:r>
            <a:r>
              <a:rPr 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مدخلين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5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18042"/>
              </p:ext>
            </p:extLst>
          </p:nvPr>
        </p:nvGraphicFramePr>
        <p:xfrm>
          <a:off x="1141413" y="2249488"/>
          <a:ext cx="990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96190900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99813954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586373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881625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الدخل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الخرج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9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غير مضاء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مضاء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8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مضاء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مضاء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9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0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>
                <a:latin typeface="AL-Mohanad Bold"/>
              </a:rPr>
              <a:t>جدول الحقيقة للبوابة </a:t>
            </a:r>
            <a:r>
              <a:rPr lang="en-US" dirty="0" smtClean="0">
                <a:latin typeface="Times New Roman" panose="02020603050405020304" pitchFamily="18" charset="0"/>
              </a:rPr>
              <a:t>OR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b="1" dirty="0" smtClean="0">
                <a:latin typeface="AL-Mohanad Bold"/>
              </a:rPr>
              <a:t>بمدخلين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006362"/>
              </p:ext>
            </p:extLst>
          </p:nvPr>
        </p:nvGraphicFramePr>
        <p:xfrm>
          <a:off x="1141413" y="2249488"/>
          <a:ext cx="990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96877951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60987637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372945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المداخل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الخرج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3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8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5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8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6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Mohanad"/>
              </a:rPr>
              <a:t>البوابة المنطقية </a:t>
            </a:r>
            <a:r>
              <a:rPr lang="ar-SA" dirty="0" smtClean="0">
                <a:latin typeface="AL-Mohanad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OR</a:t>
            </a:r>
            <a:r>
              <a:rPr lang="ar-SA" sz="3200" dirty="0" smtClean="0">
                <a:latin typeface="Times New Roman" panose="02020603050405020304" pitchFamily="18" charset="0"/>
              </a:rPr>
              <a:t> </a:t>
            </a:r>
            <a:r>
              <a:rPr lang="ar-SA" dirty="0" smtClean="0">
                <a:latin typeface="AL-Mohanad"/>
              </a:rPr>
              <a:t>ذات </a:t>
            </a:r>
            <a:r>
              <a:rPr lang="ar-SA" dirty="0">
                <a:latin typeface="AL-Mohanad"/>
              </a:rPr>
              <a:t>الثلاثة مداخل: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A" sz="2800" dirty="0">
                <a:latin typeface="AL-Mohanad"/>
              </a:rPr>
              <a:t>قم ببناء البوابة </a:t>
            </a:r>
            <a:r>
              <a:rPr lang="en-US" dirty="0" smtClean="0">
                <a:latin typeface="Times New Roman" panose="02020603050405020304" pitchFamily="18" charset="0"/>
              </a:rPr>
              <a:t>OR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sz="2800" dirty="0" smtClean="0">
                <a:latin typeface="AL-Mohanad"/>
              </a:rPr>
              <a:t>ذات </a:t>
            </a:r>
            <a:r>
              <a:rPr lang="ar-SA" sz="2800" dirty="0">
                <a:latin typeface="AL-Mohanad"/>
              </a:rPr>
              <a:t>الثلاثة مداخل مستخدمًا </a:t>
            </a:r>
            <a:r>
              <a:rPr lang="ar-SA" sz="2800" dirty="0" smtClean="0">
                <a:latin typeface="AL-Mohanad"/>
              </a:rPr>
              <a:t>البوابة</a:t>
            </a:r>
            <a:r>
              <a:rPr lang="en-US" dirty="0" smtClean="0">
                <a:latin typeface="Times New Roman" panose="02020603050405020304" pitchFamily="18" charset="0"/>
              </a:rPr>
              <a:t>OR 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sz="2800" dirty="0" smtClean="0">
                <a:latin typeface="AL-Mohanad"/>
              </a:rPr>
              <a:t>ذات </a:t>
            </a:r>
            <a:r>
              <a:rPr lang="ar-SA" sz="2800" dirty="0">
                <a:latin typeface="AL-Mohanad"/>
              </a:rPr>
              <a:t>المدخلين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3" y="3069499"/>
            <a:ext cx="83724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الداله البولينية للبوابه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rtl="1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ar-SA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ar-S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والعلاقه (+) تعني تشغيل بوابه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وهي لا تعني عمليه الجمع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1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Mohanad"/>
              </a:rPr>
              <a:t>جدول الحقيقة للبوابة </a:t>
            </a:r>
            <a:r>
              <a:rPr lang="en-US" dirty="0" smtClean="0">
                <a:latin typeface="Times New Roman" panose="02020603050405020304" pitchFamily="18" charset="0"/>
              </a:rPr>
              <a:t>OR 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dirty="0" smtClean="0">
                <a:latin typeface="AL-Mohanad"/>
              </a:rPr>
              <a:t>ذات </a:t>
            </a:r>
            <a:r>
              <a:rPr lang="ar-SA" dirty="0">
                <a:latin typeface="AL-Mohanad"/>
              </a:rPr>
              <a:t>الثلاثة مداخل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260255"/>
              </p:ext>
            </p:extLst>
          </p:nvPr>
        </p:nvGraphicFramePr>
        <p:xfrm>
          <a:off x="1141413" y="2249488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08153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002783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807842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203756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927780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r-SA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المداخل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ar-SA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الخرج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4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7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8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5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0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800" dirty="0" smtClean="0"/>
              <a:t>مقدمة: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A" sz="2800" dirty="0"/>
              <a:t>تعتبر البوابات المنطقية العنصر الأساسي لتكوين الدوائر المنطقية البسيطة، </a:t>
            </a:r>
            <a:r>
              <a:rPr lang="ar-SA" sz="2800" dirty="0" smtClean="0"/>
              <a:t>والتي</a:t>
            </a:r>
            <a:r>
              <a:rPr lang="en-US" sz="2800" dirty="0" smtClean="0"/>
              <a:t> </a:t>
            </a:r>
            <a:r>
              <a:rPr lang="ar-SA" sz="2800" dirty="0" smtClean="0"/>
              <a:t>تعتمد </a:t>
            </a:r>
            <a:r>
              <a:rPr lang="ar-SA" sz="2800" dirty="0"/>
              <a:t>الأجهزة الرقمية المستخدمة في جميع أنظمة الاتصالات والشبكات.</a:t>
            </a:r>
          </a:p>
          <a:p>
            <a:pPr algn="just" rtl="1"/>
            <a:r>
              <a:rPr lang="ar-SA" sz="2800" dirty="0"/>
              <a:t>تستعرض هذه الوحدة البوابات المنطقية والتعبير البوليني وجدول الحقيقة لكل بوابة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90" t="5396" r="17441" b="22968"/>
          <a:stretch/>
        </p:blipFill>
        <p:spPr>
          <a:xfrm>
            <a:off x="1642498" y="618518"/>
            <a:ext cx="9404913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40"/>
          <a:stretch/>
        </p:blipFill>
        <p:spPr>
          <a:xfrm>
            <a:off x="522736" y="241855"/>
            <a:ext cx="11390590" cy="61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466"/>
          <a:stretch/>
        </p:blipFill>
        <p:spPr>
          <a:xfrm>
            <a:off x="396240" y="224450"/>
            <a:ext cx="11399520" cy="60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1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63"/>
          <a:stretch/>
        </p:blipFill>
        <p:spPr>
          <a:xfrm>
            <a:off x="330926" y="187729"/>
            <a:ext cx="11530148" cy="61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4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568"/>
          <a:stretch/>
        </p:blipFill>
        <p:spPr>
          <a:xfrm>
            <a:off x="383177" y="217105"/>
            <a:ext cx="11425646" cy="60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400" dirty="0">
                <a:latin typeface="AL-Mateen"/>
              </a:rPr>
              <a:t>البوابة المنطقية </a:t>
            </a:r>
            <a:r>
              <a:rPr lang="ar-SA" dirty="0">
                <a:latin typeface="AL-Mateen"/>
              </a:rPr>
              <a:t>- </a:t>
            </a:r>
            <a:r>
              <a:rPr lang="en-US" sz="4000" dirty="0" smtClean="0">
                <a:latin typeface="Times New Roman" panose="02020603050405020304" pitchFamily="18" charset="0"/>
              </a:rPr>
              <a:t>AND </a:t>
            </a:r>
            <a:r>
              <a:rPr lang="ar-SA" sz="4000" dirty="0" smtClean="0">
                <a:latin typeface="Times New Roman" panose="02020603050405020304" pitchFamily="18" charset="0"/>
              </a:rPr>
              <a:t> </a:t>
            </a:r>
            <a:r>
              <a:rPr lang="ar-SA" sz="4400" dirty="0" smtClean="0">
                <a:latin typeface="AL-Mateen"/>
              </a:rPr>
              <a:t>والبوابة </a:t>
            </a:r>
            <a:r>
              <a:rPr lang="ar-SA" sz="4400" dirty="0">
                <a:latin typeface="AL-Mateen"/>
              </a:rPr>
              <a:t>المنطقية </a:t>
            </a:r>
            <a:r>
              <a:rPr lang="en-US" sz="4000" dirty="0" smtClean="0">
                <a:latin typeface="Times New Roman" panose="02020603050405020304" pitchFamily="18" charset="0"/>
              </a:rPr>
              <a:t>OR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7"/>
            <a:ext cx="11116491" cy="3541714"/>
          </a:xfrm>
        </p:spPr>
        <p:txBody>
          <a:bodyPr>
            <a:normAutofit/>
          </a:bodyPr>
          <a:lstStyle/>
          <a:p>
            <a:pPr algn="just" rtl="1"/>
            <a:r>
              <a:rPr lang="ar-SA" sz="2800" dirty="0">
                <a:latin typeface="AL-Mohanad"/>
              </a:rPr>
              <a:t>التعرف على البوابات المنطقية </a:t>
            </a:r>
            <a:r>
              <a:rPr lang="en-US" dirty="0">
                <a:latin typeface="Times New Roman" panose="02020603050405020304" pitchFamily="18" charset="0"/>
              </a:rPr>
              <a:t>AND" </a:t>
            </a:r>
            <a:r>
              <a:rPr lang="en-US" sz="2800" dirty="0">
                <a:latin typeface="AL-Mohanad"/>
              </a:rPr>
              <a:t>، </a:t>
            </a:r>
            <a:r>
              <a:rPr lang="en-US" dirty="0" smtClean="0">
                <a:latin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</a:rPr>
              <a:t>OR 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sz="2800" dirty="0" smtClean="0">
                <a:latin typeface="AL-Mohanad"/>
              </a:rPr>
              <a:t>ذات </a:t>
            </a:r>
            <a:r>
              <a:rPr lang="ar-SA" sz="2800" dirty="0">
                <a:latin typeface="AL-Mohanad"/>
              </a:rPr>
              <a:t>المدخلين وذات الثلاثة مداخل.</a:t>
            </a:r>
          </a:p>
          <a:p>
            <a:pPr algn="just" rtl="1"/>
            <a:r>
              <a:rPr lang="ar-SA" sz="2800" dirty="0" smtClean="0">
                <a:latin typeface="AL-Mohanad"/>
              </a:rPr>
              <a:t>التحقق </a:t>
            </a:r>
            <a:r>
              <a:rPr lang="ar-SA" sz="2800" dirty="0">
                <a:latin typeface="AL-Mohanad"/>
              </a:rPr>
              <a:t>من المنطق الجبري لبوابة </a:t>
            </a:r>
            <a:r>
              <a:rPr lang="en-US" dirty="0" smtClean="0">
                <a:latin typeface="Times New Roman" panose="02020603050405020304" pitchFamily="18" charset="0"/>
              </a:rPr>
              <a:t>AND 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sz="2800" dirty="0" smtClean="0">
                <a:latin typeface="AL-Mohanad"/>
              </a:rPr>
              <a:t>بمدخلين </a:t>
            </a:r>
            <a:r>
              <a:rPr lang="ar-SA" sz="2800" dirty="0">
                <a:latin typeface="AL-Mohanad"/>
              </a:rPr>
              <a:t>وبثلاثة مداخل ثم استنتاج </a:t>
            </a:r>
            <a:r>
              <a:rPr lang="ar-SA" sz="2800" dirty="0" smtClean="0">
                <a:latin typeface="AL-Mohanad"/>
              </a:rPr>
              <a:t>جداول الحقيقة</a:t>
            </a:r>
            <a:r>
              <a:rPr lang="ar-SA" sz="2800" dirty="0">
                <a:latin typeface="AL-Mohanad"/>
              </a:rPr>
              <a:t>.</a:t>
            </a:r>
          </a:p>
          <a:p>
            <a:pPr algn="just" rtl="1"/>
            <a:r>
              <a:rPr lang="ar-SA" sz="2800" dirty="0" smtClean="0">
                <a:latin typeface="AL-Mohanad"/>
              </a:rPr>
              <a:t> </a:t>
            </a:r>
            <a:r>
              <a:rPr lang="ar-SA" sz="2800" dirty="0">
                <a:latin typeface="AL-Mohanad"/>
              </a:rPr>
              <a:t>التحقق من المنطق الجبري لبوابة </a:t>
            </a:r>
            <a:r>
              <a:rPr lang="en-US" dirty="0" smtClean="0">
                <a:latin typeface="Times New Roman" panose="02020603050405020304" pitchFamily="18" charset="0"/>
              </a:rPr>
              <a:t>OR </a:t>
            </a:r>
            <a:r>
              <a:rPr lang="ar-SA" dirty="0" smtClean="0">
                <a:latin typeface="Times New Roman" panose="02020603050405020304" pitchFamily="18" charset="0"/>
              </a:rPr>
              <a:t> </a:t>
            </a:r>
            <a:r>
              <a:rPr lang="ar-SA" sz="2800" dirty="0" smtClean="0">
                <a:latin typeface="AL-Mohanad"/>
              </a:rPr>
              <a:t>بمدخلين </a:t>
            </a:r>
            <a:r>
              <a:rPr lang="ar-SA" sz="2800" dirty="0">
                <a:latin typeface="AL-Mohanad"/>
              </a:rPr>
              <a:t>وبثلاثة مداخل ثم استنتاج </a:t>
            </a:r>
            <a:r>
              <a:rPr lang="ar-SA" sz="2800" dirty="0" smtClean="0">
                <a:latin typeface="AL-Mohanad"/>
              </a:rPr>
              <a:t>جداول الحقيقة</a:t>
            </a:r>
            <a:r>
              <a:rPr lang="ar-SA" sz="2800" dirty="0">
                <a:latin typeface="AL-Mohanad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1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000" dirty="0"/>
              <a:t>الأجهزة والأدوات المطلوبة: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البوابة </a:t>
            </a:r>
            <a:r>
              <a:rPr lang="en-US" dirty="0" smtClean="0"/>
              <a:t>AND </a:t>
            </a:r>
            <a:r>
              <a:rPr lang="ar-SA" dirty="0" smtClean="0"/>
              <a:t> (7408).</a:t>
            </a:r>
          </a:p>
          <a:p>
            <a:pPr algn="r" rtl="1"/>
            <a:r>
              <a:rPr lang="en-US" dirty="0" smtClean="0"/>
              <a:t>LOGIC STATE</a:t>
            </a:r>
          </a:p>
          <a:p>
            <a:pPr algn="r" rtl="1"/>
            <a:r>
              <a:rPr lang="en-US" dirty="0" smtClean="0"/>
              <a:t>LOGIC PROBE</a:t>
            </a:r>
            <a:endParaRPr lang="ar-SA" dirty="0" smtClean="0"/>
          </a:p>
          <a:p>
            <a:pPr algn="r" rtl="1"/>
            <a:r>
              <a:rPr lang="en-US" dirty="0" smtClean="0"/>
              <a:t>Single pole double through </a:t>
            </a:r>
            <a:endParaRPr lang="ar-SA" dirty="0" smtClean="0"/>
          </a:p>
          <a:p>
            <a:pPr algn="r" rtl="1"/>
            <a:r>
              <a:rPr lang="ar-SA" smtClean="0"/>
              <a:t>مفتاح ذو نقطة تلامس واحده وتحويلتين </a:t>
            </a:r>
            <a:endParaRPr lang="ar-SA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البوابة المنطقية </a:t>
            </a:r>
            <a:r>
              <a:rPr lang="en-US" dirty="0" smtClean="0"/>
              <a:t>AND </a:t>
            </a:r>
            <a:r>
              <a:rPr lang="ar-SA" dirty="0" smtClean="0"/>
              <a:t> ذات </a:t>
            </a:r>
            <a:r>
              <a:rPr lang="ar-SA" dirty="0"/>
              <a:t>المدخلين: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562908" cy="3541714"/>
          </a:xfrm>
        </p:spPr>
        <p:txBody>
          <a:bodyPr>
            <a:normAutofit/>
          </a:bodyPr>
          <a:lstStyle/>
          <a:p>
            <a:pPr algn="just" rtl="1"/>
            <a:r>
              <a:rPr lang="ar-SA" sz="2800" dirty="0" smtClean="0"/>
              <a:t>يمكن ان يكون لها دخلان او اكثر وخرج واحد </a:t>
            </a:r>
            <a:r>
              <a:rPr lang="ar-SA" sz="2800" dirty="0"/>
              <a:t>يمثل </a:t>
            </a:r>
            <a:r>
              <a:rPr lang="ar-SA" sz="2800" dirty="0" smtClean="0"/>
              <a:t>الشكل (1) دائرة </a:t>
            </a:r>
            <a:r>
              <a:rPr lang="ar-SA" sz="2800" dirty="0"/>
              <a:t>مكافئة لبوابة </a:t>
            </a:r>
            <a:r>
              <a:rPr lang="en-US" sz="2800" dirty="0" smtClean="0"/>
              <a:t>AND </a:t>
            </a:r>
            <a:r>
              <a:rPr lang="ar-SA" sz="2800" dirty="0" smtClean="0"/>
              <a:t> بمدخلين</a:t>
            </a:r>
            <a:r>
              <a:rPr lang="ar-SA" sz="2800" dirty="0"/>
              <a:t>، الشكل </a:t>
            </a:r>
            <a:r>
              <a:rPr lang="ar-SA" sz="2800" dirty="0" smtClean="0"/>
              <a:t>(2) يوضح </a:t>
            </a:r>
            <a:r>
              <a:rPr lang="ar-SA" sz="2800" dirty="0"/>
              <a:t>تمثيل </a:t>
            </a:r>
            <a:r>
              <a:rPr lang="ar-SA" sz="2800" dirty="0" smtClean="0"/>
              <a:t>- البوابة </a:t>
            </a:r>
            <a:r>
              <a:rPr lang="en-US" sz="2800" dirty="0" smtClean="0"/>
              <a:t>AND </a:t>
            </a:r>
            <a:r>
              <a:rPr lang="ar-SA" sz="2800" dirty="0" smtClean="0"/>
              <a:t> بمفتاحين </a:t>
            </a:r>
            <a:r>
              <a:rPr lang="ar-SA" sz="2800" dirty="0"/>
              <a:t>على التوالي، </a:t>
            </a:r>
            <a:r>
              <a:rPr lang="ar-SA" sz="2800" dirty="0" smtClean="0"/>
              <a:t>وجدول (1 ) يمثل </a:t>
            </a:r>
            <a:r>
              <a:rPr lang="ar-SA" sz="2800" dirty="0"/>
              <a:t>جدول الحقيقة للبوابة.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58245"/>
              </p:ext>
            </p:extLst>
          </p:nvPr>
        </p:nvGraphicFramePr>
        <p:xfrm>
          <a:off x="775553" y="3905794"/>
          <a:ext cx="64873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849">
                  <a:extLst>
                    <a:ext uri="{9D8B030D-6E8A-4147-A177-3AD203B41FA5}">
                      <a16:colId xmlns:a16="http://schemas.microsoft.com/office/drawing/2014/main" val="2241149217"/>
                    </a:ext>
                  </a:extLst>
                </a:gridCol>
                <a:gridCol w="1621849">
                  <a:extLst>
                    <a:ext uri="{9D8B030D-6E8A-4147-A177-3AD203B41FA5}">
                      <a16:colId xmlns:a16="http://schemas.microsoft.com/office/drawing/2014/main" val="1189045038"/>
                    </a:ext>
                  </a:extLst>
                </a:gridCol>
                <a:gridCol w="1621849">
                  <a:extLst>
                    <a:ext uri="{9D8B030D-6E8A-4147-A177-3AD203B41FA5}">
                      <a16:colId xmlns:a16="http://schemas.microsoft.com/office/drawing/2014/main" val="2169789235"/>
                    </a:ext>
                  </a:extLst>
                </a:gridCol>
                <a:gridCol w="1621849">
                  <a:extLst>
                    <a:ext uri="{9D8B030D-6E8A-4147-A177-3AD203B41FA5}">
                      <a16:colId xmlns:a16="http://schemas.microsoft.com/office/drawing/2014/main" val="16751829"/>
                    </a:ext>
                  </a:extLst>
                </a:gridCol>
              </a:tblGrid>
              <a:tr h="424543">
                <a:tc gridSpan="2">
                  <a:txBody>
                    <a:bodyPr/>
                    <a:lstStyle/>
                    <a:p>
                      <a:pPr algn="ctr"/>
                      <a:r>
                        <a:rPr lang="ar-S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الدخل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الخرج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0166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0597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غير مضاء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66561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غير مضاء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4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غير مضاء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7759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مضاء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7157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73003" y="5927710"/>
            <a:ext cx="4600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جدول </a:t>
            </a:r>
            <a:r>
              <a:rPr lang="ar-SA" sz="3200" dirty="0"/>
              <a:t>(</a:t>
            </a:r>
            <a:r>
              <a:rPr lang="ar-SA" sz="3200" dirty="0" smtClean="0"/>
              <a:t>1) </a:t>
            </a:r>
            <a:r>
              <a:rPr lang="ar-S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الحقيقة للبوابة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205" y="845558"/>
            <a:ext cx="5995852" cy="26481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7337" y="3493673"/>
            <a:ext cx="51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شكل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البوابة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كمفتاحين 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على التوالي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503" y="326285"/>
            <a:ext cx="899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المصباح يضئ فقط عندما يكون المفتاجين  في حاله وصل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خلاف ذلك المصباح لايضئ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69259"/>
              </p:ext>
            </p:extLst>
          </p:nvPr>
        </p:nvGraphicFramePr>
        <p:xfrm>
          <a:off x="2339285" y="4019512"/>
          <a:ext cx="8127999" cy="266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35437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7599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28517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الدخل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1"/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الخرج 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8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المفتاح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المفتاح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 </a:t>
                      </a:r>
                      <a:r>
                        <a:rPr lang="ar-SA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99375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Dark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98021"/>
                  </a:ext>
                </a:extLst>
              </a:tr>
              <a:tr h="3779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Lighted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5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183" y="618518"/>
            <a:ext cx="6867201" cy="4811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4935" y="5869968"/>
            <a:ext cx="3902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dirty="0"/>
              <a:t>الشكل </a:t>
            </a:r>
            <a:r>
              <a:rPr lang="en-US" dirty="0" smtClean="0"/>
              <a:t>)</a:t>
            </a:r>
            <a:r>
              <a:rPr lang="ar-SA" dirty="0" smtClean="0"/>
              <a:t> </a:t>
            </a:r>
            <a:r>
              <a:rPr lang="en-US" dirty="0" smtClean="0"/>
              <a:t>2</a:t>
            </a:r>
            <a:r>
              <a:rPr lang="ar-SA" dirty="0" smtClean="0"/>
              <a:t> </a:t>
            </a:r>
            <a:r>
              <a:rPr lang="en-US" dirty="0" smtClean="0"/>
              <a:t> (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توصيل 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بمدخلين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37334"/>
              </p:ext>
            </p:extLst>
          </p:nvPr>
        </p:nvGraphicFramePr>
        <p:xfrm>
          <a:off x="1141413" y="2249488"/>
          <a:ext cx="990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58696106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911273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6095345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المداخل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الخرج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807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6133" y="5830780"/>
            <a:ext cx="4372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جدول الحقيقة للبوابة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بمدخلين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0DDD998-79EB-44E8-BEA8-725AC21EC0DC}" vid="{9E23B89B-1A8C-42CC-B589-08B9DA4E26BE}"/>
    </a:ext>
  </a:extLst>
</a:theme>
</file>

<file path=ppt/theme/theme2.xml><?xml version="1.0" encoding="utf-8"?>
<a:theme xmlns:a="http://schemas.openxmlformats.org/drawingml/2006/main" name="2_Contemporary">
  <a:themeElements>
    <a:clrScheme name="2_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2_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0DDD998-79EB-44E8-BEA8-725AC21EC0DC}" vid="{9E23B89B-1A8C-42CC-B589-08B9DA4E26BE}"/>
    </a:ext>
  </a:extLst>
</a:theme>
</file>

<file path=ppt/theme/theme5.xml><?xml version="1.0" encoding="utf-8"?>
<a:theme xmlns:a="http://schemas.openxmlformats.org/drawingml/2006/main" name="3_Contemporary">
  <a:themeElements>
    <a:clrScheme name="2_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2_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8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8" id="{27CAC955-2F6E-497A-A5E9-88686DFA1E9E}" vid="{2083A9FD-9750-418A-A07F-6736D80FB0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349</TotalTime>
  <Words>563</Words>
  <Application>Microsoft Office PowerPoint</Application>
  <PresentationFormat>Widescreen</PresentationFormat>
  <Paragraphs>230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AL-Mateen</vt:lpstr>
      <vt:lpstr>AL-Mohanad</vt:lpstr>
      <vt:lpstr>AL-Mohanad Bold</vt:lpstr>
      <vt:lpstr>Arial</vt:lpstr>
      <vt:lpstr>Garamond</vt:lpstr>
      <vt:lpstr>Times New Roman</vt:lpstr>
      <vt:lpstr>Trebuchet MS</vt:lpstr>
      <vt:lpstr>Tw Cen MT</vt:lpstr>
      <vt:lpstr>Wingdings</vt:lpstr>
      <vt:lpstr>Theme1</vt:lpstr>
      <vt:lpstr>2_Contemporary</vt:lpstr>
      <vt:lpstr>Couture</vt:lpstr>
      <vt:lpstr>1_Theme1</vt:lpstr>
      <vt:lpstr>3_Contemporary</vt:lpstr>
      <vt:lpstr>1_Couture</vt:lpstr>
      <vt:lpstr>Theme8</vt:lpstr>
      <vt:lpstr>معمل الدوائر المنطقيه (1) </vt:lpstr>
      <vt:lpstr>مقدمة:</vt:lpstr>
      <vt:lpstr>البوابة المنطقية - AND  والبوابة المنطقية OR</vt:lpstr>
      <vt:lpstr>PowerPoint Presentation</vt:lpstr>
      <vt:lpstr>الأجهزة والأدوات المطلوبة:</vt:lpstr>
      <vt:lpstr>البوابة المنطقية AND  ذات المدخلين:</vt:lpstr>
      <vt:lpstr>   </vt:lpstr>
      <vt:lpstr>  </vt:lpstr>
      <vt:lpstr>PowerPoint Presentation</vt:lpstr>
      <vt:lpstr>PowerPoint Presentation</vt:lpstr>
      <vt:lpstr>جدول الحقيقة للبوابة  AND ذات الثلاثة  مداخل:</vt:lpstr>
      <vt:lpstr>جدول الحقيقه يحدد تركيبات الدخل  الداله البولينية  Y=A.B.C                      </vt:lpstr>
      <vt:lpstr>البوابة المنطقية OR ذات المدخلين:</vt:lpstr>
      <vt:lpstr>PowerPoint Presentation</vt:lpstr>
      <vt:lpstr>PowerPoint Presentation</vt:lpstr>
      <vt:lpstr>جدول الحقيقة للبوابة OR بمدخلين</vt:lpstr>
      <vt:lpstr>البوابة المنطقية  OR ذات الثلاثة مداخل:</vt:lpstr>
      <vt:lpstr>PowerPoint Presentation</vt:lpstr>
      <vt:lpstr>جدول الحقيقة للبوابة OR  ذات الثلاثة مداخل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</dc:title>
  <dc:creator>namarig</dc:creator>
  <cp:lastModifiedBy>namarig</cp:lastModifiedBy>
  <cp:revision>64</cp:revision>
  <dcterms:created xsi:type="dcterms:W3CDTF">2022-09-12T01:43:52Z</dcterms:created>
  <dcterms:modified xsi:type="dcterms:W3CDTF">2022-09-27T15:09:31Z</dcterms:modified>
</cp:coreProperties>
</file>