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4" r:id="rId14"/>
    <p:sldId id="269" r:id="rId15"/>
    <p:sldId id="270" r:id="rId16"/>
    <p:sldId id="271"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9" autoAdjust="0"/>
    <p:restoredTop sz="94660"/>
  </p:normalViewPr>
  <p:slideViewPr>
    <p:cSldViewPr snapToGrid="0">
      <p:cViewPr varScale="1">
        <p:scale>
          <a:sx n="73" d="100"/>
          <a:sy n="73" d="100"/>
        </p:scale>
        <p:origin x="990"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C4C7E-143D-4B06-A3D3-175BCEE1A30D}"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47603-8ED3-4486-B0B0-F0BE9B050E19}" type="slidenum">
              <a:rPr lang="en-US" smtClean="0"/>
              <a:t>‹#›</a:t>
            </a:fld>
            <a:endParaRPr lang="en-US"/>
          </a:p>
        </p:txBody>
      </p:sp>
    </p:spTree>
    <p:extLst>
      <p:ext uri="{BB962C8B-B14F-4D97-AF65-F5344CB8AC3E}">
        <p14:creationId xmlns:p14="http://schemas.microsoft.com/office/powerpoint/2010/main" val="309273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b="1" dirty="0" smtClean="0">
                <a:solidFill>
                  <a:schemeClr val="tx1">
                    <a:lumMod val="95000"/>
                    <a:lumOff val="5000"/>
                  </a:schemeClr>
                </a:solidFill>
                <a:latin typeface="Times New Roman" panose="02020603050405020304" pitchFamily="18" charset="0"/>
                <a:cs typeface="Times New Roman" panose="02020603050405020304" pitchFamily="18" charset="0"/>
              </a:rPr>
              <a:t>7408</a:t>
            </a:r>
          </a:p>
          <a:p>
            <a:r>
              <a:rPr lang="en-US" sz="4400" b="1" dirty="0" smtClean="0">
                <a:solidFill>
                  <a:schemeClr val="tx1">
                    <a:lumMod val="95000"/>
                    <a:lumOff val="5000"/>
                  </a:schemeClr>
                </a:solidFill>
                <a:latin typeface="Times New Roman" panose="02020603050405020304" pitchFamily="18" charset="0"/>
                <a:cs typeface="Times New Roman" panose="02020603050405020304" pitchFamily="18" charset="0"/>
              </a:rPr>
              <a:t>7404</a:t>
            </a:r>
          </a:p>
          <a:p>
            <a:r>
              <a:rPr lang="en-US" sz="4400" b="1" dirty="0" smtClean="0">
                <a:solidFill>
                  <a:schemeClr val="tx1">
                    <a:lumMod val="95000"/>
                    <a:lumOff val="5000"/>
                  </a:schemeClr>
                </a:solidFill>
                <a:latin typeface="Times New Roman" panose="02020603050405020304" pitchFamily="18" charset="0"/>
                <a:cs typeface="Times New Roman" panose="02020603050405020304" pitchFamily="18" charset="0"/>
              </a:rPr>
              <a:t>7432</a:t>
            </a:r>
            <a:endParaRPr lang="en-US"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14151E-82E5-4FE4-BC90-2B13A31F1F40}" type="slidenum">
              <a:rPr lang="en-US" smtClean="0"/>
              <a:t>1</a:t>
            </a:fld>
            <a:endParaRPr lang="en-US"/>
          </a:p>
        </p:txBody>
      </p:sp>
    </p:spTree>
    <p:extLst>
      <p:ext uri="{BB962C8B-B14F-4D97-AF65-F5344CB8AC3E}">
        <p14:creationId xmlns:p14="http://schemas.microsoft.com/office/powerpoint/2010/main" val="422383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3C922C40-AA75-4865-AF08-92AD59937F32}"/>
              </a:ext>
            </a:extLst>
          </p:cNvPr>
          <p:cNvSpPr/>
          <p:nvPr/>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424004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7AE3B965-F8B6-4E35-A102-5AD7B68F5523}" type="slidenum">
              <a:rPr lang="en-US" smtClean="0"/>
              <a:t>‹#›</a:t>
            </a:fld>
            <a:endParaRPr lang="en-US"/>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endParaRPr lang="en-US"/>
          </a:p>
        </p:txBody>
      </p:sp>
    </p:spTree>
    <p:extLst>
      <p:ext uri="{BB962C8B-B14F-4D97-AF65-F5344CB8AC3E}">
        <p14:creationId xmlns:p14="http://schemas.microsoft.com/office/powerpoint/2010/main" val="350943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7AE3B965-F8B6-4E35-A102-5AD7B68F5523}" type="slidenum">
              <a:rPr lang="en-US" smtClean="0"/>
              <a:t>‹#›</a:t>
            </a:fld>
            <a:endParaRPr lang="en-US"/>
          </a:p>
        </p:txBody>
      </p:sp>
    </p:spTree>
    <p:extLst>
      <p:ext uri="{BB962C8B-B14F-4D97-AF65-F5344CB8AC3E}">
        <p14:creationId xmlns:p14="http://schemas.microsoft.com/office/powerpoint/2010/main" val="51986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endParaRPr lang="en-US"/>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7AE3B965-F8B6-4E35-A102-5AD7B68F5523}" type="slidenum">
              <a:rPr lang="en-US" smtClean="0"/>
              <a:t>‹#›</a:t>
            </a:fld>
            <a:endParaRPr lang="en-US"/>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7167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endParaRPr lang="en-US"/>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7AE3B965-F8B6-4E35-A102-5AD7B68F5523}" type="slidenum">
              <a:rPr lang="en-US" smtClean="0"/>
              <a:t>‹#›</a:t>
            </a:fld>
            <a:endParaRPr lang="en-US"/>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992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endParaRPr lang="en-US"/>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7AE3B965-F8B6-4E35-A102-5AD7B68F5523}" type="slidenum">
              <a:rPr lang="en-US" smtClean="0"/>
              <a:t>‹#›</a:t>
            </a:fld>
            <a:endParaRPr lang="en-US"/>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57353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7AE3B965-F8B6-4E35-A102-5AD7B68F5523}" type="slidenum">
              <a:rPr lang="en-US" smtClean="0"/>
              <a:t>‹#›</a:t>
            </a:fld>
            <a:endParaRPr lang="en-US"/>
          </a:p>
        </p:txBody>
      </p:sp>
    </p:spTree>
    <p:extLst>
      <p:ext uri="{BB962C8B-B14F-4D97-AF65-F5344CB8AC3E}">
        <p14:creationId xmlns:p14="http://schemas.microsoft.com/office/powerpoint/2010/main" val="2887109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endParaRPr lang="en-US"/>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7AE3B965-F8B6-4E35-A102-5AD7B68F5523}" type="slidenum">
              <a:rPr lang="en-US" smtClean="0"/>
              <a:t>‹#›</a:t>
            </a:fld>
            <a:endParaRPr lang="en-US"/>
          </a:p>
        </p:txBody>
      </p:sp>
    </p:spTree>
    <p:extLst>
      <p:ext uri="{BB962C8B-B14F-4D97-AF65-F5344CB8AC3E}">
        <p14:creationId xmlns:p14="http://schemas.microsoft.com/office/powerpoint/2010/main" val="368963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7AE3B965-F8B6-4E35-A102-5AD7B68F5523}" type="slidenum">
              <a:rPr lang="en-US" smtClean="0"/>
              <a:t>‹#›</a:t>
            </a:fld>
            <a:endParaRPr lang="en-US"/>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endParaRPr lang="en-US"/>
          </a:p>
        </p:txBody>
      </p:sp>
    </p:spTree>
    <p:extLst>
      <p:ext uri="{BB962C8B-B14F-4D97-AF65-F5344CB8AC3E}">
        <p14:creationId xmlns:p14="http://schemas.microsoft.com/office/powerpoint/2010/main" val="193167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endParaRPr lang="en-US"/>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7AE3B965-F8B6-4E35-A102-5AD7B68F5523}" type="slidenum">
              <a:rPr lang="en-US" smtClean="0"/>
              <a:t>‹#›</a:t>
            </a:fld>
            <a:endParaRPr lang="en-US"/>
          </a:p>
        </p:txBody>
      </p:sp>
    </p:spTree>
    <p:extLst>
      <p:ext uri="{BB962C8B-B14F-4D97-AF65-F5344CB8AC3E}">
        <p14:creationId xmlns:p14="http://schemas.microsoft.com/office/powerpoint/2010/main" val="23086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7AE3B965-F8B6-4E35-A102-5AD7B68F5523}" type="slidenum">
              <a:rPr lang="en-US" smtClean="0"/>
              <a:t>‹#›</a:t>
            </a:fld>
            <a:endParaRPr lang="en-US"/>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endParaRPr lang="en-US"/>
          </a:p>
        </p:txBody>
      </p:sp>
    </p:spTree>
    <p:extLst>
      <p:ext uri="{BB962C8B-B14F-4D97-AF65-F5344CB8AC3E}">
        <p14:creationId xmlns:p14="http://schemas.microsoft.com/office/powerpoint/2010/main" val="292661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7AE3B965-F8B6-4E35-A102-5AD7B68F5523}" type="slidenum">
              <a:rPr lang="en-US" smtClean="0"/>
              <a:t>‹#›</a:t>
            </a:fld>
            <a:endParaRPr lang="en-US"/>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112183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7314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56135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5695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A860F26B-727B-4098-8DA8-CB088D629D58}"/>
              </a:ext>
            </a:extLst>
          </p:cNvPr>
          <p:cNvSpPr/>
          <p:nvPr/>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72028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a:p>
        </p:txBody>
      </p:sp>
      <p:sp>
        <p:nvSpPr>
          <p:cNvPr id="8" name="Graphic 2">
            <a:extLst>
              <a:ext uri="{FF2B5EF4-FFF2-40B4-BE49-F238E27FC236}">
                <a16:creationId xmlns:a16="http://schemas.microsoft.com/office/drawing/2014/main" id="{C6B23ECE-8A4C-4647-9793-68506CD4F48E}"/>
              </a:ext>
            </a:extLst>
          </p:cNvPr>
          <p:cNvSpPr/>
          <p:nvPr/>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7AE3B965-F8B6-4E35-A102-5AD7B68F5523}" type="slidenum">
              <a:rPr lang="en-US" smtClean="0"/>
              <a:t>‹#›</a:t>
            </a:fld>
            <a:endParaRPr lang="en-US"/>
          </a:p>
        </p:txBody>
      </p:sp>
    </p:spTree>
    <p:extLst>
      <p:ext uri="{BB962C8B-B14F-4D97-AF65-F5344CB8AC3E}">
        <p14:creationId xmlns:p14="http://schemas.microsoft.com/office/powerpoint/2010/main" val="162068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443" y="705394"/>
            <a:ext cx="8878660" cy="3156722"/>
          </a:xfrm>
        </p:spPr>
        <p:txBody>
          <a:bodyPr/>
          <a:lstStyle/>
          <a:p>
            <a:pPr algn="ctr"/>
            <a:r>
              <a:rPr lang="ar-SA" dirty="0" smtClean="0"/>
              <a:t>معمل الدوائر المنطقيه</a:t>
            </a:r>
            <a:br>
              <a:rPr lang="ar-SA" dirty="0" smtClean="0"/>
            </a:br>
            <a:r>
              <a:rPr lang="ar-SA" dirty="0" smtClean="0"/>
              <a:t/>
            </a:r>
            <a:br>
              <a:rPr lang="ar-SA" dirty="0" smtClean="0"/>
            </a:br>
            <a:r>
              <a:rPr lang="en-US" dirty="0" smtClean="0">
                <a:latin typeface="Algerian" panose="04020705040A02060702" pitchFamily="82" charset="0"/>
              </a:rPr>
              <a:t>LAB </a:t>
            </a:r>
            <a:r>
              <a:rPr lang="ar-SA" dirty="0" smtClean="0">
                <a:latin typeface="Algerian" panose="04020705040A02060702" pitchFamily="82" charset="0"/>
              </a:rPr>
              <a:t>6</a:t>
            </a:r>
            <a:r>
              <a:rPr lang="ar-SA" dirty="0" smtClean="0"/>
              <a:t> </a:t>
            </a:r>
            <a:endParaRPr lang="en-US" dirty="0"/>
          </a:p>
        </p:txBody>
      </p:sp>
      <p:sp>
        <p:nvSpPr>
          <p:cNvPr id="3" name="Subtitle 2"/>
          <p:cNvSpPr>
            <a:spLocks noGrp="1"/>
          </p:cNvSpPr>
          <p:nvPr>
            <p:ph type="subTitle" idx="1"/>
          </p:nvPr>
        </p:nvSpPr>
        <p:spPr>
          <a:xfrm>
            <a:off x="6026060" y="5439003"/>
            <a:ext cx="5114773" cy="1046162"/>
          </a:xfrm>
        </p:spPr>
        <p:txBody>
          <a:bodyPr>
            <a:normAutofit/>
          </a:bodyPr>
          <a:lstStyle/>
          <a:p>
            <a:pPr algn="r" rtl="1"/>
            <a:r>
              <a:rPr lang="ar-SA" sz="3200" dirty="0" smtClean="0"/>
              <a:t>أ/نمارق يعقوب جارالنبي</a:t>
            </a:r>
            <a:endParaRPr lang="en-US" sz="3200" dirty="0"/>
          </a:p>
        </p:txBody>
      </p:sp>
      <p:sp>
        <p:nvSpPr>
          <p:cNvPr id="4" name="Rectangle 3"/>
          <p:cNvSpPr/>
          <p:nvPr/>
        </p:nvSpPr>
        <p:spPr>
          <a:xfrm>
            <a:off x="2812703" y="4061485"/>
            <a:ext cx="6736139" cy="830997"/>
          </a:xfrm>
          <a:prstGeom prst="rect">
            <a:avLst/>
          </a:prstGeom>
        </p:spPr>
        <p:txBody>
          <a:bodyPr wrap="none">
            <a:spAutoFit/>
          </a:bodyPr>
          <a:lstStyle/>
          <a:p>
            <a:pPr algn="ctr" rtl="1"/>
            <a:r>
              <a:rPr lang="ar-SA" sz="4800" b="1" dirty="0">
                <a:solidFill>
                  <a:schemeClr val="bg1"/>
                </a:solidFill>
                <a:latin typeface="Times New Roman" panose="02020603050405020304" pitchFamily="18" charset="0"/>
                <a:cs typeface="Times New Roman" panose="02020603050405020304" pitchFamily="18" charset="0"/>
              </a:rPr>
              <a:t>التبسيط باستخدام خريطة كارنوف</a:t>
            </a:r>
            <a:endParaRPr lang="en-US" sz="8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74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الخطوة الثالثة: نجمع الخلايا " 1" في شكل أزواج كما في الشكل ثم نحدد من خلال الصف والعمود المتغيرات المشتركة في هذه المجموعات  (الأزواج) لنرى أي متغير سوف يتم حذفه تبعًا لقاعدة المتممات ففي المجموعة التي على اليمين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يتم حذفها والنتيجة</a:t>
            </a:r>
            <a:r>
              <a:rPr lang="ar-SA" sz="36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وفي المجموعة التي على اليسار يتم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حذف          والنتيجة</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والحدود السابقة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المبسطة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سوف تشكل لنا المعادلة البولينية المكافئه بعد التبيسط، والدائرة المنطقية كما نرى في</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632290" y="2476091"/>
            <a:ext cx="590550" cy="390525"/>
          </a:xfrm>
          <a:prstGeom prst="rect">
            <a:avLst/>
          </a:prstGeom>
        </p:spPr>
      </p:pic>
      <p:pic>
        <p:nvPicPr>
          <p:cNvPr id="5" name="Picture 4"/>
          <p:cNvPicPr>
            <a:picLocks noChangeAspect="1"/>
          </p:cNvPicPr>
          <p:nvPr/>
        </p:nvPicPr>
        <p:blipFill>
          <a:blip r:embed="rId3"/>
          <a:stretch>
            <a:fillRect/>
          </a:stretch>
        </p:blipFill>
        <p:spPr>
          <a:xfrm>
            <a:off x="647999" y="2433937"/>
            <a:ext cx="527657" cy="432679"/>
          </a:xfrm>
          <a:prstGeom prst="rect">
            <a:avLst/>
          </a:prstGeom>
        </p:spPr>
      </p:pic>
      <p:pic>
        <p:nvPicPr>
          <p:cNvPr id="6" name="Picture 5"/>
          <p:cNvPicPr>
            <a:picLocks noChangeAspect="1"/>
          </p:cNvPicPr>
          <p:nvPr/>
        </p:nvPicPr>
        <p:blipFill>
          <a:blip r:embed="rId4"/>
          <a:stretch>
            <a:fillRect/>
          </a:stretch>
        </p:blipFill>
        <p:spPr>
          <a:xfrm>
            <a:off x="5375502" y="2995068"/>
            <a:ext cx="657225" cy="371475"/>
          </a:xfrm>
          <a:prstGeom prst="rect">
            <a:avLst/>
          </a:prstGeom>
        </p:spPr>
      </p:pic>
      <p:pic>
        <p:nvPicPr>
          <p:cNvPr id="7" name="Picture 6"/>
          <p:cNvPicPr>
            <a:picLocks noChangeAspect="1"/>
          </p:cNvPicPr>
          <p:nvPr/>
        </p:nvPicPr>
        <p:blipFill>
          <a:blip r:embed="rId5"/>
          <a:stretch>
            <a:fillRect/>
          </a:stretch>
        </p:blipFill>
        <p:spPr>
          <a:xfrm>
            <a:off x="3755163" y="2995068"/>
            <a:ext cx="400050" cy="409734"/>
          </a:xfrm>
          <a:prstGeom prst="rect">
            <a:avLst/>
          </a:prstGeom>
        </p:spPr>
      </p:pic>
      <p:sp>
        <p:nvSpPr>
          <p:cNvPr id="8" name="Slide Number Placeholder 7"/>
          <p:cNvSpPr>
            <a:spLocks noGrp="1"/>
          </p:cNvSpPr>
          <p:nvPr>
            <p:ph type="sldNum" sz="quarter" idx="11"/>
          </p:nvPr>
        </p:nvSpPr>
        <p:spPr/>
        <p:txBody>
          <a:bodyPr/>
          <a:lstStyle/>
          <a:p>
            <a:fld id="{7AE3B965-F8B6-4E35-A102-5AD7B68F5523}" type="slidenum">
              <a:rPr lang="en-US" smtClean="0"/>
              <a:t>10</a:t>
            </a:fld>
            <a:endParaRPr lang="en-US"/>
          </a:p>
        </p:txBody>
      </p:sp>
    </p:spTree>
    <p:extLst>
      <p:ext uri="{BB962C8B-B14F-4D97-AF65-F5344CB8AC3E}">
        <p14:creationId xmlns:p14="http://schemas.microsoft.com/office/powerpoint/2010/main" val="269755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361296" y="587829"/>
            <a:ext cx="6656015" cy="2971446"/>
          </a:xfrm>
          <a:prstGeom prst="rect">
            <a:avLst/>
          </a:prstGeom>
        </p:spPr>
      </p:pic>
      <p:sp>
        <p:nvSpPr>
          <p:cNvPr id="5" name="Rectangle 4"/>
          <p:cNvSpPr/>
          <p:nvPr/>
        </p:nvSpPr>
        <p:spPr>
          <a:xfrm>
            <a:off x="4952816" y="3559275"/>
            <a:ext cx="5472973" cy="584775"/>
          </a:xfrm>
          <a:prstGeom prst="rect">
            <a:avLst/>
          </a:prstGeom>
        </p:spPr>
        <p:txBody>
          <a:bodyPr wrap="none">
            <a:spAutoFit/>
          </a:bodyPr>
          <a:lstStyle/>
          <a:p>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تصميم دائرة منطقية باستخدام خريطة كارنوف</a:t>
            </a:r>
            <a:r>
              <a:rPr lang="ar-SA" sz="32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1"/>
          </p:nvPr>
        </p:nvSpPr>
        <p:spPr/>
        <p:txBody>
          <a:bodyPr/>
          <a:lstStyle/>
          <a:p>
            <a:fld id="{7AE3B965-F8B6-4E35-A102-5AD7B68F5523}" type="slidenum">
              <a:rPr lang="en-US" smtClean="0"/>
              <a:t>11</a:t>
            </a:fld>
            <a:endParaRPr lang="en-US"/>
          </a:p>
        </p:txBody>
      </p:sp>
    </p:spTree>
    <p:extLst>
      <p:ext uri="{BB962C8B-B14F-4D97-AF65-F5344CB8AC3E}">
        <p14:creationId xmlns:p14="http://schemas.microsoft.com/office/powerpoint/2010/main" val="110379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9451" y="470263"/>
            <a:ext cx="10763795" cy="5649737"/>
          </a:xfrm>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في هذا المثال نرى أن المعادلة الأصلية تتكون من أربعة حدود كل حد منها يمثل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بوابة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AND</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بثلاثة مداخل مجمعة على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بوابة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OR</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بأربعة مداخل أي إن عدد المداخل الكلية يساوي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12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مدخلاً</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وبعد التبسيط أصبحت الدائرة تتكون من حدين كل منهما ممثل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ببوابة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AND</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بمدخلين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مجمعين على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بوابة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OR</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بمدخلين أيضاً، وبالتالي يصبح عدد المداخل الكلية للدائرة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بعد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التبسيط يساوي 4 مداخل كما نرى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الخلايا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1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في خريطة كارنوف يمكن أن تجمع كأزواج "مجموعات من اثنين" أو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مجموعات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من أربعة، أو ثمانية، أو ستة عشر وهكذا لكل القوي 2. كل من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يوضحان بعض الأمثلة للتجميع، وكيف أن خريطة كارنوف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تستخدم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لتبسيط الصيغ البولينية الكبيرة</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لاحظ أن المجموعات الكبيرة أي التي تحتوي على عدد كبير من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خلايا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1 تعطي لنا حدًا صغيرًا وعليه تكون البوابات المستخدمة في التصميم لها مدخلات قليلة. ولهذا السبب يجب أن نبدأ بالبحث عن المجموعات التي تحتوي على أكبر عدد من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الخلايا 1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فإن لم نجد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نبحث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عن الأقل وهكذا</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1"/>
          </p:nvPr>
        </p:nvSpPr>
        <p:spPr/>
        <p:txBody>
          <a:bodyPr/>
          <a:lstStyle/>
          <a:p>
            <a:fld id="{7AE3B965-F8B6-4E35-A102-5AD7B68F5523}" type="slidenum">
              <a:rPr lang="en-US" smtClean="0"/>
              <a:t>12</a:t>
            </a:fld>
            <a:endParaRPr lang="en-US"/>
          </a:p>
        </p:txBody>
      </p:sp>
    </p:spTree>
    <p:extLst>
      <p:ext uri="{BB962C8B-B14F-4D97-AF65-F5344CB8AC3E}">
        <p14:creationId xmlns:p14="http://schemas.microsoft.com/office/powerpoint/2010/main" val="204134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18243" y="274849"/>
            <a:ext cx="4101787" cy="3908657"/>
          </a:xfrm>
          <a:prstGeom prst="rect">
            <a:avLst/>
          </a:prstGeom>
        </p:spPr>
      </p:pic>
      <p:pic>
        <p:nvPicPr>
          <p:cNvPr id="8" name="Picture 7"/>
          <p:cNvPicPr>
            <a:picLocks noChangeAspect="1"/>
          </p:cNvPicPr>
          <p:nvPr/>
        </p:nvPicPr>
        <p:blipFill>
          <a:blip r:embed="rId3"/>
          <a:stretch>
            <a:fillRect/>
          </a:stretch>
        </p:blipFill>
        <p:spPr>
          <a:xfrm>
            <a:off x="360001" y="274849"/>
            <a:ext cx="4355691" cy="3908657"/>
          </a:xfrm>
          <a:prstGeom prst="rect">
            <a:avLst/>
          </a:prstGeom>
        </p:spPr>
      </p:pic>
      <p:pic>
        <p:nvPicPr>
          <p:cNvPr id="9" name="Picture 8"/>
          <p:cNvPicPr>
            <a:picLocks noChangeAspect="1"/>
          </p:cNvPicPr>
          <p:nvPr/>
        </p:nvPicPr>
        <p:blipFill>
          <a:blip r:embed="rId4"/>
          <a:stretch>
            <a:fillRect/>
          </a:stretch>
        </p:blipFill>
        <p:spPr>
          <a:xfrm>
            <a:off x="484822" y="4428309"/>
            <a:ext cx="10572280" cy="1978886"/>
          </a:xfrm>
          <a:prstGeom prst="rect">
            <a:avLst/>
          </a:prstGeom>
        </p:spPr>
      </p:pic>
      <p:sp>
        <p:nvSpPr>
          <p:cNvPr id="10" name="Rectangle 9"/>
          <p:cNvSpPr/>
          <p:nvPr/>
        </p:nvSpPr>
        <p:spPr>
          <a:xfrm>
            <a:off x="10304332" y="2229177"/>
            <a:ext cx="1505540" cy="523220"/>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قبل التبسيط</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64198" y="2229177"/>
            <a:ext cx="1505540" cy="523220"/>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قبل التبسيط</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285552" y="6273225"/>
            <a:ext cx="5416868" cy="584775"/>
          </a:xfrm>
          <a:prstGeom prst="rect">
            <a:avLst/>
          </a:prstGeom>
        </p:spPr>
        <p:txBody>
          <a:bodyPr wrap="none">
            <a:spAutoFit/>
          </a:bodyPr>
          <a:lstStyle/>
          <a:p>
            <a:r>
              <a:rPr lang="ar-SA" sz="2800" b="1" dirty="0">
                <a:latin typeface="AL-Mohanad"/>
              </a:rPr>
              <a:t>أمثلة مختلفة عن التجميع في خرائط كارنوف</a:t>
            </a:r>
            <a:r>
              <a:rPr lang="ar-SA" sz="3200" b="1" dirty="0">
                <a:latin typeface="AL-Mohanad"/>
              </a:rPr>
              <a:t>.</a:t>
            </a:r>
            <a:endParaRPr lang="en-US" sz="2800" b="1" dirty="0"/>
          </a:p>
        </p:txBody>
      </p:sp>
      <p:sp>
        <p:nvSpPr>
          <p:cNvPr id="2" name="Slide Number Placeholder 1"/>
          <p:cNvSpPr>
            <a:spLocks noGrp="1"/>
          </p:cNvSpPr>
          <p:nvPr>
            <p:ph type="sldNum" sz="quarter" idx="16"/>
          </p:nvPr>
        </p:nvSpPr>
        <p:spPr/>
        <p:txBody>
          <a:bodyPr/>
          <a:lstStyle/>
          <a:p>
            <a:fld id="{7AE3B965-F8B6-4E35-A102-5AD7B68F5523}" type="slidenum">
              <a:rPr lang="en-US" smtClean="0"/>
              <a:t>13</a:t>
            </a:fld>
            <a:endParaRPr lang="en-US"/>
          </a:p>
        </p:txBody>
      </p:sp>
    </p:spTree>
    <p:extLst>
      <p:ext uri="{BB962C8B-B14F-4D97-AF65-F5344CB8AC3E}">
        <p14:creationId xmlns:p14="http://schemas.microsoft.com/office/powerpoint/2010/main" val="151554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5806" y="367036"/>
            <a:ext cx="4378251" cy="3259735"/>
          </a:xfrm>
          <a:prstGeom prst="rect">
            <a:avLst/>
          </a:prstGeom>
        </p:spPr>
      </p:pic>
      <p:pic>
        <p:nvPicPr>
          <p:cNvPr id="5" name="Picture 4"/>
          <p:cNvPicPr>
            <a:picLocks noChangeAspect="1"/>
          </p:cNvPicPr>
          <p:nvPr/>
        </p:nvPicPr>
        <p:blipFill>
          <a:blip r:embed="rId3"/>
          <a:stretch>
            <a:fillRect/>
          </a:stretch>
        </p:blipFill>
        <p:spPr>
          <a:xfrm>
            <a:off x="692331" y="367037"/>
            <a:ext cx="4532813" cy="3259734"/>
          </a:xfrm>
          <a:prstGeom prst="rect">
            <a:avLst/>
          </a:prstGeom>
        </p:spPr>
      </p:pic>
      <p:pic>
        <p:nvPicPr>
          <p:cNvPr id="6" name="Picture 5"/>
          <p:cNvPicPr>
            <a:picLocks noChangeAspect="1"/>
          </p:cNvPicPr>
          <p:nvPr/>
        </p:nvPicPr>
        <p:blipFill>
          <a:blip r:embed="rId4"/>
          <a:stretch>
            <a:fillRect/>
          </a:stretch>
        </p:blipFill>
        <p:spPr>
          <a:xfrm>
            <a:off x="321871" y="4330337"/>
            <a:ext cx="10754070" cy="2044338"/>
          </a:xfrm>
          <a:prstGeom prst="rect">
            <a:avLst/>
          </a:prstGeom>
        </p:spPr>
      </p:pic>
      <p:sp>
        <p:nvSpPr>
          <p:cNvPr id="7" name="Rectangle 6"/>
          <p:cNvSpPr/>
          <p:nvPr/>
        </p:nvSpPr>
        <p:spPr>
          <a:xfrm>
            <a:off x="8292161" y="3716944"/>
            <a:ext cx="1505540" cy="523220"/>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قبل التبسيط</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03581" y="3716944"/>
            <a:ext cx="1505540" cy="523220"/>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قبل التبسيط</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8953" y="6342579"/>
            <a:ext cx="5157181" cy="523220"/>
          </a:xfrm>
          <a:prstGeom prst="rect">
            <a:avLst/>
          </a:prstGeom>
        </p:spPr>
        <p:txBody>
          <a:bodyPr wrap="none">
            <a:spAutoFit/>
          </a:bodyPr>
          <a:lstStyle/>
          <a:p>
            <a:r>
              <a:rPr lang="ar-SA" sz="2800" b="1" dirty="0">
                <a:latin typeface="Times New Roman" panose="02020603050405020304" pitchFamily="18" charset="0"/>
                <a:cs typeface="Times New Roman" panose="02020603050405020304" pitchFamily="18" charset="0"/>
              </a:rPr>
              <a:t>أمثلة أخرى عن التجميع في خرائط كارنوف.</a:t>
            </a:r>
            <a:endParaRPr lang="en-US"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1"/>
          </p:nvPr>
        </p:nvSpPr>
        <p:spPr/>
        <p:txBody>
          <a:bodyPr/>
          <a:lstStyle/>
          <a:p>
            <a:fld id="{7AE3B965-F8B6-4E35-A102-5AD7B68F5523}" type="slidenum">
              <a:rPr lang="en-US" smtClean="0"/>
              <a:t>14</a:t>
            </a:fld>
            <a:endParaRPr lang="en-US"/>
          </a:p>
        </p:txBody>
      </p:sp>
    </p:spTree>
    <p:extLst>
      <p:ext uri="{BB962C8B-B14F-4D97-AF65-F5344CB8AC3E}">
        <p14:creationId xmlns:p14="http://schemas.microsoft.com/office/powerpoint/2010/main" val="428256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88628" y="1968891"/>
            <a:ext cx="4377870" cy="4470309"/>
          </a:xfrm>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اكتب التعبير الجبري الذي يمثله جدول الحقيقة المبين في الجدول ثم قم بتبسيطه باستخدام خريطة كارنوف.</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105199" y="1043668"/>
            <a:ext cx="10261299" cy="720000"/>
          </a:xfrm>
        </p:spPr>
        <p:txBody>
          <a:bodyPr/>
          <a:lstStyle/>
          <a:p>
            <a:pPr algn="r" rtl="1"/>
            <a:r>
              <a:rPr lang="ar-SA" dirty="0"/>
              <a:t>مثال</a:t>
            </a:r>
            <a:r>
              <a:rPr lang="ar-SA" dirty="0" smtClean="0"/>
              <a:t>:</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235829" y="-31622"/>
            <a:ext cx="4222631" cy="523220"/>
          </a:xfrm>
          <a:prstGeom prst="rect">
            <a:avLst/>
          </a:prstGeom>
        </p:spPr>
        <p:txBody>
          <a:bodyPr wrap="none">
            <a:spAutoFit/>
          </a:bodyPr>
          <a:lstStyle/>
          <a:p>
            <a:r>
              <a:rPr lang="ar-SA" sz="2800" b="1" dirty="0">
                <a:latin typeface="Times New Roman" panose="02020603050405020304" pitchFamily="18" charset="0"/>
                <a:cs typeface="Times New Roman" panose="02020603050405020304" pitchFamily="18" charset="0"/>
              </a:rPr>
              <a:t>جدول الحقيقة المطلوب تبسيط دالته</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69640" y="378824"/>
            <a:ext cx="5837533" cy="6213820"/>
          </a:xfrm>
          <a:prstGeom prst="rect">
            <a:avLst/>
          </a:prstGeom>
        </p:spPr>
      </p:pic>
      <p:sp>
        <p:nvSpPr>
          <p:cNvPr id="6" name="Slide Number Placeholder 5"/>
          <p:cNvSpPr>
            <a:spLocks noGrp="1"/>
          </p:cNvSpPr>
          <p:nvPr>
            <p:ph type="sldNum" sz="quarter" idx="11"/>
          </p:nvPr>
        </p:nvSpPr>
        <p:spPr/>
        <p:txBody>
          <a:bodyPr/>
          <a:lstStyle/>
          <a:p>
            <a:fld id="{7AE3B965-F8B6-4E35-A102-5AD7B68F5523}" type="slidenum">
              <a:rPr lang="en-US" smtClean="0"/>
              <a:t>15</a:t>
            </a:fld>
            <a:endParaRPr lang="en-US"/>
          </a:p>
        </p:txBody>
      </p:sp>
    </p:spTree>
    <p:extLst>
      <p:ext uri="{BB962C8B-B14F-4D97-AF65-F5344CB8AC3E}">
        <p14:creationId xmlns:p14="http://schemas.microsoft.com/office/powerpoint/2010/main" val="80734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944" y="274321"/>
            <a:ext cx="10713356" cy="5845680"/>
          </a:xfrm>
        </p:spPr>
        <p:txBody>
          <a:bodyPr/>
          <a:lstStyle/>
          <a:p>
            <a:pPr marL="0" indent="0" algn="ctr" rtl="1">
              <a:buNone/>
            </a:pPr>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الحـــــــــل</a:t>
            </a:r>
          </a:p>
          <a:p>
            <a:pPr marL="0" indent="0" algn="just" rtl="1">
              <a:buNone/>
            </a:pP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الأولى: للحصول على التعبير الجبري يمكن كتابة الحدود التي تعطي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الخرج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Y</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المساوي للقيمة " 1" في جدول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الحقيقة  وبتجميع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هذه الحدود يمكننا استنتاج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التعبير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الجبري كما يلي</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rtl="1">
              <a:buNone/>
            </a:pPr>
            <a:endParaRPr lang="ar-SA"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rtl="1">
              <a:buNone/>
            </a:pPr>
            <a:endPar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rtl="1">
              <a:buNone/>
            </a:pP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الخطوة الثانية: هي رسم خريطة كارنوف لأربعة متغيرات كما في الشكل ونقوم بوضع خلايا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1</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1التي في عمود الخرج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Y</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من جدول الحقيقة في الخلايا المكافئه لها على خريطة كارنوف.</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4119" y="1910716"/>
            <a:ext cx="6619875" cy="476250"/>
          </a:xfrm>
          <a:prstGeom prst="rect">
            <a:avLst/>
          </a:prstGeom>
        </p:spPr>
      </p:pic>
      <p:pic>
        <p:nvPicPr>
          <p:cNvPr id="5" name="Picture 4"/>
          <p:cNvPicPr>
            <a:picLocks noChangeAspect="1"/>
          </p:cNvPicPr>
          <p:nvPr/>
        </p:nvPicPr>
        <p:blipFill>
          <a:blip r:embed="rId3"/>
          <a:stretch>
            <a:fillRect/>
          </a:stretch>
        </p:blipFill>
        <p:spPr>
          <a:xfrm>
            <a:off x="3775166" y="3549055"/>
            <a:ext cx="4624252" cy="3191374"/>
          </a:xfrm>
          <a:prstGeom prst="rect">
            <a:avLst/>
          </a:prstGeom>
        </p:spPr>
      </p:pic>
      <p:sp>
        <p:nvSpPr>
          <p:cNvPr id="6" name="Rectangle 5"/>
          <p:cNvSpPr/>
          <p:nvPr/>
        </p:nvSpPr>
        <p:spPr>
          <a:xfrm>
            <a:off x="119998" y="5138480"/>
            <a:ext cx="3655168" cy="523220"/>
          </a:xfrm>
          <a:prstGeom prst="rect">
            <a:avLst/>
          </a:prstGeom>
        </p:spPr>
        <p:txBody>
          <a:bodyPr wrap="none">
            <a:spAutoFit/>
          </a:bodyPr>
          <a:lstStyle/>
          <a:p>
            <a:r>
              <a:rPr lang="ar-SA" sz="2800" dirty="0" smtClean="0"/>
              <a:t>خريطة كارنوف للدالة في مثال</a:t>
            </a:r>
            <a:endParaRPr lang="en-US" sz="2800" dirty="0"/>
          </a:p>
        </p:txBody>
      </p:sp>
      <p:sp>
        <p:nvSpPr>
          <p:cNvPr id="3" name="Slide Number Placeholder 2"/>
          <p:cNvSpPr>
            <a:spLocks noGrp="1"/>
          </p:cNvSpPr>
          <p:nvPr>
            <p:ph type="sldNum" sz="quarter" idx="11"/>
          </p:nvPr>
        </p:nvSpPr>
        <p:spPr/>
        <p:txBody>
          <a:bodyPr/>
          <a:lstStyle/>
          <a:p>
            <a:fld id="{7AE3B965-F8B6-4E35-A102-5AD7B68F5523}" type="slidenum">
              <a:rPr lang="en-US" smtClean="0"/>
              <a:t>16</a:t>
            </a:fld>
            <a:endParaRPr lang="en-US"/>
          </a:p>
        </p:txBody>
      </p:sp>
    </p:spTree>
    <p:extLst>
      <p:ext uri="{BB962C8B-B14F-4D97-AF65-F5344CB8AC3E}">
        <p14:creationId xmlns:p14="http://schemas.microsoft.com/office/powerpoint/2010/main" val="204020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الثالثة: بالنظر إلى خريطة كارنوف في الشكل نجد أنه يمكن تجميع الخلايا في مجموعتين كل مجموعة تحتوي على أربعة من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الخلايا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1</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وبالتالي فإن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المربع العلوي والذي يحتوي على أربعة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خلايا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1</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يمكن حذفهما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وبالمثل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830911" y="2389414"/>
            <a:ext cx="1895475" cy="381000"/>
          </a:xfrm>
          <a:prstGeom prst="rect">
            <a:avLst/>
          </a:prstGeom>
        </p:spPr>
      </p:pic>
      <p:pic>
        <p:nvPicPr>
          <p:cNvPr id="5" name="Picture 4"/>
          <p:cNvPicPr>
            <a:picLocks noChangeAspect="1"/>
          </p:cNvPicPr>
          <p:nvPr/>
        </p:nvPicPr>
        <p:blipFill>
          <a:blip r:embed="rId3"/>
          <a:stretch>
            <a:fillRect/>
          </a:stretch>
        </p:blipFill>
        <p:spPr>
          <a:xfrm>
            <a:off x="647999" y="3201352"/>
            <a:ext cx="10131825" cy="1631905"/>
          </a:xfrm>
          <a:prstGeom prst="rect">
            <a:avLst/>
          </a:prstGeom>
        </p:spPr>
      </p:pic>
      <p:sp>
        <p:nvSpPr>
          <p:cNvPr id="6" name="Slide Number Placeholder 5"/>
          <p:cNvSpPr>
            <a:spLocks noGrp="1"/>
          </p:cNvSpPr>
          <p:nvPr>
            <p:ph type="sldNum" sz="quarter" idx="11"/>
          </p:nvPr>
        </p:nvSpPr>
        <p:spPr/>
        <p:txBody>
          <a:bodyPr/>
          <a:lstStyle/>
          <a:p>
            <a:fld id="{7AE3B965-F8B6-4E35-A102-5AD7B68F5523}" type="slidenum">
              <a:rPr lang="en-US" smtClean="0"/>
              <a:t>17</a:t>
            </a:fld>
            <a:endParaRPr lang="en-US"/>
          </a:p>
        </p:txBody>
      </p:sp>
    </p:spTree>
    <p:extLst>
      <p:ext uri="{BB962C8B-B14F-4D97-AF65-F5344CB8AC3E}">
        <p14:creationId xmlns:p14="http://schemas.microsoft.com/office/powerpoint/2010/main" val="79613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a:xfrm>
            <a:off x="391887" y="3481980"/>
            <a:ext cx="5747656" cy="2678148"/>
          </a:xfrm>
        </p:spPr>
        <p:txBody>
          <a:bodyPr/>
          <a:lstStyle/>
          <a:p>
            <a:r>
              <a:rPr lang="en-US" sz="13800" dirty="0" smtClean="0">
                <a:latin typeface="Baskerville Old Face" panose="02020602080505020303" pitchFamily="18" charset="0"/>
                <a:cs typeface="Times New Roman" panose="02020603050405020304" pitchFamily="18" charset="0"/>
              </a:rPr>
              <a:t>Thank</a:t>
            </a:r>
            <a:br>
              <a:rPr lang="en-US" sz="13800" dirty="0" smtClean="0">
                <a:latin typeface="Baskerville Old Face" panose="02020602080505020303" pitchFamily="18" charset="0"/>
                <a:cs typeface="Times New Roman" panose="02020603050405020304" pitchFamily="18" charset="0"/>
              </a:rPr>
            </a:br>
            <a:r>
              <a:rPr lang="en-US" sz="13800" dirty="0" smtClean="0">
                <a:latin typeface="Baskerville Old Face" panose="02020602080505020303" pitchFamily="18" charset="0"/>
                <a:cs typeface="Times New Roman" panose="02020603050405020304" pitchFamily="18" charset="0"/>
              </a:rPr>
              <a:t> you</a:t>
            </a:r>
            <a:endParaRPr lang="en-US" sz="13800"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18279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عدد الخلايا في خريطة كارنوف يعتمد على عدد المتغيرات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المداخل</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وكمثال على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ذلك 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فهناك متغيران فقط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هما </a:t>
            </a:r>
            <a:r>
              <a:rPr lang="en-US" sz="2800" i="1" dirty="0">
                <a:solidFill>
                  <a:schemeClr val="tx1">
                    <a:lumMod val="95000"/>
                    <a:lumOff val="5000"/>
                  </a:schemeClr>
                </a:solidFill>
                <a:latin typeface="Times New Roman" panose="02020603050405020304" pitchFamily="18" charset="0"/>
                <a:cs typeface="Times New Roman" panose="02020603050405020304" pitchFamily="18" charset="0"/>
              </a:rPr>
              <a:t>A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والمتمم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لهما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وبناء على ذلك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فإن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خريطة كارنوف تحتوي على أربعة تشكيلات " 00,01,10,11</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dirty="0">
                <a:latin typeface="Times New Roman" panose="02020603050405020304" pitchFamily="18" charset="0"/>
                <a:cs typeface="Times New Roman" panose="02020603050405020304" pitchFamily="18" charset="0"/>
              </a:rPr>
              <a:t>التبسيط باستخدام خريطة كارنوف</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04037" y="2922487"/>
            <a:ext cx="7642727" cy="3304903"/>
          </a:xfrm>
          <a:prstGeom prst="rect">
            <a:avLst/>
          </a:prstGeom>
        </p:spPr>
      </p:pic>
      <p:sp>
        <p:nvSpPr>
          <p:cNvPr id="5" name="Rectangle 4"/>
          <p:cNvSpPr/>
          <p:nvPr/>
        </p:nvSpPr>
        <p:spPr>
          <a:xfrm>
            <a:off x="4080812" y="6227390"/>
            <a:ext cx="5471370" cy="523220"/>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إعادة ترتيب جدول الحقيقة في خريطة كارنوف</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fld id="{7AE3B965-F8B6-4E35-A102-5AD7B68F5523}" type="slidenum">
              <a:rPr lang="en-US" smtClean="0"/>
              <a:t>2</a:t>
            </a:fld>
            <a:endParaRPr lang="en-US"/>
          </a:p>
        </p:txBody>
      </p:sp>
    </p:spTree>
    <p:extLst>
      <p:ext uri="{BB962C8B-B14F-4D97-AF65-F5344CB8AC3E}">
        <p14:creationId xmlns:p14="http://schemas.microsoft.com/office/powerpoint/2010/main" val="726606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8000" y="378823"/>
            <a:ext cx="10261299" cy="5741177"/>
          </a:xfrm>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وكل خلية في خريطة كارنوف ذات المتغيرين تمثل واحدًا من التشكيلات الأربعة للدخل</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وعمليًا علامات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الدخل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"Input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Labels</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توضع خارج الخلايا كما هو موضح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وتطبق على كل من الصف والعمود للخلايا. فمثلاً، الصف الذي أمامه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المتغير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يطبق على الخلايا العليا، بينما الذي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أمامه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يطبق على الخلايا السفلى. ونرى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أعلى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الخريطة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المتغير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يطبق على الخلايا التي على اليسار، بيمنا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المتغير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يطبق على الخلايا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التي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على اليمين. وكمثال، فإن الخلية العليا التي على اليمين تمثل تشكيلة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الدخل         الأشكال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توضح هيئة خريطة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كارنوف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لمتغيرين "أربع خلايا"، وثلاثة متغيرات "ثماني خلايا"، وأربعة متغيرات "ست عشرة خلية".</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09304" y="1141230"/>
            <a:ext cx="342900" cy="447675"/>
          </a:xfrm>
          <a:prstGeom prst="rect">
            <a:avLst/>
          </a:prstGeom>
        </p:spPr>
      </p:pic>
      <p:pic>
        <p:nvPicPr>
          <p:cNvPr id="5" name="Picture 4"/>
          <p:cNvPicPr>
            <a:picLocks noChangeAspect="1"/>
          </p:cNvPicPr>
          <p:nvPr/>
        </p:nvPicPr>
        <p:blipFill>
          <a:blip r:embed="rId3"/>
          <a:stretch>
            <a:fillRect/>
          </a:stretch>
        </p:blipFill>
        <p:spPr>
          <a:xfrm>
            <a:off x="9421858" y="1894115"/>
            <a:ext cx="323850" cy="457200"/>
          </a:xfrm>
          <a:prstGeom prst="rect">
            <a:avLst/>
          </a:prstGeom>
        </p:spPr>
      </p:pic>
      <p:pic>
        <p:nvPicPr>
          <p:cNvPr id="6" name="Picture 5"/>
          <p:cNvPicPr>
            <a:picLocks noChangeAspect="1"/>
          </p:cNvPicPr>
          <p:nvPr/>
        </p:nvPicPr>
        <p:blipFill>
          <a:blip r:embed="rId4"/>
          <a:stretch>
            <a:fillRect/>
          </a:stretch>
        </p:blipFill>
        <p:spPr>
          <a:xfrm>
            <a:off x="1680754" y="2338250"/>
            <a:ext cx="476250" cy="389437"/>
          </a:xfrm>
          <a:prstGeom prst="rect">
            <a:avLst/>
          </a:prstGeom>
        </p:spPr>
      </p:pic>
      <p:pic>
        <p:nvPicPr>
          <p:cNvPr id="7" name="Picture 6"/>
          <p:cNvPicPr>
            <a:picLocks noChangeAspect="1"/>
          </p:cNvPicPr>
          <p:nvPr/>
        </p:nvPicPr>
        <p:blipFill>
          <a:blip r:embed="rId5"/>
          <a:stretch>
            <a:fillRect/>
          </a:stretch>
        </p:blipFill>
        <p:spPr>
          <a:xfrm>
            <a:off x="1254034" y="3477032"/>
            <a:ext cx="7696447" cy="2935290"/>
          </a:xfrm>
          <a:prstGeom prst="rect">
            <a:avLst/>
          </a:prstGeom>
        </p:spPr>
      </p:pic>
      <p:sp>
        <p:nvSpPr>
          <p:cNvPr id="8" name="Rectangle 7"/>
          <p:cNvSpPr/>
          <p:nvPr/>
        </p:nvSpPr>
        <p:spPr>
          <a:xfrm>
            <a:off x="4682966" y="6284570"/>
            <a:ext cx="4267515" cy="584775"/>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خريطة كارنوف لعدد من المتغيرات</a:t>
            </a:r>
            <a:r>
              <a:rPr lang="ar-SA" sz="32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1"/>
          </p:nvPr>
        </p:nvSpPr>
        <p:spPr/>
        <p:txBody>
          <a:bodyPr/>
          <a:lstStyle/>
          <a:p>
            <a:fld id="{7AE3B965-F8B6-4E35-A102-5AD7B68F5523}" type="slidenum">
              <a:rPr lang="en-US" smtClean="0"/>
              <a:t>3</a:t>
            </a:fld>
            <a:endParaRPr lang="en-US"/>
          </a:p>
        </p:txBody>
      </p:sp>
    </p:spTree>
    <p:extLst>
      <p:ext uri="{BB962C8B-B14F-4D97-AF65-F5344CB8AC3E}">
        <p14:creationId xmlns:p14="http://schemas.microsoft.com/office/powerpoint/2010/main" val="3237899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وبعد التعرف على كيفية إنشاء خريطة كارنوف، سوف نرى كيف يمكن أن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تستخدم لتبسيط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الدوائر المنطقية، وكمثال على ذلك نفترض أننا نريد تصميم دائرة منطقية لها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جدول الحقيقة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الموضح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الأولى: الحصول على الصيغة البولينية من خلال جدول الحقيقة، وذلك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بكتابة التشكيلة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التي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أمامها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1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في الخرج،ثم نجمع هذه التشكيلات باستخدام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بوابة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OR</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كما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في 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والدائرة المنطقية المكافئه لهذه المعادلة موضحة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الثانية: تمثيل هذه الصيغة البولينية على خريطة كارنوف لمتغيرين في الشكل</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7AE3B965-F8B6-4E35-A102-5AD7B68F5523}" type="slidenum">
              <a:rPr lang="en-US" smtClean="0"/>
              <a:t>4</a:t>
            </a:fld>
            <a:endParaRPr lang="en-US"/>
          </a:p>
        </p:txBody>
      </p:sp>
    </p:spTree>
    <p:extLst>
      <p:ext uri="{BB962C8B-B14F-4D97-AF65-F5344CB8AC3E}">
        <p14:creationId xmlns:p14="http://schemas.microsoft.com/office/powerpoint/2010/main" val="3122038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8355" y="294239"/>
            <a:ext cx="8687887" cy="5900190"/>
          </a:xfrm>
          <a:prstGeom prst="rect">
            <a:avLst/>
          </a:prstGeom>
        </p:spPr>
      </p:pic>
      <p:sp>
        <p:nvSpPr>
          <p:cNvPr id="5" name="Rectangle 4"/>
          <p:cNvSpPr/>
          <p:nvPr/>
        </p:nvSpPr>
        <p:spPr>
          <a:xfrm>
            <a:off x="2269766" y="6194429"/>
            <a:ext cx="6479659" cy="523220"/>
          </a:xfrm>
          <a:prstGeom prst="rect">
            <a:avLst/>
          </a:prstGeom>
        </p:spPr>
        <p:txBody>
          <a:bodyPr wrap="none">
            <a:spAutoFit/>
          </a:bodyPr>
          <a:lstStyle/>
          <a:p>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كيفية استخدام خريطة كارنوف في تبسيط دائرة منطقية.</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1"/>
          </p:nvPr>
        </p:nvSpPr>
        <p:spPr/>
        <p:txBody>
          <a:bodyPr/>
          <a:lstStyle/>
          <a:p>
            <a:fld id="{7AE3B965-F8B6-4E35-A102-5AD7B68F5523}" type="slidenum">
              <a:rPr lang="en-US" smtClean="0"/>
              <a:t>5</a:t>
            </a:fld>
            <a:endParaRPr lang="en-US"/>
          </a:p>
        </p:txBody>
      </p:sp>
    </p:spTree>
    <p:extLst>
      <p:ext uri="{BB962C8B-B14F-4D97-AF65-F5344CB8AC3E}">
        <p14:creationId xmlns:p14="http://schemas.microsoft.com/office/powerpoint/2010/main" val="2612220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7371" y="1056685"/>
            <a:ext cx="10261299" cy="4470309"/>
          </a:xfrm>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عند تمثيل الصيغة البولينية على خريطة كارنوف يجب أن نتذكر أن كل خلية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تمثل</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تشكيلة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من التشكيلات الأربع المحتملة للمدخلات في جدول الحقيقة.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الخرج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1</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جدول</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الحقيقة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يجب أن يظهر " 1" في الخلية المكافئه له على خريطة كارنوف، والخرج " 0"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في</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جدول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الحقيقة يجب أن يظهر " 0" في الخلية المكافئه له على خريطة كارنوف. وبناءً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على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ذلك فإن " 1" سوف يظهر في الخلية السفلى على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اليسار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يمثل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وفي الخلية السفلى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على اليمين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يمثل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AB</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والتشكيلات الأخرى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للدخل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وكلاهما يعطي " 0"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الخرج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وبناءً عليه يجب وضع " 0" في هاتين الخليتين العلويتين</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الثالثة: تبسيط المعادلات البولينية بصفة عامة يمكن الحصول عليه عن طريق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تطبيق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قاعدة المتممات والتي تقول أن</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والآن وبعد تمثيل المعادلة البولينية على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خريطة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كارنوف كما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التالية هي تجميع الحدود ثم نحدد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العامل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المشترك بينها.</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75006" y="2547257"/>
            <a:ext cx="616843" cy="361544"/>
          </a:xfrm>
          <a:prstGeom prst="rect">
            <a:avLst/>
          </a:prstGeom>
        </p:spPr>
      </p:pic>
      <p:pic>
        <p:nvPicPr>
          <p:cNvPr id="5" name="Picture 4"/>
          <p:cNvPicPr>
            <a:picLocks noChangeAspect="1"/>
          </p:cNvPicPr>
          <p:nvPr/>
        </p:nvPicPr>
        <p:blipFill>
          <a:blip r:embed="rId3"/>
          <a:stretch>
            <a:fillRect/>
          </a:stretch>
        </p:blipFill>
        <p:spPr>
          <a:xfrm>
            <a:off x="4239442" y="2941592"/>
            <a:ext cx="1047750" cy="350247"/>
          </a:xfrm>
          <a:prstGeom prst="rect">
            <a:avLst/>
          </a:prstGeom>
        </p:spPr>
      </p:pic>
      <p:pic>
        <p:nvPicPr>
          <p:cNvPr id="6" name="Picture 5"/>
          <p:cNvPicPr>
            <a:picLocks noChangeAspect="1"/>
          </p:cNvPicPr>
          <p:nvPr/>
        </p:nvPicPr>
        <p:blipFill>
          <a:blip r:embed="rId4"/>
          <a:stretch>
            <a:fillRect/>
          </a:stretch>
        </p:blipFill>
        <p:spPr>
          <a:xfrm>
            <a:off x="4763317" y="4256813"/>
            <a:ext cx="1123950" cy="305207"/>
          </a:xfrm>
          <a:prstGeom prst="rect">
            <a:avLst/>
          </a:prstGeom>
        </p:spPr>
      </p:pic>
      <p:sp>
        <p:nvSpPr>
          <p:cNvPr id="7" name="Slide Number Placeholder 6"/>
          <p:cNvSpPr>
            <a:spLocks noGrp="1"/>
          </p:cNvSpPr>
          <p:nvPr>
            <p:ph type="sldNum" sz="quarter" idx="11"/>
          </p:nvPr>
        </p:nvSpPr>
        <p:spPr/>
        <p:txBody>
          <a:bodyPr/>
          <a:lstStyle/>
          <a:p>
            <a:fld id="{7AE3B965-F8B6-4E35-A102-5AD7B68F5523}" type="slidenum">
              <a:rPr lang="en-US" smtClean="0"/>
              <a:t>6</a:t>
            </a:fld>
            <a:endParaRPr lang="en-US"/>
          </a:p>
        </p:txBody>
      </p:sp>
    </p:spTree>
    <p:extLst>
      <p:ext uri="{BB962C8B-B14F-4D97-AF65-F5344CB8AC3E}">
        <p14:creationId xmlns:p14="http://schemas.microsoft.com/office/powerpoint/2010/main" val="372137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فإذا نظرنا إلى خريطة كارنوف في الشكل فسوف نرى أن الخلايا المتجاورة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Adjacent cells</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تختلف في متغير واحد فقط، وهذا يعني أننا لو حركنا أي منها من مكانه إلى الخلية المجاورة له رأسيًا أو أفقياً، فلن يحدث تغيير إلا في متغير واحد فقط، وبتجميع الخلايا المتجاورة المحتوية على " 1" كما في الشكل فإنه يمكن تبسيط الخلايا باستخدام قاعدة المتممات وجعلها حدًا واحدًا، وفي هذا المثال الخلايا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تحتوي على</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وبالتالي يتم حذف هذه المتممات، وتكون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النتيجة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A</a:t>
            </a:r>
            <a:endPar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الأزواج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المجمعة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ومن ثم يمكن التبسيط كما يلي</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849972" y="3213463"/>
            <a:ext cx="1009650" cy="362222"/>
          </a:xfrm>
          <a:prstGeom prst="rect">
            <a:avLst/>
          </a:prstGeom>
        </p:spPr>
      </p:pic>
      <p:pic>
        <p:nvPicPr>
          <p:cNvPr id="5" name="Picture 4"/>
          <p:cNvPicPr>
            <a:picLocks noChangeAspect="1"/>
          </p:cNvPicPr>
          <p:nvPr/>
        </p:nvPicPr>
        <p:blipFill>
          <a:blip r:embed="rId3"/>
          <a:stretch>
            <a:fillRect/>
          </a:stretch>
        </p:blipFill>
        <p:spPr>
          <a:xfrm>
            <a:off x="1554480" y="3213463"/>
            <a:ext cx="694506" cy="362222"/>
          </a:xfrm>
          <a:prstGeom prst="rect">
            <a:avLst/>
          </a:prstGeom>
        </p:spPr>
      </p:pic>
      <p:pic>
        <p:nvPicPr>
          <p:cNvPr id="6" name="Picture 5"/>
          <p:cNvPicPr>
            <a:picLocks noChangeAspect="1"/>
          </p:cNvPicPr>
          <p:nvPr/>
        </p:nvPicPr>
        <p:blipFill>
          <a:blip r:embed="rId4"/>
          <a:stretch>
            <a:fillRect/>
          </a:stretch>
        </p:blipFill>
        <p:spPr>
          <a:xfrm>
            <a:off x="6826567" y="4207466"/>
            <a:ext cx="1647825" cy="390662"/>
          </a:xfrm>
          <a:prstGeom prst="rect">
            <a:avLst/>
          </a:prstGeom>
        </p:spPr>
      </p:pic>
      <p:pic>
        <p:nvPicPr>
          <p:cNvPr id="7" name="Picture 6"/>
          <p:cNvPicPr>
            <a:picLocks noChangeAspect="1"/>
          </p:cNvPicPr>
          <p:nvPr/>
        </p:nvPicPr>
        <p:blipFill>
          <a:blip r:embed="rId5"/>
          <a:stretch>
            <a:fillRect/>
          </a:stretch>
        </p:blipFill>
        <p:spPr>
          <a:xfrm>
            <a:off x="1449672" y="4925144"/>
            <a:ext cx="2905125" cy="428625"/>
          </a:xfrm>
          <a:prstGeom prst="rect">
            <a:avLst/>
          </a:prstGeom>
        </p:spPr>
      </p:pic>
      <p:sp>
        <p:nvSpPr>
          <p:cNvPr id="8" name="Slide Number Placeholder 7"/>
          <p:cNvSpPr>
            <a:spLocks noGrp="1"/>
          </p:cNvSpPr>
          <p:nvPr>
            <p:ph type="sldNum" sz="quarter" idx="11"/>
          </p:nvPr>
        </p:nvSpPr>
        <p:spPr/>
        <p:txBody>
          <a:bodyPr/>
          <a:lstStyle/>
          <a:p>
            <a:fld id="{7AE3B965-F8B6-4E35-A102-5AD7B68F5523}" type="slidenum">
              <a:rPr lang="en-US" smtClean="0"/>
              <a:t>7</a:t>
            </a:fld>
            <a:endParaRPr lang="en-US"/>
          </a:p>
        </p:txBody>
      </p:sp>
    </p:spTree>
    <p:extLst>
      <p:ext uri="{BB962C8B-B14F-4D97-AF65-F5344CB8AC3E}">
        <p14:creationId xmlns:p14="http://schemas.microsoft.com/office/powerpoint/2010/main" val="877832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8000" y="574767"/>
            <a:ext cx="10363989" cy="5545234"/>
          </a:xfrm>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هذا التحليل يمكن استنتاجه بدراسة جدول الحقيقة للدائرة الموضحة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والذي نرى فيه أن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الخرج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Y</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يتبع تمامًا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الدخل </a:t>
            </a:r>
            <a:r>
              <a:rPr lang="en-US" sz="2800" i="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ar-SA" sz="2800"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وبناءً على ذلك تكون الدائرة المكافئه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كما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هو موضح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p>
          <a:p>
            <a:pPr algn="just" rtl="1"/>
            <a:r>
              <a:rPr lang="ar-SA" sz="2800" b="1" u="sng" dirty="0" smtClean="0">
                <a:solidFill>
                  <a:schemeClr val="tx1">
                    <a:lumMod val="95000"/>
                    <a:lumOff val="5000"/>
                  </a:schemeClr>
                </a:solidFill>
                <a:latin typeface="Times New Roman" panose="02020603050405020304" pitchFamily="18" charset="0"/>
                <a:cs typeface="Times New Roman" panose="02020603050405020304" pitchFamily="18" charset="0"/>
              </a:rPr>
              <a:t>مثال:</a:t>
            </a:r>
          </a:p>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صمم دائرة منطقية في أبسط صورة لجدول الحقيقة الموضح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الجدول مبينًا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كل خطوة في عملية التبسيط</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ctr" rtl="1">
              <a:buNone/>
            </a:pPr>
            <a:r>
              <a:rPr lang="ar-SA" sz="2800" b="1" u="sng" dirty="0" smtClean="0">
                <a:solidFill>
                  <a:schemeClr val="tx1">
                    <a:lumMod val="95000"/>
                    <a:lumOff val="5000"/>
                  </a:schemeClr>
                </a:solidFill>
                <a:latin typeface="Times New Roman" panose="02020603050405020304" pitchFamily="18" charset="0"/>
                <a:cs typeface="Times New Roman" panose="02020603050405020304" pitchFamily="18" charset="0"/>
              </a:rPr>
              <a:t>الحـــــــــل:</a:t>
            </a:r>
          </a:p>
          <a:p>
            <a:pPr marL="0" indent="0" algn="just" rtl="1">
              <a:buNone/>
            </a:pP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الأولى: الحصول على الصيغة البولينية من جدول الحقيقة كما يلي</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rtl="1">
              <a:buNone/>
            </a:pPr>
            <a:endParaRPr lang="ar-SA" sz="2800" b="1" u="sng"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rtl="1">
              <a:buNone/>
            </a:pPr>
            <a:endParaRPr lang="ar-SA" sz="28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rtl="1">
              <a:buNone/>
            </a:pP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الخطوة الثانية: هي رسم خريطة كارنوف لثلاثة متغيرات مع وضع " 1" طِبَقًا لحالة المتغيرات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في الخرج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كما في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أو ننظر إلى الخرج " 1" في جدول الحقيقة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كما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بالجدول</a:t>
            </a:r>
            <a:endParaRPr lang="en-US" sz="28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7797" y="4366532"/>
            <a:ext cx="3800475" cy="476250"/>
          </a:xfrm>
          <a:prstGeom prst="rect">
            <a:avLst/>
          </a:prstGeom>
        </p:spPr>
      </p:pic>
      <p:sp>
        <p:nvSpPr>
          <p:cNvPr id="3" name="Slide Number Placeholder 2"/>
          <p:cNvSpPr>
            <a:spLocks noGrp="1"/>
          </p:cNvSpPr>
          <p:nvPr>
            <p:ph type="sldNum" sz="quarter" idx="11"/>
          </p:nvPr>
        </p:nvSpPr>
        <p:spPr/>
        <p:txBody>
          <a:bodyPr/>
          <a:lstStyle/>
          <a:p>
            <a:fld id="{7AE3B965-F8B6-4E35-A102-5AD7B68F5523}" type="slidenum">
              <a:rPr lang="en-US" smtClean="0"/>
              <a:t>8</a:t>
            </a:fld>
            <a:endParaRPr lang="en-US"/>
          </a:p>
        </p:txBody>
      </p:sp>
    </p:spTree>
    <p:extLst>
      <p:ext uri="{BB962C8B-B14F-4D97-AF65-F5344CB8AC3E}">
        <p14:creationId xmlns:p14="http://schemas.microsoft.com/office/powerpoint/2010/main" val="3815479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8000" y="548641"/>
            <a:ext cx="10350926" cy="5571360"/>
          </a:xfrm>
        </p:spPr>
        <p:txBody>
          <a:bodyPr/>
          <a:lstStyle/>
          <a:p>
            <a:pPr algn="just" rtl="1"/>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ثم نقوم بوضع " 1" في الخلايا المكافئه لها على خريطة كارنوف كما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في الشكل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ثم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نقوم بوضع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0" في الخلايا الفارغة المتبقية</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95999" y="1488904"/>
            <a:ext cx="4253048" cy="4631097"/>
          </a:xfrm>
          <a:prstGeom prst="rect">
            <a:avLst/>
          </a:prstGeom>
        </p:spPr>
      </p:pic>
      <p:pic>
        <p:nvPicPr>
          <p:cNvPr id="5" name="Picture 4"/>
          <p:cNvPicPr>
            <a:picLocks noChangeAspect="1"/>
          </p:cNvPicPr>
          <p:nvPr/>
        </p:nvPicPr>
        <p:blipFill>
          <a:blip r:embed="rId3"/>
          <a:stretch>
            <a:fillRect/>
          </a:stretch>
        </p:blipFill>
        <p:spPr>
          <a:xfrm>
            <a:off x="513216" y="1750423"/>
            <a:ext cx="5194016" cy="3696788"/>
          </a:xfrm>
          <a:prstGeom prst="rect">
            <a:avLst/>
          </a:prstGeom>
        </p:spPr>
      </p:pic>
      <p:sp>
        <p:nvSpPr>
          <p:cNvPr id="3" name="Slide Number Placeholder 2"/>
          <p:cNvSpPr>
            <a:spLocks noGrp="1"/>
          </p:cNvSpPr>
          <p:nvPr>
            <p:ph type="sldNum" sz="quarter" idx="11"/>
          </p:nvPr>
        </p:nvSpPr>
        <p:spPr/>
        <p:txBody>
          <a:bodyPr/>
          <a:lstStyle/>
          <a:p>
            <a:fld id="{7AE3B965-F8B6-4E35-A102-5AD7B68F5523}" type="slidenum">
              <a:rPr lang="en-US" smtClean="0"/>
              <a:t>9</a:t>
            </a:fld>
            <a:endParaRPr lang="en-US"/>
          </a:p>
        </p:txBody>
      </p:sp>
    </p:spTree>
    <p:extLst>
      <p:ext uri="{BB962C8B-B14F-4D97-AF65-F5344CB8AC3E}">
        <p14:creationId xmlns:p14="http://schemas.microsoft.com/office/powerpoint/2010/main" val="3474698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6">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6" id="{37285CCF-9ACA-41F1-ADCA-2DA7763DDCA1}" vid="{2501BE4E-39C3-471C-941C-D6A31E0D0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Theme16</Template>
  <TotalTime>187</TotalTime>
  <Words>1066</Words>
  <Application>Microsoft Office PowerPoint</Application>
  <PresentationFormat>Widescreen</PresentationFormat>
  <Paragraphs>72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AL-Mohanad</vt:lpstr>
      <vt:lpstr>Arial</vt:lpstr>
      <vt:lpstr>Baskerville Old Face</vt:lpstr>
      <vt:lpstr>Bodoni MT</vt:lpstr>
      <vt:lpstr>Calibri</vt:lpstr>
      <vt:lpstr>Gill Sans MT</vt:lpstr>
      <vt:lpstr>Times New Roman</vt:lpstr>
      <vt:lpstr>Theme16</vt:lpstr>
      <vt:lpstr>معمل الدوائر المنطقيه  LAB 6 </vt:lpstr>
      <vt:lpstr>التبسيط باستخدام خريطة كارنوف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مثال:</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معمل الدوائر المنطقيه  LAB 6 </dc:title>
  <dc:creator>namarig</dc:creator>
  <cp:lastModifiedBy>namarig</cp:lastModifiedBy>
  <cp:revision>90</cp:revision>
  <dcterms:created xsi:type="dcterms:W3CDTF">2022-10-05T06:47:16Z</dcterms:created>
  <dcterms:modified xsi:type="dcterms:W3CDTF">2022-10-07T06:59:15Z</dcterms:modified>
</cp:coreProperties>
</file>