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75" r:id="rId2"/>
    <p:sldId id="257" r:id="rId3"/>
    <p:sldId id="258" r:id="rId4"/>
    <p:sldId id="259" r:id="rId5"/>
    <p:sldId id="260" r:id="rId6"/>
    <p:sldId id="261" r:id="rId7"/>
    <p:sldId id="263" r:id="rId8"/>
    <p:sldId id="264" r:id="rId9"/>
    <p:sldId id="265" r:id="rId10"/>
    <p:sldId id="267" r:id="rId11"/>
    <p:sldId id="268" r:id="rId12"/>
    <p:sldId id="270" r:id="rId13"/>
    <p:sldId id="271" r:id="rId14"/>
    <p:sldId id="272" r:id="rId15"/>
    <p:sldId id="273" r:id="rId16"/>
    <p:sldId id="274" r:id="rId17"/>
    <p:sldId id="27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BF4803-2436-41E9-BC5D-558439070B20}" type="datetimeFigureOut">
              <a:rPr lang="en-US" smtClean="0"/>
              <a:t>3/15/2023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F77416-CDA4-4B19-A6B9-09844D6DAFBB}" type="slidenum">
              <a:rPr lang="en-US" smtClean="0"/>
              <a:t>‹#›</a:t>
            </a:fld>
            <a:endParaRPr lang="en-US"/>
          </a:p>
        </p:txBody>
      </p:sp>
    </p:spTree>
    <p:extLst>
      <p:ext uri="{BB962C8B-B14F-4D97-AF65-F5344CB8AC3E}">
        <p14:creationId xmlns:p14="http://schemas.microsoft.com/office/powerpoint/2010/main" val="1861305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28AB4-B468-4B78-ACDF-78DA7A987965}" type="datetimeFigureOut">
              <a:rPr lang="en-US" smtClean="0"/>
              <a:t>3/15/2023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C2CEC-68D3-4C5F-87BF-69A32F4C7B82}" type="slidenum">
              <a:rPr lang="en-US" smtClean="0"/>
              <a:t>‹#›</a:t>
            </a:fld>
            <a:endParaRPr lang="en-US"/>
          </a:p>
        </p:txBody>
      </p:sp>
    </p:spTree>
    <p:extLst>
      <p:ext uri="{BB962C8B-B14F-4D97-AF65-F5344CB8AC3E}">
        <p14:creationId xmlns:p14="http://schemas.microsoft.com/office/powerpoint/2010/main" val="287794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9DE84B-57BD-436C-873A-2A5398664494}" type="slidenum">
              <a:rPr lang="en-US" smtClean="0"/>
              <a:t>1</a:t>
            </a:fld>
            <a:endParaRPr lang="en-US"/>
          </a:p>
        </p:txBody>
      </p:sp>
    </p:spTree>
    <p:extLst>
      <p:ext uri="{BB962C8B-B14F-4D97-AF65-F5344CB8AC3E}">
        <p14:creationId xmlns:p14="http://schemas.microsoft.com/office/powerpoint/2010/main" val="138078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smtClean="0"/>
              <a:t>مثلا اذا كانت</a:t>
            </a:r>
            <a:r>
              <a:rPr lang="ar-SA" baseline="0" dirty="0" smtClean="0"/>
              <a:t> هناك  طائرة تمتلك جناحا فهذا </a:t>
            </a:r>
            <a:r>
              <a:rPr lang="en-US" sz="1200" dirty="0" smtClean="0">
                <a:solidFill>
                  <a:schemeClr val="tx1"/>
                </a:solidFill>
                <a:latin typeface="Times New Roman" panose="02020603050405020304" pitchFamily="18" charset="0"/>
                <a:cs typeface="Times New Roman" panose="02020603050405020304" pitchFamily="18" charset="0"/>
              </a:rPr>
              <a:t>Composition</a:t>
            </a:r>
            <a:r>
              <a:rPr lang="ar-SA" sz="1200" dirty="0" smtClean="0">
                <a:solidFill>
                  <a:schemeClr val="tx1"/>
                </a:solidFill>
                <a:latin typeface="Times New Roman" panose="02020603050405020304" pitchFamily="18" charset="0"/>
                <a:cs typeface="Times New Roman" panose="02020603050405020304" pitchFamily="18" charset="0"/>
              </a:rPr>
              <a:t> فماذا تفعل بالجناح لوحده</a:t>
            </a:r>
            <a:r>
              <a:rPr lang="ar-SA" sz="1200" baseline="0" dirty="0" smtClean="0">
                <a:solidFill>
                  <a:schemeClr val="tx1"/>
                </a:solidFill>
                <a:latin typeface="Times New Roman" panose="02020603050405020304" pitchFamily="18" charset="0"/>
                <a:cs typeface="Times New Roman" panose="02020603050405020304" pitchFamily="18" charset="0"/>
              </a:rPr>
              <a:t> </a:t>
            </a:r>
          </a:p>
          <a:p>
            <a:pPr algn="r" rtl="1"/>
            <a:r>
              <a:rPr lang="ar-SA" sz="1200" baseline="0" dirty="0" smtClean="0">
                <a:solidFill>
                  <a:schemeClr val="tx1"/>
                </a:solidFill>
                <a:latin typeface="Times New Roman" panose="02020603050405020304" pitchFamily="18" charset="0"/>
                <a:cs typeface="Times New Roman" panose="02020603050405020304" pitchFamily="18" charset="0"/>
              </a:rPr>
              <a:t>اما اذا كانت هناك بركه فيها بط فهذا </a:t>
            </a:r>
            <a:r>
              <a:rPr lang="en-US" sz="1200" b="1" dirty="0" smtClean="0">
                <a:solidFill>
                  <a:schemeClr val="tx1"/>
                </a:solidFill>
                <a:latin typeface="Times New Roman" panose="02020603050405020304" pitchFamily="18" charset="0"/>
                <a:cs typeface="Times New Roman" panose="02020603050405020304" pitchFamily="18" charset="0"/>
              </a:rPr>
              <a:t>Aggregation</a:t>
            </a:r>
            <a:r>
              <a:rPr lang="ar-SA" sz="1200" b="1" dirty="0" smtClean="0">
                <a:solidFill>
                  <a:schemeClr val="tx1"/>
                </a:solidFill>
                <a:latin typeface="Times New Roman" panose="02020603050405020304" pitchFamily="18" charset="0"/>
                <a:cs typeface="Times New Roman" panose="02020603050405020304" pitchFamily="18" charset="0"/>
              </a:rPr>
              <a:t> لانه يمكن للبط ان يعيش دون بركه والبركه ستبقي برمه حتي لو لم يكن فيها بط </a:t>
            </a:r>
            <a:endParaRPr lang="en-US" dirty="0"/>
          </a:p>
        </p:txBody>
      </p:sp>
      <p:sp>
        <p:nvSpPr>
          <p:cNvPr id="4" name="Slide Number Placeholder 3"/>
          <p:cNvSpPr>
            <a:spLocks noGrp="1"/>
          </p:cNvSpPr>
          <p:nvPr>
            <p:ph type="sldNum" sz="quarter" idx="10"/>
          </p:nvPr>
        </p:nvSpPr>
        <p:spPr/>
        <p:txBody>
          <a:bodyPr/>
          <a:lstStyle/>
          <a:p>
            <a:fld id="{CB246F6A-3938-4326-B7E7-53F3517D5DA8}" type="slidenum">
              <a:rPr lang="en-US" smtClean="0"/>
              <a:t>12</a:t>
            </a:fld>
            <a:endParaRPr lang="en-US"/>
          </a:p>
        </p:txBody>
      </p:sp>
    </p:spTree>
    <p:extLst>
      <p:ext uri="{BB962C8B-B14F-4D97-AF65-F5344CB8AC3E}">
        <p14:creationId xmlns:p14="http://schemas.microsoft.com/office/powerpoint/2010/main" val="244306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7C2CEC-68D3-4C5F-87BF-69A32F4C7B82}" type="slidenum">
              <a:rPr lang="en-US" smtClean="0"/>
              <a:t>14</a:t>
            </a:fld>
            <a:endParaRPr lang="en-US"/>
          </a:p>
        </p:txBody>
      </p:sp>
    </p:spTree>
    <p:extLst>
      <p:ext uri="{BB962C8B-B14F-4D97-AF65-F5344CB8AC3E}">
        <p14:creationId xmlns:p14="http://schemas.microsoft.com/office/powerpoint/2010/main" val="421522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743890C-9BE0-4128-BDC3-04235D59E569}" type="datetime1">
              <a:rPr lang="en-US" smtClean="0"/>
              <a:t>3/15/2023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D8B86C2-86F5-47C3-A013-B45CD36C19A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11BDA-6B54-4E6D-B2E2-16A743E7188B}" type="datetime1">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B86C2-86F5-47C3-A013-B45CD36C19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C30248-53BB-4BA9-9993-AF6EA283C02B}" type="datetime1">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B86C2-86F5-47C3-A013-B45CD36C19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31DC0C4-87CE-4FF4-BBD8-CAE588B464F5}" type="datetime1">
              <a:rPr lang="en-US" smtClean="0"/>
              <a:t>3/15/2023</a:t>
            </a:fld>
            <a:endParaRPr lang="en-US"/>
          </a:p>
        </p:txBody>
      </p:sp>
      <p:sp>
        <p:nvSpPr>
          <p:cNvPr id="9" name="Slide Number Placeholder 8"/>
          <p:cNvSpPr>
            <a:spLocks noGrp="1"/>
          </p:cNvSpPr>
          <p:nvPr>
            <p:ph type="sldNum" sz="quarter" idx="15"/>
          </p:nvPr>
        </p:nvSpPr>
        <p:spPr/>
        <p:txBody>
          <a:bodyPr rtlCol="0"/>
          <a:lstStyle/>
          <a:p>
            <a:fld id="{FD8B86C2-86F5-47C3-A013-B45CD36C19A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CCC7229-8582-49DC-88AA-C8ED98FE0D9C}" type="datetime1">
              <a:rPr lang="en-US" smtClean="0"/>
              <a:t>3/15/2023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D8B86C2-86F5-47C3-A013-B45CD36C19A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CA04F4-FFC6-4087-BEC5-BD2B724F60E4}" type="datetime1">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B86C2-86F5-47C3-A013-B45CD36C19A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03AF60-155E-43C5-AFA1-BD5BF2C717D3}" type="datetime1">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B86C2-86F5-47C3-A013-B45CD36C19A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BB2A313-E937-436C-9330-84ACAF397EC0}" type="datetime1">
              <a:rPr lang="en-US" smtClean="0"/>
              <a:t>3/15/2023</a:t>
            </a:fld>
            <a:endParaRPr lang="en-US"/>
          </a:p>
        </p:txBody>
      </p:sp>
      <p:sp>
        <p:nvSpPr>
          <p:cNvPr id="7" name="Slide Number Placeholder 6"/>
          <p:cNvSpPr>
            <a:spLocks noGrp="1"/>
          </p:cNvSpPr>
          <p:nvPr>
            <p:ph type="sldNum" sz="quarter" idx="11"/>
          </p:nvPr>
        </p:nvSpPr>
        <p:spPr/>
        <p:txBody>
          <a:bodyPr rtlCol="0"/>
          <a:lstStyle/>
          <a:p>
            <a:fld id="{FD8B86C2-86F5-47C3-A013-B45CD36C19A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B5B51-A2C4-4FFF-AF7C-D8EDC7234FC1}" type="datetime1">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B86C2-86F5-47C3-A013-B45CD36C19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DDF1EE3-B69F-4C9A-91DC-C93D5EE6070C}" type="datetime1">
              <a:rPr lang="en-US" smtClean="0"/>
              <a:t>3/15/2023</a:t>
            </a:fld>
            <a:endParaRPr lang="en-US"/>
          </a:p>
        </p:txBody>
      </p:sp>
      <p:sp>
        <p:nvSpPr>
          <p:cNvPr id="22" name="Slide Number Placeholder 21"/>
          <p:cNvSpPr>
            <a:spLocks noGrp="1"/>
          </p:cNvSpPr>
          <p:nvPr>
            <p:ph type="sldNum" sz="quarter" idx="15"/>
          </p:nvPr>
        </p:nvSpPr>
        <p:spPr/>
        <p:txBody>
          <a:bodyPr rtlCol="0"/>
          <a:lstStyle/>
          <a:p>
            <a:fld id="{FD8B86C2-86F5-47C3-A013-B45CD36C19A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01F5F01-AE80-4B8E-B68F-FCFB1F3396F6}" type="datetime1">
              <a:rPr lang="en-US" smtClean="0"/>
              <a:t>3/15/2023</a:t>
            </a:fld>
            <a:endParaRPr lang="en-US"/>
          </a:p>
        </p:txBody>
      </p:sp>
      <p:sp>
        <p:nvSpPr>
          <p:cNvPr id="18" name="Slide Number Placeholder 17"/>
          <p:cNvSpPr>
            <a:spLocks noGrp="1"/>
          </p:cNvSpPr>
          <p:nvPr>
            <p:ph type="sldNum" sz="quarter" idx="11"/>
          </p:nvPr>
        </p:nvSpPr>
        <p:spPr/>
        <p:txBody>
          <a:bodyPr rtlCol="0"/>
          <a:lstStyle/>
          <a:p>
            <a:fld id="{FD8B86C2-86F5-47C3-A013-B45CD36C19A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07153C-D7F4-499A-A38C-77C8FDFA1C91}" type="datetime1">
              <a:rPr lang="en-US" smtClean="0"/>
              <a:t>3/15/2023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D8B86C2-86F5-47C3-A013-B45CD36C19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3arabi.com/%d8%a7%d9%84%d8%aa%d9%82%d9%86%d9%8a%d8%a9/%d9%85%d8%a7-%d8%a7%d9%84%d9%81%d8%b1%d9%82-%d8%a8%d9%8a%d9%86-%d8%a7%d9%84%d9%85%d8%a8%d8%b1%d9%85%d8%ac%d9%8a%d9%86-%d9%88%d8%a7%d9%84%d9%85%d8%b7%d9%88%d8%b1%d9%8a%d9%86-%d9%81%d9%8a-%d8%b9%d8%a7/" TargetMode="External"/><Relationship Id="rId2" Type="http://schemas.openxmlformats.org/officeDocument/2006/relationships/hyperlink" Target="http://en.wikipedia.org/wiki/Unified_Modeling_Langu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LEC5</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8BAD14-A7E9-427B-9C85-48B290550789}" type="slidenum">
              <a:rPr lang="en-US" smtClean="0"/>
              <a:t>1</a:t>
            </a:fld>
            <a:endParaRPr lang="en-US"/>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631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fontScale="90000"/>
          </a:bodyPr>
          <a:lstStyle/>
          <a:p>
            <a:pPr algn="r" rtl="1"/>
            <a:r>
              <a:rPr lang="ar-SA" sz="3600" dirty="0" smtClean="0">
                <a:solidFill>
                  <a:schemeClr val="tx1">
                    <a:lumMod val="95000"/>
                    <a:lumOff val="5000"/>
                  </a:schemeClr>
                </a:solidFill>
                <a:latin typeface="Times New Roman" panose="02020603050405020304" pitchFamily="18" charset="0"/>
                <a:cs typeface="Times New Roman" panose="02020603050405020304" pitchFamily="18" charset="0"/>
              </a:rPr>
              <a:t>الروابط والعلاقات:</a:t>
            </a:r>
            <a:r>
              <a:rPr lang="en-US" sz="4000" dirty="0" smtClean="0">
                <a:solidFill>
                  <a:schemeClr val="tx1"/>
                </a:solidFill>
                <a:latin typeface="Times New Roman" panose="02020603050405020304" pitchFamily="18" charset="0"/>
                <a:cs typeface="Times New Roman" panose="02020603050405020304" pitchFamily="18" charset="0"/>
              </a:rPr>
              <a:t/>
            </a:r>
            <a:br>
              <a:rPr lang="en-US" sz="4000" dirty="0" smtClean="0">
                <a:solidFill>
                  <a:schemeClr val="tx1"/>
                </a:solidFill>
                <a:latin typeface="Times New Roman" panose="02020603050405020304" pitchFamily="18" charset="0"/>
                <a:cs typeface="Times New Roman" panose="02020603050405020304" pitchFamily="18" charset="0"/>
              </a:rPr>
            </a:br>
            <a:r>
              <a:rPr lang="ar-EG" sz="4000" dirty="0" smtClean="0">
                <a:solidFill>
                  <a:srgbClr val="FF0000"/>
                </a:solidFill>
                <a:latin typeface="Times New Roman" panose="02020603050405020304" pitchFamily="18" charset="0"/>
                <a:cs typeface="Times New Roman" panose="02020603050405020304" pitchFamily="18" charset="0"/>
              </a:rPr>
              <a:t>اول</a:t>
            </a:r>
            <a:r>
              <a:rPr lang="ar-EG" sz="4000" dirty="0" smtClean="0">
                <a:latin typeface="Times New Roman" panose="02020603050405020304" pitchFamily="18" charset="0"/>
                <a:cs typeface="Times New Roman" panose="02020603050405020304" pitchFamily="18" charset="0"/>
              </a:rPr>
              <a:t>ا :</a:t>
            </a:r>
            <a:r>
              <a:rPr lang="en-US" sz="4000" dirty="0" smtClean="0">
                <a:solidFill>
                  <a:srgbClr val="FF0000"/>
                </a:solidFill>
                <a:latin typeface="Times New Roman" panose="02020603050405020304" pitchFamily="18" charset="0"/>
                <a:cs typeface="Times New Roman" panose="02020603050405020304" pitchFamily="18" charset="0"/>
              </a:rPr>
              <a:t>Generalization</a:t>
            </a:r>
            <a:r>
              <a:rPr lang="ar-EG" sz="4000" dirty="0" smtClean="0">
                <a:latin typeface="Times New Roman" panose="02020603050405020304" pitchFamily="18" charset="0"/>
                <a:cs typeface="Times New Roman" panose="02020603050405020304" pitchFamily="18" charset="0"/>
              </a:rPr>
              <a:t> </a:t>
            </a:r>
            <a:r>
              <a:rPr lang="ar-SA" sz="4000" dirty="0" smtClean="0">
                <a:solidFill>
                  <a:schemeClr val="tx1"/>
                </a:solidFill>
                <a:latin typeface="Times New Roman" panose="02020603050405020304" pitchFamily="18" charset="0"/>
                <a:cs typeface="Times New Roman" panose="02020603050405020304" pitchFamily="18" charset="0"/>
              </a:rPr>
              <a:t>الوراثة </a:t>
            </a:r>
            <a:r>
              <a:rPr lang="ar-SA" sz="4000" dirty="0">
                <a:solidFill>
                  <a:schemeClr val="tx1"/>
                </a:solidFill>
                <a:latin typeface="Times New Roman" panose="02020603050405020304" pitchFamily="18" charset="0"/>
                <a:cs typeface="Times New Roman" panose="02020603050405020304" pitchFamily="18" charset="0"/>
              </a:rPr>
              <a:t>(أو التعميم) </a:t>
            </a:r>
            <a:r>
              <a:rPr lang="ar-SA" sz="4000" dirty="0" smtClean="0">
                <a:solidFill>
                  <a:schemeClr val="tx1"/>
                </a:solidFill>
                <a:latin typeface="Times New Roman" panose="02020603050405020304" pitchFamily="18" charset="0"/>
                <a:cs typeface="Times New Roman" panose="02020603050405020304" pitchFamily="18" charset="0"/>
              </a:rPr>
              <a:t>:</a:t>
            </a:r>
            <a:r>
              <a:rPr lang="en-US" sz="4000" dirty="0" smtClean="0">
                <a:solidFill>
                  <a:schemeClr val="tx1"/>
                </a:solidFill>
                <a:latin typeface="Times New Roman" panose="02020603050405020304" pitchFamily="18" charset="0"/>
                <a:cs typeface="Times New Roman" panose="02020603050405020304" pitchFamily="18" charset="0"/>
              </a:rPr>
              <a:t> is A</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rtl="1">
              <a:buNone/>
            </a:pPr>
            <a:r>
              <a:rPr lang="ar-SA" dirty="0">
                <a:solidFill>
                  <a:schemeClr val="tx1"/>
                </a:solidFill>
                <a:latin typeface="Times New Roman" panose="02020603050405020304" pitchFamily="18" charset="0"/>
                <a:cs typeface="Times New Roman" panose="02020603050405020304" pitchFamily="18" charset="0"/>
              </a:rPr>
              <a:t>رمز الوراثة هو خط متصل برأس سهم أجوف من الكلاس </a:t>
            </a:r>
            <a:r>
              <a:rPr lang="ar-SA" dirty="0" smtClean="0">
                <a:solidFill>
                  <a:schemeClr val="tx1"/>
                </a:solidFill>
                <a:latin typeface="Times New Roman" panose="02020603050405020304" pitchFamily="18" charset="0"/>
                <a:cs typeface="Times New Roman" panose="02020603050405020304" pitchFamily="18" charset="0"/>
              </a:rPr>
              <a:t>الفرعي</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إلى</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الكلاس الأصلي</a:t>
            </a:r>
            <a:br>
              <a:rPr lang="ar-SA" dirty="0" smtClean="0">
                <a:solidFill>
                  <a:schemeClr val="tx1"/>
                </a:solidFill>
                <a:latin typeface="Times New Roman" panose="02020603050405020304" pitchFamily="18" charset="0"/>
                <a:cs typeface="Times New Roman" panose="02020603050405020304" pitchFamily="18" charset="0"/>
              </a:rPr>
            </a:br>
            <a:endParaRPr lang="ar-SA"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27181" y="3106781"/>
            <a:ext cx="2430076" cy="2881087"/>
          </a:xfrm>
          <a:prstGeom prst="rect">
            <a:avLst/>
          </a:prstGeom>
        </p:spPr>
      </p:pic>
      <p:sp>
        <p:nvSpPr>
          <p:cNvPr id="5" name="TextBox 4"/>
          <p:cNvSpPr txBox="1"/>
          <p:nvPr/>
        </p:nvSpPr>
        <p:spPr>
          <a:xfrm>
            <a:off x="3712888" y="3357155"/>
            <a:ext cx="4330568" cy="1569660"/>
          </a:xfrm>
          <a:prstGeom prst="rect">
            <a:avLst/>
          </a:prstGeom>
          <a:noFill/>
        </p:spPr>
        <p:txBody>
          <a:bodyPr wrap="square" rtlCol="0">
            <a:spAutoFit/>
          </a:bodyPr>
          <a:lstStyle/>
          <a:p>
            <a:pPr algn="just" rtl="1"/>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SubClass1 </a:t>
            </a:r>
            <a:r>
              <a:rPr lang="ar-SA" sz="2400" dirty="0">
                <a:latin typeface="Times New Roman" panose="02020603050405020304" pitchFamily="18" charset="0"/>
                <a:cs typeface="Times New Roman" panose="02020603050405020304" pitchFamily="18" charset="0"/>
              </a:rPr>
              <a:t>و </a:t>
            </a:r>
            <a:r>
              <a:rPr lang="en-US" sz="2400" dirty="0" smtClean="0">
                <a:latin typeface="Times New Roman" panose="02020603050405020304" pitchFamily="18" charset="0"/>
                <a:cs typeface="Times New Roman" panose="02020603050405020304" pitchFamily="18" charset="0"/>
              </a:rPr>
              <a:t>SubClass2</a:t>
            </a:r>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هي كلاسات فرعية والتي قامت بوراثة السمات والعمليات من كلاس الأصل </a:t>
            </a:r>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Superclass</a:t>
            </a:r>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5"/>
          </p:nvPr>
        </p:nvSpPr>
        <p:spPr/>
        <p:txBody>
          <a:bodyPr/>
          <a:lstStyle/>
          <a:p>
            <a:fld id="{FD8B86C2-86F5-47C3-A013-B45CD36C19A5}" type="slidenum">
              <a:rPr lang="en-US" smtClean="0"/>
              <a:t>10</a:t>
            </a:fld>
            <a:endParaRPr lang="en-US"/>
          </a:p>
        </p:txBody>
      </p:sp>
    </p:spTree>
    <p:extLst>
      <p:ext uri="{BB962C8B-B14F-4D97-AF65-F5344CB8AC3E}">
        <p14:creationId xmlns:p14="http://schemas.microsoft.com/office/powerpoint/2010/main" val="157584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EG" sz="3200" b="1" dirty="0" smtClean="0">
                <a:solidFill>
                  <a:srgbClr val="FF0000"/>
                </a:solidFill>
                <a:latin typeface="Times New Roman" panose="02020603050405020304" pitchFamily="18" charset="0"/>
                <a:cs typeface="Times New Roman" panose="02020603050405020304" pitchFamily="18" charset="0"/>
              </a:rPr>
              <a:t> ثانيا :</a:t>
            </a:r>
            <a:r>
              <a:rPr lang="ar-SA" sz="3200" b="1" dirty="0" smtClean="0">
                <a:solidFill>
                  <a:srgbClr val="FF0000"/>
                </a:solidFill>
                <a:latin typeface="Times New Roman" panose="02020603050405020304" pitchFamily="18" charset="0"/>
                <a:cs typeface="Times New Roman" panose="02020603050405020304" pitchFamily="18" charset="0"/>
              </a:rPr>
              <a:t>تجميع </a:t>
            </a:r>
            <a:r>
              <a:rPr lang="en-US" sz="3200" b="1" dirty="0" smtClean="0">
                <a:solidFill>
                  <a:srgbClr val="FF0000"/>
                </a:solidFill>
                <a:latin typeface="Times New Roman" panose="02020603050405020304" pitchFamily="18" charset="0"/>
                <a:cs typeface="Times New Roman" panose="02020603050405020304" pitchFamily="18" charset="0"/>
              </a:rPr>
              <a:t>Aggregation</a:t>
            </a:r>
            <a:br>
              <a:rPr lang="en-US" sz="3200" b="1" dirty="0" smtClean="0">
                <a:solidFill>
                  <a:srgbClr val="FF0000"/>
                </a:solidFill>
                <a:latin typeface="Times New Roman" panose="02020603050405020304" pitchFamily="18" charset="0"/>
                <a:cs typeface="Times New Roman" panose="02020603050405020304" pitchFamily="18" charset="0"/>
              </a:rPr>
            </a:br>
            <a:endParaRPr lang="en-US" sz="3200" dirty="0"/>
          </a:p>
        </p:txBody>
      </p:sp>
      <p:sp>
        <p:nvSpPr>
          <p:cNvPr id="4" name="Title 1"/>
          <p:cNvSpPr>
            <a:spLocks noGrp="1"/>
          </p:cNvSpPr>
          <p:nvPr>
            <p:ph sz="quarter" idx="1"/>
          </p:nvPr>
        </p:nvSpPr>
        <p:spPr/>
        <p:txBody>
          <a:bodyPr>
            <a:noAutofit/>
          </a:bodyPr>
          <a:lstStyle/>
          <a:p>
            <a:pPr algn="just" rtl="1"/>
            <a:endParaRPr lang="ar-EG" sz="2400" dirty="0" smtClean="0">
              <a:solidFill>
                <a:schemeClr val="tx1"/>
              </a:solidFill>
              <a:latin typeface="Times New Roman" panose="02020603050405020304" pitchFamily="18" charset="0"/>
              <a:cs typeface="Times New Roman" panose="02020603050405020304" pitchFamily="18" charset="0"/>
            </a:endParaRPr>
          </a:p>
          <a:p>
            <a:pPr algn="just" rtl="1"/>
            <a:endParaRPr lang="ar-EG" sz="2400" dirty="0">
              <a:latin typeface="Times New Roman" panose="02020603050405020304" pitchFamily="18" charset="0"/>
              <a:cs typeface="Times New Roman" panose="02020603050405020304" pitchFamily="18" charset="0"/>
            </a:endParaRPr>
          </a:p>
          <a:p>
            <a:pPr algn="just" rtl="1"/>
            <a:r>
              <a:rPr lang="ar-SA" sz="2400" dirty="0" smtClean="0">
                <a:solidFill>
                  <a:schemeClr val="tx1"/>
                </a:solidFill>
                <a:latin typeface="Times New Roman" panose="02020603050405020304" pitchFamily="18" charset="0"/>
                <a:cs typeface="+mj-cs"/>
              </a:rPr>
              <a:t>نوع خاص من الإقترانات، </a:t>
            </a:r>
            <a:r>
              <a:rPr lang="ar-EG" sz="2400" dirty="0">
                <a:cs typeface="+mj-cs"/>
              </a:rPr>
              <a:t>ويمثل </a:t>
            </a:r>
            <a:r>
              <a:rPr lang="ar-EG" sz="2400" dirty="0" smtClean="0">
                <a:cs typeface="+mj-cs"/>
              </a:rPr>
              <a:t>علاقة</a:t>
            </a:r>
            <a:r>
              <a:rPr lang="en-US" sz="2400" dirty="0" smtClean="0">
                <a:cs typeface="+mj-cs"/>
              </a:rPr>
              <a:t> </a:t>
            </a:r>
            <a:r>
              <a:rPr lang="ar-EG" sz="2400" dirty="0" smtClean="0">
                <a:cs typeface="+mj-cs"/>
              </a:rPr>
              <a:t>“</a:t>
            </a:r>
            <a:r>
              <a:rPr lang="en-US" sz="2400" dirty="0" smtClean="0">
                <a:cs typeface="+mj-cs"/>
              </a:rPr>
              <a:t>”Part of”</a:t>
            </a:r>
            <a:endParaRPr lang="ar-EG" sz="2400" dirty="0" smtClean="0">
              <a:cs typeface="+mj-cs"/>
            </a:endParaRPr>
          </a:p>
          <a:p>
            <a:pPr algn="just" rtl="1"/>
            <a:r>
              <a:rPr lang="ar-SA" sz="2400" dirty="0" smtClean="0">
                <a:solidFill>
                  <a:schemeClr val="tx1"/>
                </a:solidFill>
                <a:latin typeface="Times New Roman" panose="02020603050405020304" pitchFamily="18" charset="0"/>
                <a:cs typeface="Times New Roman" panose="02020603050405020304" pitchFamily="18" charset="0"/>
              </a:rPr>
              <a:t>رمز التجميع خط متصل مع ماسه غير معبأ في نهاية الارتباط متصل بالكلاس المركب. </a:t>
            </a:r>
          </a:p>
          <a:p>
            <a:pPr algn="just" rtl="1"/>
            <a:r>
              <a:rPr lang="ar-SA" sz="2400" dirty="0" smtClean="0">
                <a:solidFill>
                  <a:schemeClr val="tx1"/>
                </a:solidFill>
                <a:latin typeface="Times New Roman" panose="02020603050405020304" pitchFamily="18" charset="0"/>
                <a:cs typeface="Times New Roman" panose="02020603050405020304" pitchFamily="18" charset="0"/>
              </a:rPr>
              <a:t>  تعني أن  </a:t>
            </a:r>
            <a:r>
              <a:rPr lang="en-US" sz="2400" dirty="0" smtClean="0">
                <a:solidFill>
                  <a:schemeClr val="tx1"/>
                </a:solidFill>
                <a:latin typeface="Times New Roman" panose="02020603050405020304" pitchFamily="18" charset="0"/>
                <a:cs typeface="Times New Roman" panose="02020603050405020304" pitchFamily="18" charset="0"/>
              </a:rPr>
              <a:t>Class2</a:t>
            </a:r>
            <a:r>
              <a:rPr lang="ar-SA"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هو جزء من  </a:t>
            </a:r>
            <a:r>
              <a:rPr lang="en-US" sz="2400" dirty="0" smtClean="0">
                <a:solidFill>
                  <a:schemeClr val="tx1"/>
                </a:solidFill>
                <a:latin typeface="Times New Roman" panose="02020603050405020304" pitchFamily="18" charset="0"/>
                <a:cs typeface="Times New Roman" panose="02020603050405020304" pitchFamily="18" charset="0"/>
              </a:rPr>
              <a:t>Class1</a:t>
            </a:r>
            <a:r>
              <a:rPr lang="ar-SA"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في المثال أعلاه، يمكن ربط العديد من الكائنات من  </a:t>
            </a:r>
            <a:r>
              <a:rPr lang="en-US" sz="2400" dirty="0" smtClean="0">
                <a:solidFill>
                  <a:schemeClr val="tx1"/>
                </a:solidFill>
                <a:latin typeface="Times New Roman" panose="02020603050405020304" pitchFamily="18" charset="0"/>
                <a:cs typeface="Times New Roman" panose="02020603050405020304" pitchFamily="18" charset="0"/>
              </a:rPr>
              <a:t>Class2</a:t>
            </a:r>
            <a:r>
              <a:rPr lang="ar-SA"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 والمشار إليها بواسطة * ، بالـ  </a:t>
            </a:r>
            <a:r>
              <a:rPr lang="en-US" sz="2400" dirty="0" smtClean="0">
                <a:solidFill>
                  <a:schemeClr val="tx1"/>
                </a:solidFill>
                <a:latin typeface="Times New Roman" panose="02020603050405020304" pitchFamily="18" charset="0"/>
                <a:cs typeface="Times New Roman" panose="02020603050405020304" pitchFamily="18" charset="0"/>
              </a:rPr>
              <a:t>Class1</a:t>
            </a:r>
            <a:r>
              <a:rPr lang="ar-SA" sz="2400" dirty="0" smtClean="0">
                <a:solidFill>
                  <a:schemeClr val="tx1"/>
                </a:solidFill>
                <a:latin typeface="Times New Roman" panose="02020603050405020304" pitchFamily="18" charset="0"/>
                <a:cs typeface="Times New Roman" panose="02020603050405020304" pitchFamily="18" charset="0"/>
              </a:rPr>
              <a:t>  </a:t>
            </a:r>
          </a:p>
          <a:p>
            <a:pPr algn="just" rtl="1"/>
            <a:r>
              <a:rPr lang="ar-SA" sz="2400" dirty="0" smtClean="0">
                <a:solidFill>
                  <a:schemeClr val="tx1"/>
                </a:solidFill>
                <a:latin typeface="Times New Roman" panose="02020603050405020304" pitchFamily="18" charset="0"/>
                <a:cs typeface="Times New Roman" panose="02020603050405020304" pitchFamily="18" charset="0"/>
              </a:rPr>
              <a:t>كائن واحد يمكن بناءه من تجمع كائنات اخري</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 وهوعلاقة (لديه) (</a:t>
            </a:r>
            <a:r>
              <a:rPr lang="en-US" sz="2400" dirty="0" smtClean="0">
                <a:solidFill>
                  <a:schemeClr val="tx1"/>
                </a:solidFill>
                <a:latin typeface="Times New Roman" panose="02020603050405020304" pitchFamily="18" charset="0"/>
                <a:cs typeface="Times New Roman" panose="02020603050405020304" pitchFamily="18" charset="0"/>
              </a:rPr>
              <a:t>has a</a:t>
            </a:r>
            <a:r>
              <a:rPr lang="ar-SA"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EG" sz="2400" dirty="0" smtClean="0">
                <a:latin typeface="Times New Roman" panose="02020603050405020304" pitchFamily="18" charset="0"/>
                <a:cs typeface="Times New Roman" panose="02020603050405020304" pitchFamily="18" charset="0"/>
              </a:rPr>
              <a:t>مثلا كلاس سيارة هو تجميع من مجموعة سائقين </a:t>
            </a:r>
            <a:r>
              <a:rPr lang="en-US" sz="2400" dirty="0" smtClean="0">
                <a:solidFill>
                  <a:schemeClr val="tx1"/>
                </a:solidFill>
                <a:latin typeface="Times New Roman" panose="02020603050405020304" pitchFamily="18" charset="0"/>
                <a:cs typeface="Times New Roman" panose="02020603050405020304" pitchFamily="18" charset="0"/>
              </a:rPr>
              <a:t>.</a:t>
            </a:r>
            <a:endParaRPr lang="ar-SA" sz="240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2400" y="990600"/>
            <a:ext cx="5125136" cy="1075795"/>
          </a:xfrm>
          <a:prstGeom prst="rect">
            <a:avLst/>
          </a:prstGeom>
        </p:spPr>
      </p:pic>
      <p:sp>
        <p:nvSpPr>
          <p:cNvPr id="6" name="Slide Number Placeholder 5"/>
          <p:cNvSpPr>
            <a:spLocks noGrp="1"/>
          </p:cNvSpPr>
          <p:nvPr>
            <p:ph type="sldNum" sz="quarter" idx="15"/>
          </p:nvPr>
        </p:nvSpPr>
        <p:spPr/>
        <p:txBody>
          <a:bodyPr/>
          <a:lstStyle/>
          <a:p>
            <a:fld id="{FD8B86C2-86F5-47C3-A013-B45CD36C19A5}" type="slidenum">
              <a:rPr lang="en-US" smtClean="0"/>
              <a:t>11</a:t>
            </a:fld>
            <a:endParaRPr lang="en-US"/>
          </a:p>
        </p:txBody>
      </p:sp>
    </p:spTree>
    <p:extLst>
      <p:ext uri="{BB962C8B-B14F-4D97-AF65-F5344CB8AC3E}">
        <p14:creationId xmlns:p14="http://schemas.microsoft.com/office/powerpoint/2010/main" val="92536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ar-EG" sz="3600" dirty="0" smtClean="0">
                <a:solidFill>
                  <a:srgbClr val="FF0000"/>
                </a:solidFill>
                <a:latin typeface="Times New Roman" panose="02020603050405020304" pitchFamily="18" charset="0"/>
                <a:cs typeface="Times New Roman" panose="02020603050405020304" pitchFamily="18" charset="0"/>
              </a:rPr>
              <a:t> </a:t>
            </a:r>
            <a:r>
              <a:rPr lang="ar-SA" sz="3600" dirty="0" smtClean="0">
                <a:solidFill>
                  <a:srgbClr val="FF0000"/>
                </a:solidFill>
                <a:latin typeface="Times New Roman" panose="02020603050405020304" pitchFamily="18" charset="0"/>
                <a:cs typeface="Times New Roman" panose="02020603050405020304" pitchFamily="18" charset="0"/>
              </a:rPr>
              <a:t>تكوين </a:t>
            </a:r>
            <a:r>
              <a:rPr lang="en-US" sz="3600" dirty="0" smtClean="0">
                <a:solidFill>
                  <a:srgbClr val="FF0000"/>
                </a:solidFill>
                <a:latin typeface="Times New Roman" panose="02020603050405020304" pitchFamily="18" charset="0"/>
                <a:cs typeface="Times New Roman" panose="02020603050405020304" pitchFamily="18" charset="0"/>
              </a:rPr>
              <a:t>Composition</a:t>
            </a:r>
            <a:r>
              <a:rPr lang="ar-EG" sz="3600" dirty="0" smtClean="0">
                <a:solidFill>
                  <a:srgbClr val="FF0000"/>
                </a:solidFill>
                <a:latin typeface="Times New Roman" panose="02020603050405020304" pitchFamily="18" charset="0"/>
                <a:cs typeface="Times New Roman" panose="02020603050405020304" pitchFamily="18" charset="0"/>
              </a:rPr>
              <a:t/>
            </a:r>
            <a:br>
              <a:rPr lang="ar-EG" sz="3600" dirty="0" smtClean="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r" rtl="1"/>
            <a:r>
              <a:rPr lang="ar-SA" dirty="0">
                <a:latin typeface="Times New Roman" panose="02020603050405020304" pitchFamily="18" charset="0"/>
                <a:cs typeface="Times New Roman" panose="02020603050405020304" pitchFamily="18" charset="0"/>
              </a:rPr>
              <a:t>رمز التكوين خط متصل مع ماسة ممتلئة عند الرابطة المتصلة بكلاس المركب </a:t>
            </a:r>
            <a:endParaRPr lang="ar-SA" dirty="0" smtClean="0">
              <a:latin typeface="Times New Roman" panose="02020603050405020304" pitchFamily="18" charset="0"/>
              <a:cs typeface="Times New Roman" panose="02020603050405020304" pitchFamily="18" charset="0"/>
            </a:endParaRPr>
          </a:p>
          <a:p>
            <a:pPr algn="r" rtl="1"/>
            <a:r>
              <a:rPr lang="ar-SA" dirty="0" smtClean="0"/>
              <a:t>اي لايمكن ان يتواجد  الكلاس الا كجزء من الكلاس الاخر </a:t>
            </a:r>
            <a:endParaRPr lang="en-US" dirty="0" smtClean="0"/>
          </a:p>
          <a:p>
            <a:pPr algn="r" rtl="1"/>
            <a:r>
              <a:rPr lang="ar-SA" dirty="0" smtClean="0"/>
              <a:t>شبية بالتجمع  ولكن هواقوي من التجميع بمفهوم ان العلاقة تفرض ان لا وجود للكل بدون الاجزاء.</a:t>
            </a:r>
            <a:r>
              <a:rPr lang="en-US" dirty="0" smtClean="0"/>
              <a:t>  </a:t>
            </a:r>
            <a:r>
              <a:rPr lang="ar-SA" dirty="0" smtClean="0"/>
              <a:t>وتكون العلاقه (يمتلك) (</a:t>
            </a:r>
            <a:r>
              <a:rPr lang="en-US" dirty="0" smtClean="0"/>
              <a:t>owns a</a:t>
            </a:r>
            <a:r>
              <a:rPr lang="ar-SA" dirty="0" smtClean="0"/>
              <a:t>)</a:t>
            </a:r>
          </a:p>
          <a:p>
            <a:pPr algn="r" rtl="1"/>
            <a:r>
              <a:rPr lang="ar-EG" dirty="0" smtClean="0"/>
              <a:t>مثلا</a:t>
            </a:r>
            <a:r>
              <a:rPr lang="ar-SA" dirty="0" smtClean="0"/>
              <a:t> الكتاب لايكون  كتاب بدون صفحاته </a:t>
            </a:r>
            <a:r>
              <a:rPr lang="en-US" dirty="0"/>
              <a:t/>
            </a:r>
            <a:br>
              <a:rPr lang="en-US" dirty="0"/>
            </a:br>
            <a:r>
              <a:rPr lang="en-US" dirty="0"/>
              <a:t/>
            </a:r>
            <a:br>
              <a:rPr lang="en-US" dirty="0"/>
            </a:br>
            <a:r>
              <a:rPr lang="ar-SA" dirty="0">
                <a:latin typeface="Times New Roman" panose="02020603050405020304" pitchFamily="18" charset="0"/>
                <a:cs typeface="Times New Roman" panose="02020603050405020304" pitchFamily="18" charset="0"/>
              </a:rPr>
              <a:t/>
            </a:r>
            <a:br>
              <a:rPr lang="ar-SA" dirty="0">
                <a:latin typeface="Times New Roman" panose="02020603050405020304" pitchFamily="18" charset="0"/>
                <a:cs typeface="Times New Roman" panose="02020603050405020304" pitchFamily="18" charset="0"/>
              </a:rPr>
            </a:br>
            <a:r>
              <a:rPr lang="ar-SA" dirty="0">
                <a:latin typeface="Times New Roman" panose="02020603050405020304" pitchFamily="18" charset="0"/>
                <a:cs typeface="Times New Roman" panose="02020603050405020304" pitchFamily="18" charset="0"/>
              </a:rPr>
              <a:t/>
            </a:r>
            <a:br>
              <a:rPr lang="ar-SA"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17579" y="386700"/>
            <a:ext cx="4331562" cy="1109739"/>
          </a:xfrm>
          <a:prstGeom prst="rect">
            <a:avLst/>
          </a:prstGeom>
        </p:spPr>
      </p:pic>
      <p:sp>
        <p:nvSpPr>
          <p:cNvPr id="5" name="TextBox 4"/>
          <p:cNvSpPr txBox="1"/>
          <p:nvPr/>
        </p:nvSpPr>
        <p:spPr>
          <a:xfrm>
            <a:off x="3144883" y="1496439"/>
            <a:ext cx="274320" cy="461665"/>
          </a:xfrm>
          <a:prstGeom prst="rect">
            <a:avLst/>
          </a:prstGeom>
          <a:noFill/>
        </p:spPr>
        <p:txBody>
          <a:bodyPr wrap="square" rtlCol="0">
            <a:spAutoFit/>
          </a:bodyPr>
          <a:lstStyle/>
          <a:p>
            <a:r>
              <a:rPr lang="ar-SA" sz="2400" b="1" dirty="0" smtClean="0"/>
              <a:t>*</a:t>
            </a:r>
            <a:endParaRPr lang="en-US" sz="2400" b="1" dirty="0"/>
          </a:p>
        </p:txBody>
      </p:sp>
      <p:sp>
        <p:nvSpPr>
          <p:cNvPr id="6" name="Rectangle 5"/>
          <p:cNvSpPr/>
          <p:nvPr/>
        </p:nvSpPr>
        <p:spPr>
          <a:xfrm>
            <a:off x="578032" y="4516363"/>
            <a:ext cx="1577340" cy="163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682093" y="4541643"/>
            <a:ext cx="1577340" cy="163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flipV="1">
            <a:off x="578032" y="4963887"/>
            <a:ext cx="1577340" cy="13063"/>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578032" y="5617272"/>
            <a:ext cx="1577340" cy="1306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682093" y="4976950"/>
            <a:ext cx="1606732" cy="1"/>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3691075" y="5630335"/>
            <a:ext cx="1597750" cy="6409"/>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93568" y="4624251"/>
            <a:ext cx="754380" cy="400110"/>
          </a:xfrm>
          <a:prstGeom prst="rect">
            <a:avLst/>
          </a:prstGeom>
          <a:noFill/>
        </p:spPr>
        <p:txBody>
          <a:bodyPr wrap="square" rtlCol="0">
            <a:spAutoFit/>
          </a:bodyPr>
          <a:lstStyle/>
          <a:p>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book</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171951" y="4624251"/>
            <a:ext cx="754380" cy="400110"/>
          </a:xfrm>
          <a:prstGeom prst="rect">
            <a:avLst/>
          </a:prstGeom>
          <a:noFill/>
        </p:spPr>
        <p:txBody>
          <a:bodyPr wrap="square" rtlCol="0">
            <a:spAutoFit/>
          </a:bodyPr>
          <a:lstStyle/>
          <a:p>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bags</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Diamond 17"/>
          <p:cNvSpPr/>
          <p:nvPr/>
        </p:nvSpPr>
        <p:spPr>
          <a:xfrm>
            <a:off x="2155372" y="5172891"/>
            <a:ext cx="342900" cy="251582"/>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p:cNvCxnSpPr>
            <a:stCxn id="18" idx="3"/>
            <a:endCxn id="22" idx="0"/>
          </p:cNvCxnSpPr>
          <p:nvPr/>
        </p:nvCxnSpPr>
        <p:spPr>
          <a:xfrm>
            <a:off x="2498272" y="5298683"/>
            <a:ext cx="1141367" cy="727"/>
          </a:xfrm>
          <a:prstGeom prst="line">
            <a:avLst/>
          </a:prstGeom>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262448" y="5299409"/>
            <a:ext cx="754380" cy="400110"/>
          </a:xfrm>
          <a:prstGeom prst="rect">
            <a:avLst/>
          </a:prstGeom>
          <a:noFill/>
        </p:spPr>
        <p:txBody>
          <a:bodyPr wrap="square" rtlCol="0">
            <a:spAutoFit/>
          </a:bodyPr>
          <a:lstStyle/>
          <a:p>
            <a:r>
              <a:rPr 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1..*</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5"/>
          </p:nvPr>
        </p:nvSpPr>
        <p:spPr/>
        <p:txBody>
          <a:bodyPr/>
          <a:lstStyle/>
          <a:p>
            <a:fld id="{FD8B86C2-86F5-47C3-A013-B45CD36C19A5}" type="slidenum">
              <a:rPr lang="en-US" smtClean="0"/>
              <a:t>12</a:t>
            </a:fld>
            <a:endParaRPr lang="en-US"/>
          </a:p>
        </p:txBody>
      </p:sp>
    </p:spTree>
    <p:extLst>
      <p:ext uri="{BB962C8B-B14F-4D97-AF65-F5344CB8AC3E}">
        <p14:creationId xmlns:p14="http://schemas.microsoft.com/office/powerpoint/2010/main" val="376859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EG" sz="3600" b="1" dirty="0" smtClean="0">
                <a:solidFill>
                  <a:srgbClr val="FF0000"/>
                </a:solidFill>
              </a:rPr>
              <a:t>ثالثا: الاقتران البسيط </a:t>
            </a:r>
            <a:r>
              <a:rPr lang="en-US" sz="3600" b="1" dirty="0" smtClean="0">
                <a:solidFill>
                  <a:srgbClr val="FF0000"/>
                </a:solidFill>
              </a:rPr>
              <a:t>Association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pPr marL="0" indent="0" algn="r" rtl="1" fontAlgn="base">
              <a:buNone/>
            </a:pPr>
            <a:r>
              <a:rPr lang="en-US" sz="2400" dirty="0"/>
              <a:t> </a:t>
            </a:r>
          </a:p>
          <a:p>
            <a:pPr algn="r" rtl="1" fontAlgn="base">
              <a:buFont typeface="Wingdings" pitchFamily="2" charset="2"/>
              <a:buChar char="§"/>
            </a:pPr>
            <a:r>
              <a:rPr lang="ar-EG" sz="2400" dirty="0" smtClean="0"/>
              <a:t>رابط </a:t>
            </a:r>
            <a:r>
              <a:rPr lang="ar-EG" sz="2400" dirty="0"/>
              <a:t>هيكلي بين كلاسين متماثلين</a:t>
            </a:r>
            <a:r>
              <a:rPr lang="ar-EG" sz="2400" dirty="0" smtClean="0"/>
              <a:t>.</a:t>
            </a:r>
            <a:endParaRPr lang="ar-EG" sz="2400" dirty="0"/>
          </a:p>
          <a:p>
            <a:pPr algn="r" rtl="1" fontAlgn="base">
              <a:buFont typeface="Wingdings" pitchFamily="2" charset="2"/>
              <a:buChar char="§"/>
            </a:pPr>
            <a:r>
              <a:rPr lang="ar-EG" sz="2400" dirty="0"/>
              <a:t>رمز الاقتران خط متصل يربط بين كلاسين</a:t>
            </a:r>
            <a:r>
              <a:rPr lang="ar-EG" sz="2400" dirty="0" smtClean="0"/>
              <a:t>.</a:t>
            </a:r>
            <a:endParaRPr lang="ar-EG" sz="2400" dirty="0"/>
          </a:p>
          <a:p>
            <a:pPr algn="r" rtl="1" fontAlgn="base">
              <a:buFont typeface="Wingdings" pitchFamily="2" charset="2"/>
              <a:buChar char="§"/>
            </a:pPr>
            <a:r>
              <a:rPr lang="ar-EG" sz="2400" dirty="0"/>
              <a:t>يوجد ارتباط بين (</a:t>
            </a:r>
            <a:r>
              <a:rPr lang="en-US" sz="2400" dirty="0"/>
              <a:t>Class1 </a:t>
            </a:r>
            <a:r>
              <a:rPr lang="ar-EG" sz="2400" dirty="0"/>
              <a:t>و </a:t>
            </a:r>
            <a:r>
              <a:rPr lang="en-US" sz="2400" dirty="0"/>
              <a:t>Class2</a:t>
            </a:r>
            <a:r>
              <a:rPr lang="en-US" sz="2400" dirty="0" smtClean="0"/>
              <a:t>).</a:t>
            </a:r>
            <a:endParaRPr lang="ar-EG" sz="2400" dirty="0" smtClean="0"/>
          </a:p>
          <a:p>
            <a:pPr algn="r" rtl="1" fontAlgn="base">
              <a:buFont typeface="Wingdings" pitchFamily="2" charset="2"/>
              <a:buChar char="§"/>
            </a:pPr>
            <a:r>
              <a:rPr lang="ar-EG" sz="2400" dirty="0" smtClean="0"/>
              <a:t>مثلا علاقة الطالب مع الاستاذ </a:t>
            </a:r>
          </a:p>
          <a:p>
            <a:pPr algn="r" rtl="1" fontAlgn="base">
              <a:buFont typeface="Wingdings" pitchFamily="2" charset="2"/>
              <a:buChar char="§"/>
            </a:pPr>
            <a:r>
              <a:rPr lang="ar-SA" sz="2400" dirty="0" smtClean="0">
                <a:solidFill>
                  <a:schemeClr val="tx1">
                    <a:lumMod val="95000"/>
                    <a:lumOff val="5000"/>
                  </a:schemeClr>
                </a:solidFill>
                <a:latin typeface="Times New Roman" panose="02020603050405020304" pitchFamily="18" charset="0"/>
                <a:cs typeface="Times New Roman" panose="02020603050405020304" pitchFamily="18" charset="0"/>
              </a:rPr>
              <a:t>كل رابط لديه اسم دال عليه,ثانيا هناك ارقام في طرفي الرابط هذه الارقام تصف الالزامية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cardinality</a:t>
            </a:r>
            <a:r>
              <a:rPr lang="ar-SA" sz="2400" dirty="0" smtClean="0">
                <a:solidFill>
                  <a:schemeClr val="tx1">
                    <a:lumMod val="95000"/>
                    <a:lumOff val="5000"/>
                  </a:schemeClr>
                </a:solidFill>
                <a:latin typeface="Times New Roman" panose="02020603050405020304" pitchFamily="18" charset="0"/>
                <a:cs typeface="Times New Roman" panose="02020603050405020304" pitchFamily="18" charset="0"/>
              </a:rPr>
              <a:t> لهذا الرابط وتخبرنا العدد المسموح به للتمثيلات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instances </a:t>
            </a:r>
            <a:r>
              <a:rPr lang="ar-SA" sz="2400" dirty="0" smtClean="0">
                <a:solidFill>
                  <a:schemeClr val="tx1">
                    <a:lumMod val="95000"/>
                    <a:lumOff val="5000"/>
                  </a:schemeClr>
                </a:solidFill>
                <a:latin typeface="Times New Roman" panose="02020603050405020304" pitchFamily="18" charset="0"/>
                <a:cs typeface="Times New Roman" panose="02020603050405020304" pitchFamily="18" charset="0"/>
              </a:rPr>
              <a:t> لكل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class</a:t>
            </a:r>
            <a:r>
              <a:rPr lang="ar-SA"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p>
          <a:p>
            <a:pPr marL="0" indent="0" algn="r" rtl="1">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411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D8B86C2-86F5-47C3-A013-B45CD36C19A5}" type="slidenum">
              <a:rPr lang="en-US" smtClean="0"/>
              <a:t>13</a:t>
            </a:fld>
            <a:endParaRPr lang="en-US"/>
          </a:p>
        </p:txBody>
      </p:sp>
    </p:spTree>
    <p:extLst>
      <p:ext uri="{BB962C8B-B14F-4D97-AF65-F5344CB8AC3E}">
        <p14:creationId xmlns:p14="http://schemas.microsoft.com/office/powerpoint/2010/main" val="311262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653141" y="432875"/>
            <a:ext cx="8229600" cy="4525963"/>
          </a:xfrm>
        </p:spPr>
        <p:txBody>
          <a:bodyPr/>
          <a:lstStyle/>
          <a:p>
            <a:pPr marL="0" indent="0">
              <a:buNone/>
            </a:pPr>
            <a:r>
              <a:rPr lang="ar-SA" dirty="0" smtClean="0"/>
              <a:t>  </a:t>
            </a:r>
            <a:endParaRPr lang="en-US" dirty="0"/>
          </a:p>
        </p:txBody>
      </p:sp>
      <p:sp>
        <p:nvSpPr>
          <p:cNvPr id="6" name="Title 1"/>
          <p:cNvSpPr txBox="1">
            <a:spLocks/>
          </p:cNvSpPr>
          <p:nvPr/>
        </p:nvSpPr>
        <p:spPr>
          <a:xfrm>
            <a:off x="424541" y="3581399"/>
            <a:ext cx="7728859" cy="10928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rtl="1"/>
            <a:r>
              <a:rPr lang="ar-SA" sz="2400" dirty="0" smtClean="0">
                <a:latin typeface="Times New Roman" panose="02020603050405020304" pitchFamily="18" charset="0"/>
                <a:cs typeface="Times New Roman" panose="02020603050405020304" pitchFamily="18" charset="0"/>
              </a:rPr>
              <a:t>في هذا المثال نحن نقول بان كل مدير يقود سيارة شركة واحده وفي الاتجاه المعاكس كل سيارة شركه قودها مدير واحد  </a:t>
            </a:r>
            <a:endParaRPr lang="en-US" sz="24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261255" y="1329630"/>
            <a:ext cx="9601196" cy="33189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ar-SA" smtClean="0"/>
              <a:t>  </a:t>
            </a:r>
            <a:endParaRPr lang="en-US" dirty="0"/>
          </a:p>
        </p:txBody>
      </p:sp>
      <p:sp>
        <p:nvSpPr>
          <p:cNvPr id="8" name="Rectangle 7"/>
          <p:cNvSpPr/>
          <p:nvPr/>
        </p:nvSpPr>
        <p:spPr>
          <a:xfrm>
            <a:off x="637904" y="1502835"/>
            <a:ext cx="1750423" cy="16851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637904" y="1894721"/>
            <a:ext cx="1750423" cy="1306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37903" y="2528269"/>
            <a:ext cx="1750423" cy="13063"/>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12223" y="1538452"/>
            <a:ext cx="11234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Manager</a:t>
            </a:r>
            <a:r>
              <a:rPr lang="en-US" dirty="0" smtClean="0"/>
              <a:t> </a:t>
            </a:r>
            <a:endParaRPr lang="en-US" dirty="0"/>
          </a:p>
        </p:txBody>
      </p:sp>
      <p:sp>
        <p:nvSpPr>
          <p:cNvPr id="12" name="TextBox 11"/>
          <p:cNvSpPr txBox="1"/>
          <p:nvPr/>
        </p:nvSpPr>
        <p:spPr>
          <a:xfrm>
            <a:off x="775062" y="1944109"/>
            <a:ext cx="1476103"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Name</a:t>
            </a:r>
          </a:p>
          <a:p>
            <a:r>
              <a:rPr lang="en-US" b="1" dirty="0" smtClean="0">
                <a:latin typeface="Times New Roman" panose="02020603050405020304" pitchFamily="18" charset="0"/>
                <a:cs typeface="Times New Roman" panose="02020603050405020304" pitchFamily="18" charset="0"/>
              </a:rPr>
              <a:t>salary</a:t>
            </a:r>
            <a:endParaRPr lang="en-US" b="1" dirty="0">
              <a:latin typeface="Times New Roman" panose="02020603050405020304" pitchFamily="18" charset="0"/>
              <a:cs typeface="Times New Roman" panose="02020603050405020304" pitchFamily="18" charset="0"/>
            </a:endParaRPr>
          </a:p>
        </p:txBody>
      </p:sp>
      <p:sp>
        <p:nvSpPr>
          <p:cNvPr id="13" name="Rectangle 12"/>
          <p:cNvSpPr/>
          <p:nvPr/>
        </p:nvSpPr>
        <p:spPr>
          <a:xfrm>
            <a:off x="5327469" y="1502835"/>
            <a:ext cx="1867989" cy="1766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p:cNvCxnSpPr/>
          <p:nvPr/>
        </p:nvCxnSpPr>
        <p:spPr>
          <a:xfrm>
            <a:off x="5327470" y="1944109"/>
            <a:ext cx="1867988"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327469" y="2929121"/>
            <a:ext cx="1867988"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431972" y="1548070"/>
            <a:ext cx="1658982"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Company car</a:t>
            </a:r>
            <a:endParaRPr lang="en-US" sz="20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379720" y="2023318"/>
            <a:ext cx="1763485"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Registration</a:t>
            </a:r>
          </a:p>
          <a:p>
            <a:r>
              <a:rPr lang="en-US" b="1" dirty="0" smtClean="0">
                <a:latin typeface="Times New Roman" panose="02020603050405020304" pitchFamily="18" charset="0"/>
                <a:cs typeface="Times New Roman" panose="02020603050405020304" pitchFamily="18" charset="0"/>
              </a:rPr>
              <a:t>Engine capacity</a:t>
            </a:r>
          </a:p>
          <a:p>
            <a:r>
              <a:rPr lang="en-US" b="1" dirty="0" smtClean="0">
                <a:latin typeface="Times New Roman" panose="02020603050405020304" pitchFamily="18" charset="0"/>
                <a:cs typeface="Times New Roman" panose="02020603050405020304" pitchFamily="18" charset="0"/>
              </a:rPr>
              <a:t>color</a:t>
            </a:r>
            <a:endParaRPr lang="en-US" b="1" dirty="0">
              <a:latin typeface="Times New Roman" panose="02020603050405020304" pitchFamily="18" charset="0"/>
              <a:cs typeface="Times New Roman" panose="02020603050405020304" pitchFamily="18" charset="0"/>
            </a:endParaRPr>
          </a:p>
        </p:txBody>
      </p:sp>
      <p:cxnSp>
        <p:nvCxnSpPr>
          <p:cNvPr id="18" name="Straight Connector 17"/>
          <p:cNvCxnSpPr>
            <a:stCxn id="8" idx="3"/>
            <a:endCxn id="13" idx="1"/>
          </p:cNvCxnSpPr>
          <p:nvPr/>
        </p:nvCxnSpPr>
        <p:spPr>
          <a:xfrm>
            <a:off x="2388327" y="2345390"/>
            <a:ext cx="2939142" cy="40882"/>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571207" y="2023318"/>
            <a:ext cx="209006"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4987834" y="2016940"/>
            <a:ext cx="313509"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3185161" y="2023318"/>
            <a:ext cx="1071154"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drive</a:t>
            </a:r>
            <a:endParaRPr lang="en-US" sz="2000" b="1" dirty="0">
              <a:latin typeface="Times New Roman" panose="02020603050405020304" pitchFamily="18" charset="0"/>
              <a:cs typeface="Times New Roman" panose="02020603050405020304" pitchFamily="18" charset="0"/>
            </a:endParaRPr>
          </a:p>
        </p:txBody>
      </p:sp>
      <p:sp>
        <p:nvSpPr>
          <p:cNvPr id="22" name="Slide Number Placeholder 21"/>
          <p:cNvSpPr>
            <a:spLocks noGrp="1"/>
          </p:cNvSpPr>
          <p:nvPr>
            <p:ph type="sldNum" sz="quarter" idx="15"/>
          </p:nvPr>
        </p:nvSpPr>
        <p:spPr/>
        <p:txBody>
          <a:bodyPr/>
          <a:lstStyle/>
          <a:p>
            <a:fld id="{FD8B86C2-86F5-47C3-A013-B45CD36C19A5}" type="slidenum">
              <a:rPr lang="en-US" smtClean="0"/>
              <a:t>14</a:t>
            </a:fld>
            <a:endParaRPr lang="en-US"/>
          </a:p>
        </p:txBody>
      </p:sp>
    </p:spTree>
    <p:extLst>
      <p:ext uri="{BB962C8B-B14F-4D97-AF65-F5344CB8AC3E}">
        <p14:creationId xmlns:p14="http://schemas.microsoft.com/office/powerpoint/2010/main" val="3463176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131" y="5334000"/>
            <a:ext cx="6358070" cy="1065834"/>
          </a:xfrm>
        </p:spPr>
        <p:txBody>
          <a:bodyPr>
            <a:normAutofit/>
          </a:bodyPr>
          <a:lstStyle/>
          <a:p>
            <a:pPr algn="just" rtl="1"/>
            <a:r>
              <a:rPr lang="ar-SA" sz="2400" dirty="0" smtClean="0">
                <a:solidFill>
                  <a:schemeClr val="tx1"/>
                </a:solidFill>
                <a:latin typeface="Times New Roman" panose="02020603050405020304" pitchFamily="18" charset="0"/>
                <a:cs typeface="Times New Roman" panose="02020603050405020304" pitchFamily="18" charset="0"/>
              </a:rPr>
              <a:t>في المثال اعلاه كل مديريدير 1 او اكثر من الموظفين بالمقابل اي موظف يديره مدير واحد فقط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US" dirty="0" smtClean="0"/>
              <a:t> </a:t>
            </a:r>
            <a:endParaRPr lang="en-US" dirty="0"/>
          </a:p>
        </p:txBody>
      </p:sp>
      <p:sp>
        <p:nvSpPr>
          <p:cNvPr id="4" name="Rectangle 3"/>
          <p:cNvSpPr/>
          <p:nvPr/>
        </p:nvSpPr>
        <p:spPr>
          <a:xfrm>
            <a:off x="1920240" y="2651761"/>
            <a:ext cx="1577340" cy="2403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860325" y="2614264"/>
            <a:ext cx="1577340" cy="2403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1920240" y="3409407"/>
            <a:ext cx="157734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77048" y="4419578"/>
            <a:ext cx="157734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93773" y="3394167"/>
            <a:ext cx="157734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20240" y="4378235"/>
            <a:ext cx="1577340" cy="1306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86792" y="2834640"/>
            <a:ext cx="141078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manager</a:t>
            </a:r>
            <a:endParaRPr lang="en-US" sz="20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943601" y="2728080"/>
            <a:ext cx="1410788"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Staff member </a:t>
            </a:r>
            <a:endParaRPr lang="en-US" sz="20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920241" y="3493347"/>
            <a:ext cx="1410788"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Name</a:t>
            </a:r>
          </a:p>
          <a:p>
            <a:r>
              <a:rPr lang="en-US" sz="2000" b="1" dirty="0" smtClean="0">
                <a:latin typeface="Times New Roman" panose="02020603050405020304" pitchFamily="18" charset="0"/>
                <a:cs typeface="Times New Roman" panose="02020603050405020304" pitchFamily="18" charset="0"/>
              </a:rPr>
              <a:t>age</a:t>
            </a:r>
            <a:endParaRPr lang="en-US" sz="20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5860325" y="3299338"/>
            <a:ext cx="1410788" cy="1015663"/>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Name</a:t>
            </a:r>
          </a:p>
          <a:p>
            <a:r>
              <a:rPr lang="en-US" sz="2000" b="1" dirty="0" smtClean="0">
                <a:latin typeface="Times New Roman" panose="02020603050405020304" pitchFamily="18" charset="0"/>
                <a:cs typeface="Times New Roman" panose="02020603050405020304" pitchFamily="18" charset="0"/>
              </a:rPr>
              <a:t>Age </a:t>
            </a:r>
          </a:p>
          <a:p>
            <a:r>
              <a:rPr lang="en-US" sz="2000" b="1" dirty="0" smtClean="0">
                <a:latin typeface="Times New Roman" panose="02020603050405020304" pitchFamily="18" charset="0"/>
                <a:cs typeface="Times New Roman" panose="02020603050405020304" pitchFamily="18" charset="0"/>
              </a:rPr>
              <a:t>salary</a:t>
            </a:r>
            <a:endParaRPr lang="en-US" sz="2000" b="1" dirty="0">
              <a:latin typeface="Times New Roman" panose="02020603050405020304" pitchFamily="18" charset="0"/>
              <a:cs typeface="Times New Roman" panose="02020603050405020304" pitchFamily="18" charset="0"/>
            </a:endParaRPr>
          </a:p>
        </p:txBody>
      </p:sp>
      <p:cxnSp>
        <p:nvCxnSpPr>
          <p:cNvPr id="16" name="Straight Connector 15"/>
          <p:cNvCxnSpPr>
            <a:endCxn id="5" idx="1"/>
          </p:cNvCxnSpPr>
          <p:nvPr/>
        </p:nvCxnSpPr>
        <p:spPr>
          <a:xfrm>
            <a:off x="3580856" y="3816047"/>
            <a:ext cx="2279469"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069897" y="3415937"/>
            <a:ext cx="141078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manage</a:t>
            </a:r>
            <a:endParaRPr lang="en-US" sz="20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527791" y="3394166"/>
            <a:ext cx="141078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39025" y="3444179"/>
            <a:ext cx="1410788"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5"/>
          </p:nvPr>
        </p:nvSpPr>
        <p:spPr/>
        <p:txBody>
          <a:bodyPr/>
          <a:lstStyle/>
          <a:p>
            <a:fld id="{FD8B86C2-86F5-47C3-A013-B45CD36C19A5}" type="slidenum">
              <a:rPr lang="en-US" smtClean="0"/>
              <a:t>15</a:t>
            </a:fld>
            <a:endParaRPr lang="en-US"/>
          </a:p>
        </p:txBody>
      </p:sp>
    </p:spTree>
    <p:extLst>
      <p:ext uri="{BB962C8B-B14F-4D97-AF65-F5344CB8AC3E}">
        <p14:creationId xmlns:p14="http://schemas.microsoft.com/office/powerpoint/2010/main" val="1095784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dirty="0" smtClean="0">
                <a:latin typeface="Times New Roman" panose="02020603050405020304" pitchFamily="18" charset="0"/>
                <a:cs typeface="Times New Roman" panose="02020603050405020304" pitchFamily="18" charset="0"/>
              </a:rPr>
              <a:t>امثله علي ال </a:t>
            </a:r>
            <a:r>
              <a:rPr lang="en-US" dirty="0" smtClean="0">
                <a:latin typeface="Times New Roman" panose="02020603050405020304" pitchFamily="18" charset="0"/>
                <a:cs typeface="Times New Roman" panose="02020603050405020304" pitchFamily="18" charset="0"/>
              </a:rPr>
              <a:t>instance </a:t>
            </a:r>
            <a:r>
              <a:rPr lang="ar-SA" dirty="0" smtClean="0">
                <a:latin typeface="Times New Roman" panose="02020603050405020304" pitchFamily="18" charset="0"/>
                <a:cs typeface="Times New Roman" panose="02020603050405020304" pitchFamily="18" charset="0"/>
              </a:rPr>
              <a:t> درجة العلاقة (حاله العلاقه)</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61149354"/>
              </p:ext>
            </p:extLst>
          </p:nvPr>
        </p:nvGraphicFramePr>
        <p:xfrm>
          <a:off x="2125980" y="2727281"/>
          <a:ext cx="5311684" cy="2072640"/>
        </p:xfrm>
        <a:graphic>
          <a:graphicData uri="http://schemas.openxmlformats.org/drawingml/2006/table">
            <a:tbl>
              <a:tblPr firstRow="1" bandRow="1">
                <a:tableStyleId>{5940675A-B579-460E-94D1-54222C63F5DA}</a:tableStyleId>
              </a:tblPr>
              <a:tblGrid>
                <a:gridCol w="4089153">
                  <a:extLst>
                    <a:ext uri="{9D8B030D-6E8A-4147-A177-3AD203B41FA5}">
                      <a16:colId xmlns="" xmlns:a16="http://schemas.microsoft.com/office/drawing/2014/main" val="4094470824"/>
                    </a:ext>
                  </a:extLst>
                </a:gridCol>
                <a:gridCol w="1222531">
                  <a:extLst>
                    <a:ext uri="{9D8B030D-6E8A-4147-A177-3AD203B41FA5}">
                      <a16:colId xmlns="" xmlns:a16="http://schemas.microsoft.com/office/drawing/2014/main" val="2327208205"/>
                    </a:ext>
                  </a:extLst>
                </a:gridCol>
              </a:tblGrid>
              <a:tr h="370840">
                <a:tc>
                  <a:txBody>
                    <a:bodyPr/>
                    <a:lstStyle/>
                    <a:p>
                      <a:pPr algn="ctr" rtl="1"/>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عدد غير محدود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tc>
                  <a:txBody>
                    <a:bodyPr/>
                    <a:lstStyle/>
                    <a:p>
                      <a:pPr algn="ctr" rtl="1"/>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1374249326"/>
                  </a:ext>
                </a:extLst>
              </a:tr>
              <a:tr h="370840">
                <a:tc>
                  <a:txBody>
                    <a:bodyPr/>
                    <a:lstStyle/>
                    <a:p>
                      <a:pPr algn="ctr" rtl="1"/>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واحد او اكثر</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tc>
                  <a:txBody>
                    <a:bodyPr/>
                    <a:lstStyle/>
                    <a:p>
                      <a:pPr algn="ctr" rtl="1"/>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1...*</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279765102"/>
                  </a:ext>
                </a:extLst>
              </a:tr>
              <a:tr h="370840">
                <a:tc>
                  <a:txBody>
                    <a:bodyPr/>
                    <a:lstStyle/>
                    <a:p>
                      <a:pPr algn="ctr" rtl="1"/>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واحد الي ثمانية</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tc>
                  <a:txBody>
                    <a:bodyPr/>
                    <a:lstStyle/>
                    <a:p>
                      <a:pPr algn="ctr" rtl="1"/>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8...1</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1438697254"/>
                  </a:ext>
                </a:extLst>
              </a:tr>
              <a:tr h="370840">
                <a:tc>
                  <a:txBody>
                    <a:bodyPr/>
                    <a:lstStyle/>
                    <a:p>
                      <a:pPr algn="ctr" rtl="1"/>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ثمانية عشر فقط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tc>
                  <a:txBody>
                    <a:bodyPr/>
                    <a:lstStyle/>
                    <a:p>
                      <a:pPr algn="ctr" rtl="1"/>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18</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105740423"/>
                  </a:ext>
                </a:extLst>
              </a:tr>
            </a:tbl>
          </a:graphicData>
        </a:graphic>
      </p:graphicFrame>
      <p:sp>
        <p:nvSpPr>
          <p:cNvPr id="3" name="Slide Number Placeholder 2"/>
          <p:cNvSpPr>
            <a:spLocks noGrp="1"/>
          </p:cNvSpPr>
          <p:nvPr>
            <p:ph type="sldNum" sz="quarter" idx="15"/>
          </p:nvPr>
        </p:nvSpPr>
        <p:spPr/>
        <p:txBody>
          <a:bodyPr/>
          <a:lstStyle/>
          <a:p>
            <a:fld id="{FD8B86C2-86F5-47C3-A013-B45CD36C19A5}" type="slidenum">
              <a:rPr lang="en-US" smtClean="0"/>
              <a:t>16</a:t>
            </a:fld>
            <a:endParaRPr lang="en-US"/>
          </a:p>
        </p:txBody>
      </p:sp>
    </p:spTree>
    <p:extLst>
      <p:ext uri="{BB962C8B-B14F-4D97-AF65-F5344CB8AC3E}">
        <p14:creationId xmlns:p14="http://schemas.microsoft.com/office/powerpoint/2010/main" val="1262986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1143000"/>
          </a:xfrm>
        </p:spPr>
        <p:txBody>
          <a:bodyPr>
            <a:normAutofit/>
          </a:bodyPr>
          <a:lstStyle/>
          <a:p>
            <a:r>
              <a:rPr lang="en-US" sz="2800" dirty="0" smtClean="0">
                <a:latin typeface="Times New Roman" pitchFamily="18" charset="0"/>
                <a:cs typeface="Times New Roman" pitchFamily="18" charset="0"/>
              </a:rPr>
              <a:t>Sales Order System</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FD8B86C2-86F5-47C3-A013-B45CD36C19A5}" type="slidenum">
              <a:rPr lang="en-US" smtClean="0"/>
              <a:t>17</a:t>
            </a:fld>
            <a:endParaRPr lang="en-US"/>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848600" cy="548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330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lide Number Placeholder 2"/>
          <p:cNvSpPr>
            <a:spLocks noGrp="1"/>
          </p:cNvSpPr>
          <p:nvPr>
            <p:ph type="sldNum" sz="quarter" idx="12"/>
          </p:nvPr>
        </p:nvSpPr>
        <p:spPr/>
        <p:txBody>
          <a:bodyPr/>
          <a:lstStyle/>
          <a:p>
            <a:fld id="{FD8BAD14-A7E9-427B-9C85-48B290550789}" type="slidenum">
              <a:rPr lang="en-US" smtClean="0"/>
              <a:t>18</a:t>
            </a:fld>
            <a:endParaRPr lang="en-US"/>
          </a:p>
        </p:txBody>
      </p:sp>
    </p:spTree>
    <p:extLst>
      <p:ext uri="{BB962C8B-B14F-4D97-AF65-F5344CB8AC3E}">
        <p14:creationId xmlns:p14="http://schemas.microsoft.com/office/powerpoint/2010/main" val="3164577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r" rtl="1"/>
            <a:r>
              <a:rPr lang="ar-EG" dirty="0"/>
              <a:t>مخطط الفئات (</a:t>
            </a:r>
            <a:r>
              <a:rPr lang="en-US" dirty="0"/>
              <a:t>classes) </a:t>
            </a:r>
            <a:r>
              <a:rPr lang="ar-EG" dirty="0"/>
              <a:t>هو جزءٌ مهمٌ جدًا من لغة النمذجة الموحدة </a:t>
            </a:r>
            <a:r>
              <a:rPr lang="en-US" dirty="0">
                <a:hlinkClick r:id="rId2"/>
              </a:rPr>
              <a:t>UML</a:t>
            </a:r>
            <a:r>
              <a:rPr lang="en-US" dirty="0"/>
              <a:t>، </a:t>
            </a:r>
            <a:r>
              <a:rPr lang="ar-EG" dirty="0"/>
              <a:t>وهو مخطط هيكلي مهمته عرض الفئات بنظامٍ معيّن مع جميع العلاقات التي تربط بينها</a:t>
            </a:r>
            <a:r>
              <a:rPr lang="ar-EG" dirty="0" smtClean="0"/>
              <a:t>،</a:t>
            </a:r>
            <a:r>
              <a:rPr lang="ar-EG" dirty="0"/>
              <a:t> والذي يصف بنية النظام من خلال إظهار فئات (كلاسات) النظام وخصائصها وعملياتها والعلاقات بين الكائنات. مخطط الكلاس يعمل وفقًا لمبادئ الموجهة نحو الكائن، حيث يصف هذا التوجه كيفية تفاعل الكائنات مع بعضها البعض، وهو مخطط الـ (</a:t>
            </a:r>
            <a:r>
              <a:rPr lang="en-US" dirty="0"/>
              <a:t>UML) </a:t>
            </a:r>
            <a:r>
              <a:rPr lang="ar-EG" dirty="0"/>
              <a:t>الأكثر شيوعًا في مجتمع </a:t>
            </a:r>
            <a:r>
              <a:rPr lang="ar-EG" dirty="0">
                <a:hlinkClick r:id="rId3"/>
              </a:rPr>
              <a:t>المبرمجين</a:t>
            </a:r>
            <a:r>
              <a:rPr lang="ar-EG" dirty="0"/>
              <a:t>.</a:t>
            </a:r>
            <a:endParaRPr lang="en-US" dirty="0"/>
          </a:p>
        </p:txBody>
      </p:sp>
      <p:sp>
        <p:nvSpPr>
          <p:cNvPr id="4" name="Slide Number Placeholder 3"/>
          <p:cNvSpPr>
            <a:spLocks noGrp="1"/>
          </p:cNvSpPr>
          <p:nvPr>
            <p:ph type="sldNum" sz="quarter" idx="15"/>
          </p:nvPr>
        </p:nvSpPr>
        <p:spPr/>
        <p:txBody>
          <a:bodyPr/>
          <a:lstStyle/>
          <a:p>
            <a:fld id="{FD8B86C2-86F5-47C3-A013-B45CD36C19A5}" type="slidenum">
              <a:rPr lang="en-US" smtClean="0"/>
              <a:t>2</a:t>
            </a:fld>
            <a:endParaRPr lang="en-US"/>
          </a:p>
        </p:txBody>
      </p:sp>
    </p:spTree>
    <p:extLst>
      <p:ext uri="{BB962C8B-B14F-4D97-AF65-F5344CB8AC3E}">
        <p14:creationId xmlns:p14="http://schemas.microsoft.com/office/powerpoint/2010/main" val="3551696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71551" y="1371600"/>
            <a:ext cx="7200897" cy="4504268"/>
          </a:xfrm>
        </p:spPr>
        <p:txBody>
          <a:bodyPr>
            <a:normAutofit/>
          </a:bodyPr>
          <a:lstStyle/>
          <a:p>
            <a:pPr algn="just" rtl="1"/>
            <a:r>
              <a:rPr lang="ar-SA" b="1" dirty="0">
                <a:latin typeface="Times New Roman" panose="02020603050405020304" pitchFamily="18" charset="0"/>
                <a:cs typeface="Times New Roman" panose="02020603050405020304" pitchFamily="18" charset="0"/>
              </a:rPr>
              <a:t>فيما يلي بعض الامثلة الجيده لمثل هذه </a:t>
            </a:r>
            <a:r>
              <a:rPr lang="ar-SA" b="1" dirty="0" smtClean="0">
                <a:latin typeface="Times New Roman" panose="02020603050405020304" pitchFamily="18" charset="0"/>
                <a:cs typeface="Times New Roman" panose="02020603050405020304" pitchFamily="18" charset="0"/>
              </a:rPr>
              <a:t>المفاهيم</a:t>
            </a:r>
            <a:r>
              <a:rPr lang="en-US" b="1" dirty="0" smtClean="0">
                <a:latin typeface="Times New Roman" panose="02020603050405020304" pitchFamily="18" charset="0"/>
                <a:cs typeface="Times New Roman" panose="02020603050405020304" pitchFamily="18" charset="0"/>
              </a:rPr>
              <a:t>(classes)</a:t>
            </a:r>
            <a:r>
              <a:rPr lang="ar-SA" b="1" dirty="0" smtClean="0">
                <a:latin typeface="Times New Roman" panose="02020603050405020304" pitchFamily="18" charset="0"/>
                <a:cs typeface="Times New Roman" panose="02020603050405020304" pitchFamily="18" charset="0"/>
              </a:rPr>
              <a:t> </a:t>
            </a:r>
            <a:r>
              <a:rPr lang="ar-SA" b="1" dirty="0">
                <a:latin typeface="Times New Roman" panose="02020603050405020304" pitchFamily="18" charset="0"/>
                <a:cs typeface="Times New Roman" panose="02020603050405020304" pitchFamily="18" charset="0"/>
              </a:rPr>
              <a:t>:</a:t>
            </a:r>
          </a:p>
          <a:p>
            <a:pPr marL="457200" indent="-457200" algn="just" rtl="1">
              <a:buFont typeface="+mj-lt"/>
              <a:buAutoNum type="arabicPeriod"/>
            </a:pPr>
            <a:r>
              <a:rPr lang="ar-SA" b="1" dirty="0">
                <a:solidFill>
                  <a:srgbClr val="FF0000"/>
                </a:solidFill>
                <a:latin typeface="Times New Roman" panose="02020603050405020304" pitchFamily="18" charset="0"/>
                <a:cs typeface="Times New Roman" panose="02020603050405020304" pitchFamily="18" charset="0"/>
              </a:rPr>
              <a:t>مصعد</a:t>
            </a:r>
            <a:r>
              <a:rPr lang="ar-SA" dirty="0">
                <a:latin typeface="Times New Roman" panose="02020603050405020304" pitchFamily="18" charset="0"/>
                <a:cs typeface="Times New Roman" panose="02020603050405020304" pitchFamily="18" charset="0"/>
              </a:rPr>
              <a:t> في نظام مراقبة الصعود.</a:t>
            </a:r>
          </a:p>
          <a:p>
            <a:pPr marL="457200" indent="-457200" algn="just" rtl="1">
              <a:buFont typeface="+mj-lt"/>
              <a:buAutoNum type="arabicPeriod"/>
            </a:pPr>
            <a:r>
              <a:rPr lang="ar-SA" b="1" dirty="0">
                <a:solidFill>
                  <a:srgbClr val="FF0000"/>
                </a:solidFill>
                <a:latin typeface="Times New Roman" panose="02020603050405020304" pitchFamily="18" charset="0"/>
                <a:cs typeface="Times New Roman" panose="02020603050405020304" pitchFamily="18" charset="0"/>
              </a:rPr>
              <a:t>طلبية</a:t>
            </a:r>
            <a:r>
              <a:rPr lang="ar-SA" dirty="0">
                <a:latin typeface="Times New Roman" panose="02020603050405020304" pitchFamily="18" charset="0"/>
                <a:cs typeface="Times New Roman" panose="02020603050405020304" pitchFamily="18" charset="0"/>
              </a:rPr>
              <a:t> في نظام التسويق المنزلي .</a:t>
            </a:r>
          </a:p>
          <a:p>
            <a:pPr marL="457200" indent="-457200" algn="just" rtl="1">
              <a:buFont typeface="+mj-lt"/>
              <a:buAutoNum type="arabicPeriod"/>
            </a:pPr>
            <a:r>
              <a:rPr lang="ar-SA" b="1" dirty="0">
                <a:solidFill>
                  <a:srgbClr val="FF0000"/>
                </a:solidFill>
                <a:latin typeface="Times New Roman" panose="02020603050405020304" pitchFamily="18" charset="0"/>
                <a:cs typeface="Times New Roman" panose="02020603050405020304" pitchFamily="18" charset="0"/>
              </a:rPr>
              <a:t>لاعب كرة قدم </a:t>
            </a:r>
            <a:r>
              <a:rPr lang="ar-SA" dirty="0">
                <a:latin typeface="Times New Roman" panose="02020603050405020304" pitchFamily="18" charset="0"/>
                <a:cs typeface="Times New Roman" panose="02020603050405020304" pitchFamily="18" charset="0"/>
              </a:rPr>
              <a:t>في نظام ادارة لاعبين كرة القدم.</a:t>
            </a:r>
          </a:p>
          <a:p>
            <a:pPr marL="457200" indent="-457200" algn="just" rtl="1">
              <a:buFont typeface="+mj-lt"/>
              <a:buAutoNum type="arabicPeriod"/>
            </a:pPr>
            <a:r>
              <a:rPr lang="ar-SA" b="1" dirty="0">
                <a:solidFill>
                  <a:srgbClr val="FF0000"/>
                </a:solidFill>
                <a:latin typeface="Times New Roman" panose="02020603050405020304" pitchFamily="18" charset="0"/>
                <a:cs typeface="Times New Roman" panose="02020603050405020304" pitchFamily="18" charset="0"/>
              </a:rPr>
              <a:t>حذاء رياضي </a:t>
            </a:r>
            <a:r>
              <a:rPr lang="ar-SA" dirty="0">
                <a:latin typeface="Times New Roman" panose="02020603050405020304" pitchFamily="18" charset="0"/>
                <a:cs typeface="Times New Roman" panose="02020603050405020304" pitchFamily="18" charset="0"/>
              </a:rPr>
              <a:t>في نظام ادارة المخزون لمحل احذية</a:t>
            </a:r>
          </a:p>
          <a:p>
            <a:pPr marL="457200" indent="-457200" algn="just" rtl="1">
              <a:buFont typeface="+mj-lt"/>
              <a:buAutoNum type="arabicPeriod"/>
            </a:pPr>
            <a:r>
              <a:rPr lang="ar-SA" b="1" dirty="0">
                <a:solidFill>
                  <a:srgbClr val="FF0000"/>
                </a:solidFill>
                <a:latin typeface="Times New Roman" panose="02020603050405020304" pitchFamily="18" charset="0"/>
                <a:cs typeface="Times New Roman" panose="02020603050405020304" pitchFamily="18" charset="0"/>
              </a:rPr>
              <a:t>غرفة</a:t>
            </a:r>
            <a:r>
              <a:rPr lang="ar-SA" dirty="0">
                <a:latin typeface="Times New Roman" panose="02020603050405020304" pitchFamily="18" charset="0"/>
                <a:cs typeface="Times New Roman" panose="02020603050405020304" pitchFamily="18" charset="0"/>
              </a:rPr>
              <a:t> في نظام حجز الغرف.</a:t>
            </a:r>
            <a:endParaRPr lang="en-US" dirty="0">
              <a:latin typeface="Times New Roman" panose="02020603050405020304" pitchFamily="18" charset="0"/>
              <a:cs typeface="Times New Roman" panose="02020603050405020304" pitchFamily="18" charset="0"/>
            </a:endParaRPr>
          </a:p>
          <a:p>
            <a:pPr algn="r" rtl="1"/>
            <a:r>
              <a:rPr lang="ar-SA" dirty="0" smtClean="0"/>
              <a:t>ينصح باستخدام نفس الاسلوب لايجاد وقائع الاستخدام _الافضلية لورش العمل بحضور اكبر عدد ممكن من المهتمين.</a:t>
            </a:r>
            <a:endParaRPr lang="en-US" dirty="0" smtClean="0"/>
          </a:p>
          <a:p>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5"/>
          </p:nvPr>
        </p:nvSpPr>
        <p:spPr/>
        <p:txBody>
          <a:bodyPr/>
          <a:lstStyle/>
          <a:p>
            <a:fld id="{FD8B86C2-86F5-47C3-A013-B45CD36C19A5}" type="slidenum">
              <a:rPr lang="en-US" smtClean="0"/>
              <a:t>3</a:t>
            </a:fld>
            <a:endParaRPr lang="en-US"/>
          </a:p>
        </p:txBody>
      </p:sp>
    </p:spTree>
    <p:extLst>
      <p:ext uri="{BB962C8B-B14F-4D97-AF65-F5344CB8AC3E}">
        <p14:creationId xmlns:p14="http://schemas.microsoft.com/office/powerpoint/2010/main" val="2803394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A" b="1" dirty="0">
                <a:latin typeface="Times New Roman" panose="02020603050405020304" pitchFamily="18" charset="0"/>
                <a:cs typeface="Times New Roman" panose="02020603050405020304" pitchFamily="18" charset="0"/>
              </a:rPr>
              <a:t>الغرض من مخططات </a:t>
            </a:r>
            <a:r>
              <a:rPr lang="ar-SA" b="1" dirty="0" smtClean="0">
                <a:latin typeface="Times New Roman" panose="02020603050405020304" pitchFamily="18" charset="0"/>
                <a:cs typeface="Times New Roman" panose="02020603050405020304" pitchFamily="18" charset="0"/>
              </a:rPr>
              <a:t>الكلاس(</a:t>
            </a:r>
            <a:r>
              <a:rPr lang="en-US" b="1" dirty="0" smtClean="0">
                <a:latin typeface="Times New Roman" panose="02020603050405020304" pitchFamily="18" charset="0"/>
                <a:cs typeface="Times New Roman" panose="02020603050405020304" pitchFamily="18" charset="0"/>
              </a:rPr>
              <a:t>class diagram </a:t>
            </a:r>
            <a:r>
              <a:rPr lang="ar-SA"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rtl="1"/>
            <a:r>
              <a:rPr lang="ar-SA" dirty="0">
                <a:solidFill>
                  <a:schemeClr val="tx1"/>
                </a:solidFill>
                <a:latin typeface="Times New Roman" panose="02020603050405020304" pitchFamily="18" charset="0"/>
                <a:cs typeface="Times New Roman" panose="02020603050405020304" pitchFamily="18" charset="0"/>
              </a:rPr>
              <a:t>الغرض من مخطط الكلاس هو عرض الشكل الثابت للتطبيق، مخطط الكلاس هو المخطط الوحيد الذي يمكن رسمه مباشرة باستخدام اللغات الموجهة للكائنات، بالتالي استخدامه على نطاق واسع في وقت البناء الكود.</a:t>
            </a:r>
          </a:p>
          <a:p>
            <a:pPr marL="0" indent="0" algn="just" rtl="1">
              <a:buNone/>
            </a:pPr>
            <a:r>
              <a:rPr lang="ar-SA" dirty="0">
                <a:solidFill>
                  <a:schemeClr val="tx1"/>
                </a:solidFill>
                <a:latin typeface="Times New Roman" panose="02020603050405020304" pitchFamily="18" charset="0"/>
                <a:cs typeface="Times New Roman" panose="02020603050405020304" pitchFamily="18" charset="0"/>
              </a:rPr>
              <a:t>يمكن تلخيص الغرض من مخطط الكلاس على النحو التالي: </a:t>
            </a:r>
            <a:endParaRPr lang="ar-SA" dirty="0" smtClean="0">
              <a:solidFill>
                <a:schemeClr val="tx1"/>
              </a:solidFill>
              <a:latin typeface="Times New Roman" panose="02020603050405020304" pitchFamily="18" charset="0"/>
              <a:cs typeface="Times New Roman" panose="02020603050405020304" pitchFamily="18" charset="0"/>
            </a:endParaRPr>
          </a:p>
          <a:p>
            <a:pPr marL="457200" indent="-457200" algn="just"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تحليل وتصميم الشكل الثابت للتطبيق</a:t>
            </a:r>
            <a:r>
              <a:rPr lang="ar-SA" dirty="0" smtClean="0">
                <a:solidFill>
                  <a:schemeClr val="tx1"/>
                </a:solidFill>
                <a:latin typeface="Times New Roman" panose="02020603050405020304" pitchFamily="18" charset="0"/>
                <a:cs typeface="Times New Roman" panose="02020603050405020304" pitchFamily="18" charset="0"/>
              </a:rPr>
              <a:t>.</a:t>
            </a:r>
          </a:p>
          <a:p>
            <a:pPr marL="457200" indent="-457200" algn="just"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 وصف </a:t>
            </a:r>
            <a:r>
              <a:rPr lang="ar-SA" dirty="0">
                <a:solidFill>
                  <a:schemeClr val="tx1"/>
                </a:solidFill>
                <a:latin typeface="Times New Roman" panose="02020603050405020304" pitchFamily="18" charset="0"/>
                <a:cs typeface="Times New Roman" panose="02020603050405020304" pitchFamily="18" charset="0"/>
              </a:rPr>
              <a:t>مسؤوليات النظام.   </a:t>
            </a:r>
            <a:endParaRPr lang="ar-SA" dirty="0" smtClean="0">
              <a:solidFill>
                <a:schemeClr val="tx1"/>
              </a:solidFill>
              <a:latin typeface="Times New Roman" panose="02020603050405020304" pitchFamily="18" charset="0"/>
              <a:cs typeface="Times New Roman" panose="02020603050405020304" pitchFamily="18" charset="0"/>
            </a:endParaRPr>
          </a:p>
          <a:p>
            <a:pPr marL="457200" indent="-457200" algn="just"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هو </a:t>
            </a:r>
            <a:r>
              <a:rPr lang="ar-SA" dirty="0">
                <a:solidFill>
                  <a:schemeClr val="tx1"/>
                </a:solidFill>
                <a:latin typeface="Times New Roman" panose="02020603050405020304" pitchFamily="18" charset="0"/>
                <a:cs typeface="Times New Roman" panose="02020603050405020304" pitchFamily="18" charset="0"/>
              </a:rPr>
              <a:t>الأساس لمخططات النشر والمكونات.</a:t>
            </a:r>
          </a:p>
          <a:p>
            <a:pPr marL="0" indent="0" algn="just" rtl="1">
              <a:buNone/>
            </a:pPr>
            <a:endParaRPr lang="ar-SA"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FD8B86C2-86F5-47C3-A013-B45CD36C19A5}" type="slidenum">
              <a:rPr lang="en-US" smtClean="0"/>
              <a:t>4</a:t>
            </a:fld>
            <a:endParaRPr lang="en-US"/>
          </a:p>
        </p:txBody>
      </p:sp>
    </p:spTree>
    <p:extLst>
      <p:ext uri="{BB962C8B-B14F-4D97-AF65-F5344CB8AC3E}">
        <p14:creationId xmlns:p14="http://schemas.microsoft.com/office/powerpoint/2010/main" val="334117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smtClean="0">
                <a:latin typeface="Times New Roman" panose="02020603050405020304" pitchFamily="18" charset="0"/>
                <a:cs typeface="Times New Roman" panose="02020603050405020304" pitchFamily="18" charset="0"/>
              </a:rPr>
              <a:t>النموذج المفاهيمي في </a:t>
            </a:r>
            <a:r>
              <a:rPr lang="en-US" b="1" dirty="0" smtClean="0">
                <a:latin typeface="Times New Roman" panose="02020603050405020304" pitchFamily="18" charset="0"/>
                <a:cs typeface="Times New Roman" panose="02020603050405020304" pitchFamily="18" charset="0"/>
              </a:rPr>
              <a:t>UML: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85800" y="1383693"/>
            <a:ext cx="7200897" cy="3318936"/>
          </a:xfrm>
        </p:spPr>
        <p:txBody>
          <a:bodyPr>
            <a:noAutofit/>
          </a:bodyPr>
          <a:lstStyle/>
          <a:p>
            <a:pPr algn="just" rtl="1"/>
            <a:r>
              <a:rPr lang="ar-SA" dirty="0" smtClean="0">
                <a:solidFill>
                  <a:schemeClr val="tx1"/>
                </a:solidFill>
                <a:latin typeface="Times New Roman" panose="02020603050405020304" pitchFamily="18" charset="0"/>
                <a:cs typeface="Times New Roman" panose="02020603050405020304" pitchFamily="18" charset="0"/>
              </a:rPr>
              <a:t>يتم التعبير عن الكلاس </a:t>
            </a:r>
            <a:r>
              <a:rPr lang="en-US" dirty="0" smtClean="0">
                <a:solidFill>
                  <a:schemeClr val="tx1"/>
                </a:solidFill>
                <a:latin typeface="Times New Roman" panose="02020603050405020304" pitchFamily="18" charset="0"/>
                <a:cs typeface="Times New Roman" panose="02020603050405020304" pitchFamily="18" charset="0"/>
              </a:rPr>
              <a:t>class </a:t>
            </a:r>
            <a:r>
              <a:rPr lang="ar-SA" dirty="0" smtClean="0">
                <a:solidFill>
                  <a:schemeClr val="tx1"/>
                </a:solidFill>
                <a:latin typeface="Times New Roman" panose="02020603050405020304" pitchFamily="18" charset="0"/>
                <a:cs typeface="Times New Roman" panose="02020603050405020304" pitchFamily="18" charset="0"/>
              </a:rPr>
              <a:t> في ال </a:t>
            </a:r>
            <a:r>
              <a:rPr lang="en-US" dirty="0" smtClean="0">
                <a:solidFill>
                  <a:schemeClr val="tx1"/>
                </a:solidFill>
                <a:latin typeface="Times New Roman" panose="02020603050405020304" pitchFamily="18" charset="0"/>
                <a:cs typeface="Times New Roman" panose="02020603050405020304" pitchFamily="18" charset="0"/>
              </a:rPr>
              <a:t>UML </a:t>
            </a:r>
            <a:r>
              <a:rPr lang="ar-SA" dirty="0" smtClean="0">
                <a:solidFill>
                  <a:schemeClr val="tx1"/>
                </a:solidFill>
                <a:latin typeface="Times New Roman" panose="02020603050405020304" pitchFamily="18" charset="0"/>
                <a:cs typeface="Times New Roman" panose="02020603050405020304" pitchFamily="18" charset="0"/>
              </a:rPr>
              <a:t> برمز بسيط  عباره عن مربع يتكون من ثلاثة اقسام </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a:p>
            <a:pPr algn="just" rtl="1"/>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endParaRPr lang="en-US" dirty="0" smtClean="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لاحظ</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داخل المربع الكبير يوجد مربعين خاليين اصغر حجما .المربع الاوسط سوف يستعمل لرصد السمات </a:t>
            </a:r>
            <a:r>
              <a:rPr lang="en-US" dirty="0" smtClean="0">
                <a:solidFill>
                  <a:schemeClr val="tx1"/>
                </a:solidFill>
                <a:latin typeface="Times New Roman" panose="02020603050405020304" pitchFamily="18" charset="0"/>
                <a:cs typeface="Times New Roman" panose="02020603050405020304" pitchFamily="18" charset="0"/>
              </a:rPr>
              <a:t>attributes</a:t>
            </a:r>
            <a:r>
              <a:rPr lang="ar-SA" dirty="0" smtClean="0">
                <a:solidFill>
                  <a:schemeClr val="tx1"/>
                </a:solidFill>
                <a:latin typeface="Times New Roman" panose="02020603050405020304" pitchFamily="18" charset="0"/>
                <a:cs typeface="Times New Roman" panose="02020603050405020304" pitchFamily="18" charset="0"/>
              </a:rPr>
              <a:t> المربع الاسفل يستخدم لرصد السلوك </a:t>
            </a:r>
            <a:r>
              <a:rPr lang="en-US" dirty="0" smtClean="0">
                <a:solidFill>
                  <a:schemeClr val="tx1"/>
                </a:solidFill>
                <a:latin typeface="Times New Roman" panose="02020603050405020304" pitchFamily="18" charset="0"/>
                <a:cs typeface="Times New Roman" panose="02020603050405020304" pitchFamily="18" charset="0"/>
              </a:rPr>
              <a:t>behavior</a:t>
            </a:r>
            <a:r>
              <a:rPr lang="ar-SA" dirty="0" smtClean="0">
                <a:solidFill>
                  <a:schemeClr val="tx1"/>
                </a:solidFill>
                <a:latin typeface="Times New Roman" panose="02020603050405020304" pitchFamily="18" charset="0"/>
                <a:cs typeface="Times New Roman" panose="02020603050405020304" pitchFamily="18" charset="0"/>
              </a:rPr>
              <a:t> اي ما يمكن للكلاس فعله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00400" y="1925478"/>
            <a:ext cx="1754849" cy="1509170"/>
          </a:xfrm>
          <a:prstGeom prst="rect">
            <a:avLst/>
          </a:prstGeom>
        </p:spPr>
      </p:pic>
      <p:sp>
        <p:nvSpPr>
          <p:cNvPr id="4" name="Slide Number Placeholder 3"/>
          <p:cNvSpPr>
            <a:spLocks noGrp="1"/>
          </p:cNvSpPr>
          <p:nvPr>
            <p:ph type="sldNum" sz="quarter" idx="15"/>
          </p:nvPr>
        </p:nvSpPr>
        <p:spPr/>
        <p:txBody>
          <a:bodyPr/>
          <a:lstStyle/>
          <a:p>
            <a:fld id="{FD8B86C2-86F5-47C3-A013-B45CD36C19A5}" type="slidenum">
              <a:rPr lang="en-US" smtClean="0"/>
              <a:t>5</a:t>
            </a:fld>
            <a:endParaRPr lang="en-US"/>
          </a:p>
        </p:txBody>
      </p:sp>
    </p:spTree>
    <p:extLst>
      <p:ext uri="{BB962C8B-B14F-4D97-AF65-F5344CB8AC3E}">
        <p14:creationId xmlns:p14="http://schemas.microsoft.com/office/powerpoint/2010/main" val="42338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71551" y="888274"/>
            <a:ext cx="7200897" cy="4987594"/>
          </a:xfrm>
        </p:spPr>
        <p:txBody>
          <a:bodyPr/>
          <a:lstStyle/>
          <a:p>
            <a:pPr marL="0" indent="0">
              <a:buNone/>
            </a:pPr>
            <a:r>
              <a:rPr lang="en-US" dirty="0" smtClean="0"/>
              <a:t>  </a:t>
            </a:r>
            <a:endParaRPr lang="en-US" dirty="0"/>
          </a:p>
        </p:txBody>
      </p:sp>
      <p:sp>
        <p:nvSpPr>
          <p:cNvPr id="4" name="Rectangle 3"/>
          <p:cNvSpPr/>
          <p:nvPr/>
        </p:nvSpPr>
        <p:spPr>
          <a:xfrm>
            <a:off x="2582360" y="1219200"/>
            <a:ext cx="3970839" cy="5017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a:off x="2586446" y="2168435"/>
            <a:ext cx="3683726" cy="1306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2622638" y="4191000"/>
            <a:ext cx="3683726" cy="13063"/>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403964" y="1476189"/>
            <a:ext cx="1675312"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Human</a:t>
            </a:r>
            <a:endParaRPr lang="en-US" sz="32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622638" y="2207186"/>
            <a:ext cx="4740729" cy="3539430"/>
          </a:xfrm>
          <a:prstGeom prst="rect">
            <a:avLst/>
          </a:prstGeom>
          <a:noFill/>
        </p:spPr>
        <p:txBody>
          <a:bodyPr wrap="square" rtlCol="0">
            <a:spAutoFit/>
          </a:bodyPr>
          <a:lstStyle/>
          <a:p>
            <a:pPr marL="457200" indent="-457200">
              <a:buFontTx/>
              <a:buChar char="-"/>
            </a:pPr>
            <a:r>
              <a:rPr lang="en-US" sz="3200" b="1" dirty="0" err="1" smtClean="0">
                <a:latin typeface="Times New Roman" panose="02020603050405020304" pitchFamily="18" charset="0"/>
                <a:cs typeface="Times New Roman" panose="02020603050405020304" pitchFamily="18" charset="0"/>
              </a:rPr>
              <a:t>name:var_type</a:t>
            </a:r>
            <a:endParaRPr lang="en-US" sz="3200" b="1" dirty="0" smtClean="0">
              <a:latin typeface="Times New Roman" panose="02020603050405020304" pitchFamily="18" charset="0"/>
              <a:cs typeface="Times New Roman" panose="02020603050405020304" pitchFamily="18" charset="0"/>
            </a:endParaRPr>
          </a:p>
          <a:p>
            <a:pPr marL="457200" indent="-457200">
              <a:buFontTx/>
              <a:buChar char="-"/>
            </a:pP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age</a:t>
            </a:r>
            <a:r>
              <a:rPr lang="en-US" sz="3200" b="1" dirty="0" err="1" smtClean="0">
                <a:latin typeface="Times New Roman" panose="02020603050405020304" pitchFamily="18" charset="0"/>
                <a:cs typeface="Times New Roman" panose="02020603050405020304" pitchFamily="18" charset="0"/>
              </a:rPr>
              <a:t>:int</a:t>
            </a:r>
            <a:endParaRPr lang="en-US" sz="3200" b="1" dirty="0" smtClean="0">
              <a:latin typeface="Times New Roman" panose="02020603050405020304" pitchFamily="18" charset="0"/>
              <a:cs typeface="Times New Roman" panose="02020603050405020304" pitchFamily="18" charset="0"/>
            </a:endParaRPr>
          </a:p>
          <a:p>
            <a:pPr marL="457200" indent="-457200">
              <a:buFontTx/>
              <a:buChar char="-"/>
            </a:pPr>
            <a:r>
              <a:rPr lang="en-US" sz="3200" b="1" dirty="0" err="1" smtClean="0">
                <a:latin typeface="Times New Roman" panose="02020603050405020304" pitchFamily="18" charset="0"/>
                <a:cs typeface="Times New Roman" panose="02020603050405020304" pitchFamily="18" charset="0"/>
              </a:rPr>
              <a:t>Nation:String</a:t>
            </a:r>
            <a:endParaRPr lang="en-US" sz="3200" b="1" dirty="0" smtClean="0">
              <a:latin typeface="Times New Roman" panose="02020603050405020304" pitchFamily="18" charset="0"/>
              <a:cs typeface="Times New Roman" panose="02020603050405020304" pitchFamily="18" charset="0"/>
            </a:endParaRPr>
          </a:p>
          <a:p>
            <a:pPr marL="457200" indent="-457200">
              <a:buFontTx/>
              <a:buChar char="-"/>
            </a:pPr>
            <a:r>
              <a:rPr lang="en-US" sz="3200" b="1" dirty="0" smtClean="0">
                <a:latin typeface="Times New Roman" panose="02020603050405020304" pitchFamily="18" charset="0"/>
                <a:cs typeface="Times New Roman" panose="02020603050405020304" pitchFamily="18" charset="0"/>
              </a:rPr>
              <a:t>Hair </a:t>
            </a:r>
            <a:r>
              <a:rPr lang="en-US" sz="3200" b="1" dirty="0" err="1" smtClean="0">
                <a:latin typeface="Times New Roman" panose="02020603050405020304" pitchFamily="18" charset="0"/>
                <a:cs typeface="Times New Roman" panose="02020603050405020304" pitchFamily="18" charset="0"/>
              </a:rPr>
              <a:t>color:String</a:t>
            </a:r>
            <a:endParaRPr lang="en-US" sz="3200" b="1" dirty="0" smtClean="0">
              <a:latin typeface="Times New Roman" panose="02020603050405020304" pitchFamily="18" charset="0"/>
              <a:cs typeface="Times New Roman" panose="02020603050405020304" pitchFamily="18" charset="0"/>
            </a:endParaRPr>
          </a:p>
          <a:p>
            <a:endParaRPr lang="en-US" sz="3200" b="1" dirty="0" smtClean="0">
              <a:latin typeface="Times New Roman" panose="02020603050405020304" pitchFamily="18" charset="0"/>
              <a:cs typeface="Times New Roman" panose="02020603050405020304" pitchFamily="18" charset="0"/>
            </a:endParaRPr>
          </a:p>
          <a:p>
            <a:pPr marL="457200" indent="-457200">
              <a:buFontTx/>
              <a:buChar char="-"/>
            </a:pPr>
            <a:endParaRPr lang="en-US" sz="3200" b="1" dirty="0" smtClean="0">
              <a:latin typeface="Times New Roman" panose="02020603050405020304" pitchFamily="18" charset="0"/>
              <a:cs typeface="Times New Roman" panose="02020603050405020304" pitchFamily="18" charset="0"/>
            </a:endParaRPr>
          </a:p>
          <a:p>
            <a:pPr marL="457200" indent="-457200">
              <a:buFontTx/>
              <a:buChar char="-"/>
            </a:pPr>
            <a:endParaRPr lang="en-US" sz="32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708911" y="4419600"/>
            <a:ext cx="4740729"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 +run ()</a:t>
            </a:r>
          </a:p>
          <a:p>
            <a:r>
              <a:rPr lang="en-US" sz="3200" b="1" dirty="0" smtClean="0">
                <a:latin typeface="Times New Roman" panose="02020603050405020304" pitchFamily="18" charset="0"/>
                <a:cs typeface="Times New Roman" panose="02020603050405020304" pitchFamily="18" charset="0"/>
              </a:rPr>
              <a:t>+stop()</a:t>
            </a:r>
            <a:endParaRPr lang="en-US" sz="32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49859" y="691359"/>
            <a:ext cx="1675312"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Class name</a:t>
            </a:r>
            <a:endParaRPr lang="en-US" sz="32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854734" y="2376377"/>
            <a:ext cx="2136865"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Class attribute </a:t>
            </a:r>
            <a:endParaRPr lang="en-US" sz="32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854734" y="4331858"/>
            <a:ext cx="1675312" cy="107721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Class method</a:t>
            </a:r>
            <a:endParaRPr lang="en-US" sz="3200" b="1" dirty="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a:off x="6270171" y="1498114"/>
            <a:ext cx="773975" cy="529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6275884" y="2696629"/>
            <a:ext cx="773975" cy="529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6266087" y="4630043"/>
            <a:ext cx="773975" cy="529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Slide Number Placeholder 1"/>
          <p:cNvSpPr>
            <a:spLocks noGrp="1"/>
          </p:cNvSpPr>
          <p:nvPr>
            <p:ph type="sldNum" sz="quarter" idx="15"/>
          </p:nvPr>
        </p:nvSpPr>
        <p:spPr/>
        <p:txBody>
          <a:bodyPr/>
          <a:lstStyle/>
          <a:p>
            <a:fld id="{FD8B86C2-86F5-47C3-A013-B45CD36C19A5}" type="slidenum">
              <a:rPr lang="en-US" smtClean="0"/>
              <a:t>6</a:t>
            </a:fld>
            <a:endParaRPr lang="en-US"/>
          </a:p>
        </p:txBody>
      </p:sp>
    </p:spTree>
    <p:extLst>
      <p:ext uri="{BB962C8B-B14F-4D97-AF65-F5344CB8AC3E}">
        <p14:creationId xmlns:p14="http://schemas.microsoft.com/office/powerpoint/2010/main" val="1964651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200897" cy="1303867"/>
          </a:xfrm>
        </p:spPr>
        <p:txBody>
          <a:bodyPr>
            <a:noAutofit/>
          </a:bodyPr>
          <a:lstStyle/>
          <a:p>
            <a:pPr algn="just" rtl="1"/>
            <a:r>
              <a:rPr lang="ar-SA" sz="3200" b="1" dirty="0">
                <a:solidFill>
                  <a:schemeClr val="tx1"/>
                </a:solidFill>
                <a:latin typeface="Times New Roman" panose="02020603050405020304" pitchFamily="18" charset="0"/>
                <a:cs typeface="Times New Roman" panose="02020603050405020304" pitchFamily="18" charset="0"/>
              </a:rPr>
              <a:t>إمكانية رؤية سمات وعمليات الكلاس والوصول </a:t>
            </a:r>
            <a:r>
              <a:rPr lang="ar-SA" sz="3200" b="1" dirty="0" smtClean="0">
                <a:solidFill>
                  <a:schemeClr val="tx1"/>
                </a:solidFill>
                <a:latin typeface="Times New Roman" panose="02020603050405020304" pitchFamily="18" charset="0"/>
                <a:cs typeface="Times New Roman" panose="02020603050405020304" pitchFamily="18" charset="0"/>
              </a:rPr>
              <a:t>إليها(</a:t>
            </a:r>
            <a:r>
              <a:rPr lang="en-US" sz="3200" b="1" dirty="0" smtClean="0">
                <a:solidFill>
                  <a:schemeClr val="tx1"/>
                </a:solidFill>
                <a:latin typeface="Times New Roman" panose="02020603050405020304" pitchFamily="18" charset="0"/>
                <a:cs typeface="Times New Roman" panose="02020603050405020304" pitchFamily="18" charset="0"/>
              </a:rPr>
              <a:t>visibility</a:t>
            </a:r>
            <a:r>
              <a:rPr lang="ar-SA" sz="3200" b="1" dirty="0" smtClean="0">
                <a:solidFill>
                  <a:schemeClr val="tx1"/>
                </a:solidFill>
                <a:latin typeface="Times New Roman" panose="02020603050405020304" pitchFamily="18" charset="0"/>
                <a:cs typeface="Times New Roman" panose="02020603050405020304" pitchFamily="18" charset="0"/>
              </a:rPr>
              <a: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219200" y="1676400"/>
            <a:ext cx="7398474" cy="3318936"/>
          </a:xfrm>
        </p:spPr>
        <p:txBody>
          <a:bodyPr>
            <a:noAutofit/>
          </a:bodyPr>
          <a:lstStyle/>
          <a:p>
            <a:pPr algn="just" rtl="1"/>
            <a:r>
              <a:rPr lang="ar-SA" sz="2800" dirty="0" smtClean="0">
                <a:solidFill>
                  <a:schemeClr val="tx1"/>
                </a:solidFill>
                <a:latin typeface="Times New Roman" panose="02020603050405020304" pitchFamily="18" charset="0"/>
                <a:cs typeface="Times New Roman" panose="02020603050405020304" pitchFamily="18" charset="0"/>
              </a:rPr>
              <a:t>تكون </a:t>
            </a:r>
            <a:r>
              <a:rPr lang="ar-SA" sz="2800" dirty="0">
                <a:solidFill>
                  <a:schemeClr val="tx1"/>
                </a:solidFill>
                <a:latin typeface="Times New Roman" panose="02020603050405020304" pitchFamily="18" charset="0"/>
                <a:cs typeface="Times New Roman" panose="02020603050405020304" pitchFamily="18" charset="0"/>
              </a:rPr>
              <a:t>هذه الرموز قبل اسم السمة واسم العملية في الكلاس، حيث تحدد لغة </a:t>
            </a:r>
            <a:r>
              <a:rPr lang="en-US" sz="2800" dirty="0" smtClean="0">
                <a:solidFill>
                  <a:schemeClr val="tx1"/>
                </a:solidFill>
                <a:latin typeface="Times New Roman" panose="02020603050405020304" pitchFamily="18" charset="0"/>
                <a:cs typeface="Times New Roman" panose="02020603050405020304" pitchFamily="18" charset="0"/>
              </a:rPr>
              <a:t> UML  </a:t>
            </a:r>
            <a:r>
              <a:rPr lang="ar-SA" sz="2800" dirty="0" smtClean="0">
                <a:solidFill>
                  <a:schemeClr val="tx1"/>
                </a:solidFill>
                <a:latin typeface="Times New Roman" panose="02020603050405020304" pitchFamily="18" charset="0"/>
                <a:cs typeface="Times New Roman" panose="02020603050405020304" pitchFamily="18" charset="0"/>
              </a:rPr>
              <a:t>ثلاثه </a:t>
            </a:r>
            <a:r>
              <a:rPr lang="ar-SA" sz="2800" dirty="0">
                <a:solidFill>
                  <a:schemeClr val="tx1"/>
                </a:solidFill>
                <a:latin typeface="Times New Roman" panose="02020603050405020304" pitchFamily="18" charset="0"/>
                <a:cs typeface="Times New Roman" panose="02020603050405020304" pitchFamily="18" charset="0"/>
              </a:rPr>
              <a:t>أنواع من الرؤية، وهي: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rtl="1"/>
            <a:r>
              <a:rPr lang="en-US" sz="2800" b="1" dirty="0" smtClean="0">
                <a:solidFill>
                  <a:schemeClr val="tx1"/>
                </a:solidFill>
                <a:latin typeface="Times New Roman" panose="02020603050405020304" pitchFamily="18" charset="0"/>
                <a:cs typeface="Times New Roman" panose="02020603050405020304" pitchFamily="18" charset="0"/>
              </a:rPr>
              <a:t>public</a:t>
            </a:r>
            <a:r>
              <a:rPr lang="ar-SA" sz="2800" b="1" dirty="0" smtClean="0">
                <a:solidFill>
                  <a:schemeClr val="tx1"/>
                </a:solidFill>
                <a:latin typeface="Times New Roman" panose="02020603050405020304" pitchFamily="18" charset="0"/>
                <a:cs typeface="Times New Roman" panose="02020603050405020304" pitchFamily="18" charset="0"/>
              </a:rPr>
              <a:t>  </a:t>
            </a:r>
            <a:r>
              <a:rPr lang="ar-SA" sz="2800" b="1" dirty="0">
                <a:solidFill>
                  <a:schemeClr val="tx1"/>
                </a:solidFill>
                <a:latin typeface="Times New Roman" panose="02020603050405020304" pitchFamily="18" charset="0"/>
                <a:cs typeface="Times New Roman" panose="02020603050405020304" pitchFamily="18" charset="0"/>
              </a:rPr>
              <a:t>(+):  </a:t>
            </a:r>
            <a:r>
              <a:rPr lang="ar-SA" sz="2800" dirty="0">
                <a:solidFill>
                  <a:schemeClr val="tx1"/>
                </a:solidFill>
                <a:latin typeface="Times New Roman" panose="02020603050405020304" pitchFamily="18" charset="0"/>
                <a:cs typeface="Times New Roman" panose="02020603050405020304" pitchFamily="18" charset="0"/>
              </a:rPr>
              <a:t>يشير إلى السمات أو العمليات العامة، يعني أنه يمكن الوصول إلى هذه السمات أو العمليات من </a:t>
            </a:r>
            <a:r>
              <a:rPr lang="ar-SA" sz="2800" dirty="0" smtClean="0">
                <a:solidFill>
                  <a:schemeClr val="tx1"/>
                </a:solidFill>
                <a:latin typeface="Times New Roman" panose="02020603050405020304" pitchFamily="18" charset="0"/>
                <a:cs typeface="Times New Roman" panose="02020603050405020304" pitchFamily="18" charset="0"/>
              </a:rPr>
              <a:t>كائنات </a:t>
            </a:r>
            <a:r>
              <a:rPr lang="ar-SA" sz="2800" dirty="0">
                <a:solidFill>
                  <a:schemeClr val="tx1"/>
                </a:solidFill>
                <a:latin typeface="Times New Roman" panose="02020603050405020304" pitchFamily="18" charset="0"/>
                <a:cs typeface="Times New Roman" panose="02020603050405020304" pitchFamily="18" charset="0"/>
              </a:rPr>
              <a:t>نفس الكلاس ومن </a:t>
            </a:r>
            <a:r>
              <a:rPr lang="ar-SA" sz="2800" dirty="0" smtClean="0">
                <a:solidFill>
                  <a:schemeClr val="tx1"/>
                </a:solidFill>
                <a:latin typeface="Times New Roman" panose="02020603050405020304" pitchFamily="18" charset="0"/>
                <a:cs typeface="Times New Roman" panose="02020603050405020304" pitchFamily="18" charset="0"/>
              </a:rPr>
              <a:t>كائنات </a:t>
            </a:r>
            <a:r>
              <a:rPr lang="ar-SA" sz="2800" dirty="0">
                <a:solidFill>
                  <a:schemeClr val="tx1"/>
                </a:solidFill>
                <a:latin typeface="Times New Roman" panose="02020603050405020304" pitchFamily="18" charset="0"/>
                <a:cs typeface="Times New Roman" panose="02020603050405020304" pitchFamily="18" charset="0"/>
              </a:rPr>
              <a:t>الكلاسات الفرعية ومن أي </a:t>
            </a:r>
            <a:r>
              <a:rPr lang="ar-SA" sz="2800" dirty="0" smtClean="0">
                <a:solidFill>
                  <a:schemeClr val="tx1"/>
                </a:solidFill>
                <a:latin typeface="Times New Roman" panose="02020603050405020304" pitchFamily="18" charset="0"/>
                <a:cs typeface="Times New Roman" panose="02020603050405020304" pitchFamily="18" charset="0"/>
              </a:rPr>
              <a:t>كائن </a:t>
            </a:r>
            <a:r>
              <a:rPr lang="ar-SA" sz="2800" dirty="0">
                <a:solidFill>
                  <a:schemeClr val="tx1"/>
                </a:solidFill>
                <a:latin typeface="Times New Roman" panose="02020603050405020304" pitchFamily="18" charset="0"/>
                <a:cs typeface="Times New Roman" panose="02020603050405020304" pitchFamily="18" charset="0"/>
              </a:rPr>
              <a:t>في أي كلاس أخر.   </a:t>
            </a:r>
            <a:endParaRPr lang="en-US" sz="2800" dirty="0" smtClean="0">
              <a:solidFill>
                <a:schemeClr val="tx1"/>
              </a:solidFill>
              <a:latin typeface="Times New Roman" panose="02020603050405020304" pitchFamily="18" charset="0"/>
              <a:cs typeface="Times New Roman" panose="02020603050405020304" pitchFamily="18" charset="0"/>
            </a:endParaRPr>
          </a:p>
          <a:p>
            <a:pPr algn="just" rtl="1"/>
            <a:r>
              <a:rPr lang="en-US" sz="2800" b="1" dirty="0" smtClean="0">
                <a:solidFill>
                  <a:schemeClr val="tx1"/>
                </a:solidFill>
                <a:latin typeface="Times New Roman" panose="02020603050405020304" pitchFamily="18" charset="0"/>
                <a:cs typeface="Times New Roman" panose="02020603050405020304" pitchFamily="18" charset="0"/>
              </a:rPr>
              <a:t>Private </a:t>
            </a:r>
            <a:r>
              <a:rPr lang="ar-SA" sz="2800" b="1" dirty="0" smtClean="0">
                <a:solidFill>
                  <a:schemeClr val="tx1"/>
                </a:solidFill>
                <a:latin typeface="Times New Roman" panose="02020603050405020304" pitchFamily="18" charset="0"/>
                <a:cs typeface="Times New Roman" panose="02020603050405020304" pitchFamily="18" charset="0"/>
              </a:rPr>
              <a:t> </a:t>
            </a:r>
            <a:r>
              <a:rPr lang="ar-SA" sz="2800" b="1" dirty="0">
                <a:solidFill>
                  <a:schemeClr val="tx1"/>
                </a:solidFill>
                <a:latin typeface="Times New Roman" panose="02020603050405020304" pitchFamily="18" charset="0"/>
                <a:cs typeface="Times New Roman" panose="02020603050405020304" pitchFamily="18" charset="0"/>
              </a:rPr>
              <a:t>(-): </a:t>
            </a:r>
            <a:r>
              <a:rPr lang="ar-SA" sz="2800" dirty="0">
                <a:solidFill>
                  <a:schemeClr val="tx1"/>
                </a:solidFill>
                <a:latin typeface="Times New Roman" panose="02020603050405020304" pitchFamily="18" charset="0"/>
                <a:cs typeface="Times New Roman" panose="02020603050405020304" pitchFamily="18" charset="0"/>
              </a:rPr>
              <a:t>يدل على السمات أو العمليات الخاصة، يعني أنه يمكن الوصول إلى هذه السمات أو العمليات من </a:t>
            </a:r>
            <a:r>
              <a:rPr lang="ar-SA" sz="2800" dirty="0">
                <a:solidFill>
                  <a:schemeClr val="tx1"/>
                </a:solidFill>
                <a:latin typeface="Times New Roman" panose="02020603050405020304" pitchFamily="18" charset="0"/>
              </a:rPr>
              <a:t>كائنات </a:t>
            </a:r>
            <a:r>
              <a:rPr lang="ar-SA" sz="2800" dirty="0">
                <a:solidFill>
                  <a:schemeClr val="tx1"/>
                </a:solidFill>
                <a:latin typeface="Times New Roman" panose="02020603050405020304" pitchFamily="18" charset="0"/>
                <a:cs typeface="Times New Roman" panose="02020603050405020304" pitchFamily="18" charset="0"/>
              </a:rPr>
              <a:t>نفس الكلاس فقط، ولا يمكن الوصول إليه من </a:t>
            </a:r>
            <a:r>
              <a:rPr lang="ar-SA" sz="2800" dirty="0">
                <a:solidFill>
                  <a:schemeClr val="tx1"/>
                </a:solidFill>
                <a:latin typeface="Times New Roman" panose="02020603050405020304" pitchFamily="18" charset="0"/>
              </a:rPr>
              <a:t>كائنات </a:t>
            </a:r>
            <a:r>
              <a:rPr lang="ar-SA" sz="2800" dirty="0">
                <a:solidFill>
                  <a:schemeClr val="tx1"/>
                </a:solidFill>
                <a:latin typeface="Times New Roman" panose="02020603050405020304" pitchFamily="18" charset="0"/>
                <a:cs typeface="Times New Roman" panose="02020603050405020304" pitchFamily="18" charset="0"/>
              </a:rPr>
              <a:t>الكلاسات الفرعية أو من أي </a:t>
            </a:r>
            <a:r>
              <a:rPr lang="ar-SA" sz="2800" dirty="0">
                <a:solidFill>
                  <a:schemeClr val="tx1"/>
                </a:solidFill>
                <a:latin typeface="Times New Roman" panose="02020603050405020304" pitchFamily="18" charset="0"/>
              </a:rPr>
              <a:t>كائنات في </a:t>
            </a:r>
            <a:r>
              <a:rPr lang="ar-SA" sz="2800" dirty="0">
                <a:solidFill>
                  <a:schemeClr val="tx1"/>
                </a:solidFill>
                <a:latin typeface="Times New Roman" panose="02020603050405020304" pitchFamily="18" charset="0"/>
                <a:cs typeface="Times New Roman" panose="02020603050405020304" pitchFamily="18" charset="0"/>
              </a:rPr>
              <a:t>أي كلاس أخر. </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sz="2800" dirty="0" smtClean="0">
                <a:solidFill>
                  <a:schemeClr val="tx1"/>
                </a:solidFill>
                <a:latin typeface="Times New Roman" panose="02020603050405020304" pitchFamily="18" charset="0"/>
                <a:cs typeface="Times New Roman" panose="02020603050405020304" pitchFamily="18" charset="0"/>
              </a:rPr>
              <a:t>  </a:t>
            </a:r>
            <a:endParaRPr lang="ar-SA"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FD8B86C2-86F5-47C3-A013-B45CD36C19A5}" type="slidenum">
              <a:rPr lang="en-US" smtClean="0"/>
              <a:t>7</a:t>
            </a:fld>
            <a:endParaRPr lang="en-US"/>
          </a:p>
        </p:txBody>
      </p:sp>
    </p:spTree>
    <p:extLst>
      <p:ext uri="{BB962C8B-B14F-4D97-AF65-F5344CB8AC3E}">
        <p14:creationId xmlns:p14="http://schemas.microsoft.com/office/powerpoint/2010/main" val="4160930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sz="quarter" idx="1"/>
          </p:nvPr>
        </p:nvSpPr>
        <p:spPr/>
        <p:txBody>
          <a:bodyPr/>
          <a:lstStyle/>
          <a:p>
            <a:pPr algn="just" rtl="1"/>
            <a:r>
              <a:rPr lang="en-US" b="1" dirty="0">
                <a:solidFill>
                  <a:schemeClr val="tx1"/>
                </a:solidFill>
                <a:latin typeface="Times New Roman" panose="02020603050405020304" pitchFamily="18" charset="0"/>
                <a:cs typeface="Times New Roman" panose="02020603050405020304" pitchFamily="18" charset="0"/>
              </a:rPr>
              <a:t>protect </a:t>
            </a:r>
            <a:r>
              <a:rPr lang="ar-SA" b="1" dirty="0">
                <a:solidFill>
                  <a:schemeClr val="tx1"/>
                </a:solidFill>
                <a:latin typeface="Times New Roman" panose="02020603050405020304" pitchFamily="18" charset="0"/>
                <a:cs typeface="Times New Roman" panose="02020603050405020304" pitchFamily="18" charset="0"/>
              </a:rPr>
              <a:t> (#): </a:t>
            </a:r>
            <a:r>
              <a:rPr lang="ar-SA" dirty="0">
                <a:solidFill>
                  <a:schemeClr val="tx1"/>
                </a:solidFill>
                <a:latin typeface="Times New Roman" panose="02020603050405020304" pitchFamily="18" charset="0"/>
                <a:cs typeface="Times New Roman" panose="02020603050405020304" pitchFamily="18" charset="0"/>
              </a:rPr>
              <a:t>تشير إلى السمات أو العمليات المحمية، يعني أنه يمكن الوصول إلى هذه السمات أو العمليات من </a:t>
            </a:r>
            <a:r>
              <a:rPr lang="ar-SA" dirty="0">
                <a:solidFill>
                  <a:schemeClr val="tx1"/>
                </a:solidFill>
                <a:latin typeface="Times New Roman" panose="02020603050405020304" pitchFamily="18" charset="0"/>
              </a:rPr>
              <a:t>كائنات </a:t>
            </a:r>
            <a:r>
              <a:rPr lang="ar-SA" dirty="0">
                <a:solidFill>
                  <a:schemeClr val="tx1"/>
                </a:solidFill>
                <a:latin typeface="Times New Roman" panose="02020603050405020304" pitchFamily="18" charset="0"/>
                <a:cs typeface="Times New Roman" panose="02020603050405020304" pitchFamily="18" charset="0"/>
              </a:rPr>
              <a:t>نفس الكلاس ومن </a:t>
            </a:r>
            <a:r>
              <a:rPr lang="ar-SA" dirty="0">
                <a:solidFill>
                  <a:schemeClr val="tx1"/>
                </a:solidFill>
                <a:latin typeface="Times New Roman" panose="02020603050405020304" pitchFamily="18" charset="0"/>
              </a:rPr>
              <a:t>كائنات </a:t>
            </a:r>
            <a:r>
              <a:rPr lang="ar-SA" dirty="0">
                <a:solidFill>
                  <a:schemeClr val="tx1"/>
                </a:solidFill>
                <a:latin typeface="Times New Roman" panose="02020603050405020304" pitchFamily="18" charset="0"/>
                <a:cs typeface="Times New Roman" panose="02020603050405020304" pitchFamily="18" charset="0"/>
              </a:rPr>
              <a:t>الكلاسات الفرعية. ولا يمكن الوصول إليه من أي </a:t>
            </a:r>
            <a:r>
              <a:rPr lang="ar-SA" dirty="0" smtClean="0">
                <a:solidFill>
                  <a:schemeClr val="tx1"/>
                </a:solidFill>
                <a:latin typeface="Times New Roman" panose="02020603050405020304" pitchFamily="18" charset="0"/>
              </a:rPr>
              <a:t>كائن </a:t>
            </a:r>
            <a:r>
              <a:rPr lang="ar-SA" dirty="0">
                <a:solidFill>
                  <a:schemeClr val="tx1"/>
                </a:solidFill>
                <a:latin typeface="Times New Roman" panose="02020603050405020304" pitchFamily="18" charset="0"/>
                <a:cs typeface="Times New Roman" panose="02020603050405020304" pitchFamily="18" charset="0"/>
              </a:rPr>
              <a:t>في أي كلاس أخر.</a:t>
            </a: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5"/>
          </p:nvPr>
        </p:nvSpPr>
        <p:spPr/>
        <p:txBody>
          <a:bodyPr/>
          <a:lstStyle/>
          <a:p>
            <a:fld id="{FD8B86C2-86F5-47C3-A013-B45CD36C19A5}" type="slidenum">
              <a:rPr lang="en-US" smtClean="0"/>
              <a:t>8</a:t>
            </a:fld>
            <a:endParaRPr lang="en-US"/>
          </a:p>
        </p:txBody>
      </p:sp>
    </p:spTree>
    <p:extLst>
      <p:ext uri="{BB962C8B-B14F-4D97-AF65-F5344CB8AC3E}">
        <p14:creationId xmlns:p14="http://schemas.microsoft.com/office/powerpoint/2010/main" val="369086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2827015" y="1254034"/>
            <a:ext cx="3489971" cy="4232366"/>
          </a:xfrm>
          <a:prstGeom prst="rect">
            <a:avLst/>
          </a:prstGeom>
        </p:spPr>
      </p:pic>
      <p:sp>
        <p:nvSpPr>
          <p:cNvPr id="2" name="Slide Number Placeholder 1"/>
          <p:cNvSpPr>
            <a:spLocks noGrp="1"/>
          </p:cNvSpPr>
          <p:nvPr>
            <p:ph type="sldNum" sz="quarter" idx="15"/>
          </p:nvPr>
        </p:nvSpPr>
        <p:spPr/>
        <p:txBody>
          <a:bodyPr/>
          <a:lstStyle/>
          <a:p>
            <a:fld id="{FD8B86C2-86F5-47C3-A013-B45CD36C19A5}" type="slidenum">
              <a:rPr lang="en-US" smtClean="0"/>
              <a:t>9</a:t>
            </a:fld>
            <a:endParaRPr lang="en-US"/>
          </a:p>
        </p:txBody>
      </p:sp>
    </p:spTree>
    <p:extLst>
      <p:ext uri="{BB962C8B-B14F-4D97-AF65-F5344CB8AC3E}">
        <p14:creationId xmlns:p14="http://schemas.microsoft.com/office/powerpoint/2010/main" val="401276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1602</TotalTime>
  <Words>731</Words>
  <Application>Microsoft Office PowerPoint</Application>
  <PresentationFormat>On-screen Show (4:3)</PresentationFormat>
  <Paragraphs>130</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LEC5</vt:lpstr>
      <vt:lpstr>PowerPoint Presentation</vt:lpstr>
      <vt:lpstr>PowerPoint Presentation</vt:lpstr>
      <vt:lpstr>الغرض من مخططات الكلاس(class diagram ):</vt:lpstr>
      <vt:lpstr>النموذج المفاهيمي في UML:</vt:lpstr>
      <vt:lpstr>PowerPoint Presentation</vt:lpstr>
      <vt:lpstr>إمكانية رؤية سمات وعمليات الكلاس والوصول إليها(visibility)</vt:lpstr>
      <vt:lpstr>PowerPoint Presentation</vt:lpstr>
      <vt:lpstr>PowerPoint Presentation</vt:lpstr>
      <vt:lpstr>الروابط والعلاقات: اولا :Generalization الوراثة (أو التعميم) : is A</vt:lpstr>
      <vt:lpstr> ثانيا :تجميع Aggregation </vt:lpstr>
      <vt:lpstr> تكوين Composition </vt:lpstr>
      <vt:lpstr>ثالثا: الاقتران البسيط Association </vt:lpstr>
      <vt:lpstr>PowerPoint Presentation</vt:lpstr>
      <vt:lpstr>في المثال اعلاه كل مديريدير 1 او اكثر من الموظفين بالمقابل اي موظف يديره مدير واحد فقط </vt:lpstr>
      <vt:lpstr>امثله علي ال instance  درجة العلاقة (حاله العلاقه)</vt:lpstr>
      <vt:lpstr>Sales Order System</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Heba</dc:creator>
  <cp:lastModifiedBy>Heba</cp:lastModifiedBy>
  <cp:revision>28</cp:revision>
  <dcterms:created xsi:type="dcterms:W3CDTF">2023-03-14T08:34:07Z</dcterms:created>
  <dcterms:modified xsi:type="dcterms:W3CDTF">2023-03-15T11:20:22Z</dcterms:modified>
</cp:coreProperties>
</file>