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195CEB-482A-4E61-B2E3-9CA19FF34B26}" type="datetimeFigureOut">
              <a:rPr lang="en-US" smtClean="0"/>
              <a:t>1/23/2023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9F8E12-E338-47A5-B241-3CAF0B944F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195CEB-482A-4E61-B2E3-9CA19FF34B26}" type="datetimeFigureOut">
              <a:rPr lang="en-US" smtClean="0"/>
              <a:t>1/23/2023</a:t>
            </a:fld>
            <a:endParaRPr lang="en-US"/>
          </a:p>
        </p:txBody>
      </p:sp>
      <p:sp>
        <p:nvSpPr>
          <p:cNvPr id="9" name="Slide Number Placeholder 8"/>
          <p:cNvSpPr>
            <a:spLocks noGrp="1"/>
          </p:cNvSpPr>
          <p:nvPr>
            <p:ph type="sldNum" sz="quarter" idx="15"/>
          </p:nvPr>
        </p:nvSpPr>
        <p:spPr/>
        <p:txBody>
          <a:bodyPr rtlCol="0"/>
          <a:lstStyle/>
          <a:p>
            <a:fld id="{D99F8E12-E338-47A5-B241-3CAF0B944F5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9F8E12-E338-47A5-B241-3CAF0B944F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195CEB-482A-4E61-B2E3-9CA19FF34B26}"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F8E12-E338-47A5-B241-3CAF0B944F5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195CEB-482A-4E61-B2E3-9CA19FF34B26}"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F8E12-E338-47A5-B241-3CAF0B944F5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195CEB-482A-4E61-B2E3-9CA19FF34B26}" type="datetimeFigureOut">
              <a:rPr lang="en-US" smtClean="0"/>
              <a:t>1/23/2023</a:t>
            </a:fld>
            <a:endParaRPr lang="en-US"/>
          </a:p>
        </p:txBody>
      </p:sp>
      <p:sp>
        <p:nvSpPr>
          <p:cNvPr id="7" name="Slide Number Placeholder 6"/>
          <p:cNvSpPr>
            <a:spLocks noGrp="1"/>
          </p:cNvSpPr>
          <p:nvPr>
            <p:ph type="sldNum" sz="quarter" idx="11"/>
          </p:nvPr>
        </p:nvSpPr>
        <p:spPr/>
        <p:txBody>
          <a:bodyPr rtlCol="0"/>
          <a:lstStyle/>
          <a:p>
            <a:fld id="{D99F8E12-E338-47A5-B241-3CAF0B944F5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95CEB-482A-4E61-B2E3-9CA19FF34B26}"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195CEB-482A-4E61-B2E3-9CA19FF34B26}" type="datetimeFigureOut">
              <a:rPr lang="en-US" smtClean="0"/>
              <a:t>1/23/2023</a:t>
            </a:fld>
            <a:endParaRPr lang="en-US"/>
          </a:p>
        </p:txBody>
      </p:sp>
      <p:sp>
        <p:nvSpPr>
          <p:cNvPr id="22" name="Slide Number Placeholder 21"/>
          <p:cNvSpPr>
            <a:spLocks noGrp="1"/>
          </p:cNvSpPr>
          <p:nvPr>
            <p:ph type="sldNum" sz="quarter" idx="15"/>
          </p:nvPr>
        </p:nvSpPr>
        <p:spPr/>
        <p:txBody>
          <a:bodyPr rtlCol="0"/>
          <a:lstStyle/>
          <a:p>
            <a:fld id="{D99F8E12-E338-47A5-B241-3CAF0B944F5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195CEB-482A-4E61-B2E3-9CA19FF34B26}" type="datetimeFigureOut">
              <a:rPr lang="en-US" smtClean="0"/>
              <a:t>1/23/2023</a:t>
            </a:fld>
            <a:endParaRPr lang="en-US"/>
          </a:p>
        </p:txBody>
      </p:sp>
      <p:sp>
        <p:nvSpPr>
          <p:cNvPr id="18" name="Slide Number Placeholder 17"/>
          <p:cNvSpPr>
            <a:spLocks noGrp="1"/>
          </p:cNvSpPr>
          <p:nvPr>
            <p:ph type="sldNum" sz="quarter" idx="11"/>
          </p:nvPr>
        </p:nvSpPr>
        <p:spPr/>
        <p:txBody>
          <a:bodyPr rtlCol="0"/>
          <a:lstStyle/>
          <a:p>
            <a:fld id="{D99F8E12-E338-47A5-B241-3CAF0B944F5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195CEB-482A-4E61-B2E3-9CA19FF34B26}" type="datetimeFigureOut">
              <a:rPr lang="en-US" smtClean="0"/>
              <a:t>1/23/2023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9F8E12-E338-47A5-B241-3CAF0B944F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LEC2</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503B76-D34C-4DCF-9AE3-F800B173F9C7}" type="slidenum">
              <a:rPr lang="en-US" smtClean="0"/>
              <a:t>1</a:t>
            </a:fld>
            <a:endParaRPr lang="en-US"/>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43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7773405" cy="6186309"/>
          </a:xfrm>
          <a:prstGeom prst="rect">
            <a:avLst/>
          </a:prstGeom>
          <a:noFill/>
        </p:spPr>
        <p:txBody>
          <a:bodyPr wrap="square" rtlCol="0">
            <a:spAutoFit/>
          </a:bodyPr>
          <a:lstStyle/>
          <a:p>
            <a:pPr algn="just" rtl="1"/>
            <a:r>
              <a:rPr lang="ar-SA" sz="3600" b="1" dirty="0" smtClean="0"/>
              <a:t>اللاعب (</a:t>
            </a:r>
            <a:r>
              <a:rPr lang="ar-SA" sz="3600" b="1" dirty="0" smtClean="0">
                <a:solidFill>
                  <a:srgbClr val="FF0000"/>
                </a:solidFill>
                <a:latin typeface="Times New Roman" panose="02020603050405020304" pitchFamily="18" charset="0"/>
              </a:rPr>
              <a:t>الفاعل) </a:t>
            </a:r>
            <a:r>
              <a:rPr lang="en-US" sz="3600" b="1" dirty="0">
                <a:solidFill>
                  <a:srgbClr val="FF0000"/>
                </a:solidFill>
                <a:latin typeface="Times New Roman" panose="02020603050405020304" pitchFamily="18" charset="0"/>
              </a:rPr>
              <a:t>Actor</a:t>
            </a:r>
            <a:r>
              <a:rPr lang="ar-SA" sz="3600" b="1" dirty="0">
                <a:solidFill>
                  <a:srgbClr val="FF0000"/>
                </a:solidFill>
                <a:latin typeface="Times New Roman" panose="02020603050405020304" pitchFamily="18" charset="0"/>
              </a:rPr>
              <a:t> </a:t>
            </a:r>
            <a:r>
              <a:rPr lang="ar-SA" sz="3600" b="1" dirty="0" smtClean="0">
                <a:solidFill>
                  <a:srgbClr val="FF0000"/>
                </a:solidFill>
                <a:latin typeface="Times New Roman" panose="02020603050405020304" pitchFamily="18" charset="0"/>
              </a:rPr>
              <a:t>:-</a:t>
            </a:r>
            <a:endParaRPr lang="ar-SA" sz="3600" b="1" dirty="0" smtClean="0"/>
          </a:p>
          <a:p>
            <a:pPr algn="just" rtl="1"/>
            <a:r>
              <a:rPr lang="ar-SA" sz="2400" dirty="0" smtClean="0"/>
              <a:t>واقعة الاستخدام لايمكنها بدء الاحداث او التفاعلات من تلقاء نفسها </a:t>
            </a:r>
            <a:r>
              <a:rPr lang="en-US" sz="2400" b="1" dirty="0" smtClean="0">
                <a:solidFill>
                  <a:srgbClr val="FF0000"/>
                </a:solidFill>
                <a:latin typeface="Times New Roman" panose="02020603050405020304" pitchFamily="18" charset="0"/>
              </a:rPr>
              <a:t>Actor</a:t>
            </a:r>
            <a:r>
              <a:rPr lang="ar-SA" sz="2400" dirty="0" smtClean="0"/>
              <a:t> هو شخص ما الذي يمكنة بدء او تفعيل واقعة الاستخدام مثلا اذا كنا نقوم بتطوير نظام مصرفي وكان لينا واقعة استخدام تسمي "سحب النقود" فيمكننا الاقرار باننا نحتاج لزبائن للتمكن من سحب هذه النقود علي ذلك سيكون الزبون </a:t>
            </a:r>
            <a:r>
              <a:rPr lang="ar-SA" sz="2400" dirty="0" smtClean="0"/>
              <a:t>احد</a:t>
            </a:r>
            <a:r>
              <a:rPr lang="ar-EG" sz="2400" dirty="0" smtClean="0"/>
              <a:t> ال</a:t>
            </a:r>
            <a:r>
              <a:rPr lang="ar-SA"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a:t>
            </a:r>
            <a:r>
              <a:rPr lang="ar-SA" sz="2400" dirty="0" smtClean="0"/>
              <a:t>لدينا مرة اخري </a:t>
            </a:r>
            <a:r>
              <a:rPr lang="ar-SA" sz="2400" dirty="0" smtClean="0"/>
              <a:t>الترميز</a:t>
            </a:r>
            <a:r>
              <a:rPr lang="ar-EG" sz="2400" dirty="0"/>
              <a:t> </a:t>
            </a:r>
            <a:r>
              <a:rPr lang="ar-EG" sz="2400" dirty="0" smtClean="0"/>
              <a:t>لهذا ال </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سيكون بسيطا:</a:t>
            </a:r>
            <a:endParaRPr lang="en-US" sz="2400" dirty="0" smtClean="0"/>
          </a:p>
          <a:p>
            <a:pPr algn="just" rtl="1"/>
            <a:endParaRPr lang="ar-SA" sz="2400" dirty="0" smtClean="0"/>
          </a:p>
          <a:p>
            <a:pPr algn="just" rtl="1"/>
            <a:endParaRPr lang="ar-SA" sz="2400" dirty="0"/>
          </a:p>
          <a:p>
            <a:pPr algn="just" rtl="1"/>
            <a:r>
              <a:rPr lang="en-US" sz="2400" b="1" dirty="0" smtClean="0">
                <a:solidFill>
                  <a:srgbClr val="FF0000"/>
                </a:solidFill>
                <a:latin typeface="Times New Roman" panose="02020603050405020304" pitchFamily="18" charset="0"/>
                <a:cs typeface="Times New Roman" panose="02020603050405020304" pitchFamily="18" charset="0"/>
              </a:rPr>
              <a:t>Actors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يمكن ان يكونو اكثر من مجرد اناس </a:t>
            </a:r>
            <a:r>
              <a:rPr lang="en-US" sz="2400" b="1" dirty="0" smtClean="0">
                <a:solidFill>
                  <a:srgbClr val="FF0000"/>
                </a:solidFill>
                <a:latin typeface="Times New Roman" panose="02020603050405020304" pitchFamily="18" charset="0"/>
                <a:cs typeface="Times New Roman" panose="02020603050405020304" pitchFamily="18" charset="0"/>
              </a:rPr>
              <a:t> Actor</a:t>
            </a:r>
            <a:r>
              <a:rPr lang="ar-SA" sz="2400" dirty="0" smtClean="0"/>
              <a:t> قد يكون اي شئ خارج النظام يقوم بتفعيل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مثل جهاز حاسوب اخر وقد يكون </a:t>
            </a:r>
            <a:r>
              <a:rPr lang="en-US" sz="2400" b="1" dirty="0" smtClean="0">
                <a:solidFill>
                  <a:srgbClr val="FF0000"/>
                </a:solidFill>
                <a:latin typeface="Times New Roman" panose="02020603050405020304" pitchFamily="18" charset="0"/>
                <a:cs typeface="Times New Roman" panose="02020603050405020304" pitchFamily="18" charset="0"/>
              </a:rPr>
              <a:t>Actor</a:t>
            </a:r>
            <a:r>
              <a:rPr lang="ar-SA" sz="2400" dirty="0" smtClean="0"/>
              <a:t> مفهوما اكثر تجريدا مثل الوقت اوتاريخ  معين</a:t>
            </a:r>
            <a:r>
              <a:rPr lang="ar-SA" sz="2400" dirty="0"/>
              <a:t> </a:t>
            </a:r>
            <a:r>
              <a:rPr lang="ar-SA" sz="2400" dirty="0" smtClean="0"/>
              <a:t>فمثلا قد يكون لدينا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dirty="0" smtClean="0"/>
              <a:t>اسمها "حذف الطلبيات القديمة " في منظومة لمناولة الطلبيات و</a:t>
            </a:r>
            <a:r>
              <a:rPr lang="en-US" sz="2400" dirty="0" smtClean="0"/>
              <a:t> </a:t>
            </a:r>
            <a:r>
              <a:rPr lang="ar-EG" sz="2400" dirty="0" smtClean="0"/>
              <a:t>ال</a:t>
            </a:r>
            <a:r>
              <a:rPr lang="ar-SA" sz="2400" dirty="0" smtClean="0"/>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الذي سيقوم بتفعيل هذه الواقعه قد يكون </a:t>
            </a:r>
            <a:r>
              <a:rPr lang="ar-EG" sz="2400" dirty="0" smtClean="0"/>
              <a:t>تاريخ </a:t>
            </a:r>
            <a:r>
              <a:rPr lang="ar-SA" sz="2400" dirty="0" smtClean="0"/>
              <a:t>"اخر </a:t>
            </a:r>
            <a:r>
              <a:rPr lang="ar-SA" sz="2400" dirty="0" smtClean="0"/>
              <a:t>يوم عمل "</a:t>
            </a:r>
          </a:p>
          <a:p>
            <a:pPr algn="just" rtl="1"/>
            <a:r>
              <a:rPr lang="ar-SA" sz="2400" dirty="0"/>
              <a:t> </a:t>
            </a:r>
            <a:r>
              <a:rPr lang="ar-SA" sz="2400" dirty="0" smtClean="0"/>
              <a:t>كم لاحظنا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مرتبطون </a:t>
            </a:r>
            <a:r>
              <a:rPr lang="en-US" sz="2400" b="1" dirty="0" smtClean="0">
                <a:solidFill>
                  <a:srgbClr val="FF0000"/>
                </a:solidFill>
                <a:latin typeface="Times New Roman" panose="02020603050405020304" pitchFamily="18" charset="0"/>
                <a:cs typeface="Times New Roman" panose="02020603050405020304" pitchFamily="18" charset="0"/>
              </a:rPr>
              <a:t>Use Case </a:t>
            </a:r>
            <a:r>
              <a:rPr lang="ar-SA" sz="2400" dirty="0" smtClean="0"/>
              <a:t>  حيث ان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dirty="0" smtClean="0"/>
              <a:t>هو الذي سيقوم بتفعيل او بدء واقعه استخدام معينة يمكننا تمثيل ذلك علي مخطط واقعه الاستخدام </a:t>
            </a:r>
            <a:r>
              <a:rPr lang="ar-EG" sz="2400" dirty="0" smtClean="0"/>
              <a:t>من خلال وصل اللاعب بواقعة استخدام.</a:t>
            </a:r>
            <a:endParaRPr lang="en-US" sz="2400" dirty="0"/>
          </a:p>
        </p:txBody>
      </p:sp>
      <p:pic>
        <p:nvPicPr>
          <p:cNvPr id="4" name="Picture 3"/>
          <p:cNvPicPr>
            <a:picLocks noChangeAspect="1" noChangeArrowheads="1"/>
          </p:cNvPicPr>
          <p:nvPr/>
        </p:nvPicPr>
        <p:blipFill>
          <a:blip r:embed="rId2">
            <a:lum bright="-20000" contrast="40000"/>
          </a:blip>
          <a:srcRect l="4736" t="8339" r="82394" b="29196"/>
          <a:stretch>
            <a:fillRect/>
          </a:stretch>
        </p:blipFill>
        <p:spPr bwMode="auto">
          <a:xfrm>
            <a:off x="4643343" y="2892743"/>
            <a:ext cx="475445" cy="638297"/>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C9284FAF-E26A-4F73-9A81-FF34975CD4C6}" type="slidenum">
              <a:rPr lang="en-US" smtClean="0"/>
              <a:t>10</a:t>
            </a:fld>
            <a:endParaRPr lang="en-US" dirty="0"/>
          </a:p>
        </p:txBody>
      </p:sp>
    </p:spTree>
    <p:extLst>
      <p:ext uri="{BB962C8B-B14F-4D97-AF65-F5344CB8AC3E}">
        <p14:creationId xmlns:p14="http://schemas.microsoft.com/office/powerpoint/2010/main" val="263167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893" y="1335564"/>
            <a:ext cx="5236616" cy="3456963"/>
          </a:xfrm>
          <a:prstGeom prst="rect">
            <a:avLst/>
          </a:prstGeom>
        </p:spPr>
      </p:pic>
      <p:sp>
        <p:nvSpPr>
          <p:cNvPr id="3" name="TextBox 2"/>
          <p:cNvSpPr txBox="1"/>
          <p:nvPr/>
        </p:nvSpPr>
        <p:spPr>
          <a:xfrm>
            <a:off x="3056709" y="5112391"/>
            <a:ext cx="2842718" cy="830997"/>
          </a:xfrm>
          <a:prstGeom prst="rect">
            <a:avLst/>
          </a:prstGeom>
          <a:noFill/>
        </p:spPr>
        <p:txBody>
          <a:bodyPr wrap="square" rtlCol="0">
            <a:spAutoFit/>
          </a:bodyPr>
          <a:lstStyle/>
          <a:p>
            <a:pPr algn="just" rtl="1"/>
            <a:r>
              <a:rPr lang="ar-SA" sz="2400" b="1" dirty="0" smtClean="0"/>
              <a:t>علاقة </a:t>
            </a:r>
            <a:r>
              <a:rPr lang="en-US" sz="2400" b="1"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b="1" dirty="0" smtClean="0"/>
              <a:t>بواقعه استخدام</a:t>
            </a:r>
            <a:endParaRPr lang="en-US" sz="2400" b="1" dirty="0"/>
          </a:p>
        </p:txBody>
      </p:sp>
      <p:sp>
        <p:nvSpPr>
          <p:cNvPr id="5" name="Slide Number Placeholder 4"/>
          <p:cNvSpPr>
            <a:spLocks noGrp="1"/>
          </p:cNvSpPr>
          <p:nvPr>
            <p:ph type="sldNum" sz="quarter" idx="12"/>
          </p:nvPr>
        </p:nvSpPr>
        <p:spPr/>
        <p:txBody>
          <a:bodyPr/>
          <a:lstStyle/>
          <a:p>
            <a:fld id="{C9284FAF-E26A-4F73-9A81-FF34975CD4C6}" type="slidenum">
              <a:rPr lang="en-US" smtClean="0"/>
              <a:t>11</a:t>
            </a:fld>
            <a:endParaRPr lang="en-US"/>
          </a:p>
        </p:txBody>
      </p:sp>
    </p:spTree>
    <p:extLst>
      <p:ext uri="{BB962C8B-B14F-4D97-AF65-F5344CB8AC3E}">
        <p14:creationId xmlns:p14="http://schemas.microsoft.com/office/powerpoint/2010/main" val="339542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842212"/>
            <a:ext cx="7200897" cy="5033657"/>
          </a:xfrm>
        </p:spPr>
        <p:txBody>
          <a:bodyPr/>
          <a:lstStyle/>
          <a:p>
            <a:pPr marL="0" indent="0" algn="just" rtl="1">
              <a:buNone/>
            </a:pPr>
            <a:r>
              <a:rPr lang="ar-SA" dirty="0" smtClean="0">
                <a:solidFill>
                  <a:schemeClr val="tx1"/>
                </a:solidFill>
              </a:rPr>
              <a:t>من الواضح انه بالنسبة لمعظم الانظمة يمكن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واحد التفاعل  مع مجموعه من </a:t>
            </a:r>
            <a:r>
              <a:rPr lang="en-US" b="1" dirty="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rPr>
              <a:t>كما ان </a:t>
            </a:r>
            <a:r>
              <a:rPr lang="en-US" dirty="0" smtClean="0">
                <a:solidFill>
                  <a:schemeClr val="tx1"/>
                </a:solidFill>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rPr>
              <a:t>واحده يمكن تفعيلها من قبل اكثر من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مختلف كما هو في المثال التالي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3172577" y="2227794"/>
            <a:ext cx="2257425" cy="3648075"/>
          </a:xfrm>
          <a:prstGeom prst="rect">
            <a:avLst/>
          </a:prstGeom>
        </p:spPr>
      </p:pic>
      <p:sp>
        <p:nvSpPr>
          <p:cNvPr id="5" name="TextBox 4"/>
          <p:cNvSpPr txBox="1"/>
          <p:nvPr/>
        </p:nvSpPr>
        <p:spPr>
          <a:xfrm>
            <a:off x="1553158" y="5875868"/>
            <a:ext cx="3876845" cy="646331"/>
          </a:xfrm>
          <a:prstGeom prst="rect">
            <a:avLst/>
          </a:prstGeom>
          <a:noFill/>
        </p:spPr>
        <p:txBody>
          <a:bodyPr wrap="square" rtlCol="0">
            <a:spAutoFit/>
          </a:bodyPr>
          <a:lstStyle/>
          <a:p>
            <a:pPr algn="r" rtl="1"/>
            <a:r>
              <a:rPr lang="ar-SA" dirty="0" smtClean="0"/>
              <a:t>نظام كامل تم وصفه بتستخدام لاعبين ووقائع الاستخدام  </a:t>
            </a:r>
            <a:endParaRPr lang="en-US" dirty="0"/>
          </a:p>
        </p:txBody>
      </p:sp>
      <p:sp>
        <p:nvSpPr>
          <p:cNvPr id="6" name="Slide Number Placeholder 5"/>
          <p:cNvSpPr>
            <a:spLocks noGrp="1"/>
          </p:cNvSpPr>
          <p:nvPr>
            <p:ph type="sldNum" sz="quarter" idx="4294967295"/>
          </p:nvPr>
        </p:nvSpPr>
        <p:spPr>
          <a:xfrm>
            <a:off x="8153400" y="5834264"/>
            <a:ext cx="762000" cy="404967"/>
          </a:xfrm>
          <a:prstGeom prst="rect">
            <a:avLst/>
          </a:prstGeom>
        </p:spPr>
        <p:txBody>
          <a:bodyPr/>
          <a:lstStyle/>
          <a:p>
            <a:r>
              <a:rPr lang="en-US" dirty="0" smtClean="0"/>
              <a:t>12</a:t>
            </a:r>
            <a:endParaRPr lang="en-US" dirty="0"/>
          </a:p>
        </p:txBody>
      </p:sp>
    </p:spTree>
    <p:extLst>
      <p:ext uri="{BB962C8B-B14F-4D97-AF65-F5344CB8AC3E}">
        <p14:creationId xmlns:p14="http://schemas.microsoft.com/office/powerpoint/2010/main" val="363258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1267098"/>
            <a:ext cx="7561761" cy="4608771"/>
          </a:xfrm>
        </p:spPr>
        <p:txBody>
          <a:bodyPr>
            <a:noAutofit/>
          </a:bodyPr>
          <a:lstStyle/>
          <a:p>
            <a:pPr algn="just" rtl="1">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Use </a:t>
            </a:r>
            <a:r>
              <a:rPr lang="en-US" b="1" dirty="0">
                <a:solidFill>
                  <a:schemeClr val="tx1"/>
                </a:solidFill>
                <a:latin typeface="Times New Roman" panose="02020603050405020304" pitchFamily="18" charset="0"/>
                <a:cs typeface="Times New Roman" panose="02020603050405020304" pitchFamily="18" charset="0"/>
              </a:rPr>
              <a:t>Case </a:t>
            </a:r>
            <a:r>
              <a:rPr lang="en-US" b="1"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rPr>
              <a:t>شبيه بالمتطلبات</a:t>
            </a:r>
            <a:r>
              <a:rPr lang="en-US" dirty="0" smtClean="0">
                <a:solidFill>
                  <a:schemeClr val="tx1"/>
                </a:solidFill>
              </a:rPr>
              <a:t>.</a:t>
            </a:r>
            <a:r>
              <a:rPr lang="ar-EG" dirty="0" smtClean="0">
                <a:solidFill>
                  <a:schemeClr val="tx1"/>
                </a:solidFill>
              </a:rPr>
              <a:t> ولكن ينما المتطلبات تميل لان تكون مبهمة ومكتوبة بشكل سي نجد ان البناء المحكم لوقائع الاستخدام يجعلها اكثر تركيزا .</a:t>
            </a:r>
            <a:endParaRPr lang="ar-SA" dirty="0" smtClean="0">
              <a:solidFill>
                <a:schemeClr val="tx1"/>
              </a:solidFill>
            </a:endParaRPr>
          </a:p>
          <a:p>
            <a:pPr algn="just" rtl="1">
              <a:buFont typeface="Wingdings" panose="05000000000000000000" pitchFamily="2" charset="2"/>
              <a:buChar char="v"/>
            </a:pPr>
            <a:r>
              <a:rPr lang="ar-SA" dirty="0" smtClean="0">
                <a:solidFill>
                  <a:schemeClr val="tx1"/>
                </a:solidFill>
              </a:rPr>
              <a:t>مجموعه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a:t>
            </a:r>
            <a:r>
              <a:rPr lang="ar-SA" dirty="0" smtClean="0">
                <a:solidFill>
                  <a:schemeClr val="tx1"/>
                </a:solidFill>
              </a:rPr>
              <a:t>تشكل </a:t>
            </a:r>
            <a:r>
              <a:rPr lang="ar-SA" dirty="0" smtClean="0">
                <a:solidFill>
                  <a:schemeClr val="tx1"/>
                </a:solidFill>
              </a:rPr>
              <a:t>النظام بالكامل مما يعني ان اي شئ لم يتم تغطيتة في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هو خارج حدود النظام المراد تطويرة</a:t>
            </a:r>
            <a:r>
              <a:rPr lang="en-US" dirty="0" smtClean="0">
                <a:solidFill>
                  <a:schemeClr val="tx1"/>
                </a:solidFill>
              </a:rPr>
              <a:t>.</a:t>
            </a:r>
            <a:endParaRPr lang="ar-SA" dirty="0" smtClean="0">
              <a:solidFill>
                <a:schemeClr val="tx1"/>
              </a:solidFill>
            </a:endParaRPr>
          </a:p>
          <a:p>
            <a:pPr marL="0" indent="0" algn="just" rtl="1">
              <a:buNone/>
            </a:pPr>
            <a:r>
              <a:rPr lang="ar-SA" sz="2800" b="1" dirty="0" smtClean="0">
                <a:solidFill>
                  <a:schemeClr val="tx1"/>
                </a:solidFill>
              </a:rPr>
              <a:t>مدي كثافة واقعه الاستخدام:</a:t>
            </a:r>
          </a:p>
          <a:p>
            <a:pPr marL="0" indent="0" algn="just" rtl="1">
              <a:buNone/>
            </a:pPr>
            <a:r>
              <a:rPr lang="ar-SA" dirty="0" smtClean="0">
                <a:solidFill>
                  <a:schemeClr val="tx1"/>
                </a:solidFill>
              </a:rPr>
              <a:t>قد يكون من الصعب تقرير الي اي مدي يجب</a:t>
            </a:r>
            <a:r>
              <a:rPr lang="en-US" dirty="0" smtClean="0">
                <a:solidFill>
                  <a:schemeClr val="tx1"/>
                </a:solidFill>
              </a:rPr>
              <a:t> </a:t>
            </a:r>
            <a:r>
              <a:rPr lang="ar-SA" dirty="0" smtClean="0">
                <a:solidFill>
                  <a:schemeClr val="tx1"/>
                </a:solidFill>
              </a:rPr>
              <a:t>ان تكون علية كثافة </a:t>
            </a:r>
            <a:r>
              <a:rPr lang="en-US"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مثلا هل علي كل تفاعل بين النظام والمستخدم ان يكون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او يجب علي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a:solidFill>
                  <a:schemeClr val="tx1"/>
                </a:solidFill>
              </a:rPr>
              <a:t> الواحدة </a:t>
            </a:r>
            <a:r>
              <a:rPr lang="ar-SA" dirty="0" smtClean="0">
                <a:solidFill>
                  <a:schemeClr val="tx1"/>
                </a:solidFill>
              </a:rPr>
              <a:t>ان تحتوي كل التفاعلات؟</a:t>
            </a:r>
          </a:p>
          <a:p>
            <a:pPr marL="0" indent="0" algn="just" rtl="1">
              <a:buNone/>
            </a:pPr>
            <a:endParaRPr lang="ar-SA" dirty="0" smtClean="0">
              <a:solidFill>
                <a:schemeClr val="tx1"/>
              </a:solidFill>
            </a:endParaRPr>
          </a:p>
          <a:p>
            <a:pPr marL="0" indent="0" algn="just" rtl="1">
              <a:buNone/>
            </a:pPr>
            <a:endParaRPr lang="en-US" dirty="0">
              <a:solidFill>
                <a:schemeClr val="tx1"/>
              </a:solidFill>
            </a:endParaRPr>
          </a:p>
        </p:txBody>
      </p:sp>
      <p:sp>
        <p:nvSpPr>
          <p:cNvPr id="5" name="Slide Number Placeholder 4"/>
          <p:cNvSpPr>
            <a:spLocks noGrp="1"/>
          </p:cNvSpPr>
          <p:nvPr>
            <p:ph type="sldNum" sz="quarter" idx="4294967295"/>
          </p:nvPr>
        </p:nvSpPr>
        <p:spPr>
          <a:xfrm>
            <a:off x="8153400" y="5867400"/>
            <a:ext cx="692774" cy="381000"/>
          </a:xfrm>
          <a:prstGeom prst="rect">
            <a:avLst/>
          </a:prstGeom>
        </p:spPr>
        <p:txBody>
          <a:bodyPr/>
          <a:lstStyle/>
          <a:p>
            <a:fld id="{C9284FAF-E26A-4F73-9A81-FF34975CD4C6}" type="slidenum">
              <a:rPr lang="en-US" smtClean="0"/>
              <a:t>13</a:t>
            </a:fld>
            <a:endParaRPr lang="en-US" dirty="0"/>
          </a:p>
        </p:txBody>
      </p:sp>
    </p:spTree>
    <p:extLst>
      <p:ext uri="{BB962C8B-B14F-4D97-AF65-F5344CB8AC3E}">
        <p14:creationId xmlns:p14="http://schemas.microsoft.com/office/powerpoint/2010/main" val="163212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901338"/>
            <a:ext cx="7200897" cy="4974531"/>
          </a:xfrm>
        </p:spPr>
        <p:txBody>
          <a:bodyPr>
            <a:normAutofit/>
          </a:bodyPr>
          <a:lstStyle/>
          <a:p>
            <a:pPr marL="0" lvl="0" indent="0" algn="just" rtl="1">
              <a:buClr>
                <a:srgbClr val="83992A"/>
              </a:buClr>
              <a:buNone/>
            </a:pPr>
            <a:r>
              <a:rPr lang="ar-SA" dirty="0">
                <a:solidFill>
                  <a:schemeClr val="tx1"/>
                </a:solidFill>
                <a:latin typeface="Times New Roman" panose="02020603050405020304" pitchFamily="18" charset="0"/>
                <a:cs typeface="Times New Roman" panose="02020603050405020304" pitchFamily="18" charset="0"/>
              </a:rPr>
              <a:t>مثلا لناخذ أ</a:t>
            </a:r>
            <a:r>
              <a:rPr lang="ar-SA" dirty="0" smtClean="0">
                <a:solidFill>
                  <a:schemeClr val="tx1"/>
                </a:solidFill>
                <a:latin typeface="Times New Roman" panose="02020603050405020304" pitchFamily="18" charset="0"/>
                <a:cs typeface="Times New Roman" panose="02020603050405020304" pitchFamily="18" charset="0"/>
              </a:rPr>
              <a:t>لة </a:t>
            </a:r>
            <a:r>
              <a:rPr lang="ar-SA" dirty="0">
                <a:solidFill>
                  <a:schemeClr val="tx1"/>
                </a:solidFill>
                <a:latin typeface="Times New Roman" panose="02020603050405020304" pitchFamily="18" charset="0"/>
                <a:cs typeface="Times New Roman" panose="02020603050405020304" pitchFamily="18" charset="0"/>
              </a:rPr>
              <a:t>صرف النقود الالي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نحتاج لبناء نظام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يسمح للمستخدم ان يسحب النقود ربما سيكون لدينا مجموعه من التفاعلات الشائعه:</a:t>
            </a: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الرقم </a:t>
            </a:r>
            <a:r>
              <a:rPr lang="ar-SA" b="1" dirty="0" smtClean="0">
                <a:solidFill>
                  <a:schemeClr val="tx1"/>
                </a:solidFill>
                <a:latin typeface="Times New Roman" panose="02020603050405020304" pitchFamily="18" charset="0"/>
                <a:cs typeface="Times New Roman" panose="02020603050405020304" pitchFamily="18" charset="0"/>
              </a:rPr>
              <a:t>الخاص.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اختيارالمبلغ </a:t>
            </a:r>
            <a:r>
              <a:rPr lang="ar-SA" b="1" dirty="0" smtClean="0">
                <a:solidFill>
                  <a:schemeClr val="tx1"/>
                </a:solidFill>
                <a:latin typeface="Times New Roman" panose="02020603050405020304" pitchFamily="18" charset="0"/>
                <a:cs typeface="Times New Roman" panose="02020603050405020304" pitchFamily="18" charset="0"/>
              </a:rPr>
              <a:t>المطلوب.</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التاكيد علي المبلغ </a:t>
            </a:r>
            <a:r>
              <a:rPr lang="ar-SA" b="1" dirty="0" smtClean="0">
                <a:solidFill>
                  <a:schemeClr val="tx1"/>
                </a:solidFill>
                <a:latin typeface="Times New Roman" panose="02020603050405020304" pitchFamily="18" charset="0"/>
                <a:cs typeface="Times New Roman" panose="02020603050405020304" pitchFamily="18" charset="0"/>
              </a:rPr>
              <a:t>المطلوب.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تنحية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اخذ </a:t>
            </a:r>
            <a:r>
              <a:rPr lang="ar-SA" b="1" dirty="0" smtClean="0">
                <a:solidFill>
                  <a:schemeClr val="tx1"/>
                </a:solidFill>
                <a:latin typeface="Times New Roman" panose="02020603050405020304" pitchFamily="18" charset="0"/>
                <a:cs typeface="Times New Roman" panose="02020603050405020304" pitchFamily="18" charset="0"/>
              </a:rPr>
              <a:t>الوصل.</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229600" y="5791200"/>
            <a:ext cx="685800" cy="381000"/>
          </a:xfrm>
          <a:prstGeom prst="rect">
            <a:avLst/>
          </a:prstGeom>
        </p:spPr>
        <p:txBody>
          <a:bodyPr/>
          <a:lstStyle/>
          <a:p>
            <a:fld id="{C9284FAF-E26A-4F73-9A81-FF34975CD4C6}" type="slidenum">
              <a:rPr lang="en-US" smtClean="0"/>
              <a:t>14</a:t>
            </a:fld>
            <a:endParaRPr lang="en-US"/>
          </a:p>
        </p:txBody>
      </p:sp>
    </p:spTree>
    <p:extLst>
      <p:ext uri="{BB962C8B-B14F-4D97-AF65-F5344CB8AC3E}">
        <p14:creationId xmlns:p14="http://schemas.microsoft.com/office/powerpoint/2010/main" val="233178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055" y="731838"/>
            <a:ext cx="4148453" cy="5382029"/>
          </a:xfrm>
        </p:spPr>
      </p:pic>
      <p:sp>
        <p:nvSpPr>
          <p:cNvPr id="5" name="TextBox 4"/>
          <p:cNvSpPr txBox="1"/>
          <p:nvPr/>
        </p:nvSpPr>
        <p:spPr>
          <a:xfrm>
            <a:off x="1979024" y="6027004"/>
            <a:ext cx="4330337" cy="1200329"/>
          </a:xfrm>
          <a:prstGeom prst="rect">
            <a:avLst/>
          </a:prstGeom>
          <a:noFill/>
        </p:spPr>
        <p:txBody>
          <a:bodyPr wrap="square" rtlCol="0">
            <a:spAutoFit/>
          </a:bodyPr>
          <a:lstStyle/>
          <a:p>
            <a:pPr algn="just" rtl="1"/>
            <a:r>
              <a:rPr lang="ar-SA" sz="2400" b="1" dirty="0">
                <a:latin typeface="Times New Roman" panose="02020603050405020304" pitchFamily="18" charset="0"/>
                <a:cs typeface="Times New Roman" panose="02020603050405020304" pitchFamily="18" charset="0"/>
              </a:rPr>
              <a:t>هل يجب ان يكون لكل من هذه الخطوات واقع استخدام </a:t>
            </a:r>
            <a:endParaRPr lang="en-US" sz="2400" b="1" dirty="0">
              <a:latin typeface="Times New Roman" panose="02020603050405020304" pitchFamily="18" charset="0"/>
              <a:cs typeface="Times New Roman" panose="02020603050405020304" pitchFamily="18" charset="0"/>
            </a:endParaRPr>
          </a:p>
          <a:p>
            <a:pPr algn="just" rtl="1"/>
            <a:endParaRPr lang="en-US" sz="24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4294967295"/>
          </p:nvPr>
        </p:nvSpPr>
        <p:spPr>
          <a:xfrm>
            <a:off x="8298826" y="5849204"/>
            <a:ext cx="464174" cy="355600"/>
          </a:xfrm>
          <a:prstGeom prst="rect">
            <a:avLst/>
          </a:prstGeom>
        </p:spPr>
        <p:txBody>
          <a:bodyPr/>
          <a:lstStyle/>
          <a:p>
            <a:fld id="{C9284FAF-E26A-4F73-9A81-FF34975CD4C6}" type="slidenum">
              <a:rPr lang="en-US" smtClean="0"/>
              <a:t>15</a:t>
            </a:fld>
            <a:endParaRPr lang="en-US" dirty="0"/>
          </a:p>
        </p:txBody>
      </p:sp>
    </p:spTree>
    <p:extLst>
      <p:ext uri="{BB962C8B-B14F-4D97-AF65-F5344CB8AC3E}">
        <p14:creationId xmlns:p14="http://schemas.microsoft.com/office/powerpoint/2010/main" val="1717324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815" y="1188721"/>
            <a:ext cx="7535633" cy="4687148"/>
          </a:xfrm>
        </p:spPr>
        <p:txBody>
          <a:bodyPr/>
          <a:lstStyle/>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هذا خطاء عند بناء </a:t>
            </a:r>
            <a:r>
              <a:rPr lang="en-US"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latin typeface="Times New Roman" panose="02020603050405020304" pitchFamily="18" charset="0"/>
                <a:cs typeface="Times New Roman" panose="02020603050405020304" pitchFamily="18" charset="0"/>
              </a:rPr>
              <a:t>هنا قمنا بتوليد عدد كبير من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cases </a:t>
            </a:r>
            <a:r>
              <a:rPr lang="ar-SA" dirty="0" smtClean="0">
                <a:solidFill>
                  <a:schemeClr val="tx1"/>
                </a:solidFill>
                <a:latin typeface="Times New Roman" panose="02020603050405020304" pitchFamily="18" charset="0"/>
                <a:cs typeface="Times New Roman" panose="02020603050405020304" pitchFamily="18" charset="0"/>
              </a:rPr>
              <a:t>الصغيرة والغير مهمه في اغلبها لذلك يجب علي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latin typeface="Times New Roman" panose="02020603050405020304" pitchFamily="18" charset="0"/>
                <a:cs typeface="Times New Roman" panose="02020603050405020304" pitchFamily="18" charset="0"/>
              </a:rPr>
              <a:t>ان تقدم هدفا ينشده </a:t>
            </a:r>
            <a:r>
              <a:rPr lang="en-US" b="1" dirty="0" smtClean="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latin typeface="Times New Roman" panose="02020603050405020304" pitchFamily="18" charset="0"/>
                <a:cs typeface="Times New Roman" panose="02020603050405020304" pitchFamily="18" charset="0"/>
              </a:rPr>
              <a:t> والهدف ان يقوم المستخدم بسحب النقود</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63503" y="2906942"/>
            <a:ext cx="3349914" cy="2185759"/>
          </a:xfrm>
          <a:prstGeom prst="rect">
            <a:avLst/>
          </a:prstGeom>
        </p:spPr>
      </p:pic>
      <p:sp>
        <p:nvSpPr>
          <p:cNvPr id="5" name="TextBox 4"/>
          <p:cNvSpPr txBox="1"/>
          <p:nvPr/>
        </p:nvSpPr>
        <p:spPr>
          <a:xfrm>
            <a:off x="2843676" y="5253452"/>
            <a:ext cx="2667718" cy="461665"/>
          </a:xfrm>
          <a:prstGeom prst="rect">
            <a:avLst/>
          </a:prstGeom>
          <a:noFill/>
        </p:spPr>
        <p:txBody>
          <a:bodyPr wrap="none" rtlCol="0">
            <a:spAutoFit/>
          </a:bodyPr>
          <a:lstStyle/>
          <a:p>
            <a:pPr algn="ctr" rtl="1"/>
            <a:r>
              <a:rPr lang="ar-SA" sz="2400" b="1" dirty="0" smtClean="0"/>
              <a:t>واقعة استخدام اكثرتركيزا</a:t>
            </a:r>
            <a:endParaRPr lang="en-US" sz="2400" b="1" dirty="0"/>
          </a:p>
        </p:txBody>
      </p:sp>
      <p:sp>
        <p:nvSpPr>
          <p:cNvPr id="7" name="Slide Number Placeholder 6"/>
          <p:cNvSpPr>
            <a:spLocks noGrp="1"/>
          </p:cNvSpPr>
          <p:nvPr>
            <p:ph type="sldNum" sz="quarter" idx="4294967295"/>
          </p:nvPr>
        </p:nvSpPr>
        <p:spPr>
          <a:xfrm>
            <a:off x="8153400" y="5867400"/>
            <a:ext cx="685800" cy="355600"/>
          </a:xfrm>
          <a:prstGeom prst="rect">
            <a:avLst/>
          </a:prstGeom>
        </p:spPr>
        <p:txBody>
          <a:bodyPr/>
          <a:lstStyle/>
          <a:p>
            <a:fld id="{C9284FAF-E26A-4F73-9A81-FF34975CD4C6}" type="slidenum">
              <a:rPr lang="en-US" smtClean="0"/>
              <a:t>16</a:t>
            </a:fld>
            <a:endParaRPr lang="en-US" dirty="0"/>
          </a:p>
        </p:txBody>
      </p:sp>
    </p:spTree>
    <p:extLst>
      <p:ext uri="{BB962C8B-B14F-4D97-AF65-F5344CB8AC3E}">
        <p14:creationId xmlns:p14="http://schemas.microsoft.com/office/powerpoint/2010/main" val="42606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12" y="640080"/>
            <a:ext cx="7827917" cy="5434149"/>
          </a:xfrm>
        </p:spPr>
        <p:txBody>
          <a:bodyPr>
            <a:noAutofit/>
          </a:bodyPr>
          <a:lstStyle/>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البحث عن وقائع الاستخدام</a:t>
            </a:r>
            <a:r>
              <a:rPr lang="en-US" b="1" dirty="0" smtClean="0">
                <a:solidFill>
                  <a:schemeClr val="tx1"/>
                </a:solidFill>
                <a:latin typeface="Times New Roman" panose="02020603050405020304" pitchFamily="18" charset="0"/>
                <a:cs typeface="Times New Roman" panose="02020603050405020304" pitchFamily="18" charset="0"/>
              </a:rPr>
              <a:t>:</a:t>
            </a:r>
            <a:r>
              <a:rPr lang="ar-SA" b="1"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احدي الطرق للعثور علي</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latin typeface="Times New Roman" panose="02020603050405020304" pitchFamily="18" charset="0"/>
                <a:cs typeface="Times New Roman" panose="02020603050405020304" pitchFamily="18" charset="0"/>
              </a:rPr>
              <a:t> هي من خلال المقابلات التي يتم اجارؤها مع المستخدمين المحتملين للنظام  هذه مهمه صعبة لان شخصين مختلفين سيعطيان في الاغلب صورتين مختلفتين بالكامل لما يجب ان يكون </a:t>
            </a:r>
            <a:r>
              <a:rPr lang="ar-SA" dirty="0" smtClean="0">
                <a:solidFill>
                  <a:schemeClr val="tx1"/>
                </a:solidFill>
                <a:latin typeface="Times New Roman" panose="02020603050405020304" pitchFamily="18" charset="0"/>
                <a:cs typeface="Times New Roman" panose="02020603050405020304" pitchFamily="18" charset="0"/>
              </a:rPr>
              <a:t>عل</a:t>
            </a:r>
            <a:r>
              <a:rPr lang="ar-EG" dirty="0" smtClean="0">
                <a:solidFill>
                  <a:schemeClr val="tx1"/>
                </a:solidFill>
                <a:latin typeface="Times New Roman" panose="02020603050405020304" pitchFamily="18" charset="0"/>
                <a:cs typeface="Times New Roman" panose="02020603050405020304" pitchFamily="18" charset="0"/>
              </a:rPr>
              <a:t>ي</a:t>
            </a:r>
            <a:r>
              <a:rPr lang="ar-SA" dirty="0" smtClean="0">
                <a:solidFill>
                  <a:schemeClr val="tx1"/>
                </a:solidFill>
                <a:latin typeface="Times New Roman" panose="02020603050405020304" pitchFamily="18" charset="0"/>
                <a:cs typeface="Times New Roman" panose="02020603050405020304" pitchFamily="18" charset="0"/>
              </a:rPr>
              <a:t>ة </a:t>
            </a:r>
            <a:r>
              <a:rPr lang="ar-SA" dirty="0" smtClean="0">
                <a:solidFill>
                  <a:schemeClr val="tx1"/>
                </a:solidFill>
                <a:latin typeface="Times New Roman" panose="02020603050405020304" pitchFamily="18" charset="0"/>
                <a:cs typeface="Times New Roman" panose="02020603050405020304" pitchFamily="18" charset="0"/>
              </a:rPr>
              <a:t>النظام</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بالتاكيد ان معظم عمليات التطوير سوف تتتضمن بدرجة ما  اتصلات مباشره مع المستخدمين وجها لوجه لكن انه من الصعب الحصول منهم علي رؤية موحدة لما يجب علي النظام القيام به  فقد وجد اسلوب اخر  اصبح اكثر شعبيه وهو ورشة العمل</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ورشة عمل التخطيط المشترك للمتطلبات</a:t>
            </a:r>
            <a:r>
              <a:rPr lang="en-US" b="1" dirty="0" smtClean="0">
                <a:solidFill>
                  <a:schemeClr val="tx1"/>
                </a:solidFill>
                <a:latin typeface="Times New Roman" panose="02020603050405020304" pitchFamily="18" charset="0"/>
                <a:cs typeface="Times New Roman" panose="02020603050405020304" pitchFamily="18" charset="0"/>
              </a:rPr>
              <a:t>: JRP</a:t>
            </a:r>
            <a:endParaRPr lang="ar-SA"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Joint Requirements Planning Workshops </a:t>
            </a:r>
            <a:r>
              <a:rPr lang="ar-SA"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اسلوب ورشة العمل تجمع جماعه من الافراد معا ممن لهم اهتمام او علاقة بانظام الجاري تطويره ويسمون مجازا ب حاملي الاسهم </a:t>
            </a:r>
            <a:r>
              <a:rPr lang="en-US" dirty="0" smtClean="0">
                <a:solidFill>
                  <a:schemeClr val="tx1"/>
                </a:solidFill>
                <a:latin typeface="Times New Roman" panose="02020603050405020304" pitchFamily="18" charset="0"/>
                <a:cs typeface="Times New Roman" panose="02020603050405020304" pitchFamily="18" charset="0"/>
              </a:rPr>
              <a:t> Stakeholder</a:t>
            </a:r>
            <a:r>
              <a:rPr lang="ar-SA" dirty="0" smtClean="0">
                <a:solidFill>
                  <a:schemeClr val="tx1"/>
                </a:solidFill>
                <a:latin typeface="Times New Roman" panose="02020603050405020304" pitchFamily="18" charset="0"/>
                <a:cs typeface="Times New Roman" panose="02020603050405020304" pitchFamily="18" charset="0"/>
              </a:rPr>
              <a:t>كل فرد في هذه الجماعة مدعو لاعطاء وجهة نظره في ما يجب علي</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النظام ان يقوم به</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8229600" y="5867400"/>
            <a:ext cx="609600" cy="457200"/>
          </a:xfrm>
          <a:prstGeom prst="rect">
            <a:avLst/>
          </a:prstGeom>
        </p:spPr>
        <p:txBody>
          <a:bodyPr/>
          <a:lstStyle/>
          <a:p>
            <a:fld id="{C9284FAF-E26A-4F73-9A81-FF34975CD4C6}"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1301734" cy="1489332"/>
          </a:xfrm>
          <a:prstGeom prst="rect">
            <a:avLst/>
          </a:prstGeom>
        </p:spPr>
      </p:pic>
    </p:spTree>
    <p:extLst>
      <p:ext uri="{BB962C8B-B14F-4D97-AF65-F5344CB8AC3E}">
        <p14:creationId xmlns:p14="http://schemas.microsoft.com/office/powerpoint/2010/main" val="177427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93568" y="978834"/>
            <a:ext cx="7485017" cy="2308324"/>
          </a:xfrm>
          <a:prstGeom prst="rect">
            <a:avLst/>
          </a:prstGeom>
        </p:spPr>
        <p:txBody>
          <a:bodyPr wrap="square" lIns="0" tIns="0" rIns="0" bIns="0" anchor="ctr">
            <a:spAutoFit/>
          </a:bodyPr>
          <a:lstStyle/>
          <a:p>
            <a:pPr algn="just" rtl="1">
              <a:lnSpc>
                <a:spcPct val="150000"/>
              </a:lnSpc>
            </a:pPr>
            <a:r>
              <a:rPr lang="ar-SA" sz="2800" b="1" u="sng" dirty="0">
                <a:latin typeface="Times New Roman" panose="02020603050405020304" pitchFamily="18" charset="0"/>
                <a:cs typeface="Times New Roman" panose="02020603050405020304" pitchFamily="18" charset="0"/>
              </a:rPr>
              <a:t>السيناريو </a:t>
            </a:r>
            <a:r>
              <a:rPr lang="en-US" sz="2800" b="1" u="sng" dirty="0">
                <a:latin typeface="Times New Roman" panose="02020603050405020304" pitchFamily="18" charset="0"/>
                <a:cs typeface="Times New Roman" panose="02020603050405020304" pitchFamily="18" charset="0"/>
              </a:rPr>
              <a:t>Scenario</a:t>
            </a:r>
            <a:r>
              <a:rPr lang="ar-SA" sz="2800" b="1" u="sng" dirty="0">
                <a:latin typeface="Times New Roman" panose="02020603050405020304" pitchFamily="18" charset="0"/>
                <a:cs typeface="Times New Roman" panose="02020603050405020304" pitchFamily="18" charset="0"/>
              </a:rPr>
              <a:t> :-</a:t>
            </a:r>
          </a:p>
          <a:p>
            <a:pPr algn="just" rtl="1">
              <a:lnSpc>
                <a:spcPct val="150000"/>
              </a:lnSpc>
            </a:pPr>
            <a:r>
              <a:rPr lang="ar-SA" sz="2400" dirty="0">
                <a:latin typeface="Times New Roman" panose="02020603050405020304" pitchFamily="18" charset="0"/>
                <a:cs typeface="Times New Roman" panose="02020603050405020304" pitchFamily="18" charset="0"/>
              </a:rPr>
              <a:t>	هو مجموعة الخطوات الإجرائية التي تصف تفاعل المستخدم مع النظام لتنفيذ وظيفة محددة . يتم وصف أي إجراء وظيفي يتفاعل به المستخدم مع النظام سيناريو من خلال وحدة وظيفية تسمي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18</a:t>
            </a:fld>
            <a:endParaRPr lang="en-US"/>
          </a:p>
        </p:txBody>
      </p:sp>
    </p:spTree>
    <p:extLst>
      <p:ext uri="{BB962C8B-B14F-4D97-AF65-F5344CB8AC3E}">
        <p14:creationId xmlns:p14="http://schemas.microsoft.com/office/powerpoint/2010/main" val="400581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518600"/>
            <a:ext cx="6639091" cy="5555367"/>
          </a:xfrm>
          <a:prstGeom prst="rect">
            <a:avLst/>
          </a:prstGeom>
        </p:spPr>
        <p:txBody>
          <a:bodyPr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مكونات مخطط حالة الإستخدام </a:t>
            </a:r>
            <a:r>
              <a:rPr lang="en-US" sz="2800" b="1" dirty="0">
                <a:latin typeface="Times New Roman" panose="02020603050405020304" pitchFamily="18" charset="0"/>
                <a:cs typeface="Times New Roman" panose="02020603050405020304" pitchFamily="18" charset="0"/>
              </a:rPr>
              <a:t>Use Case Diagram</a:t>
            </a:r>
            <a:r>
              <a:rPr lang="ar-S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just" rtl="1">
              <a:spcBef>
                <a:spcPts val="882"/>
              </a:spcBef>
            </a:pPr>
            <a:r>
              <a:rPr lang="ar-SA" sz="2400" dirty="0">
                <a:latin typeface="Times New Roman" panose="02020603050405020304" pitchFamily="18" charset="0"/>
                <a:cs typeface="Times New Roman" panose="02020603050405020304" pitchFamily="18" charset="0"/>
              </a:rPr>
              <a:t>تتكون من ثلاث أجزاء رئيسية هي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هي مجموعة العمليات التي تنفذ عن طريق حالة الإستخدام لتحقيق هدف واحد . وتمثل في الرسم بشكل بيضاوي يكتب عليه إسم العملية التي تنفذها الـ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الفاعل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هو أي شئ يمكنه تفعيل حالة الإستخدام , يمكن أن يكون شخص أو نظام أو قاعدة البيانات ..إلخ. ويرمز  للـ </a:t>
            </a:r>
            <a:r>
              <a:rPr lang="en-US" sz="2400" dirty="0">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بالرمز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العلاقة </a:t>
            </a:r>
            <a:r>
              <a:rPr lang="en-US" sz="2400" b="1" dirty="0">
                <a:solidFill>
                  <a:srgbClr val="FF0000"/>
                </a:solidFill>
                <a:latin typeface="Times New Roman" panose="02020603050405020304" pitchFamily="18" charset="0"/>
                <a:cs typeface="Times New Roman" panose="02020603050405020304" pitchFamily="18" charset="0"/>
              </a:rPr>
              <a:t>Association or Relation</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تمثل أداة الربط بين حالة الإستخدام وبين الممثل ويرمز لها بخط وله أنواع .</a:t>
            </a:r>
            <a:endParaRPr lang="en-US" sz="2400" dirty="0">
              <a:latin typeface="Times New Roman" panose="02020603050405020304" pitchFamily="18" charset="0"/>
              <a:cs typeface="Times New Roman" panose="02020603050405020304" pitchFamily="18" charset="0"/>
            </a:endParaRPr>
          </a:p>
        </p:txBody>
      </p:sp>
      <p:pic>
        <p:nvPicPr>
          <p:cNvPr id="3" name="Picture 3"/>
          <p:cNvPicPr>
            <a:picLocks noChangeAspect="1" noChangeArrowheads="1"/>
          </p:cNvPicPr>
          <p:nvPr/>
        </p:nvPicPr>
        <p:blipFill>
          <a:blip r:embed="rId2">
            <a:lum bright="-20000" contrast="40000"/>
          </a:blip>
          <a:srcRect l="4736" t="8339" r="82394" b="29196"/>
          <a:stretch>
            <a:fillRect/>
          </a:stretch>
        </p:blipFill>
        <p:spPr bwMode="auto">
          <a:xfrm>
            <a:off x="4984524" y="4151704"/>
            <a:ext cx="400634" cy="537862"/>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19</a:t>
            </a:fld>
            <a:endParaRPr lang="en-US"/>
          </a:p>
        </p:txBody>
      </p:sp>
    </p:spTree>
    <p:extLst>
      <p:ext uri="{BB962C8B-B14F-4D97-AF65-F5344CB8AC3E}">
        <p14:creationId xmlns:p14="http://schemas.microsoft.com/office/powerpoint/2010/main" val="398532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79163" y="1999458"/>
            <a:ext cx="6639091" cy="2462213"/>
          </a:xfrm>
          <a:prstGeom prst="rect">
            <a:avLst/>
          </a:prstGeom>
        </p:spPr>
        <p:txBody>
          <a:bodyPr lIns="0" tIns="0" rIns="0" bIns="0" anchor="ctr">
            <a:spAutoFit/>
          </a:bodyPr>
          <a:lstStyle/>
          <a:p>
            <a:pPr algn="ctr" rtl="1"/>
            <a:r>
              <a:rPr lang="ar-SA" sz="8000" dirty="0">
                <a:latin typeface="Franklin Gothic Heavy" pitchFamily="34" charset="0"/>
              </a:rPr>
              <a:t>لغة النمذجة الموحدة</a:t>
            </a:r>
          </a:p>
          <a:p>
            <a:pPr algn="ctr" rtl="1"/>
            <a:r>
              <a:rPr lang="ar-SA" sz="8000" dirty="0">
                <a:latin typeface="Franklin Gothic Heavy" pitchFamily="34" charset="0"/>
              </a:rPr>
              <a:t> </a:t>
            </a:r>
            <a:r>
              <a:rPr lang="en-US" sz="8000" dirty="0">
                <a:latin typeface="Franklin Gothic Heavy" pitchFamily="34" charset="0"/>
              </a:rPr>
              <a:t>UML</a:t>
            </a:r>
          </a:p>
        </p:txBody>
      </p:sp>
      <p:sp>
        <p:nvSpPr>
          <p:cNvPr id="4" name="Slide Number Placeholder 3"/>
          <p:cNvSpPr>
            <a:spLocks noGrp="1"/>
          </p:cNvSpPr>
          <p:nvPr>
            <p:ph type="sldNum" sz="quarter" idx="12"/>
          </p:nvPr>
        </p:nvSpPr>
        <p:spPr/>
        <p:txBody>
          <a:bodyPr/>
          <a:lstStyle/>
          <a:p>
            <a:fld id="{C9284FAF-E26A-4F73-9A81-FF34975CD4C6}" type="slidenum">
              <a:rPr lang="en-US" smtClean="0"/>
              <a:t>2</a:t>
            </a:fld>
            <a:endParaRPr lang="en-US"/>
          </a:p>
        </p:txBody>
      </p:sp>
    </p:spTree>
    <p:extLst>
      <p:ext uri="{BB962C8B-B14F-4D97-AF65-F5344CB8AC3E}">
        <p14:creationId xmlns:p14="http://schemas.microsoft.com/office/powerpoint/2010/main" val="133796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775253"/>
            <a:ext cx="7586042" cy="5100617"/>
          </a:xfrm>
        </p:spPr>
        <p:txBody>
          <a:bodyPr/>
          <a:lstStyle/>
          <a:p>
            <a:pPr marL="0" indent="0" algn="r" rtl="1">
              <a:buNone/>
            </a:pPr>
            <a:r>
              <a:rPr lang="ar-EG" dirty="0" smtClean="0">
                <a:solidFill>
                  <a:srgbClr val="FF0000"/>
                </a:solidFill>
              </a:rPr>
              <a:t>4- النظام </a:t>
            </a:r>
            <a:r>
              <a:rPr lang="en-US" dirty="0" smtClean="0">
                <a:solidFill>
                  <a:srgbClr val="FF0000"/>
                </a:solidFill>
              </a:rPr>
              <a:t>system </a:t>
            </a:r>
          </a:p>
          <a:p>
            <a:pPr marL="0" indent="0" algn="r" rtl="1">
              <a:buNone/>
            </a:pPr>
            <a:r>
              <a:rPr lang="ar-EG" dirty="0"/>
              <a:t>يُستخدم النظام لتحديد نطاق رسم مخطط حالة الاستخدام ويتم رسمه على شكل مستطيل، هذا العنصر اختياري ولكنه مفيد عند رسم أنظمة كبيرة، على سبيل المثال، يمكنك إنشاء جميع حالات الاستخدام ثم استخدام كائن “النظام” لتحديد النطاق الذي يغطيه مشروعك، أو يمكنك حتى استخدامه لإظهار المناطق المختلفة المغطاة في إصدارات مختلفة.</a:t>
            </a:r>
            <a:endParaRPr lang="en-US" dirty="0"/>
          </a:p>
        </p:txBody>
      </p:sp>
      <p:sp>
        <p:nvSpPr>
          <p:cNvPr id="5" name="Slide Number Placeholder 4"/>
          <p:cNvSpPr>
            <a:spLocks noGrp="1"/>
          </p:cNvSpPr>
          <p:nvPr>
            <p:ph type="sldNum" sz="quarter" idx="4294967295"/>
          </p:nvPr>
        </p:nvSpPr>
        <p:spPr>
          <a:xfrm>
            <a:off x="8153400" y="5754189"/>
            <a:ext cx="533400" cy="508000"/>
          </a:xfrm>
          <a:prstGeom prst="rect">
            <a:avLst/>
          </a:prstGeom>
        </p:spPr>
        <p:txBody>
          <a:bodyPr/>
          <a:lstStyle/>
          <a:p>
            <a:fld id="{C9284FAF-E26A-4F73-9A81-FF34975CD4C6}" type="slidenum">
              <a:rPr lang="en-US" smtClean="0"/>
              <a:t>20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124200"/>
            <a:ext cx="2507519" cy="3164228"/>
          </a:xfrm>
          <a:prstGeom prst="rect">
            <a:avLst/>
          </a:prstGeom>
        </p:spPr>
      </p:pic>
    </p:spTree>
    <p:extLst>
      <p:ext uri="{BB962C8B-B14F-4D97-AF65-F5344CB8AC3E}">
        <p14:creationId xmlns:p14="http://schemas.microsoft.com/office/powerpoint/2010/main" val="363588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011140"/>
            <a:ext cx="6639091" cy="430118"/>
          </a:xfrm>
          <a:prstGeom prst="rect">
            <a:avLst/>
          </a:prstGeom>
        </p:spPr>
        <p:txBody>
          <a:bodyPr lIns="0" tIns="0" rIns="0" bIns="0" anchor="ctr">
            <a:spAutoFit/>
          </a:bodyPr>
          <a:lstStyle/>
          <a:p>
            <a:pPr algn="r" rtl="1"/>
            <a:r>
              <a:rPr lang="ar-SA" sz="2795" b="1" dirty="0">
                <a:latin typeface="Times New Roman" panose="02020603050405020304" pitchFamily="18" charset="0"/>
                <a:cs typeface="Times New Roman" panose="02020603050405020304" pitchFamily="18" charset="0"/>
              </a:rPr>
              <a:t>الشكل العام لمخطط حالة إستخدام :</a:t>
            </a:r>
            <a:endParaRPr lang="en-US" sz="2795"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149974" y="1794121"/>
            <a:ext cx="5194765" cy="2303378"/>
          </a:xfrm>
          <a:prstGeom prst="rect">
            <a:avLst/>
          </a:prstGeom>
          <a:noFill/>
          <a:ln w="19050">
            <a:solidFill>
              <a:schemeClr val="tx1"/>
            </a:solidFill>
            <a:miter lim="800000"/>
            <a:headEnd/>
            <a:tailEnd/>
          </a:ln>
          <a:effectLst/>
        </p:spPr>
      </p:pic>
      <p:sp>
        <p:nvSpPr>
          <p:cNvPr id="5" name="Text Box 5"/>
          <p:cNvSpPr txBox="1">
            <a:spLocks noChangeArrowheads="1"/>
          </p:cNvSpPr>
          <p:nvPr/>
        </p:nvSpPr>
        <p:spPr bwMode="auto">
          <a:xfrm>
            <a:off x="5551239" y="3091412"/>
            <a:ext cx="1299631" cy="369332"/>
          </a:xfrm>
          <a:prstGeom prst="rect">
            <a:avLst/>
          </a:prstGeom>
        </p:spPr>
        <p:txBody>
          <a:bodyPr wrap="square" lIns="0" tIns="0" rIns="0" bIns="0" anchor="ctr">
            <a:spAutoFit/>
          </a:bodyPr>
          <a:lstStyle/>
          <a:p>
            <a:pPr algn="ctr"/>
            <a:r>
              <a:rPr lang="ar-SA" sz="2400" dirty="0">
                <a:latin typeface="Franklin Gothic Heavy" pitchFamily="34" charset="0"/>
              </a:rPr>
              <a:t>إسم العملية</a:t>
            </a:r>
            <a:endParaRPr lang="en-US" sz="2400" dirty="0">
              <a:latin typeface="Franklin Gothic Heavy" pitchFamily="34" charset="0"/>
            </a:endParaRPr>
          </a:p>
        </p:txBody>
      </p:sp>
      <p:sp>
        <p:nvSpPr>
          <p:cNvPr id="6" name="Text Box 5"/>
          <p:cNvSpPr txBox="1">
            <a:spLocks noChangeArrowheads="1"/>
          </p:cNvSpPr>
          <p:nvPr/>
        </p:nvSpPr>
        <p:spPr bwMode="auto">
          <a:xfrm>
            <a:off x="3428203" y="2929965"/>
            <a:ext cx="1299631" cy="316882"/>
          </a:xfrm>
          <a:prstGeom prst="rect">
            <a:avLst/>
          </a:prstGeom>
        </p:spPr>
        <p:txBody>
          <a:bodyPr wrap="square" lIns="0" tIns="0" rIns="0" bIns="0" anchor="ctr">
            <a:spAutoFit/>
          </a:bodyPr>
          <a:lstStyle/>
          <a:p>
            <a:pPr algn="ctr"/>
            <a:r>
              <a:rPr lang="ar-SA" sz="2059" dirty="0">
                <a:latin typeface="Times New Roman" panose="02020603050405020304" pitchFamily="18" charset="0"/>
                <a:cs typeface="Times New Roman" panose="02020603050405020304" pitchFamily="18" charset="0"/>
              </a:rPr>
              <a:t>العلاقة أو الربط</a:t>
            </a:r>
            <a:endParaRPr lang="en-US" sz="2059" dirty="0">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2032395" y="3788187"/>
            <a:ext cx="1299631" cy="369332"/>
          </a:xfrm>
          <a:prstGeom prst="rect">
            <a:avLst/>
          </a:prstGeom>
        </p:spPr>
        <p:txBody>
          <a:bodyPr wrap="square" lIns="0" tIns="0" rIns="0" bIns="0" anchor="ctr">
            <a:spAutoFit/>
          </a:bodyPr>
          <a:lstStyle/>
          <a:p>
            <a:pPr algn="ctr"/>
            <a:r>
              <a:rPr lang="ar-SA" sz="2400" dirty="0">
                <a:latin typeface="Franklin Gothic Heavy" pitchFamily="34" charset="0"/>
              </a:rPr>
              <a:t>الفاعل</a:t>
            </a:r>
            <a:endParaRPr lang="en-US" sz="2400" dirty="0">
              <a:latin typeface="Franklin Gothic Heavy" pitchFamily="34" charset="0"/>
            </a:endParaRPr>
          </a:p>
        </p:txBody>
      </p:sp>
      <p:sp>
        <p:nvSpPr>
          <p:cNvPr id="8" name="Text Box 5"/>
          <p:cNvSpPr txBox="1">
            <a:spLocks noChangeArrowheads="1"/>
          </p:cNvSpPr>
          <p:nvPr/>
        </p:nvSpPr>
        <p:spPr bwMode="auto">
          <a:xfrm>
            <a:off x="1279163" y="4738716"/>
            <a:ext cx="6979829" cy="1107996"/>
          </a:xfrm>
          <a:prstGeom prst="rect">
            <a:avLst/>
          </a:prstGeom>
        </p:spPr>
        <p:txBody>
          <a:bodyPr wrap="square"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ملحوظة :</a:t>
            </a:r>
          </a:p>
          <a:p>
            <a:pPr algn="just" rtl="1"/>
            <a:r>
              <a:rPr lang="ar-SA" sz="2400" dirty="0">
                <a:latin typeface="Times New Roman" panose="02020603050405020304" pitchFamily="18" charset="0"/>
                <a:cs typeface="Times New Roman" panose="02020603050405020304" pitchFamily="18" charset="0"/>
              </a:rPr>
              <a:t>	كل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سيناريو يتكون من مجموعة من الخطوات لتنفيذ وظيفة محددة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21</a:t>
            </a:fld>
            <a:endParaRPr lang="en-US"/>
          </a:p>
        </p:txBody>
      </p:sp>
    </p:spTree>
    <p:extLst>
      <p:ext uri="{BB962C8B-B14F-4D97-AF65-F5344CB8AC3E}">
        <p14:creationId xmlns:p14="http://schemas.microsoft.com/office/powerpoint/2010/main" val="33714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038497" y="755487"/>
            <a:ext cx="7112725" cy="2331407"/>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أنواع العلاقات في حالة الإستخدام </a:t>
            </a:r>
            <a:r>
              <a:rPr lang="en-US" sz="2400" b="1" u="sng" dirty="0">
                <a:latin typeface="Times New Roman" panose="02020603050405020304" pitchFamily="18" charset="0"/>
                <a:cs typeface="Times New Roman" panose="02020603050405020304" pitchFamily="18" charset="0"/>
              </a:rPr>
              <a:t>Relationship in Use Case</a:t>
            </a:r>
            <a:r>
              <a:rPr lang="ar-SA" sz="2400" b="1" u="sng" dirty="0">
                <a:latin typeface="Times New Roman" panose="02020603050405020304" pitchFamily="18" charset="0"/>
                <a:cs typeface="Times New Roman" panose="02020603050405020304" pitchFamily="18" charset="0"/>
              </a:rPr>
              <a:t> :</a:t>
            </a:r>
          </a:p>
          <a:p>
            <a:pPr algn="r"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العلاقة (تضمين ) </a:t>
            </a:r>
            <a:r>
              <a:rPr lang="en-US" sz="2400" b="1" dirty="0">
                <a:solidFill>
                  <a:srgbClr val="FF0000"/>
                </a:solidFill>
                <a:latin typeface="Times New Roman" panose="02020603050405020304" pitchFamily="18" charset="0"/>
                <a:cs typeface="Times New Roman" panose="02020603050405020304" pitchFamily="18" charset="0"/>
              </a:rPr>
              <a:t>Include</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EG" sz="2400" dirty="0" smtClean="0">
                <a:latin typeface="Times New Roman" panose="02020603050405020304" pitchFamily="18" charset="0"/>
                <a:cs typeface="Times New Roman" panose="02020603050405020304" pitchFamily="18" charset="0"/>
              </a:rPr>
              <a:t>تستخدم عندما توجد حالة إستخدام تحتاج إلى حالة إستخدام اخرى بشكل إجباري </a:t>
            </a:r>
            <a:endParaRPr lang="ar-SA"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يتم تمثيل هذه العلاقة كما يلي :</a:t>
            </a:r>
          </a:p>
          <a:p>
            <a:pPr algn="r" rtl="1"/>
            <a:endParaRPr lang="en-US" sz="2400" dirty="0">
              <a:latin typeface="Times New Roman" panose="02020603050405020304" pitchFamily="18" charset="0"/>
              <a:cs typeface="Times New Roman" panose="02020603050405020304" pitchFamily="18" charset="0"/>
            </a:endParaRPr>
          </a:p>
        </p:txBody>
      </p:sp>
      <p:pic>
        <p:nvPicPr>
          <p:cNvPr id="105475" name="Picture 3"/>
          <p:cNvPicPr>
            <a:picLocks noChangeAspect="1" noChangeArrowheads="1"/>
          </p:cNvPicPr>
          <p:nvPr/>
        </p:nvPicPr>
        <p:blipFill>
          <a:blip r:embed="rId2">
            <a:lum bright="-20000" contrast="40000"/>
          </a:blip>
          <a:srcRect l="36774" t="30449" r="45902" b="28563"/>
          <a:stretch>
            <a:fillRect/>
          </a:stretch>
        </p:blipFill>
        <p:spPr bwMode="auto">
          <a:xfrm>
            <a:off x="628695" y="2212920"/>
            <a:ext cx="2322437" cy="301838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22</a:t>
            </a:fld>
            <a:endParaRPr lang="en-US"/>
          </a:p>
        </p:txBody>
      </p:sp>
      <p:pic>
        <p:nvPicPr>
          <p:cNvPr id="7" name="Content Placeholder 3"/>
          <p:cNvPicPr>
            <a:picLocks noChangeAspect="1"/>
          </p:cNvPicPr>
          <p:nvPr/>
        </p:nvPicPr>
        <p:blipFill rotWithShape="1">
          <a:blip r:embed="rId3"/>
          <a:srcRect l="25584" t="11181" r="13149" b="69006"/>
          <a:stretch/>
        </p:blipFill>
        <p:spPr>
          <a:xfrm>
            <a:off x="2951132" y="3125121"/>
            <a:ext cx="5591189" cy="1355439"/>
          </a:xfrm>
          <a:prstGeom prst="rect">
            <a:avLst/>
          </a:prstGeom>
        </p:spPr>
      </p:pic>
    </p:spTree>
    <p:extLst>
      <p:ext uri="{BB962C8B-B14F-4D97-AF65-F5344CB8AC3E}">
        <p14:creationId xmlns:p14="http://schemas.microsoft.com/office/powerpoint/2010/main" val="261960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969918" y="726238"/>
            <a:ext cx="6948336" cy="1846659"/>
          </a:xfrm>
          <a:prstGeom prst="rect">
            <a:avLst/>
          </a:prstGeom>
        </p:spPr>
        <p:txBody>
          <a:bodyPr wrap="square"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العلاقة (إمتداد)  </a:t>
            </a:r>
            <a:r>
              <a:rPr lang="en-US" sz="2400" b="1" dirty="0">
                <a:solidFill>
                  <a:srgbClr val="FF0000"/>
                </a:solidFill>
                <a:latin typeface="Times New Roman" panose="02020603050405020304" pitchFamily="18" charset="0"/>
                <a:cs typeface="Times New Roman" panose="02020603050405020304" pitchFamily="18" charset="0"/>
              </a:rPr>
              <a:t>Extension</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تسمح لنا هذه العلاقة بإنشاء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جديدة </a:t>
            </a:r>
            <a:r>
              <a:rPr lang="ar-EG" sz="2400" dirty="0" smtClean="0">
                <a:latin typeface="Times New Roman" panose="02020603050405020304" pitchFamily="18" charset="0"/>
                <a:cs typeface="Times New Roman" panose="02020603050405020304" pitchFamily="18" charset="0"/>
              </a:rPr>
              <a:t>توسع عمل</a:t>
            </a:r>
            <a:r>
              <a:rPr lang="ar-SA"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موجودة سابقاً بهدف معالجة حالة إستثنائية قد تواجهنا أو لوضع شرط علي الخطوات ضمن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الحالية .</a:t>
            </a:r>
          </a:p>
          <a:p>
            <a:pPr algn="r" rtl="1"/>
            <a:r>
              <a:rPr lang="ar-SA" sz="2400" dirty="0">
                <a:latin typeface="Times New Roman" panose="02020603050405020304" pitchFamily="18" charset="0"/>
                <a:cs typeface="Times New Roman" panose="02020603050405020304" pitchFamily="18" charset="0"/>
              </a:rPr>
              <a:t>يتم تمثيلها كما يلي :</a:t>
            </a:r>
            <a:endParaRPr lang="en-US" sz="2400" dirty="0">
              <a:latin typeface="Times New Roman" panose="02020603050405020304" pitchFamily="18" charset="0"/>
              <a:cs typeface="Times New Roman" panose="02020603050405020304" pitchFamily="18" charset="0"/>
            </a:endParaRPr>
          </a:p>
        </p:txBody>
      </p:sp>
      <p:pic>
        <p:nvPicPr>
          <p:cNvPr id="106498" name="Picture 2"/>
          <p:cNvPicPr>
            <a:picLocks noChangeAspect="1" noChangeArrowheads="1"/>
          </p:cNvPicPr>
          <p:nvPr/>
        </p:nvPicPr>
        <p:blipFill>
          <a:blip r:embed="rId2"/>
          <a:srcRect l="43474" t="25798" r="42307" b="31760"/>
          <a:stretch>
            <a:fillRect/>
          </a:stretch>
        </p:blipFill>
        <p:spPr bwMode="auto">
          <a:xfrm>
            <a:off x="1038956" y="2244540"/>
            <a:ext cx="1829799" cy="345628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23</a:t>
            </a:fld>
            <a:endParaRPr lang="en-US"/>
          </a:p>
        </p:txBody>
      </p:sp>
      <p:pic>
        <p:nvPicPr>
          <p:cNvPr id="6" name="Content Placeholder 3"/>
          <p:cNvPicPr>
            <a:picLocks noChangeAspect="1"/>
          </p:cNvPicPr>
          <p:nvPr/>
        </p:nvPicPr>
        <p:blipFill rotWithShape="1">
          <a:blip r:embed="rId3"/>
          <a:srcRect l="16468" t="71521" r="24120" b="7165"/>
          <a:stretch/>
        </p:blipFill>
        <p:spPr>
          <a:xfrm>
            <a:off x="3485537" y="3042147"/>
            <a:ext cx="4279889" cy="1151031"/>
          </a:xfrm>
          <a:prstGeom prst="rect">
            <a:avLst/>
          </a:prstGeom>
        </p:spPr>
      </p:pic>
    </p:spTree>
    <p:extLst>
      <p:ext uri="{BB962C8B-B14F-4D97-AF65-F5344CB8AC3E}">
        <p14:creationId xmlns:p14="http://schemas.microsoft.com/office/powerpoint/2010/main" val="187052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669083"/>
            <a:ext cx="6639091" cy="738664"/>
          </a:xfrm>
          <a:prstGeom prst="rect">
            <a:avLst/>
          </a:prstGeom>
        </p:spPr>
        <p:txBody>
          <a:bodyPr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التعميم (التوريث) </a:t>
            </a:r>
            <a:r>
              <a:rPr lang="en-US" sz="2400" b="1" dirty="0">
                <a:solidFill>
                  <a:srgbClr val="FF0000"/>
                </a:solidFill>
                <a:latin typeface="Times New Roman" panose="02020603050405020304" pitchFamily="18" charset="0"/>
                <a:cs typeface="Times New Roman" panose="02020603050405020304" pitchFamily="18" charset="0"/>
              </a:rPr>
              <a:t>Generalization</a:t>
            </a:r>
            <a:r>
              <a:rPr lang="ar-SA" sz="2400" b="1" dirty="0">
                <a:solidFill>
                  <a:srgbClr val="FF0000"/>
                </a:solidFill>
                <a:latin typeface="Times New Roman" panose="02020603050405020304" pitchFamily="18" charset="0"/>
                <a:cs typeface="Times New Roman" panose="02020603050405020304" pitchFamily="18" charset="0"/>
              </a:rPr>
              <a:t> :</a:t>
            </a:r>
          </a:p>
          <a:p>
            <a:pPr algn="r" rtl="1"/>
            <a:r>
              <a:rPr lang="ar-SA" sz="2400" dirty="0">
                <a:latin typeface="Times New Roman" panose="02020603050405020304" pitchFamily="18" charset="0"/>
                <a:cs typeface="Times New Roman" panose="02020603050405020304" pitchFamily="18" charset="0"/>
              </a:rPr>
              <a:t>هي أخذ صفات من حالة إستخدام أو أكثر وتوريثها لحالة أخري .</a:t>
            </a:r>
            <a:endParaRPr lang="en-US" sz="2400" dirty="0">
              <a:latin typeface="Times New Roman" panose="02020603050405020304" pitchFamily="18" charset="0"/>
              <a:cs typeface="Times New Roman" panose="02020603050405020304" pitchFamily="18" charset="0"/>
            </a:endParaRPr>
          </a:p>
        </p:txBody>
      </p:sp>
      <p:pic>
        <p:nvPicPr>
          <p:cNvPr id="107522" name="Picture 2"/>
          <p:cNvPicPr>
            <a:picLocks noChangeAspect="1" noChangeArrowheads="1"/>
          </p:cNvPicPr>
          <p:nvPr/>
        </p:nvPicPr>
        <p:blipFill>
          <a:blip r:embed="rId2">
            <a:lum bright="-20000" contrast="40000"/>
          </a:blip>
          <a:srcRect l="37917" t="42368" r="35606" b="19842"/>
          <a:stretch>
            <a:fillRect/>
          </a:stretch>
        </p:blipFill>
        <p:spPr bwMode="auto">
          <a:xfrm>
            <a:off x="3083772" y="1767242"/>
            <a:ext cx="3523121" cy="3299895"/>
          </a:xfrm>
          <a:prstGeom prst="rect">
            <a:avLst/>
          </a:prstGeom>
          <a:noFill/>
          <a:ln w="9525">
            <a:noFill/>
            <a:miter lim="800000"/>
            <a:headEnd/>
            <a:tailEnd/>
          </a:ln>
          <a:effectLst/>
        </p:spPr>
      </p:pic>
      <p:sp>
        <p:nvSpPr>
          <p:cNvPr id="4" name="Rectangle 3"/>
          <p:cNvSpPr/>
          <p:nvPr/>
        </p:nvSpPr>
        <p:spPr>
          <a:xfrm>
            <a:off x="323305" y="5426631"/>
            <a:ext cx="8548652" cy="830997"/>
          </a:xfrm>
          <a:prstGeom prst="rect">
            <a:avLst/>
          </a:prstGeom>
        </p:spPr>
        <p:txBody>
          <a:bodyPr wrap="square">
            <a:spAutoFit/>
          </a:bodyPr>
          <a:lstStyle/>
          <a:p>
            <a:pPr algn="ctr" rtl="1"/>
            <a:r>
              <a:rPr lang="ar-SA" sz="2400" dirty="0">
                <a:latin typeface="Times New Roman" panose="02020603050405020304" pitchFamily="18" charset="0"/>
                <a:cs typeface="Times New Roman" panose="02020603050405020304" pitchFamily="18" charset="0"/>
              </a:rPr>
              <a:t>في الشكل أعلاه تم أخذ صفات حالتي الإستخدام </a:t>
            </a:r>
            <a:r>
              <a:rPr lang="en-US" sz="2400" dirty="0">
                <a:latin typeface="Times New Roman" panose="02020603050405020304" pitchFamily="18" charset="0"/>
                <a:cs typeface="Times New Roman" panose="02020603050405020304" pitchFamily="18" charset="0"/>
              </a:rPr>
              <a:t>Case2 and case3</a:t>
            </a:r>
            <a:r>
              <a:rPr lang="ar-SA" sz="2400" dirty="0">
                <a:latin typeface="Times New Roman" panose="02020603050405020304" pitchFamily="18" charset="0"/>
                <a:cs typeface="Times New Roman" panose="02020603050405020304" pitchFamily="18" charset="0"/>
              </a:rPr>
              <a:t> وتوريث خصائصهما لحالة الإستخدام </a:t>
            </a:r>
            <a:r>
              <a:rPr lang="en-US" sz="2400" dirty="0">
                <a:latin typeface="Times New Roman" panose="02020603050405020304" pitchFamily="18" charset="0"/>
                <a:cs typeface="Times New Roman" panose="02020603050405020304" pitchFamily="18" charset="0"/>
              </a:rPr>
              <a:t>Case1</a:t>
            </a:r>
          </a:p>
        </p:txBody>
      </p:sp>
      <p:sp>
        <p:nvSpPr>
          <p:cNvPr id="3" name="Slide Number Placeholder 2"/>
          <p:cNvSpPr>
            <a:spLocks noGrp="1"/>
          </p:cNvSpPr>
          <p:nvPr>
            <p:ph type="sldNum" sz="quarter" idx="12"/>
          </p:nvPr>
        </p:nvSpPr>
        <p:spPr/>
        <p:txBody>
          <a:bodyPr/>
          <a:lstStyle/>
          <a:p>
            <a:fld id="{C9284FAF-E26A-4F73-9A81-FF34975CD4C6}" type="slidenum">
              <a:rPr lang="en-US" smtClean="0"/>
              <a:t>24</a:t>
            </a:fld>
            <a:endParaRPr lang="en-US"/>
          </a:p>
        </p:txBody>
      </p:sp>
    </p:spTree>
    <p:extLst>
      <p:ext uri="{BB962C8B-B14F-4D97-AF65-F5344CB8AC3E}">
        <p14:creationId xmlns:p14="http://schemas.microsoft.com/office/powerpoint/2010/main" val="252543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431413"/>
            <a:ext cx="6639091" cy="738664"/>
          </a:xfrm>
          <a:prstGeom prst="rect">
            <a:avLst/>
          </a:prstGeom>
        </p:spPr>
        <p:txBody>
          <a:bodyPr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الجدول التالي يوضح الرموز أو الأشكال المستخدمة في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lum bright="-20000" contrast="40000"/>
          </a:blip>
          <a:srcRect/>
          <a:stretch>
            <a:fillRect/>
          </a:stretch>
        </p:blipFill>
        <p:spPr bwMode="auto">
          <a:xfrm>
            <a:off x="1246519" y="1188590"/>
            <a:ext cx="6685805" cy="4950954"/>
          </a:xfrm>
          <a:prstGeom prst="rect">
            <a:avLst/>
          </a:prstGeom>
          <a:ln w="57150" cap="sq">
            <a:solidFill>
              <a:srgbClr val="000000"/>
            </a:solidFill>
            <a:miter lim="800000"/>
          </a:ln>
          <a:effectLst>
            <a:outerShdw blurRad="57150" dist="50800" dir="2700000" algn="tl" rotWithShape="0">
              <a:srgbClr val="000000">
                <a:alpha val="40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25</a:t>
            </a:fld>
            <a:endParaRPr lang="en-US"/>
          </a:p>
        </p:txBody>
      </p:sp>
    </p:spTree>
    <p:extLst>
      <p:ext uri="{BB962C8B-B14F-4D97-AF65-F5344CB8AC3E}">
        <p14:creationId xmlns:p14="http://schemas.microsoft.com/office/powerpoint/2010/main" val="184967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4294967295"/>
          </p:nvPr>
        </p:nvSpPr>
        <p:spPr>
          <a:xfrm>
            <a:off x="8153400" y="5791200"/>
            <a:ext cx="533400" cy="457200"/>
          </a:xfrm>
          <a:prstGeom prst="rect">
            <a:avLst/>
          </a:prstGeom>
        </p:spPr>
        <p:txBody>
          <a:bodyPr/>
          <a:lstStyle/>
          <a:p>
            <a:fld id="{C9284FAF-E26A-4F73-9A81-FF34975CD4C6}" type="slidenum">
              <a:rPr lang="en-US" smtClean="0"/>
              <a:t>26</a:t>
            </a:fld>
            <a:endParaRPr lang="en-US"/>
          </a:p>
        </p:txBody>
      </p:sp>
      <p:pic>
        <p:nvPicPr>
          <p:cNvPr id="6" name="Content Placeholder 5"/>
          <p:cNvPicPr>
            <a:picLocks noGrp="1" noChangeAspect="1"/>
          </p:cNvPicPr>
          <p:nvPr>
            <p:ph idx="1"/>
          </p:nvPr>
        </p:nvPicPr>
        <p:blipFill rotWithShape="1">
          <a:blip r:embed="rId2"/>
          <a:srcRect l="6259" t="26855" r="14924" b="12977"/>
          <a:stretch/>
        </p:blipFill>
        <p:spPr>
          <a:xfrm>
            <a:off x="152400" y="0"/>
            <a:ext cx="8340326" cy="5638800"/>
          </a:xfrm>
          <a:prstGeom prst="rect">
            <a:avLst/>
          </a:prstGeom>
        </p:spPr>
      </p:pic>
    </p:spTree>
    <p:extLst>
      <p:ext uri="{BB962C8B-B14F-4D97-AF65-F5344CB8AC3E}">
        <p14:creationId xmlns:p14="http://schemas.microsoft.com/office/powerpoint/2010/main" val="877948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67750589"/>
              </p:ext>
            </p:extLst>
          </p:nvPr>
        </p:nvGraphicFramePr>
        <p:xfrm>
          <a:off x="2209800" y="228600"/>
          <a:ext cx="5027566" cy="5882640"/>
        </p:xfrm>
        <a:graphic>
          <a:graphicData uri="http://schemas.openxmlformats.org/drawingml/2006/table">
            <a:tbl>
              <a:tblPr firstRow="1" bandRow="1">
                <a:tableStyleId>{5C22544A-7EE6-4342-B048-85BDC9FD1C3A}</a:tableStyleId>
              </a:tblPr>
              <a:tblGrid>
                <a:gridCol w="2513783">
                  <a:extLst>
                    <a:ext uri="{9D8B030D-6E8A-4147-A177-3AD203B41FA5}">
                      <a16:colId xmlns:a16="http://schemas.microsoft.com/office/drawing/2014/main" xmlns="" val="2812084832"/>
                    </a:ext>
                  </a:extLst>
                </a:gridCol>
                <a:gridCol w="2513783">
                  <a:extLst>
                    <a:ext uri="{9D8B030D-6E8A-4147-A177-3AD203B41FA5}">
                      <a16:colId xmlns:a16="http://schemas.microsoft.com/office/drawing/2014/main" xmlns="" val="211652134"/>
                    </a:ext>
                  </a:extLst>
                </a:gridCol>
              </a:tblGrid>
              <a:tr h="370840">
                <a:tc>
                  <a:txBody>
                    <a:bodyPr/>
                    <a:lstStyle/>
                    <a:p>
                      <a:pPr algn="ctr"/>
                      <a:r>
                        <a:rPr lang="en-US" sz="2800" b="1" dirty="0" smtClean="0">
                          <a:latin typeface="Times New Roman" panose="02020603050405020304" pitchFamily="18" charset="0"/>
                          <a:cs typeface="Times New Roman" panose="02020603050405020304" pitchFamily="18" charset="0"/>
                        </a:rPr>
                        <a:t>Use</a:t>
                      </a:r>
                      <a:r>
                        <a:rPr lang="en-US" sz="2800" b="1" baseline="0" dirty="0" smtClean="0">
                          <a:latin typeface="Times New Roman" panose="02020603050405020304" pitchFamily="18" charset="0"/>
                          <a:cs typeface="Times New Roman" panose="02020603050405020304" pitchFamily="18" charset="0"/>
                        </a:rPr>
                        <a:t> Case</a:t>
                      </a:r>
                      <a:endParaRPr lang="en-US" sz="2800" b="1"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sz="2400" dirty="0" smtClean="0">
                          <a:latin typeface="Times New Roman" panose="02020603050405020304" pitchFamily="18" charset="0"/>
                          <a:cs typeface="Times New Roman" panose="02020603050405020304" pitchFamily="18" charset="0"/>
                        </a:rPr>
                        <a:t>Actors </a:t>
                      </a:r>
                      <a:endParaRPr lang="en-US" sz="24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2708280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اعارة </a:t>
                      </a:r>
                      <a:r>
                        <a:rPr lang="ar-SA" sz="2000" b="1" dirty="0" smtClean="0">
                          <a:latin typeface="Times New Roman" panose="02020603050405020304" pitchFamily="18" charset="0"/>
                          <a:cs typeface="Times New Roman" panose="02020603050405020304" pitchFamily="18" charset="0"/>
                        </a:rPr>
                        <a:t>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المستعيرون(الزبون) </a:t>
                      </a:r>
                      <a:endParaRPr lang="en-US" sz="2000" b="1" dirty="0"/>
                    </a:p>
                  </a:txBody>
                  <a:tcPr marL="68580" marR="68580"/>
                </a:tc>
                <a:extLst>
                  <a:ext uri="{0D108BD9-81ED-4DB2-BD59-A6C34878D82A}">
                    <a16:rowId xmlns:a16="http://schemas.microsoft.com/office/drawing/2014/main" xmlns="" val="33097997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اعادة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عامل المكتبة(مستخدم النظام)</a:t>
                      </a:r>
                      <a:endParaRPr lang="en-US" sz="2000" b="1" dirty="0"/>
                    </a:p>
                  </a:txBody>
                  <a:tcPr marL="68580" marR="68580"/>
                </a:tc>
                <a:extLst>
                  <a:ext uri="{0D108BD9-81ED-4DB2-BD59-A6C34878D82A}">
                    <a16:rowId xmlns:a16="http://schemas.microsoft.com/office/drawing/2014/main" xmlns="" val="392205311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اجراء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المدير(مستخدم النظام)</a:t>
                      </a:r>
                      <a:endParaRPr lang="en-US" sz="2000" b="1" dirty="0"/>
                    </a:p>
                  </a:txBody>
                  <a:tcPr marL="68580" marR="68580"/>
                </a:tc>
                <a:extLst>
                  <a:ext uri="{0D108BD9-81ED-4DB2-BD59-A6C34878D82A}">
                    <a16:rowId xmlns:a16="http://schemas.microsoft.com/office/drawing/2014/main" xmlns="" val="178630668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الغاء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ملحوظة: يتفاعل المستعيرون مع النظام عن طريق عمال المكتبة فقط</a:t>
                      </a:r>
                      <a:endParaRPr lang="en-US" sz="2000" b="1" dirty="0"/>
                    </a:p>
                  </a:txBody>
                  <a:tcPr marL="68580" marR="68580"/>
                </a:tc>
                <a:extLst>
                  <a:ext uri="{0D108BD9-81ED-4DB2-BD59-A6C34878D82A}">
                    <a16:rowId xmlns:a16="http://schemas.microsoft.com/office/drawing/2014/main" xmlns="" val="410807337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2369302148"/>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314496689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عنوان</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72548690"/>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عنصر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8509658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ازالة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407805220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482672304"/>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47851332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83020142"/>
                  </a:ext>
                </a:extLst>
              </a:tr>
            </a:tbl>
          </a:graphicData>
        </a:graphic>
      </p:graphicFrame>
      <p:sp>
        <p:nvSpPr>
          <p:cNvPr id="5" name="Slide Number Placeholder 4"/>
          <p:cNvSpPr>
            <a:spLocks noGrp="1"/>
          </p:cNvSpPr>
          <p:nvPr>
            <p:ph type="sldNum" sz="quarter" idx="4294967295"/>
          </p:nvPr>
        </p:nvSpPr>
        <p:spPr>
          <a:xfrm>
            <a:off x="8229600" y="5867400"/>
            <a:ext cx="457200" cy="431800"/>
          </a:xfrm>
          <a:prstGeom prst="rect">
            <a:avLst/>
          </a:prstGeom>
        </p:spPr>
        <p:txBody>
          <a:bodyPr/>
          <a:lstStyle/>
          <a:p>
            <a:fld id="{C9284FAF-E26A-4F73-9A81-FF34975CD4C6}" type="slidenum">
              <a:rPr lang="en-US" smtClean="0"/>
              <a:t>27</a:t>
            </a:fld>
            <a:endParaRPr lang="en-US" dirty="0"/>
          </a:p>
        </p:txBody>
      </p:sp>
    </p:spTree>
    <p:extLst>
      <p:ext uri="{BB962C8B-B14F-4D97-AF65-F5344CB8AC3E}">
        <p14:creationId xmlns:p14="http://schemas.microsoft.com/office/powerpoint/2010/main" val="156781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1" y="152400"/>
            <a:ext cx="5419998" cy="6222274"/>
          </a:xfrm>
        </p:spPr>
      </p:pic>
      <p:sp>
        <p:nvSpPr>
          <p:cNvPr id="5" name="Slide Number Placeholder 4"/>
          <p:cNvSpPr>
            <a:spLocks noGrp="1"/>
          </p:cNvSpPr>
          <p:nvPr>
            <p:ph type="sldNum" sz="quarter" idx="4294967295"/>
          </p:nvPr>
        </p:nvSpPr>
        <p:spPr>
          <a:xfrm>
            <a:off x="8229600" y="5867400"/>
            <a:ext cx="692774" cy="508000"/>
          </a:xfrm>
          <a:prstGeom prst="rect">
            <a:avLst/>
          </a:prstGeom>
        </p:spPr>
        <p:txBody>
          <a:bodyPr/>
          <a:lstStyle/>
          <a:p>
            <a:fld id="{C9284FAF-E26A-4F73-9A81-FF34975CD4C6}" type="slidenum">
              <a:rPr lang="en-US" smtClean="0"/>
              <a:t>28</a:t>
            </a:fld>
            <a:endParaRPr lang="en-US"/>
          </a:p>
        </p:txBody>
      </p:sp>
    </p:spTree>
    <p:extLst>
      <p:ext uri="{BB962C8B-B14F-4D97-AF65-F5344CB8AC3E}">
        <p14:creationId xmlns:p14="http://schemas.microsoft.com/office/powerpoint/2010/main" val="2573434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1602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66206" y="915619"/>
            <a:ext cx="7818120" cy="4862870"/>
          </a:xfrm>
          <a:prstGeom prst="rect">
            <a:avLst/>
          </a:prstGeom>
        </p:spPr>
        <p:txBody>
          <a:bodyPr wrap="square" lIns="0" tIns="0" rIns="0" bIns="0" anchor="ctr">
            <a:spAutoFit/>
          </a:bodyPr>
          <a:lstStyle/>
          <a:p>
            <a:pPr algn="just" rtl="1"/>
            <a:r>
              <a:rPr lang="ar-SA" sz="2800" b="1" u="sng" dirty="0">
                <a:latin typeface="Times New Roman" panose="02020603050405020304" pitchFamily="18" charset="0"/>
                <a:cs typeface="Times New Roman" panose="02020603050405020304" pitchFamily="18" charset="0"/>
              </a:rPr>
              <a:t>لغة النمذجة الموحدة </a:t>
            </a:r>
            <a:r>
              <a:rPr lang="en-US" sz="2800" b="1" u="sng" dirty="0">
                <a:latin typeface="Times New Roman" panose="02020603050405020304" pitchFamily="18" charset="0"/>
                <a:cs typeface="Times New Roman" panose="02020603050405020304" pitchFamily="18" charset="0"/>
              </a:rPr>
              <a:t>UML</a:t>
            </a:r>
            <a:r>
              <a:rPr lang="ar-SA" sz="2800" b="1" u="sng" dirty="0">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تعتمد عملية تطوير البرمجيات بصورة أساسية علي نمذجة البرمجيات , فالبرنامج المطور ما هو إلا تصور عن النموذج الموضوع مسبقاً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تعتمد النمذجة بصورة أساسية علي الرسومات ومن ثم يتم تحويلها إلي برمجيات . من أشهر لغات نمذجة البرمجيات وأكثرها إستخداماً هي لغة النمذجة الموحدة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Unified Modeling Language</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تستخدم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لنمذجة وتوثيق البرمجيات من خلال عدد من المخططات , وهي لغة قياسية تتبع لمنظمة مجموعة إدارة الكائنات </a:t>
            </a:r>
            <a:r>
              <a:rPr lang="en-US" sz="2400" dirty="0">
                <a:latin typeface="Times New Roman" panose="02020603050405020304" pitchFamily="18" charset="0"/>
                <a:cs typeface="Times New Roman" panose="02020603050405020304" pitchFamily="18" charset="0"/>
              </a:rPr>
              <a:t>Object Management Group (OMG)</a:t>
            </a:r>
            <a:r>
              <a:rPr lang="ar-SA" sz="2400" dirty="0">
                <a:latin typeface="Times New Roman" panose="02020603050405020304" pitchFamily="18" charset="0"/>
                <a:cs typeface="Times New Roman" panose="02020603050405020304" pitchFamily="18" charset="0"/>
              </a:rPr>
              <a:t> وهي منظمة عالمية غير ربحية مفتوحة العضوية تأسست في العام </a:t>
            </a:r>
            <a:r>
              <a:rPr lang="en-US" sz="2400" dirty="0">
                <a:latin typeface="Times New Roman" panose="02020603050405020304" pitchFamily="18" charset="0"/>
                <a:cs typeface="Times New Roman" panose="02020603050405020304" pitchFamily="18" charset="0"/>
              </a:rPr>
              <a:t>1989</a:t>
            </a:r>
            <a:r>
              <a:rPr lang="ar-SA" sz="2400" dirty="0">
                <a:latin typeface="Times New Roman" panose="02020603050405020304" pitchFamily="18" charset="0"/>
                <a:cs typeface="Times New Roman" panose="02020603050405020304" pitchFamily="18" charset="0"/>
              </a:rPr>
              <a:t>م مسئولة عن وضع المقاييس للغة النمذجة الموحدة وتحديثها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3</a:t>
            </a:fld>
            <a:endParaRPr lang="en-US"/>
          </a:p>
        </p:txBody>
      </p:sp>
    </p:spTree>
    <p:extLst>
      <p:ext uri="{BB962C8B-B14F-4D97-AF65-F5344CB8AC3E}">
        <p14:creationId xmlns:p14="http://schemas.microsoft.com/office/powerpoint/2010/main" val="307954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34786" y="1058599"/>
            <a:ext cx="7661366" cy="2585323"/>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تمثل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أفضل الممارسات في مجال صناعة البرمجيات وهي لغة غنية تمتاز بالقبول الواسع . حيث هناك العديد من البرمجيات التي تقوم بتوليد الشفرة البرمجية بناء علي هذه اللغة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تعتبر النمذجة الموحدة إحدي الوسائل المرئية التي تستخدم لنمذجة النظم </a:t>
            </a:r>
            <a:r>
              <a:rPr lang="en-US" sz="2400" dirty="0">
                <a:latin typeface="Times New Roman" panose="02020603050405020304" pitchFamily="18" charset="0"/>
                <a:cs typeface="Times New Roman" panose="02020603050405020304" pitchFamily="18" charset="0"/>
              </a:rPr>
              <a:t>System Modeling</a:t>
            </a:r>
            <a:r>
              <a:rPr lang="ar-SA" sz="2400" dirty="0">
                <a:latin typeface="Times New Roman" panose="02020603050405020304" pitchFamily="18" charset="0"/>
                <a:cs typeface="Times New Roman" panose="02020603050405020304" pitchFamily="18" charset="0"/>
              </a:rPr>
              <a:t> من خلال مجموعة من المخططات </a:t>
            </a:r>
            <a:r>
              <a:rPr lang="en-US" sz="2400" dirty="0">
                <a:latin typeface="Times New Roman" panose="02020603050405020304" pitchFamily="18" charset="0"/>
                <a:cs typeface="Times New Roman" panose="02020603050405020304" pitchFamily="18" charset="0"/>
              </a:rPr>
              <a:t>Diagrams</a:t>
            </a:r>
            <a:r>
              <a:rPr lang="ar-SA" sz="2400" dirty="0">
                <a:latin typeface="Times New Roman" panose="02020603050405020304" pitchFamily="18" charset="0"/>
                <a:cs typeface="Times New Roman" panose="02020603050405020304" pitchFamily="18" charset="0"/>
              </a:rPr>
              <a:t> التي تصف تركيب </a:t>
            </a:r>
            <a:r>
              <a:rPr lang="en-US" sz="2400" dirty="0">
                <a:latin typeface="Times New Roman" panose="02020603050405020304" pitchFamily="18" charset="0"/>
                <a:cs typeface="Times New Roman" panose="02020603050405020304" pitchFamily="18" charset="0"/>
              </a:rPr>
              <a:t>Structure</a:t>
            </a:r>
            <a:r>
              <a:rPr lang="ar-SA" sz="2400" dirty="0">
                <a:latin typeface="Times New Roman" panose="02020603050405020304" pitchFamily="18" charset="0"/>
                <a:cs typeface="Times New Roman" panose="02020603050405020304" pitchFamily="18" charset="0"/>
              </a:rPr>
              <a:t> وسلوك </a:t>
            </a:r>
            <a:r>
              <a:rPr lang="en-US" sz="2400" dirty="0">
                <a:latin typeface="Times New Roman" panose="02020603050405020304" pitchFamily="18" charset="0"/>
                <a:cs typeface="Times New Roman" panose="02020603050405020304" pitchFamily="18" charset="0"/>
              </a:rPr>
              <a:t>Behavior</a:t>
            </a:r>
            <a:r>
              <a:rPr lang="ar-SA" sz="2400" dirty="0">
                <a:latin typeface="Times New Roman" panose="02020603050405020304" pitchFamily="18" charset="0"/>
                <a:cs typeface="Times New Roman" panose="02020603050405020304" pitchFamily="18" charset="0"/>
              </a:rPr>
              <a:t> أي نظام . ويمكن إعتبارها الأسلوب القياسي المعتمد لنمذجة نظم المعلومات .</a:t>
            </a:r>
          </a:p>
        </p:txBody>
      </p:sp>
      <p:sp>
        <p:nvSpPr>
          <p:cNvPr id="3" name="Slide Number Placeholder 2"/>
          <p:cNvSpPr>
            <a:spLocks noGrp="1"/>
          </p:cNvSpPr>
          <p:nvPr>
            <p:ph type="sldNum" sz="quarter" idx="12"/>
          </p:nvPr>
        </p:nvSpPr>
        <p:spPr/>
        <p:txBody>
          <a:bodyPr/>
          <a:lstStyle/>
          <a:p>
            <a:fld id="{C9284FAF-E26A-4F73-9A81-FF34975CD4C6}" type="slidenum">
              <a:rPr lang="en-US" smtClean="0"/>
              <a:t>4</a:t>
            </a:fld>
            <a:endParaRPr lang="en-US"/>
          </a:p>
        </p:txBody>
      </p:sp>
    </p:spTree>
    <p:extLst>
      <p:ext uri="{BB962C8B-B14F-4D97-AF65-F5344CB8AC3E}">
        <p14:creationId xmlns:p14="http://schemas.microsoft.com/office/powerpoint/2010/main" val="389464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17220" y="1180076"/>
            <a:ext cx="7671164" cy="4062651"/>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والسبب في هذا التنوع يعود إلي أن المنظومة يحتمل أن ينظر إليها من زوايا مختلفة بحسب المشاركين فيها . تطوير البرمجيات يشترك فيه عدد من الأفراد , وكل واحد له دور مثلاً :</a:t>
            </a: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المحللون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المصممون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المبرمجون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القائمون بالإختبار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مراقبو الجودة</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المستفيدون</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الكتاب التقنيون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5</a:t>
            </a:fld>
            <a:endParaRPr lang="en-US"/>
          </a:p>
        </p:txBody>
      </p:sp>
    </p:spTree>
    <p:extLst>
      <p:ext uri="{BB962C8B-B14F-4D97-AF65-F5344CB8AC3E}">
        <p14:creationId xmlns:p14="http://schemas.microsoft.com/office/powerpoint/2010/main" val="287908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56409" y="873934"/>
            <a:ext cx="7739744" cy="2954655"/>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كل هؤلاء الأفراد يهتمون بجوانب مختلفة من المنظومة , وكل واحد منهم يحتاج إلي مستوي مختلف من التفاصيل . علي سبيل المثال , المبرمج يحتاج إلي أن يفهم التصميم الموضوع للمنظومة من أجل تحويله إلي تعليمات برمجية في مستواه الأدني . </a:t>
            </a:r>
          </a:p>
          <a:p>
            <a:pPr algn="just" rtl="1"/>
            <a:r>
              <a:rPr lang="ar-SA" sz="2400" dirty="0">
                <a:latin typeface="Times New Roman" panose="02020603050405020304" pitchFamily="18" charset="0"/>
                <a:cs typeface="Times New Roman" panose="02020603050405020304" pitchFamily="18" charset="0"/>
              </a:rPr>
              <a:t>	بالمقابل الكاتب التقني (الموثق) ينصب إهتمامه علي سلوك المنظومة ككل فيحتاج لفهم كيفية عمله . </a:t>
            </a:r>
          </a:p>
          <a:p>
            <a:pPr algn="just" rtl="1"/>
            <a:r>
              <a:rPr lang="ar-SA" sz="2400" dirty="0">
                <a:latin typeface="Times New Roman" panose="02020603050405020304" pitchFamily="18" charset="0"/>
                <a:cs typeface="Times New Roman" panose="02020603050405020304" pitchFamily="18" charset="0"/>
              </a:rPr>
              <a:t>	تحاول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أن تقدم لغة قوية التعبير بحيث يمكن للمشاركين الاستفادة ولو من مخطط واحد علي الأقل من 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6</a:t>
            </a:fld>
            <a:endParaRPr lang="en-US"/>
          </a:p>
        </p:txBody>
      </p:sp>
    </p:spTree>
    <p:extLst>
      <p:ext uri="{BB962C8B-B14F-4D97-AF65-F5344CB8AC3E}">
        <p14:creationId xmlns:p14="http://schemas.microsoft.com/office/powerpoint/2010/main" val="166551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503445"/>
            <a:ext cx="7107192" cy="3200876"/>
          </a:xfrm>
          <a:prstGeom prst="rect">
            <a:avLst/>
          </a:prstGeom>
        </p:spPr>
        <p:txBody>
          <a:bodyPr wrap="square"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أهداف لغة النمذجة الموحدة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تصميم البرمجيات بشكل إحترافي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توثيق التصميم قبل البدء بالبرمجة .</a:t>
            </a:r>
          </a:p>
          <a:p>
            <a:pPr marL="457200" indent="-457200" algn="just" rtl="1">
              <a:lnSpc>
                <a:spcPct val="150000"/>
              </a:lnSpc>
              <a:buFont typeface="+mj-lt"/>
              <a:buAutoNum type="arabicPeriod"/>
            </a:pPr>
            <a:r>
              <a:rPr lang="ar-SA" sz="2400" dirty="0" smtClean="0">
                <a:latin typeface="Times New Roman" panose="02020603050405020304" pitchFamily="18" charset="0"/>
                <a:cs typeface="Times New Roman" panose="02020603050405020304" pitchFamily="18" charset="0"/>
              </a:rPr>
              <a:t>سهول </a:t>
            </a:r>
            <a:r>
              <a:rPr lang="ar-SA" sz="2400" dirty="0">
                <a:latin typeface="Times New Roman" panose="02020603050405020304" pitchFamily="18" charset="0"/>
                <a:cs typeface="Times New Roman" panose="02020603050405020304" pitchFamily="18" charset="0"/>
              </a:rPr>
              <a:t>التعديل والصيانة وبكلفة منخفضة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تساعد المطورين علي فهم النظام بسهولة وسرعة.</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لغة تواصل بين المطورين والمصممين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7</a:t>
            </a:fld>
            <a:endParaRPr lang="en-US"/>
          </a:p>
        </p:txBody>
      </p:sp>
    </p:spTree>
    <p:extLst>
      <p:ext uri="{BB962C8B-B14F-4D97-AF65-F5344CB8AC3E}">
        <p14:creationId xmlns:p14="http://schemas.microsoft.com/office/powerpoint/2010/main" val="187846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587829" y="847061"/>
            <a:ext cx="7945483" cy="3693319"/>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مخططات لغة النمذجة الموحدة :</a:t>
            </a:r>
            <a:endParaRPr lang="en-US" sz="2400" b="1" u="sng"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لكل منها وظيفته ودوره في عملية النمذجة وهي كما يلي :</a:t>
            </a:r>
            <a:endParaRPr lang="en-US" sz="2400" dirty="0">
              <a:latin typeface="Times New Roman" panose="02020603050405020304" pitchFamily="18" charset="0"/>
              <a:cs typeface="Times New Roman" panose="02020603050405020304" pitchFamily="18" charset="0"/>
            </a:endParaRPr>
          </a:p>
          <a:p>
            <a:pPr algn="r" rtl="1"/>
            <a:r>
              <a:rPr lang="ar-SA" sz="2400" b="1" dirty="0">
                <a:latin typeface="Times New Roman" panose="02020603050405020304" pitchFamily="18" charset="0"/>
                <a:cs typeface="Times New Roman" panose="02020603050405020304" pitchFamily="18" charset="0"/>
              </a:rPr>
              <a:t>1- مخطط حالات الإستخدام </a:t>
            </a:r>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هي طريقة للتعبير عن متطلبات العميل بأسلوب بسيط يمكن أن يفهمه حتي غير التقنيين . حيث أنها تستخدم لوصف العمليات التي يقوم بها النظام أو البرنامج والتي ينتج عنها ناتج له قيمة للمستخدم أو الـ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rPr>
              <a:t>.او هي وصف للنظام من وجهة نظر المستخدم</a:t>
            </a:r>
            <a:r>
              <a:rPr lang="ar-SA" sz="2400"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ويجب أن تكون كل حالة 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عملية مكتملة وقائمة بذاتها ولا تعتمد علي أي عملية أخري </a:t>
            </a:r>
            <a:r>
              <a:rPr lang="ar-SA" sz="2400" dirty="0" smtClean="0">
                <a:latin typeface="Times New Roman" panose="02020603050405020304" pitchFamily="18" charset="0"/>
                <a:cs typeface="Times New Roman" panose="02020603050405020304" pitchFamily="18" charset="0"/>
              </a:rPr>
              <a:t>.</a:t>
            </a:r>
          </a:p>
          <a:p>
            <a:pPr algn="just" rtl="1"/>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rPr>
              <a:t> </a:t>
            </a:r>
            <a:r>
              <a:rPr lang="ar-SA" sz="2400" b="1"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كيف سيتفاعل نظامنا مع العالم الخارجي.</a:t>
            </a:r>
            <a:endParaRPr lang="en-US" sz="2400"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8</a:t>
            </a:fld>
            <a:endParaRPr lang="en-US"/>
          </a:p>
        </p:txBody>
      </p:sp>
    </p:spTree>
    <p:extLst>
      <p:ext uri="{BB962C8B-B14F-4D97-AF65-F5344CB8AC3E}">
        <p14:creationId xmlns:p14="http://schemas.microsoft.com/office/powerpoint/2010/main" val="353204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364" y="533400"/>
            <a:ext cx="7974247" cy="4154984"/>
          </a:xfrm>
          <a:prstGeom prst="rect">
            <a:avLst/>
          </a:prstGeom>
          <a:noFill/>
        </p:spPr>
        <p:txBody>
          <a:bodyPr wrap="square" rtlCol="0">
            <a:spAutoFit/>
          </a:bodyPr>
          <a:lstStyle/>
          <a:p>
            <a:pPr algn="just" rtl="1"/>
            <a:r>
              <a:rPr lang="ar-SA" sz="2400" dirty="0" smtClean="0"/>
              <a:t>وصف لمجموعة من التفاعلات بين المستخدم والنظام ومن خلال بناء مجموعة من وقائع </a:t>
            </a:r>
            <a:r>
              <a:rPr lang="ar-SA" sz="2400" dirty="0" smtClean="0"/>
              <a:t>الاستخدام</a:t>
            </a:r>
            <a:r>
              <a:rPr lang="en-US" sz="2400" dirty="0" smtClean="0"/>
              <a:t>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smtClean="0"/>
              <a:t> يمكننا وصف كامل النظام الذي نخطط لانشائة بصورة واضحة وموجزة</a:t>
            </a:r>
          </a:p>
          <a:p>
            <a:pPr algn="just" rtl="1"/>
            <a:r>
              <a:rPr lang="ar-SA" sz="2400" dirty="0" smtClean="0"/>
              <a:t>عادة يتم وصف وقائع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باستعمال توليفات من (الفعل والاسم) علي سبيل المثال:</a:t>
            </a:r>
            <a:endParaRPr lang="en-US" sz="2400" dirty="0" smtClean="0"/>
          </a:p>
          <a:p>
            <a:pPr algn="just" rtl="1"/>
            <a:r>
              <a:rPr lang="ar-SA" sz="2400" dirty="0" smtClean="0"/>
              <a:t> (دفع الفواتير )</a:t>
            </a:r>
            <a:r>
              <a:rPr lang="en-US" sz="2400" dirty="0" smtClean="0"/>
              <a:t>/</a:t>
            </a:r>
            <a:r>
              <a:rPr lang="ar-SA" sz="2400" dirty="0" smtClean="0"/>
              <a:t>(تحديث المرتبات) </a:t>
            </a:r>
            <a:r>
              <a:rPr lang="en-US" sz="2400" dirty="0" smtClean="0"/>
              <a:t>/</a:t>
            </a:r>
            <a:r>
              <a:rPr lang="ar-SA" sz="2400" dirty="0" smtClean="0"/>
              <a:t>(انشاء حساب) </a:t>
            </a:r>
          </a:p>
          <a:p>
            <a:pPr algn="just" rtl="1"/>
            <a:r>
              <a:rPr lang="ar-SA" sz="2400" dirty="0" smtClean="0"/>
              <a:t>ال </a:t>
            </a:r>
            <a:r>
              <a:rPr lang="en-US" sz="2400" dirty="0" smtClean="0"/>
              <a:t>UML</a:t>
            </a:r>
            <a:r>
              <a:rPr lang="ar-SA" sz="2400" dirty="0" smtClean="0"/>
              <a:t> تقدم لنا ترميز بسيطا</a:t>
            </a:r>
            <a:r>
              <a:rPr lang="en-US" sz="2400" dirty="0" smtClean="0"/>
              <a:t> </a:t>
            </a:r>
            <a:r>
              <a:rPr lang="ar-SA" sz="2400" dirty="0" smtClean="0"/>
              <a:t>لتمثيل واقعة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كالتالي:</a:t>
            </a:r>
          </a:p>
          <a:p>
            <a:pPr algn="just" rtl="1"/>
            <a:endParaRPr lang="ar-SA" sz="2400" dirty="0"/>
          </a:p>
          <a:p>
            <a:pPr algn="just" rtl="1"/>
            <a:endParaRPr lang="ar-SA" sz="2400" dirty="0" smtClean="0"/>
          </a:p>
          <a:p>
            <a:pPr algn="just" rtl="1"/>
            <a:endParaRPr lang="ar-SA" sz="2400" dirty="0"/>
          </a:p>
          <a:p>
            <a:pPr algn="just" rtl="1"/>
            <a:r>
              <a:rPr lang="ar-SA" sz="2400" dirty="0" smtClean="0"/>
              <a:t>  </a:t>
            </a:r>
            <a:endParaRPr lang="en-US" sz="2400" dirty="0"/>
          </a:p>
        </p:txBody>
      </p:sp>
      <p:sp>
        <p:nvSpPr>
          <p:cNvPr id="3" name="Oval 2"/>
          <p:cNvSpPr/>
          <p:nvPr/>
        </p:nvSpPr>
        <p:spPr>
          <a:xfrm>
            <a:off x="3810000" y="3276600"/>
            <a:ext cx="2390503" cy="129322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4055682" y="4702441"/>
            <a:ext cx="1899138" cy="461665"/>
          </a:xfrm>
          <a:prstGeom prst="rect">
            <a:avLst/>
          </a:prstGeom>
          <a:noFill/>
        </p:spPr>
        <p:txBody>
          <a:bodyPr wrap="square" rtlCol="0">
            <a:spAutoFit/>
          </a:bodyPr>
          <a:lstStyle/>
          <a:p>
            <a:pPr algn="ctr" rtl="1"/>
            <a:r>
              <a:rPr lang="ar-SA" sz="2400" b="1" dirty="0" smtClean="0"/>
              <a:t>سحب نقود</a:t>
            </a:r>
            <a:endParaRPr lang="en-US" sz="2400" b="1" dirty="0"/>
          </a:p>
        </p:txBody>
      </p:sp>
      <p:sp>
        <p:nvSpPr>
          <p:cNvPr id="5" name="TextBox 4"/>
          <p:cNvSpPr txBox="1"/>
          <p:nvPr/>
        </p:nvSpPr>
        <p:spPr>
          <a:xfrm>
            <a:off x="2836477" y="5678645"/>
            <a:ext cx="3562194" cy="461665"/>
          </a:xfrm>
          <a:prstGeom prst="rect">
            <a:avLst/>
          </a:prstGeom>
          <a:noFill/>
        </p:spPr>
        <p:txBody>
          <a:bodyPr wrap="none" rtlCol="0">
            <a:spAutoFit/>
          </a:bodyPr>
          <a:lstStyle/>
          <a:p>
            <a:pPr algn="ctr" rtl="1"/>
            <a:r>
              <a:rPr lang="ar-SA" sz="2400" b="1" dirty="0" smtClean="0"/>
              <a:t>ترميز لواقعة استخدام </a:t>
            </a:r>
            <a:r>
              <a:rPr lang="en-US" sz="2400" b="1" dirty="0">
                <a:solidFill>
                  <a:srgbClr val="FF0000"/>
                </a:solidFill>
                <a:latin typeface="Times New Roman" panose="02020603050405020304" pitchFamily="18" charset="0"/>
                <a:cs typeface="Times New Roman" panose="02020603050405020304" pitchFamily="18" charset="0"/>
              </a:rPr>
              <a:t>Use Case</a:t>
            </a:r>
            <a:endParaRPr lang="en-US" sz="2400" b="1" dirty="0"/>
          </a:p>
        </p:txBody>
      </p:sp>
      <p:sp>
        <p:nvSpPr>
          <p:cNvPr id="7" name="Slide Number Placeholder 6"/>
          <p:cNvSpPr>
            <a:spLocks noGrp="1"/>
          </p:cNvSpPr>
          <p:nvPr>
            <p:ph type="sldNum" sz="quarter" idx="12"/>
          </p:nvPr>
        </p:nvSpPr>
        <p:spPr/>
        <p:txBody>
          <a:bodyPr/>
          <a:lstStyle/>
          <a:p>
            <a:fld id="{C9284FAF-E26A-4F73-9A81-FF34975CD4C6}" type="slidenum">
              <a:rPr lang="en-US" smtClean="0"/>
              <a:t>9</a:t>
            </a:fld>
            <a:endParaRPr lang="en-US"/>
          </a:p>
        </p:txBody>
      </p:sp>
    </p:spTree>
    <p:extLst>
      <p:ext uri="{BB962C8B-B14F-4D97-AF65-F5344CB8AC3E}">
        <p14:creationId xmlns:p14="http://schemas.microsoft.com/office/powerpoint/2010/main" val="1864357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429</TotalTime>
  <Words>964</Words>
  <Application>Microsoft Office PowerPoint</Application>
  <PresentationFormat>On-screen Show (4:3)</PresentationFormat>
  <Paragraphs>149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LEC2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dc:title>
  <dc:creator>Heba</dc:creator>
  <cp:lastModifiedBy>Heba</cp:lastModifiedBy>
  <cp:revision>10</cp:revision>
  <dcterms:created xsi:type="dcterms:W3CDTF">2023-01-23T09:55:08Z</dcterms:created>
  <dcterms:modified xsi:type="dcterms:W3CDTF">2023-01-23T17:04:17Z</dcterms:modified>
</cp:coreProperties>
</file>