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4"/>
  </p:notesMasterIdLst>
  <p:sldIdLst>
    <p:sldId id="269" r:id="rId2"/>
    <p:sldId id="327" r:id="rId3"/>
    <p:sldId id="324" r:id="rId4"/>
    <p:sldId id="256" r:id="rId5"/>
    <p:sldId id="334" r:id="rId6"/>
    <p:sldId id="259" r:id="rId7"/>
    <p:sldId id="261" r:id="rId8"/>
    <p:sldId id="262" r:id="rId9"/>
    <p:sldId id="264" r:id="rId10"/>
    <p:sldId id="273" r:id="rId11"/>
    <p:sldId id="274" r:id="rId12"/>
    <p:sldId id="267" r:id="rId13"/>
    <p:sldId id="278" r:id="rId14"/>
    <p:sldId id="301" r:id="rId15"/>
    <p:sldId id="305" r:id="rId16"/>
    <p:sldId id="291" r:id="rId17"/>
    <p:sldId id="307" r:id="rId18"/>
    <p:sldId id="319" r:id="rId19"/>
    <p:sldId id="335" r:id="rId20"/>
    <p:sldId id="290" r:id="rId21"/>
    <p:sldId id="337" r:id="rId22"/>
    <p:sldId id="33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015" autoAdjust="0"/>
    <p:restoredTop sz="90860" autoAdjust="0"/>
  </p:normalViewPr>
  <p:slideViewPr>
    <p:cSldViewPr snapToGrid="0">
      <p:cViewPr varScale="1">
        <p:scale>
          <a:sx n="66" d="100"/>
          <a:sy n="66" d="100"/>
        </p:scale>
        <p:origin x="-804"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0B126-301A-4985-87DA-018BAAF1D95D}" type="datetimeFigureOut">
              <a:rPr lang="en-US" smtClean="0"/>
              <a:pPr/>
              <a:t>6/30/2021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D9F37-8795-4F02-959A-4F45BBB1628F}" type="slidenum">
              <a:rPr lang="en-US" smtClean="0"/>
              <a:pPr/>
              <a:t>‹#›</a:t>
            </a:fld>
            <a:endParaRPr lang="en-US" dirty="0"/>
          </a:p>
        </p:txBody>
      </p:sp>
    </p:spTree>
    <p:extLst>
      <p:ext uri="{BB962C8B-B14F-4D97-AF65-F5344CB8AC3E}">
        <p14:creationId xmlns:p14="http://schemas.microsoft.com/office/powerpoint/2010/main" xmlns="" val="903957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1</a:t>
            </a:fld>
            <a:endParaRPr lang="en-US" dirty="0"/>
          </a:p>
        </p:txBody>
      </p:sp>
    </p:spTree>
    <p:extLst>
      <p:ext uri="{BB962C8B-B14F-4D97-AF65-F5344CB8AC3E}">
        <p14:creationId xmlns:p14="http://schemas.microsoft.com/office/powerpoint/2010/main" xmlns="" val="4213108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10</a:t>
            </a:fld>
            <a:endParaRPr lang="en-US" dirty="0"/>
          </a:p>
        </p:txBody>
      </p:sp>
    </p:spTree>
    <p:extLst>
      <p:ext uri="{BB962C8B-B14F-4D97-AF65-F5344CB8AC3E}">
        <p14:creationId xmlns:p14="http://schemas.microsoft.com/office/powerpoint/2010/main" xmlns="" val="1992988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11</a:t>
            </a:fld>
            <a:endParaRPr lang="en-US" dirty="0"/>
          </a:p>
        </p:txBody>
      </p:sp>
    </p:spTree>
    <p:extLst>
      <p:ext uri="{BB962C8B-B14F-4D97-AF65-F5344CB8AC3E}">
        <p14:creationId xmlns:p14="http://schemas.microsoft.com/office/powerpoint/2010/main" xmlns="" val="232074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12</a:t>
            </a:fld>
            <a:endParaRPr lang="en-US" dirty="0"/>
          </a:p>
        </p:txBody>
      </p:sp>
    </p:spTree>
    <p:extLst>
      <p:ext uri="{BB962C8B-B14F-4D97-AF65-F5344CB8AC3E}">
        <p14:creationId xmlns:p14="http://schemas.microsoft.com/office/powerpoint/2010/main" xmlns="" val="185391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13</a:t>
            </a:fld>
            <a:endParaRPr lang="en-US" dirty="0"/>
          </a:p>
        </p:txBody>
      </p:sp>
    </p:spTree>
    <p:extLst>
      <p:ext uri="{BB962C8B-B14F-4D97-AF65-F5344CB8AC3E}">
        <p14:creationId xmlns:p14="http://schemas.microsoft.com/office/powerpoint/2010/main" xmlns="" val="385531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14</a:t>
            </a:fld>
            <a:endParaRPr lang="en-US" dirty="0"/>
          </a:p>
        </p:txBody>
      </p:sp>
    </p:spTree>
    <p:extLst>
      <p:ext uri="{BB962C8B-B14F-4D97-AF65-F5344CB8AC3E}">
        <p14:creationId xmlns:p14="http://schemas.microsoft.com/office/powerpoint/2010/main" xmlns="" val="2007104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15</a:t>
            </a:fld>
            <a:endParaRPr lang="en-US" dirty="0"/>
          </a:p>
        </p:txBody>
      </p:sp>
    </p:spTree>
    <p:extLst>
      <p:ext uri="{BB962C8B-B14F-4D97-AF65-F5344CB8AC3E}">
        <p14:creationId xmlns:p14="http://schemas.microsoft.com/office/powerpoint/2010/main" xmlns="" val="3860252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16</a:t>
            </a:fld>
            <a:endParaRPr lang="en-US" dirty="0"/>
          </a:p>
        </p:txBody>
      </p:sp>
    </p:spTree>
    <p:extLst>
      <p:ext uri="{BB962C8B-B14F-4D97-AF65-F5344CB8AC3E}">
        <p14:creationId xmlns:p14="http://schemas.microsoft.com/office/powerpoint/2010/main" xmlns="" val="4205000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17</a:t>
            </a:fld>
            <a:endParaRPr lang="en-US" dirty="0"/>
          </a:p>
        </p:txBody>
      </p:sp>
    </p:spTree>
    <p:extLst>
      <p:ext uri="{BB962C8B-B14F-4D97-AF65-F5344CB8AC3E}">
        <p14:creationId xmlns:p14="http://schemas.microsoft.com/office/powerpoint/2010/main" xmlns="" val="1363669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18</a:t>
            </a:fld>
            <a:endParaRPr lang="en-US" dirty="0"/>
          </a:p>
        </p:txBody>
      </p:sp>
    </p:spTree>
    <p:extLst>
      <p:ext uri="{BB962C8B-B14F-4D97-AF65-F5344CB8AC3E}">
        <p14:creationId xmlns:p14="http://schemas.microsoft.com/office/powerpoint/2010/main" xmlns="" val="612406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19</a:t>
            </a:fld>
            <a:endParaRPr lang="en-US" dirty="0"/>
          </a:p>
        </p:txBody>
      </p:sp>
    </p:spTree>
    <p:extLst>
      <p:ext uri="{BB962C8B-B14F-4D97-AF65-F5344CB8AC3E}">
        <p14:creationId xmlns:p14="http://schemas.microsoft.com/office/powerpoint/2010/main" xmlns="" val="612406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2</a:t>
            </a:fld>
            <a:endParaRPr lang="en-US" dirty="0"/>
          </a:p>
        </p:txBody>
      </p:sp>
    </p:spTree>
    <p:extLst>
      <p:ext uri="{BB962C8B-B14F-4D97-AF65-F5344CB8AC3E}">
        <p14:creationId xmlns:p14="http://schemas.microsoft.com/office/powerpoint/2010/main" xmlns="" val="3977177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20</a:t>
            </a:fld>
            <a:endParaRPr lang="en-US" dirty="0"/>
          </a:p>
        </p:txBody>
      </p:sp>
    </p:spTree>
    <p:extLst>
      <p:ext uri="{BB962C8B-B14F-4D97-AF65-F5344CB8AC3E}">
        <p14:creationId xmlns:p14="http://schemas.microsoft.com/office/powerpoint/2010/main" xmlns="" val="1235226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22</a:t>
            </a:fld>
            <a:endParaRPr lang="en-US" dirty="0"/>
          </a:p>
        </p:txBody>
      </p:sp>
    </p:spTree>
    <p:extLst>
      <p:ext uri="{BB962C8B-B14F-4D97-AF65-F5344CB8AC3E}">
        <p14:creationId xmlns:p14="http://schemas.microsoft.com/office/powerpoint/2010/main" xmlns="" val="123522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3</a:t>
            </a:fld>
            <a:endParaRPr lang="en-US" dirty="0"/>
          </a:p>
        </p:txBody>
      </p:sp>
    </p:spTree>
    <p:extLst>
      <p:ext uri="{BB962C8B-B14F-4D97-AF65-F5344CB8AC3E}">
        <p14:creationId xmlns:p14="http://schemas.microsoft.com/office/powerpoint/2010/main" xmlns="" val="2014450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4</a:t>
            </a:fld>
            <a:endParaRPr lang="en-US" dirty="0"/>
          </a:p>
        </p:txBody>
      </p:sp>
    </p:spTree>
    <p:extLst>
      <p:ext uri="{BB962C8B-B14F-4D97-AF65-F5344CB8AC3E}">
        <p14:creationId xmlns:p14="http://schemas.microsoft.com/office/powerpoint/2010/main" xmlns="" val="3607704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5</a:t>
            </a:fld>
            <a:endParaRPr lang="en-US" dirty="0"/>
          </a:p>
        </p:txBody>
      </p:sp>
    </p:spTree>
    <p:extLst>
      <p:ext uri="{BB962C8B-B14F-4D97-AF65-F5344CB8AC3E}">
        <p14:creationId xmlns:p14="http://schemas.microsoft.com/office/powerpoint/2010/main" xmlns="" val="2284146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6</a:t>
            </a:fld>
            <a:endParaRPr lang="en-US" dirty="0"/>
          </a:p>
        </p:txBody>
      </p:sp>
    </p:spTree>
    <p:extLst>
      <p:ext uri="{BB962C8B-B14F-4D97-AF65-F5344CB8AC3E}">
        <p14:creationId xmlns:p14="http://schemas.microsoft.com/office/powerpoint/2010/main" xmlns="" val="711597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7</a:t>
            </a:fld>
            <a:endParaRPr lang="en-US" dirty="0"/>
          </a:p>
        </p:txBody>
      </p:sp>
    </p:spTree>
    <p:extLst>
      <p:ext uri="{BB962C8B-B14F-4D97-AF65-F5344CB8AC3E}">
        <p14:creationId xmlns:p14="http://schemas.microsoft.com/office/powerpoint/2010/main" xmlns="" val="1004786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8</a:t>
            </a:fld>
            <a:endParaRPr lang="en-US" dirty="0"/>
          </a:p>
        </p:txBody>
      </p:sp>
    </p:spTree>
    <p:extLst>
      <p:ext uri="{BB962C8B-B14F-4D97-AF65-F5344CB8AC3E}">
        <p14:creationId xmlns:p14="http://schemas.microsoft.com/office/powerpoint/2010/main" xmlns="" val="3635288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9D9F37-8795-4F02-959A-4F45BBB1628F}" type="slidenum">
              <a:rPr lang="en-US" smtClean="0"/>
              <a:pPr/>
              <a:t>9</a:t>
            </a:fld>
            <a:endParaRPr lang="en-US" dirty="0"/>
          </a:p>
        </p:txBody>
      </p:sp>
    </p:spTree>
    <p:extLst>
      <p:ext uri="{BB962C8B-B14F-4D97-AF65-F5344CB8AC3E}">
        <p14:creationId xmlns:p14="http://schemas.microsoft.com/office/powerpoint/2010/main" xmlns="" val="206635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1B7538-DD6B-49C9-A997-1C71EEBA58FA}" type="datetime1">
              <a:rPr lang="en-US" smtClean="0"/>
              <a:pPr/>
              <a:t>6/30/2021</a:t>
            </a:fld>
            <a:endParaRPr lang="en-US" dirty="0"/>
          </a:p>
        </p:txBody>
      </p:sp>
      <p:sp>
        <p:nvSpPr>
          <p:cNvPr id="5" name="Footer Placeholder 4"/>
          <p:cNvSpPr>
            <a:spLocks noGrp="1"/>
          </p:cNvSpPr>
          <p:nvPr>
            <p:ph type="ftr" sz="quarter" idx="11"/>
          </p:nvPr>
        </p:nvSpPr>
        <p:spPr/>
        <p:txBody>
          <a:bodyPr/>
          <a:lstStyle/>
          <a:p>
            <a:r>
              <a:rPr lang="en-US" smtClean="0"/>
              <a:t>Final research presentation</a:t>
            </a:r>
            <a:endParaRPr lang="en-US" dirty="0"/>
          </a:p>
        </p:txBody>
      </p:sp>
      <p:sp>
        <p:nvSpPr>
          <p:cNvPr id="6" name="Slide Number Placeholder 5"/>
          <p:cNvSpPr>
            <a:spLocks noGrp="1"/>
          </p:cNvSpPr>
          <p:nvPr>
            <p:ph type="sldNum" sz="quarter" idx="12"/>
          </p:nvPr>
        </p:nvSpPr>
        <p:spPr/>
        <p:txBody>
          <a:bodyPr/>
          <a:lstStyle/>
          <a:p>
            <a:fld id="{0A27B999-C969-4B50-BD8B-5C1739B90BC1}" type="slidenum">
              <a:rPr lang="en-US" smtClean="0"/>
              <a:pPr/>
              <a:t>‹#›</a:t>
            </a:fld>
            <a:endParaRPr lang="en-US" dirty="0"/>
          </a:p>
        </p:txBody>
      </p:sp>
    </p:spTree>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85B21-AE6C-4581-9126-E8C452EEF0EA}" type="datetime1">
              <a:rPr lang="en-US" smtClean="0"/>
              <a:pPr/>
              <a:t>6/30/2021</a:t>
            </a:fld>
            <a:endParaRPr lang="en-US" dirty="0"/>
          </a:p>
        </p:txBody>
      </p:sp>
      <p:sp>
        <p:nvSpPr>
          <p:cNvPr id="5" name="Footer Placeholder 4"/>
          <p:cNvSpPr>
            <a:spLocks noGrp="1"/>
          </p:cNvSpPr>
          <p:nvPr>
            <p:ph type="ftr" sz="quarter" idx="11"/>
          </p:nvPr>
        </p:nvSpPr>
        <p:spPr/>
        <p:txBody>
          <a:bodyPr/>
          <a:lstStyle/>
          <a:p>
            <a:r>
              <a:rPr lang="en-US" smtClean="0"/>
              <a:t>Final research presentation</a:t>
            </a:r>
            <a:endParaRPr lang="en-US" dirty="0"/>
          </a:p>
        </p:txBody>
      </p:sp>
      <p:sp>
        <p:nvSpPr>
          <p:cNvPr id="6" name="Slide Number Placeholder 5"/>
          <p:cNvSpPr>
            <a:spLocks noGrp="1"/>
          </p:cNvSpPr>
          <p:nvPr>
            <p:ph type="sldNum" sz="quarter" idx="12"/>
          </p:nvPr>
        </p:nvSpPr>
        <p:spPr/>
        <p:txBody>
          <a:bodyPr/>
          <a:lstStyle/>
          <a:p>
            <a:fld id="{0A27B999-C969-4B50-BD8B-5C1739B90BC1}" type="slidenum">
              <a:rPr lang="en-US" smtClean="0"/>
              <a:pPr/>
              <a:t>‹#›</a:t>
            </a:fld>
            <a:endParaRPr lang="en-US" dirty="0"/>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61391C-39E5-4FD0-97FA-8EA7AEAEABF7}" type="datetime1">
              <a:rPr lang="en-US" smtClean="0"/>
              <a:pPr/>
              <a:t>6/30/2021</a:t>
            </a:fld>
            <a:endParaRPr lang="en-US" dirty="0"/>
          </a:p>
        </p:txBody>
      </p:sp>
      <p:sp>
        <p:nvSpPr>
          <p:cNvPr id="5" name="Footer Placeholder 4"/>
          <p:cNvSpPr>
            <a:spLocks noGrp="1"/>
          </p:cNvSpPr>
          <p:nvPr>
            <p:ph type="ftr" sz="quarter" idx="11"/>
          </p:nvPr>
        </p:nvSpPr>
        <p:spPr/>
        <p:txBody>
          <a:bodyPr/>
          <a:lstStyle/>
          <a:p>
            <a:r>
              <a:rPr lang="en-US" smtClean="0"/>
              <a:t>Final research presentation</a:t>
            </a:r>
            <a:endParaRPr lang="en-US" dirty="0"/>
          </a:p>
        </p:txBody>
      </p:sp>
      <p:sp>
        <p:nvSpPr>
          <p:cNvPr id="6" name="Slide Number Placeholder 5"/>
          <p:cNvSpPr>
            <a:spLocks noGrp="1"/>
          </p:cNvSpPr>
          <p:nvPr>
            <p:ph type="sldNum" sz="quarter" idx="12"/>
          </p:nvPr>
        </p:nvSpPr>
        <p:spPr/>
        <p:txBody>
          <a:bodyPr/>
          <a:lstStyle/>
          <a:p>
            <a:fld id="{0A27B999-C969-4B50-BD8B-5C1739B90BC1}" type="slidenum">
              <a:rPr lang="en-US" smtClean="0"/>
              <a:pPr/>
              <a:t>‹#›</a:t>
            </a:fld>
            <a:endParaRPr lang="en-US" dirty="0"/>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96E320-B4FD-43CF-A7F4-11B37A57C7AD}" type="datetime1">
              <a:rPr lang="en-US" smtClean="0"/>
              <a:pPr/>
              <a:t>6/30/2021</a:t>
            </a:fld>
            <a:endParaRPr lang="en-US" dirty="0"/>
          </a:p>
        </p:txBody>
      </p:sp>
      <p:sp>
        <p:nvSpPr>
          <p:cNvPr id="5" name="Footer Placeholder 4"/>
          <p:cNvSpPr>
            <a:spLocks noGrp="1"/>
          </p:cNvSpPr>
          <p:nvPr>
            <p:ph type="ftr" sz="quarter" idx="11"/>
          </p:nvPr>
        </p:nvSpPr>
        <p:spPr/>
        <p:txBody>
          <a:bodyPr/>
          <a:lstStyle/>
          <a:p>
            <a:r>
              <a:rPr lang="en-US" smtClean="0"/>
              <a:t>Final research presentation</a:t>
            </a:r>
            <a:endParaRPr lang="en-US" dirty="0"/>
          </a:p>
        </p:txBody>
      </p:sp>
      <p:sp>
        <p:nvSpPr>
          <p:cNvPr id="6" name="Slide Number Placeholder 5"/>
          <p:cNvSpPr>
            <a:spLocks noGrp="1"/>
          </p:cNvSpPr>
          <p:nvPr>
            <p:ph type="sldNum" sz="quarter" idx="12"/>
          </p:nvPr>
        </p:nvSpPr>
        <p:spPr/>
        <p:txBody>
          <a:bodyPr/>
          <a:lstStyle/>
          <a:p>
            <a:fld id="{0A27B999-C969-4B50-BD8B-5C1739B90BC1}" type="slidenum">
              <a:rPr lang="en-US" smtClean="0"/>
              <a:pPr/>
              <a:t>‹#›</a:t>
            </a:fld>
            <a:endParaRPr lang="en-US" dirty="0"/>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E06BF9-D5BC-4D91-8F43-9772EFE5DDFA}" type="datetime1">
              <a:rPr lang="en-US" smtClean="0"/>
              <a:pPr/>
              <a:t>6/30/2021</a:t>
            </a:fld>
            <a:endParaRPr lang="en-US" dirty="0"/>
          </a:p>
        </p:txBody>
      </p:sp>
      <p:sp>
        <p:nvSpPr>
          <p:cNvPr id="5" name="Footer Placeholder 4"/>
          <p:cNvSpPr>
            <a:spLocks noGrp="1"/>
          </p:cNvSpPr>
          <p:nvPr>
            <p:ph type="ftr" sz="quarter" idx="11"/>
          </p:nvPr>
        </p:nvSpPr>
        <p:spPr/>
        <p:txBody>
          <a:bodyPr/>
          <a:lstStyle/>
          <a:p>
            <a:r>
              <a:rPr lang="en-US" smtClean="0"/>
              <a:t>Final research presentation</a:t>
            </a:r>
            <a:endParaRPr lang="en-US" dirty="0"/>
          </a:p>
        </p:txBody>
      </p:sp>
      <p:sp>
        <p:nvSpPr>
          <p:cNvPr id="6" name="Slide Number Placeholder 5"/>
          <p:cNvSpPr>
            <a:spLocks noGrp="1"/>
          </p:cNvSpPr>
          <p:nvPr>
            <p:ph type="sldNum" sz="quarter" idx="12"/>
          </p:nvPr>
        </p:nvSpPr>
        <p:spPr/>
        <p:txBody>
          <a:bodyPr/>
          <a:lstStyle/>
          <a:p>
            <a:fld id="{0A27B999-C969-4B50-BD8B-5C1739B90BC1}" type="slidenum">
              <a:rPr lang="en-US" smtClean="0"/>
              <a:pPr/>
              <a:t>‹#›</a:t>
            </a:fld>
            <a:endParaRPr lang="en-US" dirty="0"/>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07A9AA-3BE8-4631-A90E-C39219341101}" type="datetime1">
              <a:rPr lang="en-US" smtClean="0"/>
              <a:pPr/>
              <a:t>6/30/2021</a:t>
            </a:fld>
            <a:endParaRPr lang="en-US" dirty="0"/>
          </a:p>
        </p:txBody>
      </p:sp>
      <p:sp>
        <p:nvSpPr>
          <p:cNvPr id="6" name="Footer Placeholder 5"/>
          <p:cNvSpPr>
            <a:spLocks noGrp="1"/>
          </p:cNvSpPr>
          <p:nvPr>
            <p:ph type="ftr" sz="quarter" idx="11"/>
          </p:nvPr>
        </p:nvSpPr>
        <p:spPr/>
        <p:txBody>
          <a:bodyPr/>
          <a:lstStyle/>
          <a:p>
            <a:r>
              <a:rPr lang="en-US" smtClean="0"/>
              <a:t>Final research presentation</a:t>
            </a:r>
            <a:endParaRPr lang="en-US" dirty="0"/>
          </a:p>
        </p:txBody>
      </p:sp>
      <p:sp>
        <p:nvSpPr>
          <p:cNvPr id="7" name="Slide Number Placeholder 6"/>
          <p:cNvSpPr>
            <a:spLocks noGrp="1"/>
          </p:cNvSpPr>
          <p:nvPr>
            <p:ph type="sldNum" sz="quarter" idx="12"/>
          </p:nvPr>
        </p:nvSpPr>
        <p:spPr/>
        <p:txBody>
          <a:bodyPr/>
          <a:lstStyle/>
          <a:p>
            <a:fld id="{0A27B999-C969-4B50-BD8B-5C1739B90BC1}" type="slidenum">
              <a:rPr lang="en-US" smtClean="0"/>
              <a:pPr/>
              <a:t>‹#›</a:t>
            </a:fld>
            <a:endParaRPr lang="en-US" dirty="0"/>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513BFA-6CE3-41FE-8A38-8F16C3CE6FDD}" type="datetime1">
              <a:rPr lang="en-US" smtClean="0"/>
              <a:pPr/>
              <a:t>6/30/2021</a:t>
            </a:fld>
            <a:endParaRPr lang="en-US" dirty="0"/>
          </a:p>
        </p:txBody>
      </p:sp>
      <p:sp>
        <p:nvSpPr>
          <p:cNvPr id="8" name="Footer Placeholder 7"/>
          <p:cNvSpPr>
            <a:spLocks noGrp="1"/>
          </p:cNvSpPr>
          <p:nvPr>
            <p:ph type="ftr" sz="quarter" idx="11"/>
          </p:nvPr>
        </p:nvSpPr>
        <p:spPr/>
        <p:txBody>
          <a:bodyPr/>
          <a:lstStyle/>
          <a:p>
            <a:r>
              <a:rPr lang="en-US" smtClean="0"/>
              <a:t>Final research presentation</a:t>
            </a:r>
            <a:endParaRPr lang="en-US" dirty="0"/>
          </a:p>
        </p:txBody>
      </p:sp>
      <p:sp>
        <p:nvSpPr>
          <p:cNvPr id="9" name="Slide Number Placeholder 8"/>
          <p:cNvSpPr>
            <a:spLocks noGrp="1"/>
          </p:cNvSpPr>
          <p:nvPr>
            <p:ph type="sldNum" sz="quarter" idx="12"/>
          </p:nvPr>
        </p:nvSpPr>
        <p:spPr/>
        <p:txBody>
          <a:bodyPr/>
          <a:lstStyle/>
          <a:p>
            <a:fld id="{0A27B999-C969-4B50-BD8B-5C1739B90BC1}" type="slidenum">
              <a:rPr lang="en-US" smtClean="0"/>
              <a:pPr/>
              <a:t>‹#›</a:t>
            </a:fld>
            <a:endParaRPr lang="en-US" dirty="0"/>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A3D8BA-FD9E-47E0-9DBF-3F4AA3C84CD2}" type="datetime1">
              <a:rPr lang="en-US" smtClean="0"/>
              <a:pPr/>
              <a:t>6/30/2021</a:t>
            </a:fld>
            <a:endParaRPr lang="en-US" dirty="0"/>
          </a:p>
        </p:txBody>
      </p:sp>
      <p:sp>
        <p:nvSpPr>
          <p:cNvPr id="4" name="Footer Placeholder 3"/>
          <p:cNvSpPr>
            <a:spLocks noGrp="1"/>
          </p:cNvSpPr>
          <p:nvPr>
            <p:ph type="ftr" sz="quarter" idx="11"/>
          </p:nvPr>
        </p:nvSpPr>
        <p:spPr/>
        <p:txBody>
          <a:bodyPr/>
          <a:lstStyle/>
          <a:p>
            <a:r>
              <a:rPr lang="en-US" smtClean="0"/>
              <a:t>Final research presentation</a:t>
            </a:r>
            <a:endParaRPr lang="en-US" dirty="0"/>
          </a:p>
        </p:txBody>
      </p:sp>
      <p:sp>
        <p:nvSpPr>
          <p:cNvPr id="5" name="Slide Number Placeholder 4"/>
          <p:cNvSpPr>
            <a:spLocks noGrp="1"/>
          </p:cNvSpPr>
          <p:nvPr>
            <p:ph type="sldNum" sz="quarter" idx="12"/>
          </p:nvPr>
        </p:nvSpPr>
        <p:spPr/>
        <p:txBody>
          <a:bodyPr/>
          <a:lstStyle/>
          <a:p>
            <a:fld id="{0A27B999-C969-4B50-BD8B-5C1739B90BC1}" type="slidenum">
              <a:rPr lang="en-US" smtClean="0"/>
              <a:pPr/>
              <a:t>‹#›</a:t>
            </a:fld>
            <a:endParaRPr lang="en-US" dirty="0"/>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25AE2-0CDD-4F2E-9EEB-54FECC741BAA}" type="datetime1">
              <a:rPr lang="en-US" smtClean="0"/>
              <a:pPr/>
              <a:t>6/30/2021</a:t>
            </a:fld>
            <a:endParaRPr lang="en-US" dirty="0"/>
          </a:p>
        </p:txBody>
      </p:sp>
      <p:sp>
        <p:nvSpPr>
          <p:cNvPr id="3" name="Footer Placeholder 2"/>
          <p:cNvSpPr>
            <a:spLocks noGrp="1"/>
          </p:cNvSpPr>
          <p:nvPr>
            <p:ph type="ftr" sz="quarter" idx="11"/>
          </p:nvPr>
        </p:nvSpPr>
        <p:spPr/>
        <p:txBody>
          <a:bodyPr/>
          <a:lstStyle/>
          <a:p>
            <a:r>
              <a:rPr lang="en-US" smtClean="0"/>
              <a:t>Final research presentation</a:t>
            </a:r>
            <a:endParaRPr lang="en-US" dirty="0"/>
          </a:p>
        </p:txBody>
      </p:sp>
      <p:sp>
        <p:nvSpPr>
          <p:cNvPr id="4" name="Slide Number Placeholder 3"/>
          <p:cNvSpPr>
            <a:spLocks noGrp="1"/>
          </p:cNvSpPr>
          <p:nvPr>
            <p:ph type="sldNum" sz="quarter" idx="12"/>
          </p:nvPr>
        </p:nvSpPr>
        <p:spPr/>
        <p:txBody>
          <a:bodyPr/>
          <a:lstStyle/>
          <a:p>
            <a:fld id="{0A27B999-C969-4B50-BD8B-5C1739B90BC1}" type="slidenum">
              <a:rPr lang="en-US" smtClean="0"/>
              <a:pPr/>
              <a:t>‹#›</a:t>
            </a:fld>
            <a:endParaRPr lang="en-US" dirty="0"/>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F28239-9754-4C3D-82A0-55F19CB3376D}" type="datetime1">
              <a:rPr lang="en-US" smtClean="0"/>
              <a:pPr/>
              <a:t>6/30/2021</a:t>
            </a:fld>
            <a:endParaRPr lang="en-US" dirty="0"/>
          </a:p>
        </p:txBody>
      </p:sp>
      <p:sp>
        <p:nvSpPr>
          <p:cNvPr id="6" name="Footer Placeholder 5"/>
          <p:cNvSpPr>
            <a:spLocks noGrp="1"/>
          </p:cNvSpPr>
          <p:nvPr>
            <p:ph type="ftr" sz="quarter" idx="11"/>
          </p:nvPr>
        </p:nvSpPr>
        <p:spPr/>
        <p:txBody>
          <a:bodyPr/>
          <a:lstStyle/>
          <a:p>
            <a:r>
              <a:rPr lang="en-US" smtClean="0"/>
              <a:t>Final research presentation</a:t>
            </a:r>
            <a:endParaRPr lang="en-US" dirty="0"/>
          </a:p>
        </p:txBody>
      </p:sp>
      <p:sp>
        <p:nvSpPr>
          <p:cNvPr id="7" name="Slide Number Placeholder 6"/>
          <p:cNvSpPr>
            <a:spLocks noGrp="1"/>
          </p:cNvSpPr>
          <p:nvPr>
            <p:ph type="sldNum" sz="quarter" idx="12"/>
          </p:nvPr>
        </p:nvSpPr>
        <p:spPr/>
        <p:txBody>
          <a:bodyPr/>
          <a:lstStyle/>
          <a:p>
            <a:fld id="{0A27B999-C969-4B50-BD8B-5C1739B90BC1}" type="slidenum">
              <a:rPr lang="en-US" smtClean="0"/>
              <a:pPr/>
              <a:t>‹#›</a:t>
            </a:fld>
            <a:endParaRPr lang="en-US" dirty="0"/>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160309-EA44-43D3-8D04-91178C066C13}" type="datetime1">
              <a:rPr lang="en-US" smtClean="0"/>
              <a:pPr/>
              <a:t>6/30/2021</a:t>
            </a:fld>
            <a:endParaRPr lang="en-US" dirty="0"/>
          </a:p>
        </p:txBody>
      </p:sp>
      <p:sp>
        <p:nvSpPr>
          <p:cNvPr id="6" name="Footer Placeholder 5"/>
          <p:cNvSpPr>
            <a:spLocks noGrp="1"/>
          </p:cNvSpPr>
          <p:nvPr>
            <p:ph type="ftr" sz="quarter" idx="11"/>
          </p:nvPr>
        </p:nvSpPr>
        <p:spPr/>
        <p:txBody>
          <a:bodyPr/>
          <a:lstStyle/>
          <a:p>
            <a:r>
              <a:rPr lang="en-US" smtClean="0"/>
              <a:t>Final research presentation</a:t>
            </a:r>
            <a:endParaRPr lang="en-US" dirty="0"/>
          </a:p>
        </p:txBody>
      </p:sp>
      <p:sp>
        <p:nvSpPr>
          <p:cNvPr id="7" name="Slide Number Placeholder 6"/>
          <p:cNvSpPr>
            <a:spLocks noGrp="1"/>
          </p:cNvSpPr>
          <p:nvPr>
            <p:ph type="sldNum" sz="quarter" idx="12"/>
          </p:nvPr>
        </p:nvSpPr>
        <p:spPr/>
        <p:txBody>
          <a:bodyPr/>
          <a:lstStyle/>
          <a:p>
            <a:fld id="{0A27B999-C969-4B50-BD8B-5C1739B90BC1}" type="slidenum">
              <a:rPr lang="en-US" smtClean="0"/>
              <a:pPr/>
              <a:t>‹#›</a:t>
            </a:fld>
            <a:endParaRPr lang="en-US" dirty="0"/>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5325-7AD0-4A30-8FC5-99B2B5681AF1}" type="datetime1">
              <a:rPr lang="en-US" smtClean="0"/>
              <a:pPr/>
              <a:t>6/30/2021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Final research presentation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7B999-C969-4B50-BD8B-5C1739B90BC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spd="slow">
    <p:fade/>
  </p:transition>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905000" y="1600201"/>
            <a:ext cx="1905000" cy="198120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6600" b="1" dirty="0" smtClean="0">
                <a:solidFill>
                  <a:srgbClr val="FF0000"/>
                </a:solidFill>
                <a:latin typeface="Abyssinica SIL" pitchFamily="2" charset="0"/>
              </a:rPr>
              <a:t>To</a:t>
            </a:r>
            <a:endParaRPr lang="en-US" sz="6600" b="1" dirty="0">
              <a:solidFill>
                <a:srgbClr val="FF0000"/>
              </a:solidFill>
              <a:latin typeface="Abyssinica SIL" pitchFamily="2" charset="0"/>
            </a:endParaRPr>
          </a:p>
        </p:txBody>
      </p:sp>
      <p:sp>
        <p:nvSpPr>
          <p:cNvPr id="5" name="Title 1"/>
          <p:cNvSpPr txBox="1">
            <a:spLocks/>
          </p:cNvSpPr>
          <p:nvPr/>
        </p:nvSpPr>
        <p:spPr>
          <a:xfrm>
            <a:off x="5791202" y="2819402"/>
            <a:ext cx="2971801" cy="1524001"/>
          </a:xfrm>
          <a:prstGeom prst="wedgeEllipseCallou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6600" b="1" dirty="0" smtClean="0">
                <a:solidFill>
                  <a:srgbClr val="92D050"/>
                </a:solidFill>
                <a:latin typeface="Informal Roman" pitchFamily="66" charset="0"/>
              </a:rPr>
              <a:t>MY</a:t>
            </a:r>
            <a:endParaRPr lang="en-US" sz="6600" b="1" dirty="0">
              <a:solidFill>
                <a:srgbClr val="92D050"/>
              </a:solidFill>
              <a:latin typeface="Informal Roman" pitchFamily="66" charset="0"/>
            </a:endParaRPr>
          </a:p>
        </p:txBody>
      </p:sp>
      <p:sp>
        <p:nvSpPr>
          <p:cNvPr id="7" name="Title 1"/>
          <p:cNvSpPr txBox="1">
            <a:spLocks/>
          </p:cNvSpPr>
          <p:nvPr/>
        </p:nvSpPr>
        <p:spPr>
          <a:xfrm>
            <a:off x="3643745" y="5181603"/>
            <a:ext cx="5257800" cy="1447798"/>
          </a:xfrm>
          <a:prstGeom prst="flowChartPunchedTape">
            <a:avLst/>
          </a:prstGeom>
          <a:solidFill>
            <a:schemeClr val="tx2">
              <a:lumMod val="20000"/>
              <a:lumOff val="80000"/>
            </a:schemeClr>
          </a:solidFill>
          <a:ln>
            <a:prstDash val="sysDot"/>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8800" b="1" dirty="0" smtClean="0">
                <a:solidFill>
                  <a:srgbClr val="C00000"/>
                </a:solidFill>
                <a:latin typeface="Informal Roman" pitchFamily="66" charset="0"/>
              </a:rPr>
              <a:t>Presentation</a:t>
            </a:r>
            <a:endParaRPr lang="en-US" sz="8800" b="1" dirty="0">
              <a:solidFill>
                <a:srgbClr val="C00000"/>
              </a:solidFill>
              <a:latin typeface="Informal Roman" pitchFamily="66" charset="0"/>
            </a:endParaRPr>
          </a:p>
        </p:txBody>
      </p:sp>
      <p:sp>
        <p:nvSpPr>
          <p:cNvPr id="2" name="Date Placeholder 1"/>
          <p:cNvSpPr>
            <a:spLocks noGrp="1"/>
          </p:cNvSpPr>
          <p:nvPr>
            <p:ph type="dt" sz="half" idx="10"/>
          </p:nvPr>
        </p:nvSpPr>
        <p:spPr/>
        <p:txBody>
          <a:bodyPr/>
          <a:lstStyle/>
          <a:p>
            <a:r>
              <a:rPr lang="en-US" dirty="0" smtClean="0"/>
              <a:t>28/8/2013</a:t>
            </a:r>
            <a:endParaRPr lang="en-US" dirty="0"/>
          </a:p>
        </p:txBody>
      </p:sp>
      <p:sp>
        <p:nvSpPr>
          <p:cNvPr id="8" name="Slide Number Placeholder 7"/>
          <p:cNvSpPr>
            <a:spLocks noGrp="1"/>
          </p:cNvSpPr>
          <p:nvPr>
            <p:ph type="sldNum" sz="quarter" idx="12"/>
          </p:nvPr>
        </p:nvSpPr>
        <p:spPr/>
        <p:txBody>
          <a:bodyPr/>
          <a:lstStyle/>
          <a:p>
            <a:fld id="{0A27B999-C969-4B50-BD8B-5C1739B90BC1}" type="slidenum">
              <a:rPr lang="en-US" smtClean="0"/>
              <a:pPr/>
              <a:t>1</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465" y="2"/>
            <a:ext cx="8305800" cy="2057399"/>
          </a:xfrm>
          <a:prstGeom prst="rect">
            <a:avLst/>
          </a:prstGeom>
        </p:spPr>
      </p:pic>
    </p:spTree>
    <p:extLst>
      <p:ext uri="{BB962C8B-B14F-4D97-AF65-F5344CB8AC3E}">
        <p14:creationId xmlns:p14="http://schemas.microsoft.com/office/powerpoint/2010/main" xmlns="" val="352821031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150359"/>
            <a:ext cx="7886700" cy="715917"/>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algn="ctr"/>
            <a:r>
              <a:rPr lang="en-US" sz="2400" b="1" dirty="0" smtClean="0">
                <a:latin typeface="Times New Roman" panose="02020603050405020304" pitchFamily="18" charset="0"/>
                <a:cs typeface="Times New Roman" panose="02020603050405020304" pitchFamily="18" charset="0"/>
              </a:rPr>
              <a:t>Study design and Sampling </a:t>
            </a:r>
            <a:r>
              <a:rPr lang="en-US" sz="2400" b="1" dirty="0">
                <a:latin typeface="Times New Roman" panose="02020603050405020304" pitchFamily="18" charset="0"/>
                <a:cs typeface="Times New Roman" panose="02020603050405020304" pitchFamily="18" charset="0"/>
              </a:rPr>
              <a:t>Techniques</a:t>
            </a:r>
          </a:p>
        </p:txBody>
      </p:sp>
      <p:sp>
        <p:nvSpPr>
          <p:cNvPr id="3" name="Date Placeholder 2"/>
          <p:cNvSpPr>
            <a:spLocks noGrp="1"/>
          </p:cNvSpPr>
          <p:nvPr>
            <p:ph type="dt" sz="half" idx="10"/>
          </p:nvPr>
        </p:nvSpPr>
        <p:spPr>
          <a:xfrm>
            <a:off x="570593" y="5790295"/>
            <a:ext cx="2057400" cy="365125"/>
          </a:xfrm>
        </p:spPr>
        <p:txBody>
          <a:bodyPr/>
          <a:lstStyle/>
          <a:p>
            <a:r>
              <a:rPr lang="en-US" dirty="0" smtClean="0">
                <a:solidFill>
                  <a:schemeClr val="tx1"/>
                </a:solidFill>
              </a:rPr>
              <a:t>28/82013</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0A27B999-C969-4B50-BD8B-5C1739B90BC1}" type="slidenum">
              <a:rPr lang="en-US" smtClean="0">
                <a:solidFill>
                  <a:schemeClr val="tx1"/>
                </a:solidFill>
              </a:rPr>
              <a:pPr/>
              <a:t>10</a:t>
            </a:fld>
            <a:endParaRPr lang="en-US" dirty="0">
              <a:solidFill>
                <a:schemeClr val="tx1"/>
              </a:solidFill>
            </a:endParaRPr>
          </a:p>
        </p:txBody>
      </p:sp>
      <p:sp>
        <p:nvSpPr>
          <p:cNvPr id="5" name="Rectangle 4"/>
          <p:cNvSpPr/>
          <p:nvPr/>
        </p:nvSpPr>
        <p:spPr>
          <a:xfrm>
            <a:off x="455336" y="1040447"/>
            <a:ext cx="7432139" cy="4816703"/>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smtClean="0"/>
              <a:t>The data being considered here is secondary source of data and obtained from Werebaboworeda Agriculture and cooperation development organization and Amhara region meteorological service center. </a:t>
            </a:r>
            <a:endParaRPr lang="en-US" sz="22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smtClean="0"/>
              <a:t>The data will be extracted from recorded documents in 1995 up to 2009, based on relevant information (variables) which is the cause of maize</a:t>
            </a:r>
            <a:r>
              <a:rPr lang="en-US" sz="2200" dirty="0" smtClean="0">
                <a:latin typeface="Times New Roman" panose="02020603050405020304" pitchFamily="18" charset="0"/>
                <a:cs typeface="Times New Roman" panose="02020603050405020304" pitchFamily="18" charset="0"/>
              </a:rPr>
              <a:t>.</a:t>
            </a:r>
          </a:p>
          <a:p>
            <a:pPr algn="just">
              <a:lnSpc>
                <a:spcPct val="150000"/>
              </a:lnSpc>
            </a:pPr>
            <a:r>
              <a:rPr lang="en-US" sz="2200" b="1"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xmlns="" val="2118998191"/>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1"/>
            <a:ext cx="7886700" cy="1170998"/>
          </a:xfrm>
        </p:spPr>
        <p:style>
          <a:lnRef idx="2">
            <a:schemeClr val="accent5">
              <a:shade val="50000"/>
            </a:schemeClr>
          </a:lnRef>
          <a:fillRef idx="1">
            <a:schemeClr val="accent5"/>
          </a:fillRef>
          <a:effectRef idx="0">
            <a:schemeClr val="accent5"/>
          </a:effectRef>
          <a:fontRef idx="minor">
            <a:schemeClr val="lt1"/>
          </a:fontRef>
        </p:style>
        <p:txBody>
          <a:bodyPr>
            <a:noAutofit/>
          </a:bodyPr>
          <a:lstStyle/>
          <a:p>
            <a:pPr algn="ctr"/>
            <a:r>
              <a:rPr lang="en-US" sz="2400" b="1" dirty="0">
                <a:latin typeface="Times New Roman" panose="02020603050405020304" pitchFamily="18" charset="0"/>
                <a:cs typeface="Times New Roman" panose="02020603050405020304" pitchFamily="18" charset="0"/>
              </a:rPr>
              <a:t>Variables considered in the study </a:t>
            </a:r>
            <a:r>
              <a:rPr lang="en-US" sz="2400" b="1" dirty="0"/>
              <a:t/>
            </a:r>
            <a:br>
              <a:rPr lang="en-US" sz="2400" b="1" dirty="0"/>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r>
              <a:rPr lang="en-US" dirty="0" smtClean="0">
                <a:solidFill>
                  <a:schemeClr val="tx1"/>
                </a:solidFill>
              </a:rPr>
              <a:t>28/8/2013</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0A27B999-C969-4B50-BD8B-5C1739B90BC1}" type="slidenum">
              <a:rPr lang="en-US" smtClean="0"/>
              <a:pPr/>
              <a:t>11</a:t>
            </a:fld>
            <a:endParaRPr lang="en-US" dirty="0"/>
          </a:p>
        </p:txBody>
      </p:sp>
      <p:sp>
        <p:nvSpPr>
          <p:cNvPr id="5" name="Rectangle 4"/>
          <p:cNvSpPr/>
          <p:nvPr/>
        </p:nvSpPr>
        <p:spPr>
          <a:xfrm>
            <a:off x="377371" y="1316139"/>
            <a:ext cx="8461829" cy="9905276"/>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The response </a:t>
            </a:r>
            <a:r>
              <a:rPr lang="en-US" sz="2200" b="1" dirty="0" smtClean="0">
                <a:latin typeface="Times New Roman" panose="02020603050405020304" pitchFamily="18" charset="0"/>
                <a:cs typeface="Times New Roman" panose="02020603050405020304" pitchFamily="18" charset="0"/>
              </a:rPr>
              <a:t>variable/dependent variable</a:t>
            </a:r>
          </a:p>
          <a:p>
            <a:pPr marL="342900" indent="-342900" algn="just">
              <a:lnSpc>
                <a:spcPct val="150000"/>
              </a:lnSpc>
              <a:buFont typeface="Wingdings" panose="05000000000000000000" pitchFamily="2" charset="2"/>
              <a:buChar char="Ø"/>
            </a:pPr>
            <a:r>
              <a:rPr lang="en-US" sz="2400" dirty="0" smtClean="0"/>
              <a:t>Total average yield of maize production in quintal per hectare.</a:t>
            </a:r>
            <a:endParaRPr lang="en-US" sz="2200" dirty="0" smtClean="0">
              <a:latin typeface="Times New Roman" panose="02020603050405020304" pitchFamily="18" charset="0"/>
              <a:cs typeface="Times New Roman" panose="02020603050405020304" pitchFamily="18" charset="0"/>
            </a:endParaRPr>
          </a:p>
          <a:p>
            <a:pPr algn="just">
              <a:lnSpc>
                <a:spcPct val="150000"/>
              </a:lnSpc>
            </a:pPr>
            <a:r>
              <a:rPr lang="en-US" sz="2200" b="1" dirty="0" smtClean="0">
                <a:latin typeface="Times New Roman" panose="02020603050405020304" pitchFamily="18" charset="0"/>
                <a:cs typeface="Times New Roman" panose="02020603050405020304" pitchFamily="18" charset="0"/>
              </a:rPr>
              <a:t>Independent </a:t>
            </a:r>
            <a:r>
              <a:rPr lang="en-US" sz="2200" b="1" dirty="0">
                <a:latin typeface="Times New Roman" panose="02020603050405020304" pitchFamily="18" charset="0"/>
                <a:cs typeface="Times New Roman" panose="02020603050405020304" pitchFamily="18" charset="0"/>
              </a:rPr>
              <a:t>/ explanatory variables </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ü"/>
            </a:pPr>
            <a:r>
              <a:rPr lang="en-US" sz="2400" dirty="0" smtClean="0"/>
              <a:t>    average annual temperature(x</a:t>
            </a:r>
            <a:r>
              <a:rPr lang="en-US" sz="2400" baseline="-25000" dirty="0" smtClean="0"/>
              <a:t>1</a:t>
            </a:r>
            <a:r>
              <a:rPr lang="en-US" sz="2400" dirty="0" smtClean="0"/>
              <a:t>) </a:t>
            </a:r>
          </a:p>
          <a:p>
            <a:pPr algn="just">
              <a:lnSpc>
                <a:spcPct val="150000"/>
              </a:lnSpc>
              <a:buFont typeface="Wingdings" pitchFamily="2" charset="2"/>
              <a:buChar char="ü"/>
            </a:pPr>
            <a:r>
              <a:rPr lang="en-US" sz="2400" dirty="0" smtClean="0"/>
              <a:t>    average annual rain fall(x</a:t>
            </a:r>
            <a:r>
              <a:rPr lang="en-US" sz="2400" baseline="-25000" dirty="0" smtClean="0"/>
              <a:t>2</a:t>
            </a:r>
            <a:r>
              <a:rPr lang="en-US" sz="2400" dirty="0" smtClean="0"/>
              <a:t>)</a:t>
            </a:r>
          </a:p>
          <a:p>
            <a:pPr lvl="0" algn="just">
              <a:lnSpc>
                <a:spcPct val="150000"/>
              </a:lnSpc>
              <a:buFont typeface="Wingdings" pitchFamily="2" charset="2"/>
              <a:buChar char="ü"/>
            </a:pPr>
            <a:r>
              <a:rPr lang="en-US" sz="2400" dirty="0" smtClean="0"/>
              <a:t>      total average fertilizer(x</a:t>
            </a:r>
            <a:r>
              <a:rPr lang="en-US" sz="2400" baseline="-25000" dirty="0" smtClean="0"/>
              <a:t>3</a:t>
            </a:r>
            <a:r>
              <a:rPr lang="en-US" sz="2400" dirty="0" smtClean="0"/>
              <a:t>)</a:t>
            </a:r>
          </a:p>
          <a:p>
            <a:pPr lvl="0" algn="just">
              <a:lnSpc>
                <a:spcPct val="150000"/>
              </a:lnSpc>
              <a:buFont typeface="Wingdings" pitchFamily="2" charset="2"/>
              <a:buChar char="ü"/>
            </a:pPr>
            <a:r>
              <a:rPr lang="en-US" sz="2400" dirty="0" smtClean="0"/>
              <a:t>      humidity(x</a:t>
            </a:r>
            <a:r>
              <a:rPr lang="en-US" sz="2400" baseline="-25000" dirty="0" smtClean="0"/>
              <a:t>4</a:t>
            </a:r>
            <a:r>
              <a:rPr lang="en-US" sz="2400" dirty="0" smtClean="0"/>
              <a:t>)</a:t>
            </a:r>
          </a:p>
          <a:p>
            <a:pPr lvl="0" algn="just">
              <a:lnSpc>
                <a:spcPct val="150000"/>
              </a:lnSpc>
              <a:buFont typeface="Wingdings" pitchFamily="2" charset="2"/>
              <a:buChar char="ü"/>
            </a:pPr>
            <a:r>
              <a:rPr lang="en-US" sz="2400" dirty="0" smtClean="0"/>
              <a:t>        Farm land size (x</a:t>
            </a:r>
            <a:r>
              <a:rPr lang="en-US" sz="2400" baseline="-25000" dirty="0" smtClean="0"/>
              <a:t>5</a:t>
            </a:r>
            <a:r>
              <a:rPr lang="en-US" sz="2400" dirty="0" smtClean="0"/>
              <a:t>)</a:t>
            </a:r>
          </a:p>
          <a:p>
            <a:pPr marL="342900" indent="-342900" algn="just">
              <a:lnSpc>
                <a:spcPct val="150000"/>
              </a:lnSpc>
              <a:spcBef>
                <a:spcPts val="150"/>
              </a:spcBef>
              <a:buFont typeface="Wingdings" panose="05000000000000000000" pitchFamily="2" charset="2"/>
              <a:buChar char="ü"/>
            </a:pPr>
            <a:endParaRPr lang="en-US" sz="2200"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50"/>
              </a:spcBef>
            </a:pPr>
            <a:endParaRPr lang="en-US" sz="2200"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50"/>
              </a:spcBef>
            </a:pPr>
            <a:endParaRPr lang="en-US" sz="2200"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50"/>
              </a:spcBef>
            </a:pPr>
            <a:endParaRPr lang="en-US" sz="2200"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50"/>
              </a:spcBef>
            </a:pPr>
            <a:endParaRPr lang="en-US" sz="2200"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50"/>
              </a:spcBef>
            </a:pPr>
            <a:endParaRPr lang="en-US" sz="1500"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50"/>
              </a:spcBef>
            </a:pPr>
            <a:endParaRPr lang="en-US" sz="1500"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50"/>
              </a:spcBef>
            </a:pPr>
            <a:endParaRPr lang="en-US" sz="1500"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50"/>
              </a:spcBef>
            </a:pPr>
            <a:endParaRPr lang="en-US" sz="1500"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50"/>
              </a:spcBef>
            </a:pPr>
            <a:endParaRPr lang="en-US" sz="1500"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50"/>
              </a:spcBef>
            </a:pPr>
            <a:endParaRPr lang="en-US" sz="1500"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50"/>
              </a:spcBef>
            </a:pPr>
            <a:endParaRPr lang="en-US" sz="1500" dirty="0">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50"/>
              </a:spcBef>
            </a:pPr>
            <a:endParaRPr lang="en-US" sz="1500" dirty="0" smtClean="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926650786"/>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213337"/>
            <a:ext cx="7886700" cy="706178"/>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algn="ctr"/>
            <a:r>
              <a:rPr lang="en-US" sz="2400" b="1" dirty="0">
                <a:latin typeface="Times New Roman" panose="02020603050405020304" pitchFamily="18" charset="0"/>
                <a:cs typeface="Times New Roman" panose="02020603050405020304" pitchFamily="18" charset="0"/>
              </a:rPr>
              <a:t>Sample size determination</a:t>
            </a:r>
          </a:p>
        </p:txBody>
      </p:sp>
      <p:sp>
        <p:nvSpPr>
          <p:cNvPr id="3" name="Date Placeholder 2"/>
          <p:cNvSpPr>
            <a:spLocks noGrp="1"/>
          </p:cNvSpPr>
          <p:nvPr>
            <p:ph type="dt" sz="half" idx="10"/>
          </p:nvPr>
        </p:nvSpPr>
        <p:spPr>
          <a:xfrm>
            <a:off x="556079" y="5920924"/>
            <a:ext cx="2057400" cy="365125"/>
          </a:xfrm>
        </p:spPr>
        <p:txBody>
          <a:bodyPr/>
          <a:lstStyle/>
          <a:p>
            <a:r>
              <a:rPr lang="en-US" dirty="0" smtClean="0">
                <a:solidFill>
                  <a:schemeClr val="tx1"/>
                </a:solidFill>
              </a:rPr>
              <a:t>28/8/2013</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0A27B999-C969-4B50-BD8B-5C1739B90BC1}" type="slidenum">
              <a:rPr lang="en-US" smtClean="0"/>
              <a:pPr/>
              <a:t>12</a:t>
            </a:fld>
            <a:endParaRPr lang="en-US" dirty="0"/>
          </a:p>
        </p:txBody>
      </p:sp>
      <p:sp>
        <p:nvSpPr>
          <p:cNvPr id="6" name="Rectangle 5"/>
          <p:cNvSpPr/>
          <p:nvPr/>
        </p:nvSpPr>
        <p:spPr>
          <a:xfrm>
            <a:off x="532956" y="1035630"/>
            <a:ext cx="8407844" cy="4639732"/>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 sample size is an important feature of any empirical study in which the goal is to make inferences about a population from a sample and the need to have sufficient statistical power.</a:t>
            </a:r>
          </a:p>
          <a:p>
            <a:pPr marL="342900" indent="-342900" algn="just">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An appropriate sample size is means of gaining high precision, accuracy and confidence with minus cost.</a:t>
            </a:r>
          </a:p>
          <a:p>
            <a:pPr marL="342900" indent="-342900" algn="just">
              <a:lnSpc>
                <a:spcPct val="150000"/>
              </a:lnSpc>
            </a:pPr>
            <a:r>
              <a:rPr lang="en-US" sz="2800" b="1" dirty="0" smtClean="0"/>
              <a:t>Methods of data collection </a:t>
            </a:r>
          </a:p>
          <a:p>
            <a:pPr marL="342900" indent="-342900" algn="just">
              <a:lnSpc>
                <a:spcPct val="150000"/>
              </a:lnSpc>
              <a:buFont typeface="Wingdings" panose="05000000000000000000" pitchFamily="2" charset="2"/>
              <a:buChar char="§"/>
            </a:pPr>
            <a:r>
              <a:rPr lang="en-GB" sz="2000" dirty="0" smtClean="0">
                <a:latin typeface="Times New Roman" panose="02020603050405020304" pitchFamily="18" charset="0"/>
                <a:cs typeface="Times New Roman" panose="02020603050405020304" pitchFamily="18" charset="0"/>
              </a:rPr>
              <a:t>Secondary data collection methods will be applied to get the desired information</a:t>
            </a:r>
            <a:endParaRPr lang="en-US" sz="2000" dirty="0" smtClean="0"/>
          </a:p>
          <a:p>
            <a:pPr marL="342900" indent="-342900" algn="just">
              <a:lnSpc>
                <a:spcPct val="150000"/>
              </a:lnSpc>
            </a:pPr>
            <a:endParaRPr lang="en-US" sz="2000" dirty="0">
              <a:latin typeface="Times New Roman" panose="02020603050405020304" pitchFamily="18" charset="0"/>
              <a:cs typeface="Times New Roman" panose="02020603050405020304" pitchFamily="18" charset="0"/>
            </a:endParaRPr>
          </a:p>
          <a:p>
            <a:endParaRPr lang="en-US" sz="1350" dirty="0"/>
          </a:p>
        </p:txBody>
      </p:sp>
    </p:spTree>
    <p:extLst>
      <p:ext uri="{BB962C8B-B14F-4D97-AF65-F5344CB8AC3E}">
        <p14:creationId xmlns:p14="http://schemas.microsoft.com/office/powerpoint/2010/main" xmlns="" val="3201815751"/>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083" y="87199"/>
            <a:ext cx="7886700" cy="605879"/>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algn="ctr"/>
            <a:r>
              <a:rPr lang="en-US" sz="2400" b="1" dirty="0"/>
              <a:t>Methods of data </a:t>
            </a:r>
            <a:r>
              <a:rPr lang="en-US" sz="2400" b="1" dirty="0" smtClean="0"/>
              <a:t>Analysis  </a:t>
            </a:r>
            <a:endParaRPr lang="en-US" sz="2400" b="1" dirty="0"/>
          </a:p>
        </p:txBody>
      </p:sp>
      <p:sp>
        <p:nvSpPr>
          <p:cNvPr id="3" name="Content Placeholder 2"/>
          <p:cNvSpPr>
            <a:spLocks noGrp="1"/>
          </p:cNvSpPr>
          <p:nvPr>
            <p:ph idx="1"/>
          </p:nvPr>
        </p:nvSpPr>
        <p:spPr>
          <a:xfrm>
            <a:off x="345542" y="696733"/>
            <a:ext cx="7886700" cy="5879600"/>
          </a:xfrm>
        </p:spPr>
        <p:txBody>
          <a:bodyPr>
            <a:normAutofit/>
          </a:bodyPr>
          <a:lstStyle/>
          <a:p>
            <a:pPr algn="just">
              <a:lnSpc>
                <a:spcPct val="150000"/>
              </a:lnSpc>
              <a:buFont typeface="Wingdings" panose="05000000000000000000" pitchFamily="2" charset="2"/>
              <a:buChar char="v"/>
            </a:pPr>
            <a:r>
              <a:rPr lang="en-GB" sz="2200" dirty="0" smtClean="0">
                <a:latin typeface="Times New Roman" panose="02020603050405020304" pitchFamily="18" charset="0"/>
                <a:cs typeface="Times New Roman" panose="02020603050405020304" pitchFamily="18" charset="0"/>
              </a:rPr>
              <a:t>There are two types of  method of data analysis</a:t>
            </a:r>
          </a:p>
          <a:p>
            <a:pPr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D</a:t>
            </a:r>
            <a:r>
              <a:rPr lang="en-US" sz="2200" dirty="0" smtClean="0">
                <a:latin typeface="Times New Roman" panose="02020603050405020304" pitchFamily="18" charset="0"/>
                <a:cs typeface="Times New Roman" panose="02020603050405020304" pitchFamily="18" charset="0"/>
              </a:rPr>
              <a:t>escriptive statistics and </a:t>
            </a:r>
          </a:p>
          <a:p>
            <a:pPr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a:t>
            </a:r>
            <a:r>
              <a:rPr lang="en-US" sz="2200" dirty="0" smtClean="0">
                <a:latin typeface="Times New Roman" panose="02020603050405020304" pitchFamily="18" charset="0"/>
                <a:cs typeface="Times New Roman" panose="02020603050405020304" pitchFamily="18" charset="0"/>
              </a:rPr>
              <a:t>nferential statistic</a:t>
            </a:r>
          </a:p>
          <a:p>
            <a:pPr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Descriptive statistics </a:t>
            </a:r>
            <a:r>
              <a:rPr lang="en-US" sz="2200" dirty="0">
                <a:latin typeface="Times New Roman" panose="02020603050405020304" pitchFamily="18" charset="0"/>
                <a:cs typeface="Times New Roman" panose="02020603050405020304" pitchFamily="18" charset="0"/>
              </a:rPr>
              <a:t>is </a:t>
            </a:r>
            <a:r>
              <a:rPr lang="en-US" sz="2000" dirty="0" smtClean="0"/>
              <a:t>Descriptive statistics deals with any methods or procedures used to organize and summarize masses of numerical data in to a meaning full form by using various statistical techniques such as graphs, averages, range, standard deviation and variances.</a:t>
            </a:r>
          </a:p>
          <a:p>
            <a:pPr algn="just">
              <a:lnSpc>
                <a:spcPct val="150000"/>
              </a:lnSpc>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a:lnSpc>
                <a:spcPct val="150000"/>
              </a:lnSpc>
              <a:buNone/>
            </a:pPr>
            <a:endParaRPr lang="en-US" sz="2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701223" y="5645153"/>
            <a:ext cx="2057400" cy="365125"/>
          </a:xfrm>
        </p:spPr>
        <p:txBody>
          <a:bodyPr/>
          <a:lstStyle/>
          <a:p>
            <a:r>
              <a:rPr lang="en-US" dirty="0" smtClean="0">
                <a:solidFill>
                  <a:schemeClr val="tx1"/>
                </a:solidFill>
              </a:rPr>
              <a:t>28/8/2013</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0A27B999-C969-4B50-BD8B-5C1739B90BC1}" type="slidenum">
              <a:rPr lang="en-US" smtClean="0"/>
              <a:pPr/>
              <a:t>13</a:t>
            </a:fld>
            <a:endParaRPr lang="en-US" dirty="0"/>
          </a:p>
        </p:txBody>
      </p:sp>
    </p:spTree>
    <p:extLst>
      <p:ext uri="{BB962C8B-B14F-4D97-AF65-F5344CB8AC3E}">
        <p14:creationId xmlns:p14="http://schemas.microsoft.com/office/powerpoint/2010/main" xmlns="" val="202482709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43" y="185019"/>
            <a:ext cx="7886700" cy="881783"/>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algn="ctr"/>
            <a:r>
              <a:rPr lang="en-US" sz="2400" b="1" dirty="0">
                <a:latin typeface="Times New Roman" panose="02020603050405020304" pitchFamily="18" charset="0"/>
                <a:cs typeface="Times New Roman" panose="02020603050405020304" pitchFamily="18" charset="0"/>
              </a:rPr>
              <a:t>Inferential statistics </a:t>
            </a:r>
          </a:p>
        </p:txBody>
      </p:sp>
      <p:sp>
        <p:nvSpPr>
          <p:cNvPr id="3" name="Content Placeholder 2"/>
          <p:cNvSpPr>
            <a:spLocks noGrp="1"/>
          </p:cNvSpPr>
          <p:nvPr>
            <p:ph idx="1"/>
          </p:nvPr>
        </p:nvSpPr>
        <p:spPr>
          <a:xfrm>
            <a:off x="0" y="1088571"/>
            <a:ext cx="8969829" cy="5769430"/>
          </a:xfrm>
        </p:spPr>
        <p:txBody>
          <a:bodyPr>
            <a:normAutofit/>
          </a:bodyPr>
          <a:lstStyle/>
          <a:p>
            <a:pPr algn="just">
              <a:lnSpc>
                <a:spcPct val="150000"/>
              </a:lnSpc>
              <a:buFont typeface="Wingdings" panose="05000000000000000000" pitchFamily="2" charset="2"/>
              <a:buChar char="ü"/>
            </a:pPr>
            <a:r>
              <a:rPr lang="en-US" sz="2000" dirty="0" smtClean="0"/>
              <a:t>Inferential statistics deals with making inference or conclusion about population based on data will be obtained from a limit number of observation from population</a:t>
            </a:r>
            <a:r>
              <a:rPr lang="en-US" sz="20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US" sz="2000" dirty="0" smtClean="0"/>
              <a:t>Inferential statistics Consists of estimation and hypothesis testing and there were two ways of estimation a certain parameters namely point estimation and interval estimation.</a:t>
            </a:r>
            <a:r>
              <a:rPr lang="en-US" sz="2000" dirty="0" smtClean="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ü"/>
            </a:pPr>
            <a:r>
              <a:rPr lang="en-US" sz="2000" dirty="0" smtClean="0"/>
              <a:t>I will be use p-value approach to the smallest significance level at which the null hypothesis was rejected. </a:t>
            </a:r>
          </a:p>
          <a:p>
            <a:pPr algn="just">
              <a:lnSpc>
                <a:spcPct val="150000"/>
              </a:lnSpc>
              <a:buFont typeface="Wingdings" panose="05000000000000000000" pitchFamily="2" charset="2"/>
              <a:buChar char="ü"/>
            </a:pPr>
            <a:r>
              <a:rPr lang="en-US" sz="2000" dirty="0" smtClean="0"/>
              <a:t>It will be use for conclusion and prediction of analyses, Multiple Regression and Correlation.</a:t>
            </a:r>
          </a:p>
          <a:p>
            <a:pPr algn="just">
              <a:lnSpc>
                <a:spcPct val="150000"/>
              </a:lnSpc>
              <a:buNone/>
            </a:pPr>
            <a:endParaRPr lang="en-US" sz="2200" dirty="0" smtClean="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a:xfrm>
            <a:off x="290285" y="6037943"/>
            <a:ext cx="2265136" cy="522514"/>
          </a:xfrm>
        </p:spPr>
        <p:txBody>
          <a:bodyPr/>
          <a:lstStyle/>
          <a:p>
            <a:endParaRPr lang="en-US" dirty="0" smtClean="0"/>
          </a:p>
          <a:p>
            <a:endParaRPr lang="en-US" dirty="0" smtClean="0"/>
          </a:p>
          <a:p>
            <a:r>
              <a:rPr lang="en-US" dirty="0" smtClean="0">
                <a:solidFill>
                  <a:schemeClr val="tx1"/>
                </a:solidFill>
              </a:rPr>
              <a:t>28/8/2013</a:t>
            </a:r>
            <a:endParaRPr lang="en-US" dirty="0">
              <a:solidFill>
                <a:schemeClr val="tx1"/>
              </a:solidFill>
            </a:endParaRPr>
          </a:p>
        </p:txBody>
      </p:sp>
      <p:sp>
        <p:nvSpPr>
          <p:cNvPr id="7" name="Slide Number Placeholder 6"/>
          <p:cNvSpPr>
            <a:spLocks noGrp="1"/>
          </p:cNvSpPr>
          <p:nvPr>
            <p:ph type="sldNum" sz="quarter" idx="12"/>
          </p:nvPr>
        </p:nvSpPr>
        <p:spPr/>
        <p:txBody>
          <a:bodyPr/>
          <a:lstStyle/>
          <a:p>
            <a:fld id="{0A27B999-C969-4B50-BD8B-5C1739B90BC1}" type="slidenum">
              <a:rPr lang="en-US" smtClean="0"/>
              <a:pPr/>
              <a:t>14</a:t>
            </a:fld>
            <a:endParaRPr lang="en-US" dirty="0"/>
          </a:p>
        </p:txBody>
      </p:sp>
    </p:spTree>
    <p:extLst>
      <p:ext uri="{BB962C8B-B14F-4D97-AF65-F5344CB8AC3E}">
        <p14:creationId xmlns:p14="http://schemas.microsoft.com/office/powerpoint/2010/main" xmlns="" val="210310205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66" y="188686"/>
            <a:ext cx="7886700" cy="651164"/>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algn="ctr"/>
            <a:r>
              <a:rPr lang="en-US" sz="2400" b="1" dirty="0" smtClean="0">
                <a:latin typeface="Times New Roman" panose="02020603050405020304" pitchFamily="18" charset="0"/>
                <a:cs typeface="Times New Roman" panose="02020603050405020304" pitchFamily="18" charset="0"/>
              </a:rPr>
              <a:t>Regression Analysis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3829" y="928914"/>
            <a:ext cx="8447314" cy="5594164"/>
          </a:xfrm>
        </p:spPr>
        <p:txBody>
          <a:bodyPr>
            <a:noAutofit/>
          </a:bodyPr>
          <a:lstStyle/>
          <a:p>
            <a:pPr>
              <a:lnSpc>
                <a:spcPct val="160000"/>
              </a:lnSpc>
              <a:buFont typeface="Wingdings" panose="05000000000000000000" pitchFamily="2" charset="2"/>
              <a:buChar char="v"/>
            </a:pPr>
            <a:r>
              <a:rPr lang="en-US" sz="2400" dirty="0" smtClean="0"/>
              <a:t>Regression analysis is a statistical technique that can be use to develop the mathematical equation showing how variables are related and it helps to find the form of relationship. </a:t>
            </a:r>
          </a:p>
          <a:p>
            <a:pPr>
              <a:lnSpc>
                <a:spcPct val="160000"/>
              </a:lnSpc>
              <a:buNone/>
            </a:pPr>
            <a:r>
              <a:rPr lang="en-US" sz="2200" b="1" dirty="0" smtClean="0">
                <a:latin typeface="Times New Roman" panose="02020603050405020304" pitchFamily="18" charset="0"/>
                <a:cs typeface="Times New Roman" panose="02020603050405020304" pitchFamily="18" charset="0"/>
              </a:rPr>
              <a:t>Multiple Linear Regressions</a:t>
            </a:r>
          </a:p>
          <a:p>
            <a:pPr algn="just">
              <a:lnSpc>
                <a:spcPct val="150000"/>
              </a:lnSpc>
              <a:buFont typeface="Wingdings" pitchFamily="2" charset="2"/>
              <a:buChar char="ü"/>
            </a:pPr>
            <a:r>
              <a:rPr lang="en-US" sz="2000" dirty="0" smtClean="0"/>
              <a:t>It is used when the researcher want to predict the value of a dependent variable based on the value of two or more independent variables (predictor or explanatory variables</a:t>
            </a:r>
          </a:p>
          <a:p>
            <a:pPr algn="just">
              <a:lnSpc>
                <a:spcPct val="150000"/>
              </a:lnSpc>
              <a:buFont typeface="Wingdings" pitchFamily="2" charset="2"/>
              <a:buChar char="ü"/>
            </a:pPr>
            <a:r>
              <a:rPr lang="en-US" sz="2000" dirty="0" smtClean="0"/>
              <a:t>Multiple linear regressions are an extension of simple linear regression.</a:t>
            </a:r>
          </a:p>
        </p:txBody>
      </p:sp>
      <p:sp>
        <p:nvSpPr>
          <p:cNvPr id="6" name="Date Placeholder 5"/>
          <p:cNvSpPr>
            <a:spLocks noGrp="1"/>
          </p:cNvSpPr>
          <p:nvPr>
            <p:ph type="dt" sz="half" idx="10"/>
          </p:nvPr>
        </p:nvSpPr>
        <p:spPr>
          <a:xfrm>
            <a:off x="498021" y="5978981"/>
            <a:ext cx="2057400" cy="365125"/>
          </a:xfrm>
        </p:spPr>
        <p:txBody>
          <a:bodyPr/>
          <a:lstStyle/>
          <a:p>
            <a:r>
              <a:rPr lang="en-US" dirty="0" smtClean="0">
                <a:solidFill>
                  <a:schemeClr val="tx1"/>
                </a:solidFill>
              </a:rPr>
              <a:t>28/8/2013</a:t>
            </a:r>
            <a:endParaRPr lang="en-US" dirty="0">
              <a:solidFill>
                <a:schemeClr val="tx1"/>
              </a:solidFill>
            </a:endParaRPr>
          </a:p>
        </p:txBody>
      </p:sp>
      <p:sp>
        <p:nvSpPr>
          <p:cNvPr id="7" name="Slide Number Placeholder 6"/>
          <p:cNvSpPr>
            <a:spLocks noGrp="1"/>
          </p:cNvSpPr>
          <p:nvPr>
            <p:ph type="sldNum" sz="quarter" idx="12"/>
          </p:nvPr>
        </p:nvSpPr>
        <p:spPr/>
        <p:txBody>
          <a:bodyPr/>
          <a:lstStyle/>
          <a:p>
            <a:fld id="{0A27B999-C969-4B50-BD8B-5C1739B90BC1}" type="slidenum">
              <a:rPr lang="en-US" smtClean="0"/>
              <a:pPr/>
              <a:t>15</a:t>
            </a:fld>
            <a:endParaRPr lang="en-US" dirty="0"/>
          </a:p>
        </p:txBody>
      </p:sp>
    </p:spTree>
    <p:extLst>
      <p:ext uri="{BB962C8B-B14F-4D97-AF65-F5344CB8AC3E}">
        <p14:creationId xmlns:p14="http://schemas.microsoft.com/office/powerpoint/2010/main" xmlns="" val="1753236946"/>
      </p:ext>
    </p:extLst>
  </p:cSld>
  <p:clrMapOvr>
    <a:masterClrMapping/>
  </p:clrMapOvr>
  <p:transition spd="med">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3" y="167175"/>
            <a:ext cx="7942119" cy="705664"/>
          </a:xfrm>
        </p:spPr>
        <p:style>
          <a:lnRef idx="2">
            <a:schemeClr val="accent5">
              <a:shade val="50000"/>
            </a:schemeClr>
          </a:lnRef>
          <a:fillRef idx="1">
            <a:schemeClr val="accent5"/>
          </a:fillRef>
          <a:effectRef idx="0">
            <a:schemeClr val="accent5"/>
          </a:effectRef>
          <a:fontRef idx="minor">
            <a:schemeClr val="lt1"/>
          </a:fontRef>
        </p:style>
        <p:txBody>
          <a:bodyPr>
            <a:noAutofit/>
          </a:bodyPr>
          <a:lstStyle/>
          <a:p>
            <a:pPr algn="ctr"/>
            <a:r>
              <a:rPr lang="en-US" sz="2400" b="1" dirty="0" smtClean="0">
                <a:latin typeface="Times New Roman" panose="02020603050405020304" pitchFamily="18" charset="0"/>
                <a:cs typeface="Times New Roman" panose="02020603050405020304" pitchFamily="18" charset="0"/>
              </a:rPr>
              <a:t>Significance test for multiple linear regressions </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6743" y="964230"/>
            <a:ext cx="8636000" cy="5683313"/>
          </a:xfrm>
        </p:spPr>
        <p:txBody>
          <a:bodyPr>
            <a:normAutofit lnSpcReduction="10000"/>
          </a:bodyPr>
          <a:lstStyle/>
          <a:p>
            <a:pPr algn="just">
              <a:lnSpc>
                <a:spcPct val="150000"/>
              </a:lnSpc>
              <a:buNone/>
            </a:pPr>
            <a:r>
              <a:rPr lang="en-US" sz="2200" b="1" dirty="0" smtClean="0">
                <a:latin typeface="Times New Roman" panose="02020603050405020304" pitchFamily="18" charset="0"/>
                <a:cs typeface="Times New Roman" panose="02020603050405020304" pitchFamily="18" charset="0"/>
              </a:rPr>
              <a:t>Analysis of variance(ANOVA</a:t>
            </a:r>
            <a:r>
              <a:rPr lang="en-US" sz="2200" dirty="0" smtClean="0">
                <a:latin typeface="Times New Roman" panose="02020603050405020304" pitchFamily="18" charset="0"/>
                <a:cs typeface="Times New Roman" panose="02020603050405020304" pitchFamily="18" charset="0"/>
              </a:rPr>
              <a:t>)</a:t>
            </a:r>
          </a:p>
          <a:p>
            <a:pPr algn="just">
              <a:lnSpc>
                <a:spcPct val="150000"/>
              </a:lnSpc>
              <a:buFont typeface="Wingdings" pitchFamily="2" charset="2"/>
              <a:buChar char="ü"/>
            </a:pPr>
            <a:r>
              <a:rPr lang="en-US" sz="2200" dirty="0" smtClean="0"/>
              <a:t>The ANOVA table is use to test the overall significance of the model</a:t>
            </a:r>
            <a:r>
              <a:rPr lang="en-US" sz="2200" dirty="0" smtClean="0">
                <a:latin typeface="Times New Roman" panose="02020603050405020304" pitchFamily="18" charset="0"/>
                <a:cs typeface="Times New Roman" panose="02020603050405020304" pitchFamily="18" charset="0"/>
              </a:rPr>
              <a:t>.</a:t>
            </a:r>
          </a:p>
          <a:p>
            <a:pPr algn="just">
              <a:lnSpc>
                <a:spcPct val="150000"/>
              </a:lnSpc>
              <a:buFont typeface="Wingdings" pitchFamily="2" charset="2"/>
              <a:buChar char="ü"/>
            </a:pPr>
            <a:r>
              <a:rPr lang="en-US" sz="2200" dirty="0" smtClean="0"/>
              <a:t>It tests the null hypotheses which states that all coefficients of the model are equal to zero against the alternative hypothesis which states that at least one coefficient is different from zero. </a:t>
            </a:r>
          </a:p>
          <a:p>
            <a:pPr>
              <a:buNone/>
            </a:pPr>
            <a:r>
              <a:rPr lang="en-US" sz="2400" b="1" dirty="0" smtClean="0"/>
              <a:t> Statistical Inference for Multiple Linear Regressions</a:t>
            </a:r>
            <a:endParaRPr lang="en-US" sz="2400" b="1" i="1" dirty="0" smtClean="0"/>
          </a:p>
          <a:p>
            <a:pPr>
              <a:lnSpc>
                <a:spcPct val="160000"/>
              </a:lnSpc>
              <a:buFont typeface="Wingdings" pitchFamily="2" charset="2"/>
              <a:buChar char="ü"/>
            </a:pPr>
            <a:r>
              <a:rPr lang="en-US" sz="2200" dirty="0" smtClean="0"/>
              <a:t>It is used to understand whether all independent variables taken together to explain the variability observed in the dependent variable parameter estimation</a:t>
            </a:r>
            <a:endParaRPr lang="en-US" sz="2200" b="1" dirty="0" smtClean="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ü"/>
            </a:pPr>
            <a:r>
              <a:rPr lang="en-US" sz="2000" dirty="0" smtClean="0"/>
              <a:t>The parameters of regression are estimated by ordinary least squares (OLS) method. </a:t>
            </a:r>
          </a:p>
          <a:p>
            <a:pPr algn="just">
              <a:lnSpc>
                <a:spcPct val="160000"/>
              </a:lnSpc>
              <a:buNone/>
            </a:pPr>
            <a:endParaRPr lang="en-US" sz="2000" dirty="0" smtClean="0"/>
          </a:p>
          <a:p>
            <a:pPr algn="just">
              <a:lnSpc>
                <a:spcPct val="150000"/>
              </a:lnSpc>
              <a:buFont typeface="Wingdings" pitchFamily="2" charset="2"/>
              <a:buChar char="ü"/>
            </a:pPr>
            <a:endParaRPr 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570593" y="6400799"/>
            <a:ext cx="2057400" cy="261257"/>
          </a:xfrm>
        </p:spPr>
        <p:txBody>
          <a:bodyPr/>
          <a:lstStyle/>
          <a:p>
            <a:endParaRPr lang="en-US" dirty="0" smtClean="0"/>
          </a:p>
          <a:p>
            <a:r>
              <a:rPr lang="en-US" dirty="0" smtClean="0">
                <a:solidFill>
                  <a:schemeClr val="tx1"/>
                </a:solidFill>
              </a:rPr>
              <a:t>28/8/2013</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0A27B999-C969-4B50-BD8B-5C1739B90BC1}" type="slidenum">
              <a:rPr lang="en-US" smtClean="0"/>
              <a:pPr/>
              <a:t>16</a:t>
            </a:fld>
            <a:endParaRPr lang="en-US" dirty="0"/>
          </a:p>
        </p:txBody>
      </p:sp>
    </p:spTree>
    <p:extLst>
      <p:ext uri="{BB962C8B-B14F-4D97-AF65-F5344CB8AC3E}">
        <p14:creationId xmlns:p14="http://schemas.microsoft.com/office/powerpoint/2010/main" xmlns="" val="813297970"/>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821" y="232228"/>
            <a:ext cx="7983683" cy="817418"/>
          </a:xfrm>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pPr algn="ct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Overall model adequacy checking</a:t>
            </a:r>
            <a:r>
              <a:rPr lang="en-US" b="1" i="1" dirty="0"/>
              <a:t/>
            </a:r>
            <a:br>
              <a:rPr lang="en-US" b="1" i="1" dirty="0"/>
            </a:br>
            <a:endParaRPr lang="en-US" dirty="0"/>
          </a:p>
        </p:txBody>
      </p:sp>
      <p:sp>
        <p:nvSpPr>
          <p:cNvPr id="3" name="Content Placeholder 2"/>
          <p:cNvSpPr>
            <a:spLocks noGrp="1"/>
          </p:cNvSpPr>
          <p:nvPr>
            <p:ph idx="1"/>
          </p:nvPr>
        </p:nvSpPr>
        <p:spPr>
          <a:xfrm>
            <a:off x="246743" y="406399"/>
            <a:ext cx="8548914" cy="6212113"/>
          </a:xfrm>
        </p:spPr>
        <p:txBody>
          <a:bodyPr>
            <a:normAutofit fontScale="92500"/>
          </a:bodyPr>
          <a:lstStyle/>
          <a:p>
            <a:pPr marL="0" indent="0">
              <a:buNone/>
            </a:pPr>
            <a:endParaRPr lang="en-US" dirty="0"/>
          </a:p>
          <a:p>
            <a:pPr marL="0" indent="0" algn="just">
              <a:lnSpc>
                <a:spcPct val="150000"/>
              </a:lnSpc>
              <a:buNone/>
            </a:pPr>
            <a:r>
              <a:rPr lang="en-US" sz="2400" b="1" dirty="0" smtClean="0"/>
              <a:t>Linearity</a:t>
            </a:r>
          </a:p>
          <a:p>
            <a:pPr marL="0" indent="0" algn="just">
              <a:lnSpc>
                <a:spcPct val="150000"/>
              </a:lnSpc>
              <a:buFont typeface="Wingdings" pitchFamily="2" charset="2"/>
              <a:buChar char="Ø"/>
            </a:pPr>
            <a:r>
              <a:rPr lang="en-US" sz="2400" dirty="0" smtClean="0"/>
              <a:t>It is assumed that the relationships between dependent and independent variable are linear.</a:t>
            </a:r>
            <a:endParaRPr lang="en-US" sz="2200" dirty="0" smtClean="0">
              <a:latin typeface="Times New Roman" panose="02020603050405020304" pitchFamily="18" charset="0"/>
              <a:cs typeface="Times New Roman" panose="02020603050405020304" pitchFamily="18" charset="0"/>
            </a:endParaRPr>
          </a:p>
          <a:p>
            <a:pPr>
              <a:lnSpc>
                <a:spcPct val="150000"/>
              </a:lnSpc>
              <a:buNone/>
            </a:pPr>
            <a:r>
              <a:rPr lang="en-US" sz="2400" b="1" dirty="0" smtClean="0"/>
              <a:t>Normality</a:t>
            </a:r>
          </a:p>
          <a:p>
            <a:pPr>
              <a:lnSpc>
                <a:spcPct val="150000"/>
              </a:lnSpc>
              <a:buFont typeface="Wingdings" pitchFamily="2" charset="2"/>
              <a:buChar char="Ø"/>
            </a:pPr>
            <a:r>
              <a:rPr lang="en-US" sz="2400" dirty="0" smtClean="0"/>
              <a:t>Probability plot (sometimes called a rank it plot) based on what a normally distributed data set of a given sample size should look like</a:t>
            </a:r>
            <a:endParaRPr lang="en-US" sz="2200" dirty="0" smtClean="0">
              <a:latin typeface="Times New Roman" panose="02020603050405020304" pitchFamily="18" charset="0"/>
              <a:cs typeface="Times New Roman" panose="02020603050405020304" pitchFamily="18" charset="0"/>
            </a:endParaRPr>
          </a:p>
          <a:p>
            <a:pPr>
              <a:lnSpc>
                <a:spcPct val="150000"/>
              </a:lnSpc>
              <a:buNone/>
            </a:pPr>
            <a:r>
              <a:rPr lang="en-US" sz="2400" b="1" dirty="0" smtClean="0"/>
              <a:t>Homoscedasticty (Constant Variance)	</a:t>
            </a:r>
            <a:endParaRPr lang="en-US" sz="2400" dirty="0" smtClean="0"/>
          </a:p>
          <a:p>
            <a:pPr>
              <a:lnSpc>
                <a:spcPct val="150000"/>
              </a:lnSpc>
              <a:buFont typeface="Wingdings" pitchFamily="2" charset="2"/>
              <a:buChar char="Ø"/>
            </a:pPr>
            <a:r>
              <a:rPr lang="en-US" sz="2400" dirty="0" smtClean="0"/>
              <a:t>The constancy of the variance of the dependent variable (error variance) can be examined from plots of the residuals against any of the independent variables, or against the predicted value</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dirty="0"/>
          </a:p>
        </p:txBody>
      </p:sp>
      <p:sp>
        <p:nvSpPr>
          <p:cNvPr id="6" name="Date Placeholder 5"/>
          <p:cNvSpPr>
            <a:spLocks noGrp="1"/>
          </p:cNvSpPr>
          <p:nvPr>
            <p:ph type="dt" sz="half" idx="10"/>
          </p:nvPr>
        </p:nvSpPr>
        <p:spPr>
          <a:xfrm>
            <a:off x="556079" y="6371771"/>
            <a:ext cx="2057400" cy="290286"/>
          </a:xfrm>
        </p:spPr>
        <p:txBody>
          <a:bodyPr/>
          <a:lstStyle/>
          <a:p>
            <a:endParaRPr lang="en-US" dirty="0" smtClean="0"/>
          </a:p>
          <a:p>
            <a:endParaRPr lang="en-US" dirty="0" smtClean="0"/>
          </a:p>
          <a:p>
            <a:r>
              <a:rPr lang="en-US" dirty="0" smtClean="0">
                <a:solidFill>
                  <a:schemeClr val="tx1"/>
                </a:solidFill>
              </a:rPr>
              <a:t>28/8/2013</a:t>
            </a:r>
            <a:endParaRPr lang="en-US" dirty="0">
              <a:solidFill>
                <a:schemeClr val="tx1"/>
              </a:solidFill>
            </a:endParaRPr>
          </a:p>
        </p:txBody>
      </p:sp>
      <p:sp>
        <p:nvSpPr>
          <p:cNvPr id="7" name="Slide Number Placeholder 6"/>
          <p:cNvSpPr>
            <a:spLocks noGrp="1"/>
          </p:cNvSpPr>
          <p:nvPr>
            <p:ph type="sldNum" sz="quarter" idx="12"/>
          </p:nvPr>
        </p:nvSpPr>
        <p:spPr/>
        <p:txBody>
          <a:bodyPr/>
          <a:lstStyle/>
          <a:p>
            <a:fld id="{0A27B999-C969-4B50-BD8B-5C1739B90BC1}" type="slidenum">
              <a:rPr lang="en-US" smtClean="0"/>
              <a:pPr/>
              <a:t>17</a:t>
            </a:fld>
            <a:endParaRPr lang="en-US" dirty="0"/>
          </a:p>
        </p:txBody>
      </p:sp>
    </p:spTree>
    <p:extLst>
      <p:ext uri="{BB962C8B-B14F-4D97-AF65-F5344CB8AC3E}">
        <p14:creationId xmlns:p14="http://schemas.microsoft.com/office/powerpoint/2010/main" xmlns="" val="278293969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1" y="2"/>
            <a:ext cx="8362951" cy="637309"/>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algn="ctr"/>
            <a:r>
              <a:rPr lang="en-US" sz="2400" b="1" dirty="0" smtClean="0">
                <a:latin typeface="Times New Roman" panose="02020603050405020304" pitchFamily="18" charset="0"/>
                <a:cs typeface="Times New Roman" panose="02020603050405020304" pitchFamily="18" charset="0"/>
              </a:rPr>
              <a:t>Cont’d…</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0832" y="637311"/>
            <a:ext cx="8418368" cy="5719042"/>
          </a:xfrm>
        </p:spPr>
        <p:txBody>
          <a:bodyPr>
            <a:normAutofit/>
          </a:bodyPr>
          <a:lstStyle/>
          <a:p>
            <a:pPr>
              <a:buNone/>
            </a:pPr>
            <a:r>
              <a:rPr lang="en-US" sz="2400" dirty="0" smtClean="0">
                <a:latin typeface="Times New Roman" panose="02020603050405020304" pitchFamily="18" charset="0"/>
                <a:cs typeface="Times New Roman" panose="02020603050405020304" pitchFamily="18" charset="0"/>
              </a:rPr>
              <a:t>   </a:t>
            </a:r>
            <a:r>
              <a:rPr lang="en-US" sz="2400" b="1" dirty="0" smtClean="0"/>
              <a:t>Test of presence of multicollinearity</a:t>
            </a:r>
          </a:p>
          <a:p>
            <a:pPr>
              <a:lnSpc>
                <a:spcPct val="150000"/>
              </a:lnSpc>
              <a:buFont typeface="Wingdings" pitchFamily="2" charset="2"/>
              <a:buChar char="Ø"/>
            </a:pPr>
            <a:r>
              <a:rPr lang="en-US" sz="2000" dirty="0" smtClean="0"/>
              <a:t>Multicollinearity refers to the existence of high (perfect) linear relationship among regress ores can test the presence of multicollinearity by variance inflation factor,</a:t>
            </a:r>
          </a:p>
          <a:p>
            <a:pPr>
              <a:lnSpc>
                <a:spcPct val="150000"/>
              </a:lnSpc>
              <a:buNone/>
            </a:pPr>
            <a:r>
              <a:rPr lang="en-US" sz="2200" dirty="0" smtClean="0">
                <a:latin typeface="Times New Roman" panose="02020603050405020304" pitchFamily="18" charset="0"/>
                <a:cs typeface="Times New Roman" panose="02020603050405020304" pitchFamily="18" charset="0"/>
              </a:rPr>
              <a:t>   </a:t>
            </a:r>
            <a:r>
              <a:rPr lang="en-US" sz="2400" b="1" dirty="0" smtClean="0"/>
              <a:t>Test of the presence of autocorrelation</a:t>
            </a:r>
            <a:endParaRPr lang="en-US" sz="2400" dirty="0" smtClean="0"/>
          </a:p>
          <a:p>
            <a:pPr>
              <a:lnSpc>
                <a:spcPct val="150000"/>
              </a:lnSpc>
              <a:buFont typeface="Wingdings" pitchFamily="2" charset="2"/>
              <a:buChar char="Ø"/>
            </a:pPr>
            <a:r>
              <a:rPr lang="en-US" sz="2000" dirty="0" smtClean="0"/>
              <a:t>Auto correlated refers to existence of correlation between the successive values of the error term</a:t>
            </a:r>
            <a:r>
              <a:rPr lang="en-US" sz="2000" dirty="0" smtClean="0">
                <a:latin typeface="Times New Roman" panose="02020603050405020304" pitchFamily="18" charset="0"/>
                <a:cs typeface="Times New Roman" panose="02020603050405020304" pitchFamily="18" charset="0"/>
              </a:rPr>
              <a:t>                        </a:t>
            </a:r>
          </a:p>
        </p:txBody>
      </p:sp>
      <p:sp>
        <p:nvSpPr>
          <p:cNvPr id="6" name="Date Placeholder 5"/>
          <p:cNvSpPr>
            <a:spLocks noGrp="1"/>
          </p:cNvSpPr>
          <p:nvPr>
            <p:ph type="dt" sz="half" idx="10"/>
          </p:nvPr>
        </p:nvSpPr>
        <p:spPr/>
        <p:txBody>
          <a:bodyPr/>
          <a:lstStyle/>
          <a:p>
            <a:r>
              <a:rPr lang="en-US" dirty="0" smtClean="0">
                <a:solidFill>
                  <a:schemeClr val="tx1"/>
                </a:solidFill>
              </a:rPr>
              <a:t>28/8/2013</a:t>
            </a:r>
            <a:endParaRPr lang="en-US" dirty="0">
              <a:solidFill>
                <a:schemeClr val="tx1"/>
              </a:solidFill>
            </a:endParaRPr>
          </a:p>
        </p:txBody>
      </p:sp>
      <p:sp>
        <p:nvSpPr>
          <p:cNvPr id="7" name="Slide Number Placeholder 6"/>
          <p:cNvSpPr>
            <a:spLocks noGrp="1"/>
          </p:cNvSpPr>
          <p:nvPr>
            <p:ph type="sldNum" sz="quarter" idx="12"/>
          </p:nvPr>
        </p:nvSpPr>
        <p:spPr/>
        <p:txBody>
          <a:bodyPr/>
          <a:lstStyle/>
          <a:p>
            <a:fld id="{0A27B999-C969-4B50-BD8B-5C1739B90BC1}" type="slidenum">
              <a:rPr lang="en-US" smtClean="0">
                <a:solidFill>
                  <a:schemeClr val="tx1"/>
                </a:solidFill>
              </a:rPr>
              <a:pPr/>
              <a:t>18</a:t>
            </a:fld>
            <a:endParaRPr lang="en-US" dirty="0">
              <a:solidFill>
                <a:schemeClr val="tx1"/>
              </a:solidFill>
            </a:endParaRPr>
          </a:p>
        </p:txBody>
      </p:sp>
    </p:spTree>
    <p:extLst>
      <p:ext uri="{BB962C8B-B14F-4D97-AF65-F5344CB8AC3E}">
        <p14:creationId xmlns:p14="http://schemas.microsoft.com/office/powerpoint/2010/main" xmlns="" val="2286746206"/>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049" y="0"/>
            <a:ext cx="8362951" cy="637309"/>
          </a:xfrm>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en-US" sz="2400" b="1" dirty="0" smtClean="0"/>
              <a:t/>
            </a:r>
            <a:br>
              <a:rPr lang="en-US" sz="2400" b="1" dirty="0" smtClean="0"/>
            </a:br>
            <a:r>
              <a:rPr lang="en-US" sz="2400" b="1" dirty="0" smtClean="0"/>
              <a:t/>
            </a:r>
            <a:br>
              <a:rPr lang="en-US" sz="2400" b="1" dirty="0" smtClean="0"/>
            </a:br>
            <a:r>
              <a:rPr lang="en-US" sz="3100" b="1" dirty="0" smtClean="0"/>
              <a:t>Work Plan and Budget Breakdown</a:t>
            </a:r>
            <a:r>
              <a:rPr lang="en-US" sz="2000" dirty="0" smtClean="0"/>
              <a:t/>
            </a:r>
            <a:br>
              <a:rPr lang="en-US" sz="2000" dirty="0" smtClean="0"/>
            </a:br>
            <a:r>
              <a:rPr lang="en-US" sz="2400" dirty="0" smtClean="0"/>
              <a:t/>
            </a:r>
            <a:br>
              <a:rPr lang="en-US" sz="2400" dirty="0" smtClean="0"/>
            </a:br>
            <a:endParaRPr lang="en-US" sz="2400" b="1"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dirty="0" smtClean="0">
                <a:solidFill>
                  <a:schemeClr val="tx1"/>
                </a:solidFill>
              </a:rPr>
              <a:t>28/8/2013</a:t>
            </a:r>
            <a:endParaRPr lang="en-US" dirty="0">
              <a:solidFill>
                <a:schemeClr val="tx1"/>
              </a:solidFill>
            </a:endParaRPr>
          </a:p>
        </p:txBody>
      </p:sp>
      <p:sp>
        <p:nvSpPr>
          <p:cNvPr id="7" name="Slide Number Placeholder 6"/>
          <p:cNvSpPr>
            <a:spLocks noGrp="1"/>
          </p:cNvSpPr>
          <p:nvPr>
            <p:ph type="sldNum" sz="quarter" idx="12"/>
          </p:nvPr>
        </p:nvSpPr>
        <p:spPr/>
        <p:txBody>
          <a:bodyPr/>
          <a:lstStyle/>
          <a:p>
            <a:fld id="{0A27B999-C969-4B50-BD8B-5C1739B90BC1}" type="slidenum">
              <a:rPr lang="en-US" smtClean="0">
                <a:solidFill>
                  <a:schemeClr val="tx1"/>
                </a:solidFill>
              </a:rPr>
              <a:pPr/>
              <a:t>19</a:t>
            </a:fld>
            <a:endParaRPr lang="en-US" dirty="0">
              <a:solidFill>
                <a:schemeClr val="tx1"/>
              </a:solidFill>
            </a:endParaRPr>
          </a:p>
        </p:txBody>
      </p:sp>
      <p:pic>
        <p:nvPicPr>
          <p:cNvPr id="1026" name="Picture 2"/>
          <p:cNvPicPr>
            <a:picLocks noGrp="1" noChangeAspect="1" noChangeArrowheads="1"/>
          </p:cNvPicPr>
          <p:nvPr>
            <p:ph idx="1"/>
          </p:nvPr>
        </p:nvPicPr>
        <p:blipFill>
          <a:blip r:embed="rId3"/>
          <a:srcRect/>
          <a:stretch>
            <a:fillRect/>
          </a:stretch>
        </p:blipFill>
        <p:spPr bwMode="auto">
          <a:xfrm>
            <a:off x="885371" y="580571"/>
            <a:ext cx="8055429" cy="5820229"/>
          </a:xfrm>
          <a:prstGeom prst="rect">
            <a:avLst/>
          </a:prstGeom>
          <a:noFill/>
          <a:ln w="9525">
            <a:noFill/>
            <a:miter lim="800000"/>
            <a:headEnd/>
            <a:tailEnd/>
          </a:ln>
          <a:effectLst/>
        </p:spPr>
      </p:pic>
    </p:spTree>
    <p:extLst>
      <p:ext uri="{BB962C8B-B14F-4D97-AF65-F5344CB8AC3E}">
        <p14:creationId xmlns:p14="http://schemas.microsoft.com/office/powerpoint/2010/main" xmlns="" val="2286746206"/>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5" y="185019"/>
            <a:ext cx="8617527" cy="837043"/>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sz="2400" u="sng" dirty="0" smtClean="0">
                <a:latin typeface="Times New Roman" panose="02020603050405020304" pitchFamily="18" charset="0"/>
                <a:cs typeface="Times New Roman" panose="02020603050405020304" pitchFamily="18" charset="0"/>
              </a:rPr>
              <a:t>RESEARCH  PROPOSAL TITLE</a:t>
            </a:r>
            <a:endParaRPr lang="en-US" sz="24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6742" y="1233714"/>
            <a:ext cx="8403772" cy="1959429"/>
          </a:xfrm>
        </p:spPr>
        <p:txBody>
          <a:bodyPr>
            <a:normAutofit fontScale="25000" lnSpcReduction="20000"/>
          </a:bodyPr>
          <a:lstStyle/>
          <a:p>
            <a:pPr>
              <a:lnSpc>
                <a:spcPct val="170000"/>
              </a:lnSpc>
              <a:buNone/>
            </a:pPr>
            <a:r>
              <a:rPr lang="en-US" sz="6400" dirty="0" smtClean="0">
                <a:latin typeface="Times New Roman" pitchFamily="18" charset="0"/>
                <a:cs typeface="Times New Roman" pitchFamily="18" charset="0"/>
              </a:rPr>
              <a:t>RESEARCH PROPOSAL ON IDENTIFYING MAJOR FACTORS THAT AFFECT THE YIELD OF MAIZE PRODUCTION IN CASE OF WEREBABO WOREDA</a:t>
            </a:r>
          </a:p>
          <a:p>
            <a:pPr>
              <a:lnSpc>
                <a:spcPct val="170000"/>
              </a:lnSpc>
              <a:buNone/>
            </a:pPr>
            <a:r>
              <a:rPr lang="en-US" sz="6400" i="1" dirty="0" smtClean="0">
                <a:latin typeface="Times New Roman" pitchFamily="18" charset="0"/>
                <a:cs typeface="Times New Roman" pitchFamily="18" charset="0"/>
              </a:rPr>
              <a:t>. </a:t>
            </a:r>
          </a:p>
          <a:p>
            <a:pPr>
              <a:lnSpc>
                <a:spcPct val="170000"/>
              </a:lnSpc>
              <a:buNone/>
            </a:pPr>
            <a:endParaRPr lang="en-US" sz="6400" dirty="0" smtClean="0">
              <a:latin typeface="Times New Roman" pitchFamily="18" charset="0"/>
              <a:cs typeface="Times New Roman" pitchFamily="18" charset="0"/>
            </a:endParaRPr>
          </a:p>
          <a:p>
            <a:pPr>
              <a:lnSpc>
                <a:spcPct val="170000"/>
              </a:lnSpc>
              <a:buNone/>
            </a:pPr>
            <a:r>
              <a:rPr lang="en-US" sz="6400" dirty="0" smtClean="0">
                <a:latin typeface="Times New Roman" pitchFamily="18" charset="0"/>
                <a:cs typeface="Times New Roman" pitchFamily="18" charset="0"/>
              </a:rPr>
              <a:t>BY:YIDIDIYA TESFAYE…… ID No: WOUR/2883/11</a:t>
            </a:r>
          </a:p>
          <a:p>
            <a:pPr>
              <a:lnSpc>
                <a:spcPct val="170000"/>
              </a:lnSpc>
              <a:buNone/>
            </a:pPr>
            <a:r>
              <a:rPr lang="en-US" sz="6400" dirty="0" smtClean="0">
                <a:latin typeface="Times New Roman" pitchFamily="18" charset="0"/>
                <a:cs typeface="Times New Roman" pitchFamily="18" charset="0"/>
              </a:rPr>
              <a:t> ADVISOR: TILAYE MATEBE (MSc</a:t>
            </a:r>
            <a:r>
              <a:rPr lang="en-US" sz="8000" dirty="0" smtClean="0">
                <a:latin typeface="Times New Roman" pitchFamily="18" charset="0"/>
                <a:cs typeface="Times New Roman" pitchFamily="18" charset="0"/>
              </a:rPr>
              <a:t>)</a:t>
            </a:r>
          </a:p>
          <a:p>
            <a:pPr>
              <a:lnSpc>
                <a:spcPct val="170000"/>
              </a:lnSpc>
              <a:buNone/>
            </a:pPr>
            <a:r>
              <a:rPr lang="en-US" sz="8000" i="1" dirty="0" smtClean="0">
                <a:latin typeface="Times New Roman" pitchFamily="18" charset="0"/>
                <a:cs typeface="Times New Roman" pitchFamily="18" charset="0"/>
              </a:rPr>
              <a:t>                                                                                                    </a:t>
            </a:r>
          </a:p>
          <a:p>
            <a:pPr>
              <a:lnSpc>
                <a:spcPct val="170000"/>
              </a:lnSpc>
              <a:buNone/>
            </a:pPr>
            <a:r>
              <a:rPr lang="en-US" sz="8000" i="1" dirty="0" smtClean="0">
                <a:latin typeface="Times New Roman" pitchFamily="18" charset="0"/>
                <a:cs typeface="Times New Roman" pitchFamily="18" charset="0"/>
              </a:rPr>
              <a:t>                                                                                         </a:t>
            </a:r>
            <a:r>
              <a:rPr lang="en-US" sz="8000" dirty="0" smtClean="0">
                <a:latin typeface="Times New Roman" pitchFamily="18" charset="0"/>
                <a:cs typeface="Times New Roman" pitchFamily="18" charset="0"/>
              </a:rPr>
              <a:t>APRIL, 2021</a:t>
            </a:r>
            <a:r>
              <a:rPr lang="en-US" sz="8000" i="1" dirty="0" smtClean="0">
                <a:latin typeface="Times New Roman" pitchFamily="18" charset="0"/>
                <a:cs typeface="Times New Roman" pitchFamily="18" charset="0"/>
              </a:rPr>
              <a:t> </a:t>
            </a:r>
          </a:p>
          <a:p>
            <a:pPr>
              <a:lnSpc>
                <a:spcPct val="170000"/>
              </a:lnSpc>
              <a:buNone/>
            </a:pPr>
            <a:r>
              <a:rPr lang="en-US" sz="8000" i="1" dirty="0" smtClean="0">
                <a:latin typeface="Times New Roman" pitchFamily="18" charset="0"/>
                <a:cs typeface="Times New Roman" pitchFamily="18" charset="0"/>
              </a:rPr>
              <a:t>                                                                                        DESSIE,ETHIOPLA</a:t>
            </a:r>
          </a:p>
          <a:p>
            <a:pPr>
              <a:lnSpc>
                <a:spcPct val="170000"/>
              </a:lnSpc>
              <a:buNone/>
            </a:pPr>
            <a:r>
              <a:rPr lang="en-US" sz="8000" i="1" dirty="0" smtClean="0">
                <a:latin typeface="Times New Roman" pitchFamily="18" charset="0"/>
                <a:cs typeface="Times New Roman" pitchFamily="18" charset="0"/>
              </a:rPr>
              <a:t>                                                                                                                                                                                                                                                                                   </a:t>
            </a:r>
            <a:endParaRPr lang="en-US" sz="2200" b="1" dirty="0" smtClean="0">
              <a:latin typeface="Times New Roman" panose="02020603050405020304" pitchFamily="18" charset="0"/>
              <a:cs typeface="Times New Roman" panose="02020603050405020304" pitchFamily="18" charset="0"/>
            </a:endParaRPr>
          </a:p>
          <a:p>
            <a:pPr>
              <a:lnSpc>
                <a:spcPct val="150000"/>
              </a:lnSpc>
            </a:pPr>
            <a:endParaRPr lang="en-US" dirty="0"/>
          </a:p>
        </p:txBody>
      </p:sp>
      <p:sp>
        <p:nvSpPr>
          <p:cNvPr id="4" name="Date Placeholder 3"/>
          <p:cNvSpPr>
            <a:spLocks noGrp="1"/>
          </p:cNvSpPr>
          <p:nvPr>
            <p:ph type="dt" sz="half" idx="10"/>
          </p:nvPr>
        </p:nvSpPr>
        <p:spPr>
          <a:xfrm flipV="1">
            <a:off x="509666" y="6858000"/>
            <a:ext cx="2118327" cy="232348"/>
          </a:xfrm>
        </p:spPr>
        <p:txBody>
          <a:bodyPr/>
          <a:lstStyle/>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                     </a:t>
            </a:r>
          </a:p>
          <a:p>
            <a:endParaRPr lang="en-US" sz="2000" dirty="0" smtClean="0"/>
          </a:p>
          <a:p>
            <a:endParaRPr lang="en-US" sz="2000" dirty="0" smtClean="0"/>
          </a:p>
          <a:p>
            <a:endParaRPr lang="en-US" sz="2000" dirty="0" smtClean="0"/>
          </a:p>
          <a:p>
            <a:endParaRPr lang="en-US" sz="2000" dirty="0" smtClean="0"/>
          </a:p>
          <a:p>
            <a:r>
              <a:rPr lang="en-US" sz="2000" dirty="0" smtClean="0"/>
              <a:t>                                                         </a:t>
            </a:r>
            <a:endParaRPr lang="en-US" sz="2000" dirty="0"/>
          </a:p>
        </p:txBody>
      </p:sp>
      <p:sp>
        <p:nvSpPr>
          <p:cNvPr id="9" name="Slide Number Placeholder 4"/>
          <p:cNvSpPr>
            <a:spLocks noGrp="1"/>
          </p:cNvSpPr>
          <p:nvPr>
            <p:ph type="sldNum" sz="quarter" idx="12"/>
          </p:nvPr>
        </p:nvSpPr>
        <p:spPr>
          <a:xfrm>
            <a:off x="9898030" y="6187369"/>
            <a:ext cx="3338285" cy="362858"/>
          </a:xfrm>
        </p:spPr>
        <p:txBody>
          <a:bodyPr/>
          <a:lstStyle/>
          <a:p>
            <a:endParaRPr lang="en-US" dirty="0"/>
          </a:p>
        </p:txBody>
      </p:sp>
      <p:sp>
        <p:nvSpPr>
          <p:cNvPr id="10" name="TextBox 9"/>
          <p:cNvSpPr txBox="1"/>
          <p:nvPr/>
        </p:nvSpPr>
        <p:spPr>
          <a:xfrm>
            <a:off x="944380" y="5951094"/>
            <a:ext cx="1933731" cy="369332"/>
          </a:xfrm>
          <a:prstGeom prst="rect">
            <a:avLst/>
          </a:prstGeom>
          <a:noFill/>
        </p:spPr>
        <p:txBody>
          <a:bodyPr wrap="square" rtlCol="0">
            <a:spAutoFit/>
          </a:bodyPr>
          <a:lstStyle/>
          <a:p>
            <a:r>
              <a:rPr lang="en-US" dirty="0" smtClean="0"/>
              <a:t>28/8/2013</a:t>
            </a:r>
            <a:endParaRPr lang="en-US" dirty="0"/>
          </a:p>
        </p:txBody>
      </p:sp>
    </p:spTree>
    <p:extLst>
      <p:ext uri="{BB962C8B-B14F-4D97-AF65-F5344CB8AC3E}">
        <p14:creationId xmlns:p14="http://schemas.microsoft.com/office/powerpoint/2010/main" xmlns="" val="388829219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solidFill>
                  <a:schemeClr val="tx1"/>
                </a:solidFill>
              </a:rPr>
              <a:t>28/8/2013</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0A27B999-C969-4B50-BD8B-5C1739B90BC1}" type="slidenum">
              <a:rPr lang="en-US" smtClean="0">
                <a:solidFill>
                  <a:schemeClr val="tx1"/>
                </a:solidFill>
              </a:rPr>
              <a:pPr/>
              <a:t>20</a:t>
            </a:fld>
            <a:endParaRPr lang="en-US" dirty="0">
              <a:solidFill>
                <a:schemeClr val="tx1"/>
              </a:solidFill>
            </a:endParaRPr>
          </a:p>
        </p:txBody>
      </p:sp>
      <p:pic>
        <p:nvPicPr>
          <p:cNvPr id="2050" name="Picture 2"/>
          <p:cNvPicPr>
            <a:picLocks noGrp="1" noChangeAspect="1" noChangeArrowheads="1"/>
          </p:cNvPicPr>
          <p:nvPr>
            <p:ph idx="1"/>
          </p:nvPr>
        </p:nvPicPr>
        <p:blipFill>
          <a:blip r:embed="rId3"/>
          <a:srcRect/>
          <a:stretch>
            <a:fillRect/>
          </a:stretch>
        </p:blipFill>
        <p:spPr bwMode="auto">
          <a:xfrm>
            <a:off x="595086" y="420914"/>
            <a:ext cx="8200571" cy="4485255"/>
          </a:xfrm>
          <a:prstGeom prst="rect">
            <a:avLst/>
          </a:prstGeom>
          <a:noFill/>
          <a:ln w="9525">
            <a:noFill/>
            <a:miter lim="800000"/>
            <a:headEnd/>
            <a:tailEnd/>
          </a:ln>
          <a:effectLst/>
        </p:spPr>
      </p:pic>
    </p:spTree>
    <p:extLst>
      <p:ext uri="{BB962C8B-B14F-4D97-AF65-F5344CB8AC3E}">
        <p14:creationId xmlns:p14="http://schemas.microsoft.com/office/powerpoint/2010/main" xmlns="" val="1873148127"/>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1705"/>
          </a:xfrm>
        </p:spPr>
        <p:txBody>
          <a:bodyPr>
            <a:normAutofit fontScale="90000"/>
          </a:bodyPr>
          <a:lstStyle/>
          <a:p>
            <a:endParaRPr lang="en-US" dirty="0"/>
          </a:p>
        </p:txBody>
      </p:sp>
      <p:sp>
        <p:nvSpPr>
          <p:cNvPr id="3" name="Date Placeholder 2"/>
          <p:cNvSpPr>
            <a:spLocks noGrp="1"/>
          </p:cNvSpPr>
          <p:nvPr>
            <p:ph type="dt" sz="half" idx="10"/>
          </p:nvPr>
        </p:nvSpPr>
        <p:spPr/>
        <p:txBody>
          <a:bodyPr/>
          <a:lstStyle/>
          <a:p>
            <a:r>
              <a:rPr lang="en-US" dirty="0" smtClean="0"/>
              <a:t>28/8/2014</a:t>
            </a:r>
            <a:endParaRPr lang="en-US" dirty="0"/>
          </a:p>
        </p:txBody>
      </p:sp>
      <p:sp>
        <p:nvSpPr>
          <p:cNvPr id="4" name="Slide Number Placeholder 3"/>
          <p:cNvSpPr>
            <a:spLocks noGrp="1"/>
          </p:cNvSpPr>
          <p:nvPr>
            <p:ph type="sldNum" sz="quarter" idx="12"/>
          </p:nvPr>
        </p:nvSpPr>
        <p:spPr/>
        <p:txBody>
          <a:bodyPr/>
          <a:lstStyle/>
          <a:p>
            <a:fld id="{0A27B999-C969-4B50-BD8B-5C1739B90BC1}" type="slidenum">
              <a:rPr lang="en-US" smtClean="0">
                <a:solidFill>
                  <a:schemeClr val="tx1"/>
                </a:solidFill>
              </a:rPr>
              <a:pPr/>
              <a:t>21</a:t>
            </a:fld>
            <a:endParaRPr lang="en-US" dirty="0">
              <a:solidFill>
                <a:schemeClr val="tx1"/>
              </a:solidFill>
            </a:endParaRPr>
          </a:p>
        </p:txBody>
      </p:sp>
      <p:pic>
        <p:nvPicPr>
          <p:cNvPr id="3074" name="Picture 2"/>
          <p:cNvPicPr>
            <a:picLocks noChangeAspect="1" noChangeArrowheads="1"/>
          </p:cNvPicPr>
          <p:nvPr/>
        </p:nvPicPr>
        <p:blipFill>
          <a:blip r:embed="rId2"/>
          <a:srcRect/>
          <a:stretch>
            <a:fillRect/>
          </a:stretch>
        </p:blipFill>
        <p:spPr bwMode="auto">
          <a:xfrm>
            <a:off x="566057" y="394153"/>
            <a:ext cx="8577943" cy="5280932"/>
          </a:xfrm>
          <a:prstGeom prst="rect">
            <a:avLst/>
          </a:prstGeom>
          <a:noFill/>
          <a:ln w="9525">
            <a:noFill/>
            <a:miter lim="800000"/>
            <a:headEnd/>
            <a:tailEnd/>
          </a:ln>
          <a:effectLst/>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1F244-D748-42E7-8987-D43A32731904}" type="datetime1">
              <a:rPr lang="en-US" smtClean="0"/>
              <a:pPr/>
              <a:t>6/30/2021</a:t>
            </a:fld>
            <a:endParaRPr lang="en-US" dirty="0"/>
          </a:p>
        </p:txBody>
      </p:sp>
      <p:sp>
        <p:nvSpPr>
          <p:cNvPr id="3" name="Slide Number Placeholder 2"/>
          <p:cNvSpPr>
            <a:spLocks noGrp="1"/>
          </p:cNvSpPr>
          <p:nvPr>
            <p:ph type="sldNum" sz="quarter" idx="12"/>
          </p:nvPr>
        </p:nvSpPr>
        <p:spPr/>
        <p:txBody>
          <a:bodyPr/>
          <a:lstStyle/>
          <a:p>
            <a:fld id="{0A27B999-C969-4B50-BD8B-5C1739B90BC1}" type="slidenum">
              <a:rPr lang="en-US" smtClean="0"/>
              <a:pPr/>
              <a:t>22</a:t>
            </a:fld>
            <a:endParaRPr lang="en-US" dirty="0"/>
          </a:p>
        </p:txBody>
      </p:sp>
      <p:sp>
        <p:nvSpPr>
          <p:cNvPr id="5" name="Content Placeholder 4"/>
          <p:cNvSpPr>
            <a:spLocks noGrp="1"/>
          </p:cNvSpPr>
          <p:nvPr>
            <p:ph idx="1"/>
          </p:nvPr>
        </p:nvSpPr>
        <p:spPr>
          <a:blipFill>
            <a:blip r:embed="rId3"/>
            <a:tile tx="0" ty="0" sx="100000" sy="100000" flip="none" algn="tl"/>
          </a:blipFill>
          <a:ln>
            <a:solidFill>
              <a:schemeClr val="bg2">
                <a:lumMod val="90000"/>
              </a:schemeClr>
            </a:solidFill>
          </a:ln>
        </p:spPr>
        <p:txBody>
          <a:bodyPr/>
          <a:lstStyle/>
          <a:p>
            <a:endParaRPr lang="en-US" dirty="0" smtClean="0"/>
          </a:p>
          <a:p>
            <a:endParaRPr lang="en-US" dirty="0"/>
          </a:p>
          <a:p>
            <a:endParaRPr lang="en-US" dirty="0" smtClean="0"/>
          </a:p>
          <a:p>
            <a:endParaRPr lang="en-US" dirty="0"/>
          </a:p>
          <a:p>
            <a:r>
              <a:rPr lang="en-US" smtClean="0"/>
              <a:t>           </a:t>
            </a:r>
            <a:r>
              <a:rPr lang="en-US" smtClean="0">
                <a:latin typeface="Algerian" pitchFamily="82" charset="0"/>
              </a:rPr>
              <a:t>THANK YOU</a:t>
            </a:r>
            <a:endParaRPr lang="en-US" dirty="0">
              <a:latin typeface="Algerian" pitchFamily="82" charset="0"/>
            </a:endParaRPr>
          </a:p>
        </p:txBody>
      </p:sp>
    </p:spTree>
    <p:extLst>
      <p:ext uri="{BB962C8B-B14F-4D97-AF65-F5344CB8AC3E}">
        <p14:creationId xmlns:p14="http://schemas.microsoft.com/office/powerpoint/2010/main" xmlns="" val="1873148127"/>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157310"/>
            <a:ext cx="7886700" cy="895637"/>
          </a:xfrm>
        </p:spPr>
        <p:style>
          <a:lnRef idx="3">
            <a:schemeClr val="lt1"/>
          </a:lnRef>
          <a:fillRef idx="1">
            <a:schemeClr val="accent1"/>
          </a:fillRef>
          <a:effectRef idx="1">
            <a:schemeClr val="accent1"/>
          </a:effectRef>
          <a:fontRef idx="minor">
            <a:schemeClr val="lt1"/>
          </a:fontRef>
        </p:style>
        <p:txBody>
          <a:bodyPr>
            <a:normAutofit/>
          </a:bodyPr>
          <a:lstStyle/>
          <a:p>
            <a:pPr algn="ctr"/>
            <a:r>
              <a:rPr lang="en-US" sz="2400" b="1" dirty="0">
                <a:latin typeface="Times New Roman" panose="02020603050405020304" pitchFamily="18" charset="0"/>
                <a:cs typeface="Times New Roman" panose="02020603050405020304" pitchFamily="18" charset="0"/>
              </a:rPr>
              <a:t>Research overview</a:t>
            </a:r>
          </a:p>
        </p:txBody>
      </p:sp>
      <p:sp>
        <p:nvSpPr>
          <p:cNvPr id="3" name="Content Placeholder 2"/>
          <p:cNvSpPr>
            <a:spLocks noGrp="1"/>
          </p:cNvSpPr>
          <p:nvPr>
            <p:ph idx="1"/>
          </p:nvPr>
        </p:nvSpPr>
        <p:spPr>
          <a:xfrm>
            <a:off x="628651" y="1052945"/>
            <a:ext cx="7886700" cy="4351338"/>
          </a:xfrm>
        </p:spPr>
        <p:txBody>
          <a:bodyPr>
            <a:normAutofit/>
          </a:bodyPr>
          <a:lstStyle/>
          <a:p>
            <a:pPr>
              <a:buFont typeface="Wingdings" pitchFamily="2" charset="2"/>
              <a:buChar char="v"/>
            </a:pPr>
            <a:r>
              <a:rPr lang="en-US" sz="2400" dirty="0">
                <a:latin typeface="Times New Roman" panose="02020603050405020304" pitchFamily="18" charset="0"/>
                <a:cs typeface="Times New Roman" panose="02020603050405020304" pitchFamily="18" charset="0"/>
              </a:rPr>
              <a:t>Introduction</a:t>
            </a:r>
          </a:p>
          <a:p>
            <a:pPr>
              <a:buFont typeface="Wingdings" pitchFamily="2" charset="2"/>
              <a:buChar char="v"/>
            </a:pPr>
            <a:r>
              <a:rPr lang="en-US" sz="2400" dirty="0">
                <a:latin typeface="Times New Roman" panose="02020603050405020304" pitchFamily="18" charset="0"/>
                <a:cs typeface="Times New Roman" panose="02020603050405020304" pitchFamily="18" charset="0"/>
              </a:rPr>
              <a:t>Statement of problem</a:t>
            </a:r>
          </a:p>
          <a:p>
            <a:pPr>
              <a:buFont typeface="Wingdings" pitchFamily="2" charset="2"/>
              <a:buChar char="v"/>
            </a:pPr>
            <a:r>
              <a:rPr lang="en-US" sz="2400" dirty="0">
                <a:latin typeface="Times New Roman" panose="02020603050405020304" pitchFamily="18" charset="0"/>
                <a:cs typeface="Times New Roman" panose="02020603050405020304" pitchFamily="18" charset="0"/>
              </a:rPr>
              <a:t>Objectives</a:t>
            </a:r>
          </a:p>
          <a:p>
            <a:pPr>
              <a:buFont typeface="Wingdings" pitchFamily="2" charset="2"/>
              <a:buChar char="v"/>
            </a:pPr>
            <a:r>
              <a:rPr lang="en-US" sz="2400" dirty="0">
                <a:latin typeface="Times New Roman" panose="02020603050405020304" pitchFamily="18" charset="0"/>
                <a:cs typeface="Times New Roman" panose="02020603050405020304" pitchFamily="18" charset="0"/>
              </a:rPr>
              <a:t>Significance of </a:t>
            </a:r>
            <a:r>
              <a:rPr lang="en-US" sz="2400" dirty="0" smtClean="0">
                <a:latin typeface="Times New Roman" panose="02020603050405020304" pitchFamily="18" charset="0"/>
                <a:cs typeface="Times New Roman" panose="02020603050405020304" pitchFamily="18" charset="0"/>
              </a:rPr>
              <a:t>study</a:t>
            </a:r>
            <a:endParaRPr lang="en-US" sz="2400" dirty="0">
              <a:latin typeface="Times New Roman" panose="02020603050405020304" pitchFamily="18" charset="0"/>
              <a:cs typeface="Times New Roman" panose="02020603050405020304" pitchFamily="18" charset="0"/>
            </a:endParaRPr>
          </a:p>
          <a:p>
            <a:pPr>
              <a:buFont typeface="Wingdings" pitchFamily="2" charset="2"/>
              <a:buChar char="v"/>
            </a:pPr>
            <a:r>
              <a:rPr lang="en-US" sz="2400" dirty="0" smtClean="0">
                <a:latin typeface="Times New Roman" panose="02020603050405020304" pitchFamily="18" charset="0"/>
                <a:cs typeface="Times New Roman" panose="02020603050405020304" pitchFamily="18" charset="0"/>
              </a:rPr>
              <a:t>Methodologies</a:t>
            </a:r>
          </a:p>
          <a:p>
            <a:pPr>
              <a:buFont typeface="Wingdings" pitchFamily="2" charset="2"/>
              <a:buChar char="v"/>
            </a:pPr>
            <a:r>
              <a:rPr lang="en-US" sz="2400" dirty="0" smtClean="0">
                <a:latin typeface="Times New Roman" panose="02020603050405020304" pitchFamily="18" charset="0"/>
                <a:cs typeface="Times New Roman" panose="02020603050405020304" pitchFamily="18" charset="0"/>
              </a:rPr>
              <a:t>Data Analysis</a:t>
            </a:r>
          </a:p>
          <a:p>
            <a:pPr>
              <a:buFont typeface="Wingdings" pitchFamily="2" charset="2"/>
              <a:buChar char="v"/>
            </a:pPr>
            <a:r>
              <a:rPr lang="en-US" sz="2400" dirty="0" smtClean="0">
                <a:latin typeface="Times New Roman" panose="02020603050405020304" pitchFamily="18" charset="0"/>
                <a:cs typeface="Times New Roman" panose="02020603050405020304" pitchFamily="18" charset="0"/>
              </a:rPr>
              <a:t>Work Plan and Budget Breakdown</a:t>
            </a:r>
          </a:p>
          <a:p>
            <a:pPr>
              <a:buFont typeface="Wingdings" pitchFamily="2" charset="2"/>
              <a:buChar char="v"/>
            </a:pPr>
            <a:endParaRPr lang="en-US" sz="2400" dirty="0" smtClean="0"/>
          </a:p>
          <a:p>
            <a:pPr>
              <a:buFont typeface="Wingdings" pitchFamily="2" charset="2"/>
              <a:buChar char="v"/>
            </a:pP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v"/>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a:p>
            <a:endParaRPr lang="en-US" dirty="0"/>
          </a:p>
        </p:txBody>
      </p:sp>
      <p:sp>
        <p:nvSpPr>
          <p:cNvPr id="6" name="Date Placeholder 5"/>
          <p:cNvSpPr>
            <a:spLocks noGrp="1"/>
          </p:cNvSpPr>
          <p:nvPr>
            <p:ph type="dt" sz="half" idx="10"/>
          </p:nvPr>
        </p:nvSpPr>
        <p:spPr>
          <a:xfrm>
            <a:off x="628651" y="5659668"/>
            <a:ext cx="2057400" cy="365125"/>
          </a:xfrm>
        </p:spPr>
        <p:txBody>
          <a:bodyPr/>
          <a:lstStyle/>
          <a:p>
            <a:r>
              <a:rPr lang="en-US" dirty="0" smtClean="0"/>
              <a:t>28/8/2013</a:t>
            </a:r>
            <a:endParaRPr lang="en-US" dirty="0"/>
          </a:p>
        </p:txBody>
      </p:sp>
      <p:sp>
        <p:nvSpPr>
          <p:cNvPr id="7" name="Slide Number Placeholder 6"/>
          <p:cNvSpPr>
            <a:spLocks noGrp="1"/>
          </p:cNvSpPr>
          <p:nvPr>
            <p:ph type="sldNum" sz="quarter" idx="12"/>
          </p:nvPr>
        </p:nvSpPr>
        <p:spPr/>
        <p:txBody>
          <a:bodyPr/>
          <a:lstStyle/>
          <a:p>
            <a:fld id="{0A27B999-C969-4B50-BD8B-5C1739B90BC1}" type="slidenum">
              <a:rPr lang="en-US" smtClean="0"/>
              <a:pPr/>
              <a:t>3</a:t>
            </a:fld>
            <a:endParaRPr lang="en-US" dirty="0"/>
          </a:p>
        </p:txBody>
      </p:sp>
    </p:spTree>
    <p:extLst>
      <p:ext uri="{BB962C8B-B14F-4D97-AF65-F5344CB8AC3E}">
        <p14:creationId xmlns:p14="http://schemas.microsoft.com/office/powerpoint/2010/main" xmlns="" val="245499762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1" y="2"/>
            <a:ext cx="7886700" cy="1149927"/>
          </a:xfrm>
        </p:spPr>
        <p:style>
          <a:lnRef idx="1">
            <a:schemeClr val="accent5"/>
          </a:lnRef>
          <a:fillRef idx="3">
            <a:schemeClr val="accent5"/>
          </a:fillRef>
          <a:effectRef idx="2">
            <a:schemeClr val="accent5"/>
          </a:effectRef>
          <a:fontRef idx="minor">
            <a:schemeClr val="lt1"/>
          </a:fontRef>
        </p:style>
        <p:txBody>
          <a:bodyPr>
            <a:noAutofit/>
          </a:bodyPr>
          <a:lstStyle/>
          <a:p>
            <a:r>
              <a:rPr lang="en-US" sz="2400" b="1" dirty="0">
                <a:latin typeface="Times New Roman" panose="02020603050405020304" pitchFamily="18" charset="0"/>
                <a:cs typeface="Times New Roman" panose="02020603050405020304" pitchFamily="18" charset="0"/>
              </a:rPr>
              <a:t>Introduction</a:t>
            </a:r>
            <a:r>
              <a:rPr lang="en-US" sz="2400" b="1" dirty="0">
                <a:solidFill>
                  <a:srgbClr val="C00000"/>
                </a:solidFill>
                <a:latin typeface="Times New Roman" panose="02020603050405020304" pitchFamily="18" charset="0"/>
                <a:cs typeface="Times New Roman" panose="02020603050405020304" pitchFamily="18" charset="0"/>
              </a:rPr>
              <a:t/>
            </a:r>
            <a:br>
              <a:rPr lang="en-US" sz="2400" b="1" dirty="0">
                <a:solidFill>
                  <a:srgbClr val="C00000"/>
                </a:solidFill>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Background of Study</a:t>
            </a:r>
            <a:r>
              <a:rPr lang="en-US" sz="2400" b="1" dirty="0">
                <a:solidFill>
                  <a:srgbClr val="C00000"/>
                </a:solidFill>
                <a:latin typeface="Times New Roman" panose="02020603050405020304" pitchFamily="18" charset="0"/>
                <a:cs typeface="Times New Roman" panose="02020603050405020304" pitchFamily="18" charset="0"/>
              </a:rPr>
              <a:t/>
            </a:r>
            <a:br>
              <a:rPr lang="en-US" sz="2400" b="1" dirty="0">
                <a:solidFill>
                  <a:srgbClr val="C00000"/>
                </a:solidFill>
                <a:latin typeface="Times New Roman" panose="02020603050405020304" pitchFamily="18" charset="0"/>
                <a:cs typeface="Times New Roman" panose="02020603050405020304" pitchFamily="18" charset="0"/>
              </a:rPr>
            </a:b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70966" y="1277257"/>
            <a:ext cx="8255319" cy="5379038"/>
          </a:xfrm>
        </p:spPr>
        <p:txBody>
          <a:bodyPr>
            <a:noAutofit/>
          </a:bodyPr>
          <a:lstStyle/>
          <a:p>
            <a:pPr marL="257175" indent="-257175" algn="just">
              <a:lnSpc>
                <a:spcPct val="150000"/>
              </a:lnSpc>
              <a:buFont typeface="Wingdings" pitchFamily="2" charset="2"/>
              <a:buChar char="Ø"/>
            </a:pPr>
            <a:r>
              <a:rPr lang="en-US" sz="2000" dirty="0" smtClean="0">
                <a:solidFill>
                  <a:schemeClr val="tx1"/>
                </a:solidFill>
              </a:rPr>
              <a:t>Maize is produced globally across temperate and tropical zones and spanning all continents. </a:t>
            </a:r>
          </a:p>
          <a:p>
            <a:pPr marL="257175" indent="-257175" algn="just">
              <a:lnSpc>
                <a:spcPct val="150000"/>
              </a:lnSpc>
              <a:buFont typeface="Wingdings" pitchFamily="2" charset="2"/>
              <a:buChar char="Ø"/>
            </a:pPr>
            <a:r>
              <a:rPr lang="en-US" sz="2000" dirty="0" smtClean="0">
                <a:solidFill>
                  <a:schemeClr val="tx1"/>
                </a:solidFill>
              </a:rPr>
              <a:t> Maize is one of the three leading global cereals that feed the world (shiferawet al.2011). Maize, together with rice and wheat, dominate human diets (lgnaciuk, 2014) and provide at least 30% of the food calories of more than 4.5 billion people in 94 developing countries.</a:t>
            </a:r>
            <a:endParaRPr lang="en-US" sz="2200" dirty="0" smtClean="0">
              <a:solidFill>
                <a:schemeClr val="tx1"/>
              </a:solidFill>
              <a:latin typeface="Times New Roman" panose="02020603050405020304" pitchFamily="18" charset="0"/>
              <a:cs typeface="Times New Roman" panose="02020603050405020304" pitchFamily="18" charset="0"/>
            </a:endParaRPr>
          </a:p>
          <a:p>
            <a:pPr marL="257175" indent="-257175" algn="just">
              <a:lnSpc>
                <a:spcPct val="150000"/>
              </a:lnSpc>
              <a:buFont typeface="Wingdings"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rPr>
              <a:t>It is produced by private peasant on wide holding and by cooperative and state form.</a:t>
            </a:r>
            <a:endParaRPr lang="en-US" sz="2200" dirty="0" smtClean="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672193" y="6225725"/>
            <a:ext cx="2057400" cy="365125"/>
          </a:xfrm>
        </p:spPr>
        <p:txBody>
          <a:bodyPr/>
          <a:lstStyle/>
          <a:p>
            <a:r>
              <a:rPr lang="en-US" dirty="0" smtClean="0"/>
              <a:t>28/8/2013</a:t>
            </a:r>
            <a:endParaRPr lang="en-US" dirty="0"/>
          </a:p>
        </p:txBody>
      </p:sp>
      <p:sp>
        <p:nvSpPr>
          <p:cNvPr id="5" name="Slide Number Placeholder 4"/>
          <p:cNvSpPr>
            <a:spLocks noGrp="1"/>
          </p:cNvSpPr>
          <p:nvPr>
            <p:ph type="sldNum" sz="quarter" idx="12"/>
          </p:nvPr>
        </p:nvSpPr>
        <p:spPr/>
        <p:txBody>
          <a:bodyPr/>
          <a:lstStyle/>
          <a:p>
            <a:fld id="{0A27B999-C969-4B50-BD8B-5C1739B90BC1}" type="slidenum">
              <a:rPr lang="en-US" smtClean="0"/>
              <a:pPr/>
              <a:t>4</a:t>
            </a:fld>
            <a:endParaRPr lang="en-US" dirty="0"/>
          </a:p>
        </p:txBody>
      </p:sp>
    </p:spTree>
    <p:extLst>
      <p:ext uri="{BB962C8B-B14F-4D97-AF65-F5344CB8AC3E}">
        <p14:creationId xmlns:p14="http://schemas.microsoft.com/office/powerpoint/2010/main" xmlns="" val="1657710305"/>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771" y="233970"/>
            <a:ext cx="7886700" cy="619470"/>
          </a:xfrm>
        </p:spPr>
        <p:style>
          <a:lnRef idx="2">
            <a:schemeClr val="accent5">
              <a:shade val="50000"/>
            </a:schemeClr>
          </a:lnRef>
          <a:fillRef idx="1">
            <a:schemeClr val="accent5"/>
          </a:fillRef>
          <a:effectRef idx="0">
            <a:schemeClr val="accent5"/>
          </a:effectRef>
          <a:fontRef idx="minor">
            <a:schemeClr val="lt1"/>
          </a:fontRef>
        </p:style>
        <p:txBody>
          <a:bodyPr>
            <a:noAutofit/>
          </a:bodyPr>
          <a:lstStyle/>
          <a:p>
            <a:pPr algn="ctr"/>
            <a:r>
              <a:rPr lang="en-US" sz="2400" b="1" dirty="0" smtClean="0">
                <a:latin typeface="Times New Roman" panose="02020603050405020304" pitchFamily="18" charset="0"/>
                <a:cs typeface="Times New Roman" panose="02020603050405020304" pitchFamily="18" charset="0"/>
              </a:rPr>
              <a:t>Cont’d…</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a:xfrm>
            <a:off x="541565" y="5819324"/>
            <a:ext cx="2057400" cy="365125"/>
          </a:xfrm>
        </p:spPr>
        <p:txBody>
          <a:bodyPr/>
          <a:lstStyle/>
          <a:p>
            <a:r>
              <a:rPr lang="en-US" dirty="0" smtClean="0">
                <a:solidFill>
                  <a:schemeClr val="tx1"/>
                </a:solidFill>
              </a:rPr>
              <a:t>28/8/2013</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0A27B999-C969-4B50-BD8B-5C1739B90BC1}" type="slidenum">
              <a:rPr lang="en-US" smtClean="0"/>
              <a:pPr/>
              <a:t>5</a:t>
            </a:fld>
            <a:endParaRPr lang="en-US" dirty="0"/>
          </a:p>
        </p:txBody>
      </p:sp>
      <p:sp>
        <p:nvSpPr>
          <p:cNvPr id="5" name="Rectangle 4"/>
          <p:cNvSpPr/>
          <p:nvPr/>
        </p:nvSpPr>
        <p:spPr>
          <a:xfrm>
            <a:off x="348343" y="1030514"/>
            <a:ext cx="8215086" cy="5032147"/>
          </a:xfrm>
          <a:prstGeom prst="rect">
            <a:avLst/>
          </a:prstGeom>
        </p:spPr>
        <p:txBody>
          <a:bodyPr wrap="square">
            <a:spAutoFit/>
          </a:bodyPr>
          <a:lstStyle/>
          <a:p>
            <a:pPr marL="342900" lvl="0" indent="-342900" algn="just">
              <a:lnSpc>
                <a:spcPct val="150000"/>
              </a:lnSpc>
              <a:buFont typeface="Wingdings" pitchFamily="2" charset="2"/>
              <a:buChar char="Ø"/>
            </a:pPr>
            <a:r>
              <a:rPr lang="en-US" sz="2400" dirty="0" smtClean="0"/>
              <a:t>Maize is often consumed because of providing nutrients for humans and animals</a:t>
            </a:r>
            <a:endParaRPr lang="en-US" sz="2200" dirty="0" smtClean="0">
              <a:latin typeface="Times New Roman" panose="02020603050405020304" pitchFamily="18" charset="0"/>
              <a:cs typeface="Times New Roman" panose="02020603050405020304" pitchFamily="18" charset="0"/>
            </a:endParaRPr>
          </a:p>
          <a:p>
            <a:pPr marL="342900" lvl="0" indent="-342900" algn="just">
              <a:lnSpc>
                <a:spcPct val="150000"/>
              </a:lnSpc>
              <a:buFont typeface="Wingdings" pitchFamily="2" charset="2"/>
              <a:buChar char="Ø"/>
            </a:pPr>
            <a:r>
              <a:rPr lang="en-US" sz="2400" dirty="0" smtClean="0"/>
              <a:t>It also serves as a basic raw material for the production of starch, oil, protein, alcoholic beverages, food sweeteners, and fuel. There are many factors that hinder (obstacle) the yield of maize</a:t>
            </a:r>
            <a:r>
              <a:rPr lang="en-US" sz="22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Wingdings" pitchFamily="2" charset="2"/>
              <a:buChar char="Ø"/>
            </a:pPr>
            <a:r>
              <a:rPr lang="en-US" sz="2400" dirty="0" smtClean="0"/>
              <a:t>This study helps us to known the effect of these factors on the maize production. </a:t>
            </a:r>
            <a:endParaRPr lang="en-US" sz="2200" dirty="0" smtClean="0">
              <a:latin typeface="Times New Roman" panose="02020603050405020304" pitchFamily="18" charset="0"/>
              <a:cs typeface="Times New Roman" panose="02020603050405020304" pitchFamily="18" charset="0"/>
            </a:endParaRPr>
          </a:p>
          <a:p>
            <a:pPr marL="342900" lvl="0" indent="-342900" algn="just">
              <a:lnSpc>
                <a:spcPct val="150000"/>
              </a:lnSpc>
            </a:pP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9629183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4" y="180861"/>
            <a:ext cx="8123465" cy="412300"/>
          </a:xfrm>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pPr algn="ctr"/>
            <a:r>
              <a:rPr lang="en-US" sz="2325" b="1" dirty="0"/>
              <a:t/>
            </a:r>
            <a:br>
              <a:rPr lang="en-US" sz="2325" b="1" dirty="0"/>
            </a:br>
            <a:r>
              <a:rPr lang="en-US" sz="2325" b="1" dirty="0"/>
              <a:t>                 </a:t>
            </a:r>
            <a:r>
              <a:rPr lang="en-US" sz="2700" b="1" dirty="0">
                <a:latin typeface="Times New Roman" panose="02020603050405020304" pitchFamily="18" charset="0"/>
                <a:ea typeface="SimSun" panose="02010600030101010101" pitchFamily="2" charset="-122"/>
                <a:cs typeface="Times New Roman" panose="02020603050405020304" pitchFamily="18" charset="0"/>
              </a:rPr>
              <a:t>Statement of the problem</a:t>
            </a:r>
            <a:r>
              <a:rPr lang="en-US" sz="2700" b="1" dirty="0">
                <a:solidFill>
                  <a:srgbClr val="B43412"/>
                </a:solidFill>
                <a:latin typeface="Times New Roman" panose="02020603050405020304" pitchFamily="18" charset="0"/>
                <a:ea typeface="SimSun" panose="02010600030101010101" pitchFamily="2" charset="-122"/>
                <a:cs typeface="Times New Roman" panose="02020603050405020304" pitchFamily="18" charset="0"/>
              </a:rPr>
              <a:t/>
            </a:r>
            <a:br>
              <a:rPr lang="en-US" sz="2700" b="1" dirty="0">
                <a:solidFill>
                  <a:srgbClr val="B43412"/>
                </a:solidFill>
                <a:latin typeface="Times New Roman" panose="02020603050405020304" pitchFamily="18" charset="0"/>
                <a:ea typeface="SimSun" panose="02010600030101010101" pitchFamily="2" charset="-122"/>
                <a:cs typeface="Times New Roman" panose="02020603050405020304" pitchFamily="18" charset="0"/>
              </a:rPr>
            </a:br>
            <a:endParaRPr lang="en-US" sz="27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416" y="875035"/>
            <a:ext cx="8624552" cy="4200838"/>
          </a:xfrm>
        </p:spPr>
        <p:txBody>
          <a:bodyPr>
            <a:normAutofit fontScale="77500" lnSpcReduction="20000"/>
          </a:bodyPr>
          <a:lstStyle/>
          <a:p>
            <a:pPr marL="0" indent="0">
              <a:lnSpc>
                <a:spcPct val="150000"/>
              </a:lnSpc>
              <a:buFont typeface="Wingdings" pitchFamily="2" charset="2"/>
              <a:buChar char="Ø"/>
            </a:pPr>
            <a:r>
              <a:rPr lang="en-US" sz="3000" dirty="0"/>
              <a:t>Agricultural productivity in Ethiopia is very low compared to other Sub-Saharan African countries.</a:t>
            </a:r>
            <a:endParaRPr lang="en-US" sz="3000" dirty="0" smtClean="0"/>
          </a:p>
          <a:p>
            <a:pPr marL="0" indent="0">
              <a:lnSpc>
                <a:spcPct val="150000"/>
              </a:lnSpc>
              <a:buFont typeface="Wingdings" pitchFamily="2" charset="2"/>
              <a:buChar char="Ø"/>
            </a:pPr>
            <a:r>
              <a:rPr lang="en-US" sz="3000" dirty="0"/>
              <a:t>Even though the majority of people are depend on agriculture, private peasant land holders are many problems that one face. From this problem the major one is minimum production of maize.</a:t>
            </a:r>
            <a:endParaRPr lang="en-US" sz="3000" dirty="0" smtClean="0"/>
          </a:p>
          <a:p>
            <a:pPr marL="0" indent="0">
              <a:lnSpc>
                <a:spcPct val="150000"/>
              </a:lnSpc>
              <a:buFont typeface="Wingdings" pitchFamily="2" charset="2"/>
              <a:buChar char="Ø"/>
            </a:pPr>
            <a:r>
              <a:rPr lang="en-US" sz="3000" dirty="0" smtClean="0"/>
              <a:t>The </a:t>
            </a:r>
            <a:r>
              <a:rPr lang="en-US" sz="3000" dirty="0"/>
              <a:t>main goal of this study is to examine factors that influence yield from maize production and investigate the causes of relate with the minimum production of </a:t>
            </a:r>
            <a:r>
              <a:rPr lang="en-US" sz="3000" dirty="0" smtClean="0"/>
              <a:t>maize.</a:t>
            </a:r>
            <a:endParaRPr lang="en-US" sz="3000" dirty="0">
              <a:latin typeface="Times New Roman" panose="02020603050405020304" pitchFamily="18" charset="0"/>
              <a:cs typeface="Times New Roman" panose="02020603050405020304" pitchFamily="18" charset="0"/>
            </a:endParaRPr>
          </a:p>
          <a:p>
            <a:pPr marL="0" indent="0">
              <a:buNone/>
            </a:pPr>
            <a:endParaRPr lang="en-US" sz="2250"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396421" y="5906410"/>
            <a:ext cx="2057400" cy="365125"/>
          </a:xfrm>
        </p:spPr>
        <p:txBody>
          <a:bodyPr/>
          <a:lstStyle/>
          <a:p>
            <a:r>
              <a:rPr lang="en-US" dirty="0" smtClean="0">
                <a:solidFill>
                  <a:schemeClr val="tx1"/>
                </a:solidFill>
              </a:rPr>
              <a:t>28/8/2013</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0A27B999-C969-4B50-BD8B-5C1739B90BC1}" type="slidenum">
              <a:rPr lang="en-US" smtClean="0"/>
              <a:pPr/>
              <a:t>6</a:t>
            </a:fld>
            <a:endParaRPr lang="en-US" dirty="0"/>
          </a:p>
        </p:txBody>
      </p:sp>
    </p:spTree>
    <p:extLst>
      <p:ext uri="{BB962C8B-B14F-4D97-AF65-F5344CB8AC3E}">
        <p14:creationId xmlns:p14="http://schemas.microsoft.com/office/powerpoint/2010/main" xmlns="" val="1404931714"/>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9475" y="0"/>
            <a:ext cx="7693269" cy="747328"/>
          </a:xfrm>
        </p:spPr>
        <p:style>
          <a:lnRef idx="2">
            <a:schemeClr val="accent5">
              <a:shade val="50000"/>
            </a:schemeClr>
          </a:lnRef>
          <a:fillRef idx="1">
            <a:schemeClr val="accent5"/>
          </a:fillRef>
          <a:effectRef idx="0">
            <a:schemeClr val="accent5"/>
          </a:effectRef>
          <a:fontRef idx="minor">
            <a:schemeClr val="lt1"/>
          </a:fontRef>
        </p:style>
        <p:txBody>
          <a:bodyPr>
            <a:noAutofit/>
          </a:bodyPr>
          <a:lstStyle/>
          <a:p>
            <a:pPr algn="ctr"/>
            <a:r>
              <a:rPr lang="en-US" sz="2400" b="1" dirty="0">
                <a:latin typeface="Times New Roman" panose="02020603050405020304" pitchFamily="18" charset="0"/>
                <a:cs typeface="Times New Roman" panose="02020603050405020304" pitchFamily="18" charset="0"/>
              </a:rPr>
              <a:t>Objectives of the Study</a:t>
            </a:r>
            <a:br>
              <a:rPr lang="en-US" sz="24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4320" y="699249"/>
            <a:ext cx="8869680" cy="6158753"/>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General objective of the study</a:t>
            </a:r>
          </a:p>
          <a:p>
            <a:pPr algn="just">
              <a:lnSpc>
                <a:spcPct val="150000"/>
              </a:lnSpc>
            </a:pPr>
            <a:r>
              <a:rPr lang="en-US" sz="2400" dirty="0" smtClean="0"/>
              <a:t>The general  objective of this study to examine the factors that affect the yield of maize production. </a:t>
            </a: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200" b="1" dirty="0" smtClean="0">
                <a:latin typeface="Times New Roman" panose="02020603050405020304" pitchFamily="18" charset="0"/>
                <a:cs typeface="Times New Roman" panose="02020603050405020304" pitchFamily="18" charset="0"/>
              </a:rPr>
              <a:t>Specific objective of the study</a:t>
            </a:r>
            <a:endParaRPr lang="en-US" sz="2200" b="1" dirty="0">
              <a:latin typeface="Times New Roman" panose="02020603050405020304" pitchFamily="18" charset="0"/>
              <a:cs typeface="Times New Roman" panose="02020603050405020304" pitchFamily="18" charset="0"/>
            </a:endParaRPr>
          </a:p>
          <a:p>
            <a:pPr lvl="0"/>
            <a:r>
              <a:rPr lang="en-US" sz="2400" dirty="0" smtClean="0"/>
              <a:t>To identify the factor that affects the yield of maize production.</a:t>
            </a:r>
          </a:p>
          <a:p>
            <a:pPr lvl="0"/>
            <a:r>
              <a:rPr lang="en-US" sz="2400" dirty="0" smtClean="0"/>
              <a:t>To identify the relationship between production of maize and the factor affecting the maize production</a:t>
            </a:r>
          </a:p>
          <a:p>
            <a:pPr lvl="0"/>
            <a:r>
              <a:rPr lang="en-US" sz="2400" dirty="0" smtClean="0"/>
              <a:t>To  know how to the increasing or decreasing the productivity of maize </a:t>
            </a:r>
          </a:p>
          <a:p>
            <a:pPr>
              <a:buNone/>
            </a:pPr>
            <a:endParaRPr lang="en-US" sz="2400" dirty="0"/>
          </a:p>
        </p:txBody>
      </p:sp>
      <p:sp>
        <p:nvSpPr>
          <p:cNvPr id="2" name="Date Placeholder 1"/>
          <p:cNvSpPr>
            <a:spLocks noGrp="1"/>
          </p:cNvSpPr>
          <p:nvPr>
            <p:ph type="dt" sz="half" idx="10"/>
          </p:nvPr>
        </p:nvSpPr>
        <p:spPr>
          <a:xfrm>
            <a:off x="275771" y="6356350"/>
            <a:ext cx="2315029" cy="365125"/>
          </a:xfrm>
        </p:spPr>
        <p:txBody>
          <a:bodyPr/>
          <a:lstStyle/>
          <a:p>
            <a:r>
              <a:rPr lang="en-US" dirty="0" smtClean="0">
                <a:solidFill>
                  <a:schemeClr val="tx1"/>
                </a:solidFill>
              </a:rPr>
              <a:t>28/8/2012</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0A27B999-C969-4B50-BD8B-5C1739B90BC1}" type="slidenum">
              <a:rPr lang="en-US" smtClean="0"/>
              <a:pPr/>
              <a:t>7</a:t>
            </a:fld>
            <a:endParaRPr lang="en-US" dirty="0"/>
          </a:p>
        </p:txBody>
      </p:sp>
    </p:spTree>
    <p:extLst>
      <p:ext uri="{BB962C8B-B14F-4D97-AF65-F5344CB8AC3E}">
        <p14:creationId xmlns:p14="http://schemas.microsoft.com/office/powerpoint/2010/main" xmlns="" val="1683486876"/>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2" y="2"/>
            <a:ext cx="7886699" cy="494667"/>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en-US" sz="2400" b="1" dirty="0" smtClean="0">
                <a:latin typeface="Times New Roman" panose="02020603050405020304" pitchFamily="18" charset="0"/>
                <a:cs typeface="Times New Roman" panose="02020603050405020304" pitchFamily="18" charset="0"/>
              </a:rPr>
              <a:t>Significance of the study</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5412" y="653144"/>
            <a:ext cx="8225981" cy="6452962"/>
          </a:xfrm>
        </p:spPr>
        <p:txBody>
          <a:bodyPr>
            <a:normAutofit fontScale="92500"/>
          </a:bodyPr>
          <a:lstStyle/>
          <a:p>
            <a:pPr algn="just">
              <a:lnSpc>
                <a:spcPct val="170000"/>
              </a:lnSpc>
              <a:buFont typeface="Wingdings" panose="05000000000000000000" pitchFamily="2" charset="2"/>
              <a:buChar char="Ø"/>
            </a:pPr>
            <a:r>
              <a:rPr lang="en-US" sz="2400" dirty="0" smtClean="0"/>
              <a:t>Maize plays important role in the country as staple human and livestock food and as arrow material for many industrial production..</a:t>
            </a:r>
          </a:p>
          <a:p>
            <a:pPr algn="just">
              <a:lnSpc>
                <a:spcPct val="170000"/>
              </a:lnSpc>
              <a:buFont typeface="Wingdings" panose="05000000000000000000" pitchFamily="2" charset="2"/>
              <a:buChar char="Ø"/>
            </a:pPr>
            <a:r>
              <a:rPr lang="en-US" sz="2400" dirty="0" smtClean="0"/>
              <a:t>This research study will be design to benefit the production by explore the effect of area of land, fertilizer, temperature, humidity and rainfall and make proper condition for this who are living in Werebabo woreda.</a:t>
            </a:r>
          </a:p>
          <a:p>
            <a:pPr algn="just">
              <a:lnSpc>
                <a:spcPct val="170000"/>
              </a:lnSpc>
              <a:buFont typeface="Wingdings" panose="05000000000000000000" pitchFamily="2" charset="2"/>
              <a:buChar char="Ø"/>
            </a:pPr>
            <a:r>
              <a:rPr lang="en-US" sz="2400" dirty="0" smtClean="0"/>
              <a:t>To identify the factor that affects to maize production in the Werebabo woreda and to increases the awareness of factor that affects maize production for the farmer lives in the study area.</a:t>
            </a:r>
          </a:p>
          <a:p>
            <a:pPr algn="just">
              <a:lnSpc>
                <a:spcPct val="170000"/>
              </a:lnSpc>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lnSpc>
                <a:spcPct val="170000"/>
              </a:lnSpc>
              <a:buNone/>
            </a:pPr>
            <a:endParaRPr lang="en-US" sz="6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672193" y="6328229"/>
            <a:ext cx="2057400" cy="348342"/>
          </a:xfrm>
        </p:spPr>
        <p:txBody>
          <a:bodyPr/>
          <a:lstStyle/>
          <a:p>
            <a:r>
              <a:rPr lang="en-US" dirty="0" smtClean="0">
                <a:solidFill>
                  <a:schemeClr val="tx1"/>
                </a:solidFill>
              </a:rPr>
              <a:t>28/82013</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0A27B999-C969-4B50-BD8B-5C1739B90BC1}" type="slidenum">
              <a:rPr lang="en-US" smtClean="0">
                <a:solidFill>
                  <a:schemeClr val="tx1"/>
                </a:solidFill>
              </a:rPr>
              <a:pPr/>
              <a:t>8</a:t>
            </a:fld>
            <a:endParaRPr lang="en-US" dirty="0">
              <a:solidFill>
                <a:schemeClr val="tx1"/>
              </a:solidFill>
            </a:endParaRPr>
          </a:p>
        </p:txBody>
      </p:sp>
    </p:spTree>
    <p:extLst>
      <p:ext uri="{BB962C8B-B14F-4D97-AF65-F5344CB8AC3E}">
        <p14:creationId xmlns:p14="http://schemas.microsoft.com/office/powerpoint/2010/main" xmlns="" val="3747586004"/>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159038"/>
            <a:ext cx="8043231" cy="432633"/>
          </a:xfrm>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pPr algn="ctr"/>
            <a:r>
              <a:rPr lang="en-US" sz="2400" b="1" dirty="0">
                <a:latin typeface="Times New Roman" panose="02020603050405020304" pitchFamily="18" charset="0"/>
                <a:cs typeface="Times New Roman" panose="02020603050405020304" pitchFamily="18" charset="0"/>
              </a:rPr>
              <a:t>Methodology</a:t>
            </a:r>
          </a:p>
        </p:txBody>
      </p:sp>
      <p:sp>
        <p:nvSpPr>
          <p:cNvPr id="3" name="Date Placeholder 2"/>
          <p:cNvSpPr>
            <a:spLocks noGrp="1"/>
          </p:cNvSpPr>
          <p:nvPr>
            <p:ph type="dt" sz="half" idx="10"/>
          </p:nvPr>
        </p:nvSpPr>
        <p:spPr>
          <a:xfrm>
            <a:off x="628651" y="5993496"/>
            <a:ext cx="2057400" cy="365125"/>
          </a:xfrm>
        </p:spPr>
        <p:txBody>
          <a:bodyPr/>
          <a:lstStyle/>
          <a:p>
            <a:r>
              <a:rPr lang="en-US" dirty="0" smtClean="0">
                <a:solidFill>
                  <a:schemeClr val="tx1"/>
                </a:solidFill>
              </a:rPr>
              <a:t>28/8/2013</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0A27B999-C969-4B50-BD8B-5C1739B90BC1}" type="slidenum">
              <a:rPr lang="en-US" smtClean="0"/>
              <a:pPr/>
              <a:t>9</a:t>
            </a:fld>
            <a:endParaRPr lang="en-US" dirty="0"/>
          </a:p>
        </p:txBody>
      </p:sp>
      <p:sp>
        <p:nvSpPr>
          <p:cNvPr id="8" name="Rectangle 7"/>
          <p:cNvSpPr/>
          <p:nvPr/>
        </p:nvSpPr>
        <p:spPr>
          <a:xfrm>
            <a:off x="217715" y="638629"/>
            <a:ext cx="8476342" cy="5724644"/>
          </a:xfrm>
          <a:prstGeom prst="rect">
            <a:avLst/>
          </a:prstGeom>
        </p:spPr>
        <p:txBody>
          <a:bodyPr wrap="square">
            <a:spAutoFit/>
          </a:bodyPr>
          <a:lstStyle/>
          <a:p>
            <a:pPr algn="ctr">
              <a:lnSpc>
                <a:spcPct val="150000"/>
              </a:lnSpc>
            </a:pPr>
            <a:r>
              <a:rPr lang="en-US" sz="2200" b="1" dirty="0" smtClean="0">
                <a:latin typeface="Times New Roman" panose="02020603050405020304" pitchFamily="18" charset="0"/>
                <a:cs typeface="Times New Roman" panose="02020603050405020304" pitchFamily="18" charset="0"/>
              </a:rPr>
              <a:t>Description of Study Area </a:t>
            </a:r>
          </a:p>
          <a:p>
            <a:pPr marL="214313" indent="-214313" algn="just">
              <a:lnSpc>
                <a:spcPct val="150000"/>
              </a:lnSpc>
              <a:buFont typeface="Wingdings" panose="05000000000000000000" pitchFamily="2" charset="2"/>
              <a:buChar char="Ø"/>
            </a:pPr>
            <a:r>
              <a:rPr lang="en-US" sz="2400" dirty="0" smtClean="0"/>
              <a:t>The Study will be conducted in Amhara Region Werebaboworeda.</a:t>
            </a:r>
          </a:p>
          <a:p>
            <a:pPr>
              <a:buFont typeface="Wingdings" pitchFamily="2" charset="2"/>
              <a:buChar char="Ø"/>
            </a:pPr>
            <a:r>
              <a:rPr lang="en-US" sz="2400" dirty="0" smtClean="0"/>
              <a:t> This town is found at North part of Ethiopia 420</a:t>
            </a:r>
            <a:r>
              <a:rPr lang="en-US" sz="2400" u="sng" dirty="0" smtClean="0"/>
              <a:t> </a:t>
            </a:r>
            <a:r>
              <a:rPr lang="en-US" sz="2400" dirty="0" smtClean="0"/>
              <a:t>kilometer for Addis Ababa.</a:t>
            </a:r>
          </a:p>
          <a:p>
            <a:pPr algn="ctr">
              <a:lnSpc>
                <a:spcPct val="150000"/>
              </a:lnSpc>
            </a:pPr>
            <a:r>
              <a:rPr lang="en-US" sz="2400" b="1" dirty="0" smtClean="0">
                <a:latin typeface="Times New Roman" panose="02020603050405020304" pitchFamily="18" charset="0"/>
                <a:cs typeface="Times New Roman" panose="02020603050405020304" pitchFamily="18" charset="0"/>
              </a:rPr>
              <a:t>Study population</a:t>
            </a:r>
          </a:p>
          <a:p>
            <a:pPr marL="342900" indent="-342900" algn="just">
              <a:lnSpc>
                <a:spcPct val="150000"/>
              </a:lnSpc>
              <a:buFont typeface="Wingdings" pitchFamily="2" charset="2"/>
              <a:buChar char="Ø"/>
            </a:pPr>
            <a:r>
              <a:rPr lang="en-US" sz="2400" dirty="0" smtClean="0"/>
              <a:t>The study population is the total production found in case of Werebaboworeda.</a:t>
            </a:r>
            <a:endParaRPr lang="en-US" sz="2200" dirty="0" smtClean="0">
              <a:latin typeface="Times New Roman" panose="02020603050405020304" pitchFamily="18" charset="0"/>
              <a:cs typeface="Times New Roman" panose="02020603050405020304" pitchFamily="18" charset="0"/>
            </a:endParaRPr>
          </a:p>
          <a:p>
            <a:pPr marL="214313" indent="-214313" algn="just">
              <a:lnSpc>
                <a:spcPct val="150000"/>
              </a:lnSpc>
              <a:buFont typeface="Wingdings" panose="05000000000000000000" pitchFamily="2" charset="2"/>
              <a:buChar char="Ø"/>
            </a:pPr>
            <a:r>
              <a:rPr lang="en-US" sz="2400" dirty="0" smtClean="0"/>
              <a:t>The target population of this study is yearly maize production in the Werebaboworeda.</a:t>
            </a:r>
          </a:p>
          <a:p>
            <a:pPr marL="214313" indent="-214313" algn="just">
              <a:lnSpc>
                <a:spcPct val="15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41256586"/>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1900</TotalTime>
  <Words>1192</Words>
  <Application>Microsoft Office PowerPoint</Application>
  <PresentationFormat>On-screen Show (4:3)</PresentationFormat>
  <Paragraphs>207</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RESEARCH  PROPOSAL TITLE</vt:lpstr>
      <vt:lpstr>Research overview</vt:lpstr>
      <vt:lpstr>Introduction Background of Study </vt:lpstr>
      <vt:lpstr>Cont’d… </vt:lpstr>
      <vt:lpstr>                  Statement of the problem </vt:lpstr>
      <vt:lpstr>Objectives of the Study </vt:lpstr>
      <vt:lpstr>Significance of the study</vt:lpstr>
      <vt:lpstr>Methodology</vt:lpstr>
      <vt:lpstr>Study design and Sampling Techniques</vt:lpstr>
      <vt:lpstr>Variables considered in the study   </vt:lpstr>
      <vt:lpstr>Sample size determination</vt:lpstr>
      <vt:lpstr>Methods of data Analysis  </vt:lpstr>
      <vt:lpstr>Inferential statistics </vt:lpstr>
      <vt:lpstr>Regression Analysis</vt:lpstr>
      <vt:lpstr>Significance test for multiple linear regressions </vt:lpstr>
      <vt:lpstr>  Overall model adequacy checking </vt:lpstr>
      <vt:lpstr>Cont’d…</vt:lpstr>
      <vt:lpstr>  Work Plan and Budget Breakdown  </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Background of Study</dc:title>
  <dc:creator>Lab2</dc:creator>
  <cp:lastModifiedBy>Windows User</cp:lastModifiedBy>
  <cp:revision>352</cp:revision>
  <dcterms:created xsi:type="dcterms:W3CDTF">2016-03-20T22:16:25Z</dcterms:created>
  <dcterms:modified xsi:type="dcterms:W3CDTF">2021-06-30T23:16:00Z</dcterms:modified>
</cp:coreProperties>
</file>