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94660"/>
  </p:normalViewPr>
  <p:slideViewPr>
    <p:cSldViewPr>
      <p:cViewPr varScale="1">
        <p:scale>
          <a:sx n="69" d="100"/>
          <a:sy n="69" d="100"/>
        </p:scale>
        <p:origin x="-139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s-ES" smtClean="0"/>
              <a:t>Haga clic para modificar el estilo de título del patrón</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white"/>
        <p:txBody>
          <a:bodyPr/>
          <a:lstStyle/>
          <a:p>
            <a:fld id="{80E7316A-3A94-4D5B-A832-E20FC868BCE3}" type="datetimeFigureOut">
              <a:rPr lang="es-CR" smtClean="0"/>
              <a:t>28/05/2014</a:t>
            </a:fld>
            <a:endParaRPr lang="es-CR"/>
          </a:p>
        </p:txBody>
      </p:sp>
      <p:sp>
        <p:nvSpPr>
          <p:cNvPr id="5" name="Footer Placeholder 4"/>
          <p:cNvSpPr>
            <a:spLocks noGrp="1"/>
          </p:cNvSpPr>
          <p:nvPr>
            <p:ph type="ftr" sz="quarter" idx="11"/>
          </p:nvPr>
        </p:nvSpPr>
        <p:spPr bwMode="white"/>
        <p:txBody>
          <a:bodyPr/>
          <a:lstStyle/>
          <a:p>
            <a:endParaRPr lang="es-CR"/>
          </a:p>
        </p:txBody>
      </p:sp>
      <p:sp>
        <p:nvSpPr>
          <p:cNvPr id="6" name="Slide Number Placeholder 5"/>
          <p:cNvSpPr>
            <a:spLocks noGrp="1"/>
          </p:cNvSpPr>
          <p:nvPr>
            <p:ph type="sldNum" sz="quarter" idx="12"/>
          </p:nvPr>
        </p:nvSpPr>
        <p:spPr/>
        <p:txBody>
          <a:bodyPr/>
          <a:lstStyle/>
          <a:p>
            <a:fld id="{7351FD8F-6773-4FF3-B3CE-16A31A9060AA}" type="slidenum">
              <a:rPr lang="es-CR" smtClean="0"/>
              <a:t>‹Nº›</a:t>
            </a:fld>
            <a:endParaRPr lang="es-C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0E7316A-3A94-4D5B-A832-E20FC868BCE3}" type="datetimeFigureOut">
              <a:rPr lang="es-CR" smtClean="0"/>
              <a:t>28/05/2014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351FD8F-6773-4FF3-B3CE-16A31A9060AA}" type="slidenum">
              <a:rPr lang="es-CR" smtClean="0"/>
              <a:t>‹Nº›</a:t>
            </a:fld>
            <a:endParaRPr lang="es-C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0E7316A-3A94-4D5B-A832-E20FC868BCE3}" type="datetimeFigureOut">
              <a:rPr lang="es-CR" smtClean="0"/>
              <a:t>28/05/2014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351FD8F-6773-4FF3-B3CE-16A31A9060AA}" type="slidenum">
              <a:rPr lang="es-CR" smtClean="0"/>
              <a:t>‹Nº›</a:t>
            </a:fld>
            <a:endParaRPr lang="es-C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0E7316A-3A94-4D5B-A832-E20FC868BCE3}" type="datetimeFigureOut">
              <a:rPr lang="es-CR" smtClean="0"/>
              <a:t>28/05/2014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351FD8F-6773-4FF3-B3CE-16A31A9060AA}" type="slidenum">
              <a:rPr lang="es-CR" smtClean="0"/>
              <a:t>‹Nº›</a:t>
            </a:fld>
            <a:endParaRPr lang="es-CR"/>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E7316A-3A94-4D5B-A832-E20FC868BCE3}" type="datetimeFigureOut">
              <a:rPr lang="es-CR" smtClean="0"/>
              <a:t>28/05/2014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351FD8F-6773-4FF3-B3CE-16A31A9060AA}" type="slidenum">
              <a:rPr lang="es-CR" smtClean="0"/>
              <a:t>‹Nº›</a:t>
            </a:fld>
            <a:endParaRPr lang="es-CR"/>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80E7316A-3A94-4D5B-A832-E20FC868BCE3}" type="datetimeFigureOut">
              <a:rPr lang="es-CR" smtClean="0"/>
              <a:t>28/05/2014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7351FD8F-6773-4FF3-B3CE-16A31A9060AA}" type="slidenum">
              <a:rPr lang="es-CR" smtClean="0"/>
              <a:t>‹Nº›</a:t>
            </a:fld>
            <a:endParaRPr lang="es-CR"/>
          </a:p>
        </p:txBody>
      </p:sp>
      <p:sp>
        <p:nvSpPr>
          <p:cNvPr id="12" name="Content Placeholder 11"/>
          <p:cNvSpPr>
            <a:spLocks noGrp="1"/>
          </p:cNvSpPr>
          <p:nvPr>
            <p:ph sz="quarter" idx="14"/>
          </p:nvPr>
        </p:nvSpPr>
        <p:spPr>
          <a:xfrm>
            <a:off x="4648200" y="2438400"/>
            <a:ext cx="3124200" cy="3124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80E7316A-3A94-4D5B-A832-E20FC868BCE3}" type="datetimeFigureOut">
              <a:rPr lang="es-CR" smtClean="0"/>
              <a:t>28/05/2014</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7351FD8F-6773-4FF3-B3CE-16A31A9060AA}" type="slidenum">
              <a:rPr lang="es-CR" smtClean="0"/>
              <a:t>‹Nº›</a:t>
            </a:fld>
            <a:endParaRPr lang="es-C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80E7316A-3A94-4D5B-A832-E20FC868BCE3}" type="datetimeFigureOut">
              <a:rPr lang="es-CR" smtClean="0"/>
              <a:t>28/05/2014</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7351FD8F-6773-4FF3-B3CE-16A31A9060AA}" type="slidenum">
              <a:rPr lang="es-CR" smtClean="0"/>
              <a:t>‹Nº›</a:t>
            </a:fld>
            <a:endParaRPr lang="es-CR"/>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0E7316A-3A94-4D5B-A832-E20FC868BCE3}" type="datetimeFigureOut">
              <a:rPr lang="es-CR" smtClean="0"/>
              <a:t>28/05/2014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7351FD8F-6773-4FF3-B3CE-16A31A9060AA}" type="slidenum">
              <a:rPr lang="es-CR" smtClean="0"/>
              <a:t>‹Nº›</a:t>
            </a:fld>
            <a:endParaRPr lang="es-C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0E7316A-3A94-4D5B-A832-E20FC868BCE3}" type="datetimeFigureOut">
              <a:rPr lang="es-CR" smtClean="0"/>
              <a:t>28/05/2014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7351FD8F-6773-4FF3-B3CE-16A31A9060AA}" type="slidenum">
              <a:rPr lang="es-CR" smtClean="0"/>
              <a:t>‹Nº›</a:t>
            </a:fld>
            <a:endParaRPr lang="es-CR"/>
          </a:p>
        </p:txBody>
      </p:sp>
      <p:sp>
        <p:nvSpPr>
          <p:cNvPr id="9" name="Content Placeholder 8"/>
          <p:cNvSpPr>
            <a:spLocks noGrp="1"/>
          </p:cNvSpPr>
          <p:nvPr>
            <p:ph sz="quarter" idx="13"/>
          </p:nvPr>
        </p:nvSpPr>
        <p:spPr>
          <a:xfrm>
            <a:off x="1371600" y="1676400"/>
            <a:ext cx="3276600" cy="3505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0E7316A-3A94-4D5B-A832-E20FC868BCE3}" type="datetimeFigureOut">
              <a:rPr lang="es-CR" smtClean="0"/>
              <a:t>28/05/2014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7351FD8F-6773-4FF3-B3CE-16A31A9060AA}" type="slidenum">
              <a:rPr lang="es-CR" smtClean="0"/>
              <a:t>‹Nº›</a:t>
            </a:fld>
            <a:endParaRPr lang="es-C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80E7316A-3A94-4D5B-A832-E20FC868BCE3}" type="datetimeFigureOut">
              <a:rPr lang="es-CR" smtClean="0"/>
              <a:t>28/05/2014</a:t>
            </a:fld>
            <a:endParaRPr lang="es-CR"/>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s-CR"/>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7351FD8F-6773-4FF3-B3CE-16A31A9060AA}" type="slidenum">
              <a:rPr lang="es-CR" smtClean="0"/>
              <a:t>‹Nº›</a:t>
            </a:fld>
            <a:endParaRPr lang="es-C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err="1" smtClean="0"/>
              <a:t>Quality</a:t>
            </a:r>
            <a:r>
              <a:rPr lang="es-MX" dirty="0" smtClean="0"/>
              <a:t> </a:t>
            </a:r>
            <a:r>
              <a:rPr lang="es-MX" dirty="0" err="1" smtClean="0"/>
              <a:t>Assurance</a:t>
            </a:r>
            <a:endParaRPr lang="es-CR" dirty="0"/>
          </a:p>
        </p:txBody>
      </p:sp>
      <p:sp>
        <p:nvSpPr>
          <p:cNvPr id="3" name="2 Subtítulo"/>
          <p:cNvSpPr>
            <a:spLocks noGrp="1"/>
          </p:cNvSpPr>
          <p:nvPr>
            <p:ph type="subTitle" idx="1"/>
          </p:nvPr>
        </p:nvSpPr>
        <p:spPr/>
        <p:txBody>
          <a:bodyPr/>
          <a:lstStyle/>
          <a:p>
            <a:r>
              <a:rPr lang="es-MX" dirty="0" smtClean="0"/>
              <a:t>QA</a:t>
            </a:r>
            <a:endParaRPr lang="es-CR" dirty="0"/>
          </a:p>
        </p:txBody>
      </p:sp>
    </p:spTree>
    <p:extLst>
      <p:ext uri="{BB962C8B-B14F-4D97-AF65-F5344CB8AC3E}">
        <p14:creationId xmlns:p14="http://schemas.microsoft.com/office/powerpoint/2010/main" val="2221727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a:t>Performance </a:t>
            </a:r>
            <a:r>
              <a:rPr lang="es-MX" dirty="0" err="1"/>
              <a:t>testing</a:t>
            </a:r>
            <a:endParaRPr lang="es-MX" dirty="0"/>
          </a:p>
        </p:txBody>
      </p:sp>
      <p:sp>
        <p:nvSpPr>
          <p:cNvPr id="3" name="2 Subtítulo"/>
          <p:cNvSpPr>
            <a:spLocks noGrp="1"/>
          </p:cNvSpPr>
          <p:nvPr>
            <p:ph type="subTitle" idx="1"/>
          </p:nvPr>
        </p:nvSpPr>
        <p:spPr/>
        <p:txBody>
          <a:bodyPr>
            <a:noAutofit/>
          </a:bodyPr>
          <a:lstStyle/>
          <a:p>
            <a:pPr algn="just"/>
            <a:r>
              <a:rPr lang="es-MX" i="0" dirty="0"/>
              <a:t>Es una prueba en el que se determina qué tan rápido puede correr un software, también se toma en cuenta la estabilidad y el uso de recursos en una computadora</a:t>
            </a:r>
            <a:endParaRPr lang="es-MX" dirty="0"/>
          </a:p>
        </p:txBody>
      </p:sp>
    </p:spTree>
    <p:extLst>
      <p:ext uri="{BB962C8B-B14F-4D97-AF65-F5344CB8AC3E}">
        <p14:creationId xmlns:p14="http://schemas.microsoft.com/office/powerpoint/2010/main" val="2343235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a:t>Security </a:t>
            </a:r>
            <a:r>
              <a:rPr lang="es-MX" dirty="0" err="1"/>
              <a:t>testing</a:t>
            </a:r>
            <a:endParaRPr lang="es-MX" dirty="0"/>
          </a:p>
        </p:txBody>
      </p:sp>
      <p:sp>
        <p:nvSpPr>
          <p:cNvPr id="3" name="2 Subtítulo"/>
          <p:cNvSpPr>
            <a:spLocks noGrp="1"/>
          </p:cNvSpPr>
          <p:nvPr>
            <p:ph type="subTitle" idx="1"/>
          </p:nvPr>
        </p:nvSpPr>
        <p:spPr/>
        <p:txBody>
          <a:bodyPr>
            <a:noAutofit/>
          </a:bodyPr>
          <a:lstStyle/>
          <a:p>
            <a:pPr algn="just"/>
            <a:r>
              <a:rPr lang="es-MX" sz="2400" i="0" dirty="0"/>
              <a:t>Las pruebas de seguridad son esenciales ya que previene que el software sea pirateado o sea víctima de algún hacker.</a:t>
            </a:r>
            <a:endParaRPr lang="es-MX" sz="2400" dirty="0"/>
          </a:p>
        </p:txBody>
      </p:sp>
    </p:spTree>
    <p:extLst>
      <p:ext uri="{BB962C8B-B14F-4D97-AF65-F5344CB8AC3E}">
        <p14:creationId xmlns:p14="http://schemas.microsoft.com/office/powerpoint/2010/main" val="1687553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QA</a:t>
            </a:r>
            <a:endParaRPr lang="es-CR" dirty="0"/>
          </a:p>
        </p:txBody>
      </p:sp>
      <p:sp>
        <p:nvSpPr>
          <p:cNvPr id="3" name="2 Marcador de texto"/>
          <p:cNvSpPr>
            <a:spLocks noGrp="1"/>
          </p:cNvSpPr>
          <p:nvPr>
            <p:ph type="body" sz="half" idx="2"/>
          </p:nvPr>
        </p:nvSpPr>
        <p:spPr/>
        <p:txBody>
          <a:bodyPr>
            <a:normAutofit lnSpcReduction="10000"/>
          </a:bodyPr>
          <a:lstStyle/>
          <a:p>
            <a:pPr algn="just"/>
            <a:r>
              <a:rPr lang="es-CR" sz="1800" dirty="0"/>
              <a:t>El QA es el “Profesional “encargado de probar y testear un software para conocer si este cumple con todos los estándares de calidad y que este no falle en su ejecución.</a:t>
            </a:r>
          </a:p>
          <a:p>
            <a:endParaRPr lang="es-CR" dirty="0"/>
          </a:p>
        </p:txBody>
      </p:sp>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371600" y="2165169"/>
            <a:ext cx="3276600" cy="2527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2590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Test </a:t>
            </a:r>
            <a:r>
              <a:rPr lang="es-CR" dirty="0"/>
              <a:t>Cases o Casos de prueba</a:t>
            </a:r>
          </a:p>
        </p:txBody>
      </p:sp>
      <p:sp>
        <p:nvSpPr>
          <p:cNvPr id="3" name="2 Marcador de texto"/>
          <p:cNvSpPr>
            <a:spLocks noGrp="1"/>
          </p:cNvSpPr>
          <p:nvPr>
            <p:ph type="body" sz="half" idx="2"/>
          </p:nvPr>
        </p:nvSpPr>
        <p:spPr/>
        <p:txBody>
          <a:bodyPr>
            <a:normAutofit fontScale="70000" lnSpcReduction="20000"/>
          </a:bodyPr>
          <a:lstStyle/>
          <a:p>
            <a:pPr algn="just"/>
            <a:r>
              <a:rPr lang="es-CR" sz="2100" dirty="0"/>
              <a:t>El test case consiste en una serie de pasos  que se deben realizar con el fin de comprobar la funcionalidad, en el caso de la ingeniería en Software que verifique si un software del sistema o una aplicación se encuentra trabajando correctamente o no.</a:t>
            </a:r>
          </a:p>
          <a:p>
            <a:endParaRPr lang="es-CR" dirty="0"/>
          </a:p>
        </p:txBody>
      </p:sp>
      <p:pic>
        <p:nvPicPr>
          <p:cNvPr id="2052" name="Picture 4"/>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043608" y="1124743"/>
            <a:ext cx="3692192" cy="4536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1763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Caja </a:t>
            </a:r>
            <a:r>
              <a:rPr lang="es-CR" dirty="0" smtClean="0"/>
              <a:t>negra</a:t>
            </a:r>
            <a:r>
              <a:rPr lang="es-CR" dirty="0"/>
              <a:t/>
            </a:r>
            <a:br>
              <a:rPr lang="es-CR" dirty="0"/>
            </a:br>
            <a:endParaRPr lang="es-CR" dirty="0"/>
          </a:p>
        </p:txBody>
      </p:sp>
      <p:sp>
        <p:nvSpPr>
          <p:cNvPr id="3" name="2 Marcador de texto"/>
          <p:cNvSpPr>
            <a:spLocks noGrp="1"/>
          </p:cNvSpPr>
          <p:nvPr>
            <p:ph type="body" sz="half" idx="2"/>
          </p:nvPr>
        </p:nvSpPr>
        <p:spPr>
          <a:xfrm>
            <a:off x="4953001" y="2275840"/>
            <a:ext cx="2819399" cy="3097376"/>
          </a:xfrm>
        </p:spPr>
        <p:txBody>
          <a:bodyPr>
            <a:normAutofit fontScale="92500" lnSpcReduction="20000"/>
          </a:bodyPr>
          <a:lstStyle/>
          <a:p>
            <a:pPr algn="just"/>
            <a:r>
              <a:rPr lang="es-CR" sz="1500" dirty="0"/>
              <a:t>Estás pruebas van dirigidas a la revisión de un una función del sistema de software </a:t>
            </a:r>
            <a:r>
              <a:rPr lang="es-CR" sz="1500" dirty="0" smtClean="0"/>
              <a:t>y/o </a:t>
            </a:r>
            <a:r>
              <a:rPr lang="es-CR" sz="1500" dirty="0"/>
              <a:t>sus </a:t>
            </a:r>
            <a:r>
              <a:rPr lang="es-CR" sz="1500" dirty="0" smtClean="0"/>
              <a:t>componentes.</a:t>
            </a:r>
          </a:p>
          <a:p>
            <a:pPr lvl="0" algn="l"/>
            <a:r>
              <a:rPr lang="es-CR" sz="1500" dirty="0" smtClean="0"/>
              <a:t>1. Permite </a:t>
            </a:r>
            <a:r>
              <a:rPr lang="es-CR" sz="1500" dirty="0"/>
              <a:t>dar </a:t>
            </a:r>
            <a:r>
              <a:rPr lang="es-CR" sz="1500" dirty="0" smtClean="0"/>
              <a:t>un enfoque más claro </a:t>
            </a:r>
            <a:r>
              <a:rPr lang="es-CR" sz="1500" dirty="0"/>
              <a:t>del conjunto.</a:t>
            </a:r>
          </a:p>
          <a:p>
            <a:pPr lvl="0" algn="l"/>
            <a:r>
              <a:rPr lang="es-CR" sz="1500" dirty="0" smtClean="0"/>
              <a:t>2. Está </a:t>
            </a:r>
            <a:r>
              <a:rPr lang="es-CR" sz="1500" dirty="0"/>
              <a:t>dirigida a entradas, salidas y sus respectivas respuestas.</a:t>
            </a:r>
          </a:p>
          <a:p>
            <a:pPr lvl="0" algn="l"/>
            <a:r>
              <a:rPr lang="es-CR" sz="1500" dirty="0" smtClean="0"/>
              <a:t>3 .No </a:t>
            </a:r>
            <a:r>
              <a:rPr lang="es-CR" sz="1500" dirty="0"/>
              <a:t>interfiere con el proceso interno.</a:t>
            </a:r>
          </a:p>
          <a:p>
            <a:pPr algn="just"/>
            <a:endParaRPr lang="es-CR" dirty="0"/>
          </a:p>
        </p:txBody>
      </p:sp>
      <p:sp>
        <p:nvSpPr>
          <p:cNvPr id="5" name="1 Título"/>
          <p:cNvSpPr txBox="1">
            <a:spLocks/>
          </p:cNvSpPr>
          <p:nvPr/>
        </p:nvSpPr>
        <p:spPr>
          <a:xfrm>
            <a:off x="1371537" y="1412776"/>
            <a:ext cx="2819399" cy="599440"/>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1700" b="1" kern="1200" cap="all" spc="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smtClean="0"/>
              <a:t>Caja Blanca</a:t>
            </a:r>
            <a:endParaRPr lang="es-CR" dirty="0"/>
          </a:p>
        </p:txBody>
      </p:sp>
      <p:sp>
        <p:nvSpPr>
          <p:cNvPr id="6" name="2 Marcador de texto"/>
          <p:cNvSpPr txBox="1">
            <a:spLocks/>
          </p:cNvSpPr>
          <p:nvPr/>
        </p:nvSpPr>
        <p:spPr>
          <a:xfrm>
            <a:off x="1371537" y="2279534"/>
            <a:ext cx="2819399" cy="3021673"/>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150000"/>
              </a:lnSpc>
              <a:spcBef>
                <a:spcPct val="20000"/>
              </a:spcBef>
              <a:buClrTx/>
              <a:buFont typeface="Wingdings" pitchFamily="2" charset="2"/>
              <a:buNone/>
              <a:defRPr sz="1400" kern="1200" baseline="0">
                <a:solidFill>
                  <a:schemeClr val="tx1"/>
                </a:solidFill>
                <a:latin typeface="+mn-lt"/>
                <a:ea typeface="+mn-ea"/>
                <a:cs typeface="+mn-cs"/>
              </a:defRPr>
            </a:lvl1pPr>
            <a:lvl2pPr marL="457200" indent="0" algn="l" defTabSz="914400" rtl="0" eaLnBrk="1" latinLnBrk="0" hangingPunct="1">
              <a:spcBef>
                <a:spcPct val="20000"/>
              </a:spcBef>
              <a:buClrTx/>
              <a:buFont typeface="Arial" pitchFamily="34" charset="0"/>
              <a:buNone/>
              <a:defRPr sz="1200" kern="1200" baseline="0">
                <a:solidFill>
                  <a:schemeClr val="tx1"/>
                </a:solidFill>
                <a:latin typeface="+mn-lt"/>
                <a:ea typeface="+mn-ea"/>
                <a:cs typeface="+mn-cs"/>
              </a:defRPr>
            </a:lvl2pPr>
            <a:lvl3pPr marL="914400" indent="0" algn="l" defTabSz="914400" rtl="0" eaLnBrk="1" latinLnBrk="0" hangingPunct="1">
              <a:spcBef>
                <a:spcPct val="20000"/>
              </a:spcBef>
              <a:buClrTx/>
              <a:buFont typeface="Arial" pitchFamily="34" charset="0"/>
              <a:buNone/>
              <a:defRPr sz="1000" kern="1200" baseline="0">
                <a:solidFill>
                  <a:schemeClr val="tx1"/>
                </a:solidFill>
                <a:latin typeface="+mn-lt"/>
                <a:ea typeface="+mn-ea"/>
                <a:cs typeface="+mn-cs"/>
              </a:defRPr>
            </a:lvl3pPr>
            <a:lvl4pPr marL="1371600" indent="0" algn="l" defTabSz="914400" rtl="0" eaLnBrk="1" latinLnBrk="0" hangingPunct="1">
              <a:spcBef>
                <a:spcPct val="20000"/>
              </a:spcBef>
              <a:buClrTx/>
              <a:buFont typeface="Arial" pitchFamily="34" charset="0"/>
              <a:buNone/>
              <a:defRPr sz="900" kern="1200" baseline="0">
                <a:solidFill>
                  <a:schemeClr val="tx1"/>
                </a:solidFill>
                <a:latin typeface="+mn-lt"/>
                <a:ea typeface="+mn-ea"/>
                <a:cs typeface="+mn-cs"/>
              </a:defRPr>
            </a:lvl4pPr>
            <a:lvl5pPr marL="1828800" indent="0" algn="l" defTabSz="914400" rtl="0" eaLnBrk="1" latinLnBrk="0" hangingPunct="1">
              <a:spcBef>
                <a:spcPct val="20000"/>
              </a:spcBef>
              <a:buClrTx/>
              <a:buFont typeface="Arial" pitchFamily="34" charset="0"/>
              <a:buNone/>
              <a:defRPr sz="900" kern="1200" baseline="0">
                <a:solidFill>
                  <a:schemeClr val="tx1"/>
                </a:solidFill>
                <a:latin typeface="+mn-lt"/>
                <a:ea typeface="+mn-ea"/>
                <a:cs typeface="+mn-cs"/>
              </a:defRPr>
            </a:lvl5pPr>
            <a:lvl6pPr marL="2286000" indent="0" algn="l" defTabSz="914400" rtl="0" eaLnBrk="1" latinLnBrk="0" hangingPunct="1">
              <a:spcBef>
                <a:spcPct val="20000"/>
              </a:spcBef>
              <a:buClrTx/>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ClrTx/>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ClrTx/>
              <a:buFont typeface="Arial" pitchFamily="34" charset="0"/>
              <a:buNone/>
              <a:defRPr sz="900" kern="1200" baseline="0">
                <a:solidFill>
                  <a:schemeClr val="tx1"/>
                </a:solidFill>
                <a:latin typeface="+mn-lt"/>
                <a:ea typeface="+mn-ea"/>
                <a:cs typeface="+mn-cs"/>
              </a:defRPr>
            </a:lvl8pPr>
            <a:lvl9pPr marL="3657600" indent="0" algn="l" defTabSz="914400" rtl="0" eaLnBrk="1" latinLnBrk="0" hangingPunct="1">
              <a:spcBef>
                <a:spcPct val="20000"/>
              </a:spcBef>
              <a:buClrTx/>
              <a:buFont typeface="Arial" pitchFamily="34" charset="0"/>
              <a:buNone/>
              <a:defRPr sz="900" kern="1200">
                <a:solidFill>
                  <a:schemeClr val="tx1"/>
                </a:solidFill>
                <a:latin typeface="+mn-lt"/>
                <a:ea typeface="+mn-ea"/>
                <a:cs typeface="+mn-cs"/>
              </a:defRPr>
            </a:lvl9pPr>
          </a:lstStyle>
          <a:p>
            <a:pPr algn="just"/>
            <a:r>
              <a:rPr lang="es-CR" dirty="0" smtClean="0"/>
              <a:t>Prueba que analiza las funciones internas de un patrón.</a:t>
            </a:r>
          </a:p>
          <a:p>
            <a:pPr algn="l"/>
            <a:r>
              <a:rPr lang="es-CR" dirty="0" smtClean="0"/>
              <a:t>1. las de caja blanca están dirigidas a las funciones internas.</a:t>
            </a:r>
          </a:p>
          <a:p>
            <a:pPr algn="l"/>
            <a:r>
              <a:rPr lang="es-CR" dirty="0" smtClean="0"/>
              <a:t>2. Pruebas que recorran todos los caminos de un programa.</a:t>
            </a:r>
          </a:p>
          <a:p>
            <a:pPr algn="l"/>
            <a:r>
              <a:rPr lang="es-CR" dirty="0" smtClean="0"/>
              <a:t>3. Pruebas sobre expresiones lógico-Aritmética.</a:t>
            </a:r>
          </a:p>
          <a:p>
            <a:pPr algn="l"/>
            <a:r>
              <a:rPr lang="es-CR" dirty="0" smtClean="0"/>
              <a:t>4. Definición de usos de variables y bucles.</a:t>
            </a:r>
          </a:p>
          <a:p>
            <a:pPr algn="just"/>
            <a:endParaRPr lang="es-CR" dirty="0"/>
          </a:p>
        </p:txBody>
      </p:sp>
    </p:spTree>
    <p:extLst>
      <p:ext uri="{BB962C8B-B14F-4D97-AF65-F5344CB8AC3E}">
        <p14:creationId xmlns:p14="http://schemas.microsoft.com/office/powerpoint/2010/main" val="989417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31640" y="1412776"/>
            <a:ext cx="6400800" cy="575320"/>
          </a:xfrm>
        </p:spPr>
        <p:txBody>
          <a:bodyPr>
            <a:noAutofit/>
          </a:bodyPr>
          <a:lstStyle/>
          <a:p>
            <a:r>
              <a:rPr lang="es-MX" sz="2800" dirty="0" smtClean="0"/>
              <a:t>Un mejor enfoque</a:t>
            </a:r>
            <a:br>
              <a:rPr lang="es-MX" sz="2800" dirty="0" smtClean="0"/>
            </a:br>
            <a:r>
              <a:rPr lang="es-MX" sz="2800" dirty="0" smtClean="0"/>
              <a:t>Caja negra</a:t>
            </a:r>
            <a:endParaRPr lang="es-CR" sz="2800" dirty="0"/>
          </a:p>
        </p:txBody>
      </p:sp>
      <p:sp>
        <p:nvSpPr>
          <p:cNvPr id="3" name="2 Subtítulo"/>
          <p:cNvSpPr>
            <a:spLocks noGrp="1"/>
          </p:cNvSpPr>
          <p:nvPr>
            <p:ph type="subTitle" idx="1"/>
          </p:nvPr>
        </p:nvSpPr>
        <p:spPr>
          <a:xfrm>
            <a:off x="971600" y="1916832"/>
            <a:ext cx="7128792" cy="3456384"/>
          </a:xfrm>
        </p:spPr>
        <p:txBody>
          <a:bodyPr>
            <a:normAutofit/>
          </a:bodyPr>
          <a:lstStyle/>
          <a:p>
            <a:pPr marL="342900" indent="-342900">
              <a:buFontTx/>
              <a:buChar char="-"/>
            </a:pPr>
            <a:r>
              <a:rPr lang="es-MX" dirty="0" smtClean="0"/>
              <a:t>Un comerciante te vende una caja negra, en la cual si metes X cantidad de dinero te sale X*2 cantidad de dinero. </a:t>
            </a:r>
            <a:r>
              <a:rPr lang="es-MX" dirty="0"/>
              <a:t>¡</a:t>
            </a:r>
            <a:r>
              <a:rPr lang="es-MX" dirty="0" smtClean="0"/>
              <a:t>La condición! No puedes saber lo que se encuarta dentro de ella.</a:t>
            </a:r>
            <a:br>
              <a:rPr lang="es-MX" dirty="0" smtClean="0"/>
            </a:br>
            <a:r>
              <a:rPr lang="es-MX" dirty="0" smtClean="0"/>
              <a:t>¿quien compra algo que no conoce?</a:t>
            </a:r>
          </a:p>
          <a:p>
            <a:pPr marL="342900" indent="-342900">
              <a:buFontTx/>
              <a:buChar char="-"/>
            </a:pPr>
            <a:r>
              <a:rPr lang="es-MX" dirty="0" smtClean="0"/>
              <a:t>Para ello radica la prueba, metemos $2 y comprobamos si retira $4, introducimos $5 y vemos si salen $10 y así sucesivamente </a:t>
            </a:r>
          </a:p>
          <a:p>
            <a:pPr marL="342900" indent="-342900">
              <a:buFontTx/>
              <a:buChar char="-"/>
            </a:pPr>
            <a:r>
              <a:rPr lang="es-MX" dirty="0" smtClean="0"/>
              <a:t>¡Listo! Hemos comprobado si la caja funciona o es una estafa.</a:t>
            </a:r>
          </a:p>
          <a:p>
            <a:endParaRPr lang="es-CR" dirty="0"/>
          </a:p>
        </p:txBody>
      </p:sp>
    </p:spTree>
    <p:extLst>
      <p:ext uri="{BB962C8B-B14F-4D97-AF65-F5344CB8AC3E}">
        <p14:creationId xmlns:p14="http://schemas.microsoft.com/office/powerpoint/2010/main" val="3032787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31640" y="692696"/>
            <a:ext cx="6400800" cy="1295400"/>
          </a:xfrm>
        </p:spPr>
        <p:txBody>
          <a:bodyPr>
            <a:normAutofit/>
          </a:bodyPr>
          <a:lstStyle/>
          <a:p>
            <a:r>
              <a:rPr lang="es-MX" sz="2800" dirty="0" smtClean="0"/>
              <a:t>Un mejor enfoque</a:t>
            </a:r>
            <a:br>
              <a:rPr lang="es-MX" sz="2800" dirty="0" smtClean="0"/>
            </a:br>
            <a:r>
              <a:rPr lang="es-MX" sz="2800" dirty="0" smtClean="0"/>
              <a:t>Caja blanca</a:t>
            </a:r>
            <a:endParaRPr lang="es-CR" sz="2800" dirty="0"/>
          </a:p>
        </p:txBody>
      </p:sp>
      <p:sp>
        <p:nvSpPr>
          <p:cNvPr id="3" name="2 Subtítulo"/>
          <p:cNvSpPr>
            <a:spLocks noGrp="1"/>
          </p:cNvSpPr>
          <p:nvPr>
            <p:ph type="subTitle" idx="1"/>
          </p:nvPr>
        </p:nvSpPr>
        <p:spPr>
          <a:xfrm>
            <a:off x="1403648" y="2132856"/>
            <a:ext cx="6400800" cy="3024336"/>
          </a:xfrm>
        </p:spPr>
        <p:txBody>
          <a:bodyPr>
            <a:normAutofit/>
          </a:bodyPr>
          <a:lstStyle/>
          <a:p>
            <a:r>
              <a:rPr lang="es-MX" dirty="0" smtClean="0"/>
              <a:t>El mismo mercader nos ofrece otra caja donde podemos observar como funciona la maquinaria interna de como hace que se dupliquen los billetes</a:t>
            </a:r>
          </a:p>
          <a:p>
            <a:endParaRPr lang="es-MX" dirty="0" smtClean="0"/>
          </a:p>
          <a:p>
            <a:r>
              <a:rPr lang="es-MX" dirty="0" smtClean="0"/>
              <a:t>O sea podemos ver entrada, proceso y salida.</a:t>
            </a:r>
          </a:p>
          <a:p>
            <a:r>
              <a:rPr lang="es-MX" dirty="0" smtClean="0"/>
              <a:t>La confiabilidad es amplificada al ver que todo funciona como debe.</a:t>
            </a:r>
            <a:endParaRPr lang="es-CR" dirty="0"/>
          </a:p>
        </p:txBody>
      </p:sp>
    </p:spTree>
    <p:extLst>
      <p:ext uri="{BB962C8B-B14F-4D97-AF65-F5344CB8AC3E}">
        <p14:creationId xmlns:p14="http://schemas.microsoft.com/office/powerpoint/2010/main" val="1525169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softqatest.net/wp-content/uploads/2010/06/caja-blanca-caja-negr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313981"/>
            <a:ext cx="5263833"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505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Stress </a:t>
            </a:r>
            <a:r>
              <a:rPr lang="es-MX" dirty="0" err="1" smtClean="0"/>
              <a:t>testing</a:t>
            </a:r>
            <a:endParaRPr lang="es-MX" dirty="0"/>
          </a:p>
        </p:txBody>
      </p:sp>
      <p:sp>
        <p:nvSpPr>
          <p:cNvPr id="3" name="2 Subtítulo"/>
          <p:cNvSpPr>
            <a:spLocks noGrp="1"/>
          </p:cNvSpPr>
          <p:nvPr>
            <p:ph type="subTitle" idx="1"/>
          </p:nvPr>
        </p:nvSpPr>
        <p:spPr>
          <a:xfrm>
            <a:off x="1371600" y="3429000"/>
            <a:ext cx="6400800" cy="3096344"/>
          </a:xfrm>
        </p:spPr>
        <p:txBody>
          <a:bodyPr>
            <a:normAutofit/>
          </a:bodyPr>
          <a:lstStyle/>
          <a:p>
            <a:pPr algn="just"/>
            <a:r>
              <a:rPr lang="es-MX" i="0" dirty="0"/>
              <a:t>Es una forma de prueba de software muy parecida al de rendimiento, con la diferencia de que se hace en condiciones que no le podrían </a:t>
            </a:r>
            <a:r>
              <a:rPr lang="es-MX" i="0" dirty="0" smtClean="0"/>
              <a:t>favorecer.</a:t>
            </a:r>
            <a:endParaRPr lang="es-MX" dirty="0"/>
          </a:p>
        </p:txBody>
      </p:sp>
    </p:spTree>
    <p:extLst>
      <p:ext uri="{BB962C8B-B14F-4D97-AF65-F5344CB8AC3E}">
        <p14:creationId xmlns:p14="http://schemas.microsoft.com/office/powerpoint/2010/main" val="3857011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664" y="1340768"/>
            <a:ext cx="6248400" cy="1672397"/>
          </a:xfrm>
        </p:spPr>
        <p:txBody>
          <a:bodyPr>
            <a:noAutofit/>
          </a:bodyPr>
          <a:lstStyle/>
          <a:p>
            <a:r>
              <a:rPr lang="es-MX" sz="2400" dirty="0"/>
              <a:t>Eso quiere decir que el programa debe correr, sin bugs o resultados no deseados aunque:</a:t>
            </a:r>
            <a:br>
              <a:rPr lang="es-MX" sz="2400" dirty="0"/>
            </a:br>
            <a:endParaRPr lang="es-MX" sz="2400" dirty="0"/>
          </a:p>
        </p:txBody>
      </p:sp>
      <p:sp>
        <p:nvSpPr>
          <p:cNvPr id="3" name="2 Marcador de texto"/>
          <p:cNvSpPr>
            <a:spLocks noGrp="1"/>
          </p:cNvSpPr>
          <p:nvPr>
            <p:ph type="body" idx="1"/>
          </p:nvPr>
        </p:nvSpPr>
        <p:spPr>
          <a:xfrm>
            <a:off x="1475656" y="3573016"/>
            <a:ext cx="6248400" cy="1944216"/>
          </a:xfrm>
        </p:spPr>
        <p:txBody>
          <a:bodyPr>
            <a:noAutofit/>
          </a:bodyPr>
          <a:lstStyle/>
          <a:p>
            <a:pPr algn="just" fontAlgn="base"/>
            <a:r>
              <a:rPr lang="es-MX" i="0" dirty="0"/>
              <a:t>►</a:t>
            </a:r>
            <a:r>
              <a:rPr lang="es-MX" i="0" dirty="0" smtClean="0"/>
              <a:t>Tenga </a:t>
            </a:r>
            <a:r>
              <a:rPr lang="es-MX" i="0" dirty="0"/>
              <a:t>bastantes procesos corriendo al mismo tiempo.</a:t>
            </a:r>
          </a:p>
          <a:p>
            <a:pPr algn="just" fontAlgn="base"/>
            <a:r>
              <a:rPr lang="es-MX" i="0" dirty="0" smtClean="0"/>
              <a:t>►Ver </a:t>
            </a:r>
            <a:r>
              <a:rPr lang="es-MX" i="0" dirty="0"/>
              <a:t>si presenta conflictos si se corre el software con virus, troyanos o </a:t>
            </a:r>
            <a:r>
              <a:rPr lang="es-MX" i="0" dirty="0" smtClean="0"/>
              <a:t>spywares.</a:t>
            </a:r>
            <a:endParaRPr lang="es-MX" i="0" dirty="0"/>
          </a:p>
          <a:p>
            <a:pPr algn="just" fontAlgn="base"/>
            <a:r>
              <a:rPr lang="es-MX" i="0" dirty="0" smtClean="0"/>
              <a:t>►Verificar </a:t>
            </a:r>
            <a:r>
              <a:rPr lang="es-MX" i="0" dirty="0"/>
              <a:t>si un servidor no se </a:t>
            </a:r>
            <a:r>
              <a:rPr lang="es-MX" i="0" dirty="0" smtClean="0"/>
              <a:t>sobrecarga.</a:t>
            </a:r>
            <a:endParaRPr lang="es-MX" i="0" dirty="0"/>
          </a:p>
        </p:txBody>
      </p:sp>
    </p:spTree>
    <p:extLst>
      <p:ext uri="{BB962C8B-B14F-4D97-AF65-F5344CB8AC3E}">
        <p14:creationId xmlns:p14="http://schemas.microsoft.com/office/powerpoint/2010/main" val="31462891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lta costura">
  <a:themeElements>
    <a:clrScheme name="Alta costura">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Etiqueta">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lta costura">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102</TotalTime>
  <Words>388</Words>
  <Application>Microsoft Office PowerPoint</Application>
  <PresentationFormat>Presentación en pantalla (4:3)</PresentationFormat>
  <Paragraphs>36</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Alta costura</vt:lpstr>
      <vt:lpstr>Quality Assurance</vt:lpstr>
      <vt:lpstr>QA</vt:lpstr>
      <vt:lpstr>Test Cases o Casos de prueba</vt:lpstr>
      <vt:lpstr>Caja negra </vt:lpstr>
      <vt:lpstr>Un mejor enfoque Caja negra</vt:lpstr>
      <vt:lpstr>Un mejor enfoque Caja blanca</vt:lpstr>
      <vt:lpstr>Presentación de PowerPoint</vt:lpstr>
      <vt:lpstr>Stress testing</vt:lpstr>
      <vt:lpstr>Eso quiere decir que el programa debe correr, sin bugs o resultados no deseados aunque: </vt:lpstr>
      <vt:lpstr>Performance testing</vt:lpstr>
      <vt:lpstr>Security testing</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Assure</dc:title>
  <dc:creator>Estudiante</dc:creator>
  <cp:lastModifiedBy>Estudiante</cp:lastModifiedBy>
  <cp:revision>13</cp:revision>
  <dcterms:created xsi:type="dcterms:W3CDTF">2014-05-23T16:08:42Z</dcterms:created>
  <dcterms:modified xsi:type="dcterms:W3CDTF">2014-05-28T14:26:18Z</dcterms:modified>
</cp:coreProperties>
</file>