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0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82" r:id="rId20"/>
    <p:sldId id="272" r:id="rId21"/>
    <p:sldId id="273" r:id="rId22"/>
    <p:sldId id="283" r:id="rId23"/>
    <p:sldId id="274" r:id="rId24"/>
    <p:sldId id="275" r:id="rId25"/>
    <p:sldId id="277" r:id="rId26"/>
    <p:sldId id="284" r:id="rId27"/>
    <p:sldId id="279" r:id="rId28"/>
  </p:sldIdLst>
  <p:sldSz cx="9144000" cy="5143500" type="screen16x9"/>
  <p:notesSz cx="6858000" cy="9144000"/>
  <p:embeddedFontLst>
    <p:embeddedFont>
      <p:font typeface="Anton" pitchFamily="2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Light" panose="020B0403050000020004" pitchFamily="34" charset="0"/>
      <p:regular r:id="rId35"/>
      <p:bold r:id="rId36"/>
      <p:italic r:id="rId37"/>
      <p:boldItalic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AD48FB-BD98-46EF-BF5C-B4FA82853ACF}">
  <a:tblStyle styleId="{88AD48FB-BD98-46EF-BF5C-B4FA82853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a1cfb2c2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a1cfb2c2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a1cfb2c2d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a1cfb2c2d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a1cfb2c2d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fa1cfb2c2d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a1cfb2c2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a1cfb2c2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a1cfb2c2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a1cfb2c2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a1cfb2c2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fa1cfb2c2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a1cfb2c2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a1cfb2c2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a1cfb2c2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a1cfb2c2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16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a1cfb2c2d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fa1cfb2c2d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a1cfb2c2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fa1cfb2c2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01336145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01336145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13361456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013361456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765d7774d_3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765d7774d_3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661d167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661d167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61d1679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61d1679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765d7774d_3_3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765d7774d_3_3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a1cfb2c2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a1cfb2c2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457175" y="144757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E-Commerce</a:t>
            </a:r>
            <a:r>
              <a:rPr lang="en" sz="4300" dirty="0"/>
              <a:t> </a:t>
            </a:r>
            <a:endParaRPr sz="43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500700" y="2853422"/>
            <a:ext cx="2943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</a:rPr>
              <a:t>Análisis de datos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03" y="2831472"/>
            <a:ext cx="961350" cy="37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63" y="2830525"/>
            <a:ext cx="1180800" cy="4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4875" y="2628213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1572" y="2853437"/>
            <a:ext cx="759203" cy="3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075" y="1078925"/>
            <a:ext cx="924125" cy="36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9895" y="1121900"/>
            <a:ext cx="689956" cy="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0"/>
          <p:cNvPicPr preferRelativeResize="0"/>
          <p:nvPr/>
        </p:nvPicPr>
        <p:blipFill rotWithShape="1">
          <a:blip r:embed="rId3">
            <a:alphaModFix/>
          </a:blip>
          <a:srcRect t="4674"/>
          <a:stretch/>
        </p:blipFill>
        <p:spPr>
          <a:xfrm>
            <a:off x="1070150" y="687520"/>
            <a:ext cx="6811890" cy="320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0"/>
          <p:cNvSpPr txBox="1"/>
          <p:nvPr/>
        </p:nvSpPr>
        <p:spPr>
          <a:xfrm>
            <a:off x="-125" y="42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Distribución de ganancias por tienda</a:t>
            </a:r>
            <a:endParaRPr dirty="0"/>
          </a:p>
        </p:txBody>
      </p:sp>
      <p:sp>
        <p:nvSpPr>
          <p:cNvPr id="564" name="Google Shape;564;p20"/>
          <p:cNvSpPr txBox="1"/>
          <p:nvPr/>
        </p:nvSpPr>
        <p:spPr>
          <a:xfrm>
            <a:off x="281700" y="3723651"/>
            <a:ext cx="8784600" cy="130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</a:t>
            </a:r>
            <a:endParaRPr sz="1000" b="1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tienda "Grid" es la que mayor ganancia genera. La segunda que mayor ganancia genera es "Dash", pero de acuerdo al gráfico tiene en promedio ganancias menores a varias de las tiendas y algunas pérdidas considerables a analizar. Ambas tienen pérdidas por las promociones que ofrecen.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"Nike" tiene un caso de pérdida mayor a 5000 que habría que analizar para ver si corresponde a un error de datos o hubo realmente una venta con esa pérdida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1"/>
          <p:cNvPicPr preferRelativeResize="0"/>
          <p:nvPr/>
        </p:nvPicPr>
        <p:blipFill rotWithShape="1">
          <a:blip r:embed="rId4">
            <a:alphaModFix/>
          </a:blip>
          <a:srcRect t="5772"/>
          <a:stretch/>
        </p:blipFill>
        <p:spPr>
          <a:xfrm>
            <a:off x="867175" y="976276"/>
            <a:ext cx="6708832" cy="316482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1"/>
          <p:cNvSpPr txBox="1"/>
          <p:nvPr/>
        </p:nvSpPr>
        <p:spPr>
          <a:xfrm>
            <a:off x="436190" y="4088083"/>
            <a:ext cx="870780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sym typeface="Roboto"/>
              </a:rPr>
              <a:t>Se puede notar que: </a:t>
            </a:r>
            <a:endParaRPr sz="1000" dirty="0">
              <a:sym typeface="Robot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Ambos e-commerce venden artículos para todos los géneros con una distribución pareja. Para niños y hombres hay valores muy altos o muy bajos a analizar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En vtex hay un grupo de artículos que no se sabe a qué género corresponden</a:t>
            </a:r>
            <a:endParaRPr sz="10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pic>
        <p:nvPicPr>
          <p:cNvPr id="572" name="Google Shape;5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052" y="2166873"/>
            <a:ext cx="365117" cy="4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553" y="2195600"/>
            <a:ext cx="346875" cy="38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2500" y="1224550"/>
            <a:ext cx="346875" cy="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5802" y="1507318"/>
            <a:ext cx="346875" cy="43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5516" y="3307925"/>
            <a:ext cx="346875" cy="38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5153" y="3322550"/>
            <a:ext cx="277250" cy="3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7225" y="3282338"/>
            <a:ext cx="346875" cy="43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8575" y="3281463"/>
            <a:ext cx="346875" cy="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0809" y="1893600"/>
            <a:ext cx="298107" cy="29270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1"/>
          <p:cNvSpPr txBox="1"/>
          <p:nvPr/>
        </p:nvSpPr>
        <p:spPr>
          <a:xfrm>
            <a:off x="-502014" y="93644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Distribución de ganancias por e-commerce y género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00" y="809003"/>
            <a:ext cx="6042026" cy="4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2"/>
          <p:cNvSpPr txBox="1"/>
          <p:nvPr/>
        </p:nvSpPr>
        <p:spPr>
          <a:xfrm>
            <a:off x="-178877" y="53506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Cantidad de ventas por género en cada tienda</a:t>
            </a:r>
            <a:endParaRPr dirty="0"/>
          </a:p>
        </p:txBody>
      </p:sp>
      <p:sp>
        <p:nvSpPr>
          <p:cNvPr id="6" name="Google Shape;605;p24">
            <a:extLst>
              <a:ext uri="{FF2B5EF4-FFF2-40B4-BE49-F238E27FC236}">
                <a16:creationId xmlns:a16="http://schemas.microsoft.com/office/drawing/2014/main" id="{15DA655E-7220-4A55-9F18-F7C82951839E}"/>
              </a:ext>
            </a:extLst>
          </p:cNvPr>
          <p:cNvSpPr txBox="1"/>
          <p:nvPr/>
        </p:nvSpPr>
        <p:spPr>
          <a:xfrm>
            <a:off x="6670937" y="1763561"/>
            <a:ext cx="2383563" cy="199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Casi todas las tiendas venden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mayoritariamente productos para hombre y mujer,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a excepción de "Umbro" que tiene un 50% de ventas en productos para niños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>
            <a:spLocks noGrp="1"/>
          </p:cNvSpPr>
          <p:nvPr>
            <p:ph type="ctrTitle"/>
          </p:nvPr>
        </p:nvSpPr>
        <p:spPr>
          <a:xfrm>
            <a:off x="-70994" y="-28700"/>
            <a:ext cx="8520600" cy="7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cs typeface="Arial"/>
                <a:sym typeface="Arial"/>
              </a:rPr>
              <a:t>Ganancia total por género y tienda</a:t>
            </a:r>
            <a:endParaRPr sz="2800" dirty="0">
              <a:cs typeface="Arial"/>
              <a:sym typeface="Arial"/>
            </a:endParaRPr>
          </a:p>
        </p:txBody>
      </p:sp>
      <p:pic>
        <p:nvPicPr>
          <p:cNvPr id="603" name="Google Shape;6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5326"/>
            <a:ext cx="5669925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6081D95-FC47-42C6-AACB-69944E446FBD}"/>
              </a:ext>
            </a:extLst>
          </p:cNvPr>
          <p:cNvSpPr txBox="1"/>
          <p:nvPr/>
        </p:nvSpPr>
        <p:spPr>
          <a:xfrm>
            <a:off x="6181588" y="1999216"/>
            <a:ext cx="2659957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La mayor ganancia la genera la tienda "</a:t>
            </a:r>
            <a:r>
              <a:rPr lang="es-ES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Grid</a:t>
            </a:r>
            <a:r>
              <a:rPr lang="es-E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" con artículos para hombres</a:t>
            </a:r>
            <a:r>
              <a:rPr lang="es-E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, seguida de "</a:t>
            </a:r>
            <a:r>
              <a:rPr lang="es-ES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Dash</a:t>
            </a:r>
            <a:r>
              <a:rPr lang="es-E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" con artículos para hombres y mujeres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40" y="1112591"/>
            <a:ext cx="5189621" cy="3582428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3"/>
          <p:cNvSpPr txBox="1"/>
          <p:nvPr/>
        </p:nvSpPr>
        <p:spPr>
          <a:xfrm>
            <a:off x="6341220" y="1852816"/>
            <a:ext cx="251402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Todas las variables de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precio y costo están altamente correlacionadas positivamente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(si una crece la otra también), lo cual da sentido al análisis ya que la ganancia se genera vendiendo a un precio superior al costo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-495137" y="86769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Correlación entre variables cuantitativas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5"/>
          <p:cNvSpPr txBox="1"/>
          <p:nvPr/>
        </p:nvSpPr>
        <p:spPr>
          <a:xfrm>
            <a:off x="5359174" y="2562003"/>
            <a:ext cx="3376800" cy="262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Primera Imagen: </a:t>
            </a:r>
            <a:endParaRPr sz="12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y curva de densidad del Precio con media, mediana y moda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Segunda Imagen:</a:t>
            </a:r>
            <a:endParaRPr sz="12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y curva de densidad del Costo con media, mediana y moda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2" name="Google Shape;6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00" y="69750"/>
            <a:ext cx="5099901" cy="24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26" y="2500125"/>
            <a:ext cx="4872676" cy="24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5"/>
          <p:cNvSpPr txBox="1"/>
          <p:nvPr/>
        </p:nvSpPr>
        <p:spPr>
          <a:xfrm>
            <a:off x="5097975" y="1956227"/>
            <a:ext cx="4091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Análisis de precio y costo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700"/>
            <a:ext cx="6899612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26"/>
          <p:cNvSpPr txBox="1"/>
          <p:nvPr/>
        </p:nvSpPr>
        <p:spPr>
          <a:xfrm>
            <a:off x="6728975" y="1508159"/>
            <a:ext cx="2299800" cy="287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costos similares </a:t>
            </a:r>
            <a:r>
              <a:rPr lang="en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 en general vende a un mayor precio</a:t>
            </a: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por lo que es probable que genere mayor ganancia. Hay algunos casos atípicos a analizar donde el costo es 0 y el artículo se vendió con un precio determinado. Meli tiene mayor concentración de puntos en precios menores a 10000, por lo que su mayor cantidad de ventas de productos rondan ese rango de precios.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6"/>
          <p:cNvSpPr txBox="1"/>
          <p:nvPr/>
        </p:nvSpPr>
        <p:spPr>
          <a:xfrm>
            <a:off x="-316384" y="618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Precio vs costo por e-commerce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6" name="Google Shape;6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7"/>
          <p:cNvSpPr txBox="1"/>
          <p:nvPr/>
        </p:nvSpPr>
        <p:spPr>
          <a:xfrm>
            <a:off x="-125" y="93644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Ventas por medio de pago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EB64E-5E8C-4646-8155-97709562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45" y="1170985"/>
            <a:ext cx="4461194" cy="36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8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8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8"/>
          <p:cNvSpPr txBox="1"/>
          <p:nvPr/>
        </p:nvSpPr>
        <p:spPr>
          <a:xfrm flipH="1">
            <a:off x="6011983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TOP VENTAS LÍNEA E-COMMERCE</a:t>
            </a:r>
            <a:endParaRPr sz="15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86" name="Google Shape;6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8"/>
          <p:cNvSpPr txBox="1"/>
          <p:nvPr/>
        </p:nvSpPr>
        <p:spPr>
          <a:xfrm>
            <a:off x="-220130" y="42008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Ventas por línea</a:t>
            </a:r>
            <a:endParaRPr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1DD36B6-BA75-4869-B9DB-0A1A0402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84" y="1163611"/>
            <a:ext cx="4468474" cy="33423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2FD1B-2583-45DC-9F4B-8AC36B83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algoritmos</a:t>
            </a:r>
            <a:endParaRPr lang="es-AR" dirty="0"/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FA8FF58B-B15B-4C0E-9E86-D8034DBA6C3B}"/>
              </a:ext>
            </a:extLst>
          </p:cNvPr>
          <p:cNvSpPr txBox="1">
            <a:spLocks/>
          </p:cNvSpPr>
          <p:nvPr/>
        </p:nvSpPr>
        <p:spPr>
          <a:xfrm>
            <a:off x="332324" y="1458049"/>
            <a:ext cx="5497834" cy="282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9378">
              <a:spcAft>
                <a:spcPts val="1800"/>
              </a:spcAft>
              <a:buClr>
                <a:schemeClr val="dk1"/>
              </a:buClr>
              <a:buSzPct val="100000"/>
            </a:pPr>
            <a:endParaRPr lang="es-ES" sz="1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9D35D470-353B-4BE3-AA12-0BAF4596B7A3}"/>
              </a:ext>
            </a:extLst>
          </p:cNvPr>
          <p:cNvSpPr txBox="1">
            <a:spLocks/>
          </p:cNvSpPr>
          <p:nvPr/>
        </p:nvSpPr>
        <p:spPr>
          <a:xfrm>
            <a:off x="332324" y="1349192"/>
            <a:ext cx="7600497" cy="282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9378">
              <a:spcAft>
                <a:spcPts val="1800"/>
              </a:spcAft>
              <a:buClr>
                <a:schemeClr val="dk1"/>
              </a:buClr>
              <a:buSzPct val="100000"/>
            </a:pP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A partir del análisis de indicadores, se pensaron los siguientes algoritmos:</a:t>
            </a:r>
          </a:p>
          <a:p>
            <a:pPr marL="442278" indent="-342900"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K-</a:t>
            </a:r>
            <a:r>
              <a:rPr lang="es-ES" sz="16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Means</a:t>
            </a: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 para segmentar clientes en grupos y encontrar patrones, con el objetivo de: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- Aplicar una estrategia publicitaria más personalizada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- Detectar si hay clientes que compran productos para revender </a:t>
            </a:r>
          </a:p>
          <a:p>
            <a:pPr marL="442278" indent="-342900"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Algoritmos de clasificación </a:t>
            </a: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para determinar el mejor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e-</a:t>
            </a:r>
            <a:r>
              <a:rPr lang="es-E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commerce</a:t>
            </a: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 para vender un producto de acuerdo a: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- </a:t>
            </a: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P</a:t>
            </a: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recio</a:t>
            </a:r>
            <a:b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Tienda</a:t>
            </a:r>
            <a:b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Línea del producto</a:t>
            </a:r>
            <a:endParaRPr lang="es-ES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Anton"/>
              <a:sym typeface="Anton"/>
            </a:endParaRPr>
          </a:p>
          <a:p>
            <a:pPr marL="442278" indent="-342900"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endParaRPr lang="es-ES" sz="1600" dirty="0">
              <a:solidFill>
                <a:schemeClr val="dk1"/>
              </a:solidFill>
              <a:latin typeface="Roboto"/>
              <a:ea typeface="Roboto"/>
              <a:cs typeface="Anton"/>
              <a:sym typeface="Anton"/>
            </a:endParaRPr>
          </a:p>
        </p:txBody>
      </p:sp>
      <p:pic>
        <p:nvPicPr>
          <p:cNvPr id="6" name="Imagen 5" descr="Imagen que contiene Gráfico de dispersión&#10;&#10;Descripción generada automáticamente">
            <a:extLst>
              <a:ext uri="{FF2B5EF4-FFF2-40B4-BE49-F238E27FC236}">
                <a16:creationId xmlns:a16="http://schemas.microsoft.com/office/drawing/2014/main" id="{271C9571-53DE-41FE-8341-D70C61D96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t="12862" r="19944" b="10190"/>
          <a:stretch/>
        </p:blipFill>
        <p:spPr>
          <a:xfrm>
            <a:off x="6387051" y="2343728"/>
            <a:ext cx="2352799" cy="2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C066ECF8-7B41-4474-88CC-5BBFE18BD958}"/>
              </a:ext>
            </a:extLst>
          </p:cNvPr>
          <p:cNvSpPr txBox="1">
            <a:spLocks/>
          </p:cNvSpPr>
          <p:nvPr/>
        </p:nvSpPr>
        <p:spPr>
          <a:xfrm>
            <a:off x="5794558" y="2581859"/>
            <a:ext cx="4209071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buSzPts val="990"/>
              <a:buFont typeface="Arial"/>
              <a:buNone/>
            </a:pPr>
            <a:r>
              <a:rPr lang="es-AR" sz="2800" dirty="0">
                <a:sym typeface="Anton"/>
              </a:rPr>
              <a:t>Acerca de la Empresa</a:t>
            </a:r>
            <a:endParaRPr lang="es-AR" sz="2800" dirty="0"/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5483B61B-0F07-4E44-8A6C-8A639E4666D4}"/>
              </a:ext>
            </a:extLst>
          </p:cNvPr>
          <p:cNvSpPr txBox="1">
            <a:spLocks/>
          </p:cNvSpPr>
          <p:nvPr/>
        </p:nvSpPr>
        <p:spPr>
          <a:xfrm>
            <a:off x="311700" y="2902210"/>
            <a:ext cx="8520600" cy="2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/>
            <a:endParaRPr lang="es-ES" sz="6100" dirty="0">
              <a:solidFill>
                <a:schemeClr val="dk1"/>
              </a:solidFill>
              <a:latin typeface="Fira Sans Extra Condensed Medium"/>
              <a:sym typeface="Anton"/>
            </a:endParaRPr>
          </a:p>
          <a:p>
            <a:pPr marL="457200" algn="just"/>
            <a:endParaRPr lang="es-ES" sz="2200" i="1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algn="just"/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Dash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deportes 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es una compañía de </a:t>
            </a:r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retail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deportivo 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con más de 40 años de historia en el mercado argentino. Cuentan con una  extensa cobertura nacional, con más de 70  locales propios distribuidos a lo largo de todo el territorio argentino, y desde 2019 incursionando fuertemente en la venta a través de 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canales de e-</a:t>
            </a:r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commerce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desde sus tiendas propias (</a:t>
            </a:r>
            <a:r>
              <a:rPr lang="es-ES" sz="3300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Dash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, </a:t>
            </a:r>
            <a:r>
              <a:rPr lang="es-ES" sz="3300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Grid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, Mark) en la 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plataforma </a:t>
            </a:r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Vtex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así también como en 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Mercado Libre</a:t>
            </a:r>
            <a:endParaRPr lang="es-ES" sz="3300" dirty="0">
              <a:solidFill>
                <a:schemeClr val="dk1"/>
              </a:solidFill>
              <a:latin typeface="Roboto"/>
              <a:ea typeface="Roboto"/>
              <a:sym typeface="Anton"/>
            </a:endParaRPr>
          </a:p>
        </p:txBody>
      </p:sp>
      <p:pic>
        <p:nvPicPr>
          <p:cNvPr id="68" name="Google Shape;146;p14">
            <a:extLst>
              <a:ext uri="{FF2B5EF4-FFF2-40B4-BE49-F238E27FC236}">
                <a16:creationId xmlns:a16="http://schemas.microsoft.com/office/drawing/2014/main" id="{9DDA16AD-0C43-47FD-BD62-9F1380D966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3399" y="4774"/>
            <a:ext cx="1130601" cy="1130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rupo 126">
            <a:extLst>
              <a:ext uri="{FF2B5EF4-FFF2-40B4-BE49-F238E27FC236}">
                <a16:creationId xmlns:a16="http://schemas.microsoft.com/office/drawing/2014/main" id="{EA9D15E4-9DEF-4FDD-A662-2F0C61F3BD5E}"/>
              </a:ext>
            </a:extLst>
          </p:cNvPr>
          <p:cNvGrpSpPr/>
          <p:nvPr/>
        </p:nvGrpSpPr>
        <p:grpSpPr>
          <a:xfrm>
            <a:off x="708145" y="706458"/>
            <a:ext cx="2959721" cy="2325809"/>
            <a:chOff x="4572025" y="883378"/>
            <a:chExt cx="4114727" cy="3376744"/>
          </a:xfrm>
        </p:grpSpPr>
        <p:sp>
          <p:nvSpPr>
            <p:cNvPr id="69" name="Google Shape;53;p13">
              <a:extLst>
                <a:ext uri="{FF2B5EF4-FFF2-40B4-BE49-F238E27FC236}">
                  <a16:creationId xmlns:a16="http://schemas.microsoft.com/office/drawing/2014/main" id="{E648DFE5-A5C9-4CEA-BDE5-85A324C72F40}"/>
                </a:ext>
              </a:extLst>
            </p:cNvPr>
            <p:cNvSpPr/>
            <p:nvPr/>
          </p:nvSpPr>
          <p:spPr>
            <a:xfrm>
              <a:off x="5429232" y="2833908"/>
              <a:ext cx="2402283" cy="251053"/>
            </a:xfrm>
            <a:custGeom>
              <a:avLst/>
              <a:gdLst/>
              <a:ahLst/>
              <a:cxnLst/>
              <a:rect l="l" t="t" r="r" b="b"/>
              <a:pathLst>
                <a:path w="43098" h="4504" extrusionOk="0">
                  <a:moveTo>
                    <a:pt x="21549" y="0"/>
                  </a:moveTo>
                  <a:cubicBezTo>
                    <a:pt x="9640" y="0"/>
                    <a:pt x="0" y="1001"/>
                    <a:pt x="0" y="2235"/>
                  </a:cubicBezTo>
                  <a:cubicBezTo>
                    <a:pt x="0" y="3470"/>
                    <a:pt x="9640" y="4504"/>
                    <a:pt x="21549" y="4504"/>
                  </a:cubicBezTo>
                  <a:cubicBezTo>
                    <a:pt x="33457" y="4504"/>
                    <a:pt x="43097" y="3470"/>
                    <a:pt x="43097" y="2235"/>
                  </a:cubicBezTo>
                  <a:cubicBezTo>
                    <a:pt x="43097" y="1001"/>
                    <a:pt x="33457" y="0"/>
                    <a:pt x="21549" y="0"/>
                  </a:cubicBezTo>
                  <a:close/>
                </a:path>
              </a:pathLst>
            </a:custGeom>
            <a:solidFill>
              <a:srgbClr val="142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;p13">
              <a:extLst>
                <a:ext uri="{FF2B5EF4-FFF2-40B4-BE49-F238E27FC236}">
                  <a16:creationId xmlns:a16="http://schemas.microsoft.com/office/drawing/2014/main" id="{43F87F17-A0E7-41EA-972C-0C6356A3EB15}"/>
                </a:ext>
              </a:extLst>
            </p:cNvPr>
            <p:cNvSpPr/>
            <p:nvPr/>
          </p:nvSpPr>
          <p:spPr>
            <a:xfrm rot="10800000" flipH="1">
              <a:off x="5990725" y="3577682"/>
              <a:ext cx="1277449" cy="667643"/>
            </a:xfrm>
            <a:custGeom>
              <a:avLst/>
              <a:gdLst/>
              <a:ahLst/>
              <a:cxnLst/>
              <a:rect l="l" t="t" r="r" b="b"/>
              <a:pathLst>
                <a:path w="22918" h="9574" extrusionOk="0">
                  <a:moveTo>
                    <a:pt x="1" y="0"/>
                  </a:moveTo>
                  <a:lnTo>
                    <a:pt x="1" y="9574"/>
                  </a:lnTo>
                  <a:lnTo>
                    <a:pt x="22917" y="9574"/>
                  </a:lnTo>
                  <a:lnTo>
                    <a:pt x="22917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5;p13">
              <a:extLst>
                <a:ext uri="{FF2B5EF4-FFF2-40B4-BE49-F238E27FC236}">
                  <a16:creationId xmlns:a16="http://schemas.microsoft.com/office/drawing/2014/main" id="{97440E28-E827-428B-B2C9-453D82BF1825}"/>
                </a:ext>
              </a:extLst>
            </p:cNvPr>
            <p:cNvSpPr/>
            <p:nvPr/>
          </p:nvSpPr>
          <p:spPr>
            <a:xfrm>
              <a:off x="5499858" y="4111296"/>
              <a:ext cx="2251729" cy="148826"/>
            </a:xfrm>
            <a:custGeom>
              <a:avLst/>
              <a:gdLst/>
              <a:ahLst/>
              <a:cxnLst/>
              <a:rect l="l" t="t" r="r" b="b"/>
              <a:pathLst>
                <a:path w="40397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40396" y="2669"/>
                  </a:lnTo>
                  <a:lnTo>
                    <a:pt x="40396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;p13">
              <a:extLst>
                <a:ext uri="{FF2B5EF4-FFF2-40B4-BE49-F238E27FC236}">
                  <a16:creationId xmlns:a16="http://schemas.microsoft.com/office/drawing/2014/main" id="{C09D8128-B796-4F3E-AA25-A4ACC24336B9}"/>
                </a:ext>
              </a:extLst>
            </p:cNvPr>
            <p:cNvSpPr/>
            <p:nvPr/>
          </p:nvSpPr>
          <p:spPr>
            <a:xfrm>
              <a:off x="4572025" y="883378"/>
              <a:ext cx="4114727" cy="2880142"/>
            </a:xfrm>
            <a:custGeom>
              <a:avLst/>
              <a:gdLst/>
              <a:ahLst/>
              <a:cxnLst/>
              <a:rect l="l" t="t" r="r" b="b"/>
              <a:pathLst>
                <a:path w="73820" h="51671" extrusionOk="0">
                  <a:moveTo>
                    <a:pt x="7206" y="1"/>
                  </a:moveTo>
                  <a:cubicBezTo>
                    <a:pt x="3236" y="1"/>
                    <a:pt x="0" y="3203"/>
                    <a:pt x="0" y="7172"/>
                  </a:cubicBezTo>
                  <a:lnTo>
                    <a:pt x="0" y="44499"/>
                  </a:lnTo>
                  <a:cubicBezTo>
                    <a:pt x="0" y="48469"/>
                    <a:pt x="3236" y="51671"/>
                    <a:pt x="7206" y="51671"/>
                  </a:cubicBezTo>
                  <a:lnTo>
                    <a:pt x="66648" y="51671"/>
                  </a:lnTo>
                  <a:cubicBezTo>
                    <a:pt x="70617" y="51671"/>
                    <a:pt x="73820" y="48469"/>
                    <a:pt x="73820" y="44499"/>
                  </a:cubicBezTo>
                  <a:lnTo>
                    <a:pt x="73820" y="7172"/>
                  </a:lnTo>
                  <a:cubicBezTo>
                    <a:pt x="73820" y="3203"/>
                    <a:pt x="70617" y="1"/>
                    <a:pt x="66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7;p13">
              <a:extLst>
                <a:ext uri="{FF2B5EF4-FFF2-40B4-BE49-F238E27FC236}">
                  <a16:creationId xmlns:a16="http://schemas.microsoft.com/office/drawing/2014/main" id="{8CBA518E-4627-4263-81EC-9DF3578AA108}"/>
                </a:ext>
              </a:extLst>
            </p:cNvPr>
            <p:cNvSpPr/>
            <p:nvPr/>
          </p:nvSpPr>
          <p:spPr>
            <a:xfrm>
              <a:off x="4572025" y="883378"/>
              <a:ext cx="4114727" cy="2480430"/>
            </a:xfrm>
            <a:custGeom>
              <a:avLst/>
              <a:gdLst/>
              <a:ahLst/>
              <a:cxnLst/>
              <a:rect l="l" t="t" r="r" b="b"/>
              <a:pathLst>
                <a:path w="73820" h="44500" extrusionOk="0">
                  <a:moveTo>
                    <a:pt x="7206" y="1"/>
                  </a:moveTo>
                  <a:cubicBezTo>
                    <a:pt x="3236" y="1"/>
                    <a:pt x="0" y="3203"/>
                    <a:pt x="0" y="7172"/>
                  </a:cubicBezTo>
                  <a:lnTo>
                    <a:pt x="0" y="44499"/>
                  </a:lnTo>
                  <a:lnTo>
                    <a:pt x="73820" y="44499"/>
                  </a:lnTo>
                  <a:lnTo>
                    <a:pt x="73820" y="7172"/>
                  </a:lnTo>
                  <a:cubicBezTo>
                    <a:pt x="73820" y="3203"/>
                    <a:pt x="70617" y="1"/>
                    <a:pt x="66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8;p13">
              <a:extLst>
                <a:ext uri="{FF2B5EF4-FFF2-40B4-BE49-F238E27FC236}">
                  <a16:creationId xmlns:a16="http://schemas.microsoft.com/office/drawing/2014/main" id="{79194745-EE8C-4E5B-9E6D-385EF7D3EE6D}"/>
                </a:ext>
              </a:extLst>
            </p:cNvPr>
            <p:cNvSpPr/>
            <p:nvPr/>
          </p:nvSpPr>
          <p:spPr>
            <a:xfrm>
              <a:off x="6552274" y="3430796"/>
              <a:ext cx="150665" cy="150609"/>
            </a:xfrm>
            <a:custGeom>
              <a:avLst/>
              <a:gdLst/>
              <a:ahLst/>
              <a:cxnLst/>
              <a:rect l="l" t="t" r="r" b="b"/>
              <a:pathLst>
                <a:path w="2703" h="2702" extrusionOk="0">
                  <a:moveTo>
                    <a:pt x="1335" y="0"/>
                  </a:moveTo>
                  <a:cubicBezTo>
                    <a:pt x="601" y="0"/>
                    <a:pt x="1" y="634"/>
                    <a:pt x="1" y="1368"/>
                  </a:cubicBezTo>
                  <a:cubicBezTo>
                    <a:pt x="1" y="2102"/>
                    <a:pt x="601" y="2702"/>
                    <a:pt x="1335" y="2702"/>
                  </a:cubicBezTo>
                  <a:cubicBezTo>
                    <a:pt x="2069" y="2702"/>
                    <a:pt x="2703" y="2102"/>
                    <a:pt x="2703" y="1368"/>
                  </a:cubicBezTo>
                  <a:cubicBezTo>
                    <a:pt x="2703" y="634"/>
                    <a:pt x="2069" y="33"/>
                    <a:pt x="133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;p13">
              <a:extLst>
                <a:ext uri="{FF2B5EF4-FFF2-40B4-BE49-F238E27FC236}">
                  <a16:creationId xmlns:a16="http://schemas.microsoft.com/office/drawing/2014/main" id="{89A9128D-9A26-4B43-AB38-FB3AD7C5D70E}"/>
                </a:ext>
              </a:extLst>
            </p:cNvPr>
            <p:cNvSpPr/>
            <p:nvPr/>
          </p:nvSpPr>
          <p:spPr>
            <a:xfrm>
              <a:off x="4572025" y="883378"/>
              <a:ext cx="4114727" cy="2480430"/>
            </a:xfrm>
            <a:custGeom>
              <a:avLst/>
              <a:gdLst/>
              <a:ahLst/>
              <a:cxnLst/>
              <a:rect l="l" t="t" r="r" b="b"/>
              <a:pathLst>
                <a:path w="73820" h="44500" extrusionOk="0">
                  <a:moveTo>
                    <a:pt x="66648" y="2136"/>
                  </a:moveTo>
                  <a:cubicBezTo>
                    <a:pt x="69417" y="2136"/>
                    <a:pt x="71685" y="4404"/>
                    <a:pt x="71685" y="7172"/>
                  </a:cubicBezTo>
                  <a:lnTo>
                    <a:pt x="71685" y="42331"/>
                  </a:lnTo>
                  <a:lnTo>
                    <a:pt x="2169" y="42331"/>
                  </a:lnTo>
                  <a:lnTo>
                    <a:pt x="2169" y="7172"/>
                  </a:lnTo>
                  <a:cubicBezTo>
                    <a:pt x="2169" y="4404"/>
                    <a:pt x="4437" y="2136"/>
                    <a:pt x="7206" y="2136"/>
                  </a:cubicBezTo>
                  <a:close/>
                  <a:moveTo>
                    <a:pt x="7206" y="1"/>
                  </a:moveTo>
                  <a:cubicBezTo>
                    <a:pt x="3236" y="1"/>
                    <a:pt x="0" y="3203"/>
                    <a:pt x="0" y="7172"/>
                  </a:cubicBezTo>
                  <a:lnTo>
                    <a:pt x="0" y="44499"/>
                  </a:lnTo>
                  <a:lnTo>
                    <a:pt x="73820" y="44499"/>
                  </a:lnTo>
                  <a:lnTo>
                    <a:pt x="73820" y="7172"/>
                  </a:lnTo>
                  <a:cubicBezTo>
                    <a:pt x="73820" y="3203"/>
                    <a:pt x="70617" y="1"/>
                    <a:pt x="66648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;p13">
              <a:extLst>
                <a:ext uri="{FF2B5EF4-FFF2-40B4-BE49-F238E27FC236}">
                  <a16:creationId xmlns:a16="http://schemas.microsoft.com/office/drawing/2014/main" id="{563BD966-A926-494E-8E65-229479D36F78}"/>
                </a:ext>
              </a:extLst>
            </p:cNvPr>
            <p:cNvSpPr/>
            <p:nvPr/>
          </p:nvSpPr>
          <p:spPr>
            <a:xfrm>
              <a:off x="5617028" y="1504402"/>
              <a:ext cx="2022972" cy="1340658"/>
            </a:xfrm>
            <a:custGeom>
              <a:avLst/>
              <a:gdLst/>
              <a:ahLst/>
              <a:cxnLst/>
              <a:rect l="l" t="t" r="r" b="b"/>
              <a:pathLst>
                <a:path w="36293" h="24052" extrusionOk="0">
                  <a:moveTo>
                    <a:pt x="0" y="1"/>
                  </a:moveTo>
                  <a:lnTo>
                    <a:pt x="0" y="24052"/>
                  </a:lnTo>
                  <a:lnTo>
                    <a:pt x="36293" y="24052"/>
                  </a:lnTo>
                  <a:lnTo>
                    <a:pt x="36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;p13">
              <a:extLst>
                <a:ext uri="{FF2B5EF4-FFF2-40B4-BE49-F238E27FC236}">
                  <a16:creationId xmlns:a16="http://schemas.microsoft.com/office/drawing/2014/main" id="{76737220-6CC4-4739-A2B8-717DAE6D8A49}"/>
                </a:ext>
              </a:extLst>
            </p:cNvPr>
            <p:cNvSpPr/>
            <p:nvPr/>
          </p:nvSpPr>
          <p:spPr>
            <a:xfrm>
              <a:off x="5782472" y="1881888"/>
              <a:ext cx="1054322" cy="814417"/>
            </a:xfrm>
            <a:custGeom>
              <a:avLst/>
              <a:gdLst/>
              <a:ahLst/>
              <a:cxnLst/>
              <a:rect l="l" t="t" r="r" b="b"/>
              <a:pathLst>
                <a:path w="18915" h="14611" extrusionOk="0">
                  <a:moveTo>
                    <a:pt x="1" y="0"/>
                  </a:moveTo>
                  <a:lnTo>
                    <a:pt x="1" y="14611"/>
                  </a:lnTo>
                  <a:lnTo>
                    <a:pt x="18914" y="14611"/>
                  </a:lnTo>
                  <a:lnTo>
                    <a:pt x="18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;p13">
              <a:extLst>
                <a:ext uri="{FF2B5EF4-FFF2-40B4-BE49-F238E27FC236}">
                  <a16:creationId xmlns:a16="http://schemas.microsoft.com/office/drawing/2014/main" id="{7F39849C-E504-40F1-9260-E8E1FC031257}"/>
                </a:ext>
              </a:extLst>
            </p:cNvPr>
            <p:cNvSpPr/>
            <p:nvPr/>
          </p:nvSpPr>
          <p:spPr>
            <a:xfrm>
              <a:off x="5828961" y="1928377"/>
              <a:ext cx="961348" cy="721443"/>
            </a:xfrm>
            <a:custGeom>
              <a:avLst/>
              <a:gdLst/>
              <a:ahLst/>
              <a:cxnLst/>
              <a:rect l="l" t="t" r="r" b="b"/>
              <a:pathLst>
                <a:path w="17247" h="12943" extrusionOk="0">
                  <a:moveTo>
                    <a:pt x="1" y="0"/>
                  </a:moveTo>
                  <a:lnTo>
                    <a:pt x="1" y="12943"/>
                  </a:lnTo>
                  <a:lnTo>
                    <a:pt x="17246" y="12943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;p13">
              <a:extLst>
                <a:ext uri="{FF2B5EF4-FFF2-40B4-BE49-F238E27FC236}">
                  <a16:creationId xmlns:a16="http://schemas.microsoft.com/office/drawing/2014/main" id="{EBEE6D06-5C33-4D5F-904C-1B1DF2D5778B}"/>
                </a:ext>
              </a:extLst>
            </p:cNvPr>
            <p:cNvSpPr/>
            <p:nvPr/>
          </p:nvSpPr>
          <p:spPr>
            <a:xfrm>
              <a:off x="5875450" y="1976705"/>
              <a:ext cx="868373" cy="626685"/>
            </a:xfrm>
            <a:custGeom>
              <a:avLst/>
              <a:gdLst/>
              <a:ahLst/>
              <a:cxnLst/>
              <a:rect l="l" t="t" r="r" b="b"/>
              <a:pathLst>
                <a:path w="15579" h="11243" extrusionOk="0">
                  <a:moveTo>
                    <a:pt x="1" y="1"/>
                  </a:moveTo>
                  <a:lnTo>
                    <a:pt x="1" y="11242"/>
                  </a:lnTo>
                  <a:lnTo>
                    <a:pt x="15579" y="11242"/>
                  </a:lnTo>
                  <a:lnTo>
                    <a:pt x="15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4;p13">
              <a:extLst>
                <a:ext uri="{FF2B5EF4-FFF2-40B4-BE49-F238E27FC236}">
                  <a16:creationId xmlns:a16="http://schemas.microsoft.com/office/drawing/2014/main" id="{DD5B91FB-1C44-4DDE-9949-FF213A0FC996}"/>
                </a:ext>
              </a:extLst>
            </p:cNvPr>
            <p:cNvSpPr/>
            <p:nvPr/>
          </p:nvSpPr>
          <p:spPr>
            <a:xfrm>
              <a:off x="5847579" y="2289084"/>
              <a:ext cx="924113" cy="56"/>
            </a:xfrm>
            <a:custGeom>
              <a:avLst/>
              <a:gdLst/>
              <a:ahLst/>
              <a:cxnLst/>
              <a:rect l="l" t="t" r="r" b="b"/>
              <a:pathLst>
                <a:path w="16579" h="1" fill="none" extrusionOk="0">
                  <a:moveTo>
                    <a:pt x="16579" y="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;p13">
              <a:extLst>
                <a:ext uri="{FF2B5EF4-FFF2-40B4-BE49-F238E27FC236}">
                  <a16:creationId xmlns:a16="http://schemas.microsoft.com/office/drawing/2014/main" id="{1061DD21-2A1C-4FE1-8228-D26D999BEC7E}"/>
                </a:ext>
              </a:extLst>
            </p:cNvPr>
            <p:cNvSpPr/>
            <p:nvPr/>
          </p:nvSpPr>
          <p:spPr>
            <a:xfrm>
              <a:off x="6068820" y="1900506"/>
              <a:ext cx="56" cy="736325"/>
            </a:xfrm>
            <a:custGeom>
              <a:avLst/>
              <a:gdLst/>
              <a:ahLst/>
              <a:cxnLst/>
              <a:rect l="l" t="t" r="r" b="b"/>
              <a:pathLst>
                <a:path w="1" h="13210" fill="none" extrusionOk="0">
                  <a:moveTo>
                    <a:pt x="1" y="132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6;p13">
              <a:extLst>
                <a:ext uri="{FF2B5EF4-FFF2-40B4-BE49-F238E27FC236}">
                  <a16:creationId xmlns:a16="http://schemas.microsoft.com/office/drawing/2014/main" id="{E50D8F47-CAB9-4E9A-A957-66F0082FFF26}"/>
                </a:ext>
              </a:extLst>
            </p:cNvPr>
            <p:cNvSpPr/>
            <p:nvPr/>
          </p:nvSpPr>
          <p:spPr>
            <a:xfrm>
              <a:off x="6550435" y="1900506"/>
              <a:ext cx="56" cy="736325"/>
            </a:xfrm>
            <a:custGeom>
              <a:avLst/>
              <a:gdLst/>
              <a:ahLst/>
              <a:cxnLst/>
              <a:rect l="l" t="t" r="r" b="b"/>
              <a:pathLst>
                <a:path w="1" h="13210" fill="none" extrusionOk="0">
                  <a:moveTo>
                    <a:pt x="0" y="132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7;p13">
              <a:extLst>
                <a:ext uri="{FF2B5EF4-FFF2-40B4-BE49-F238E27FC236}">
                  <a16:creationId xmlns:a16="http://schemas.microsoft.com/office/drawing/2014/main" id="{C30B0879-D4E2-4CB3-9F5B-74DF267C1596}"/>
                </a:ext>
              </a:extLst>
            </p:cNvPr>
            <p:cNvSpPr/>
            <p:nvPr/>
          </p:nvSpPr>
          <p:spPr>
            <a:xfrm>
              <a:off x="6308680" y="1900506"/>
              <a:ext cx="56" cy="736325"/>
            </a:xfrm>
            <a:custGeom>
              <a:avLst/>
              <a:gdLst/>
              <a:ahLst/>
              <a:cxnLst/>
              <a:rect l="l" t="t" r="r" b="b"/>
              <a:pathLst>
                <a:path w="1" h="13210" fill="none" extrusionOk="0">
                  <a:moveTo>
                    <a:pt x="1" y="132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;p13">
              <a:extLst>
                <a:ext uri="{FF2B5EF4-FFF2-40B4-BE49-F238E27FC236}">
                  <a16:creationId xmlns:a16="http://schemas.microsoft.com/office/drawing/2014/main" id="{ACBCB23A-2821-444C-948B-D55464647050}"/>
                </a:ext>
              </a:extLst>
            </p:cNvPr>
            <p:cNvSpPr/>
            <p:nvPr/>
          </p:nvSpPr>
          <p:spPr>
            <a:xfrm>
              <a:off x="5617028" y="2649848"/>
              <a:ext cx="2022972" cy="195257"/>
            </a:xfrm>
            <a:custGeom>
              <a:avLst/>
              <a:gdLst/>
              <a:ahLst/>
              <a:cxnLst/>
              <a:rect l="l" t="t" r="r" b="b"/>
              <a:pathLst>
                <a:path w="36293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36293" y="3503"/>
                  </a:lnTo>
                  <a:lnTo>
                    <a:pt x="362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;p13">
              <a:extLst>
                <a:ext uri="{FF2B5EF4-FFF2-40B4-BE49-F238E27FC236}">
                  <a16:creationId xmlns:a16="http://schemas.microsoft.com/office/drawing/2014/main" id="{016A127E-F933-43E8-ADD0-0BC10A0D45C6}"/>
                </a:ext>
              </a:extLst>
            </p:cNvPr>
            <p:cNvSpPr/>
            <p:nvPr/>
          </p:nvSpPr>
          <p:spPr>
            <a:xfrm>
              <a:off x="6899995" y="1788910"/>
              <a:ext cx="548537" cy="1056162"/>
            </a:xfrm>
            <a:custGeom>
              <a:avLst/>
              <a:gdLst/>
              <a:ahLst/>
              <a:cxnLst/>
              <a:rect l="l" t="t" r="r" b="b"/>
              <a:pathLst>
                <a:path w="9841" h="18948" extrusionOk="0">
                  <a:moveTo>
                    <a:pt x="1" y="1"/>
                  </a:moveTo>
                  <a:lnTo>
                    <a:pt x="1" y="18948"/>
                  </a:lnTo>
                  <a:lnTo>
                    <a:pt x="9841" y="18948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0;p13">
              <a:extLst>
                <a:ext uri="{FF2B5EF4-FFF2-40B4-BE49-F238E27FC236}">
                  <a16:creationId xmlns:a16="http://schemas.microsoft.com/office/drawing/2014/main" id="{9C6B49FB-071F-4534-8FEB-CEB563604B51}"/>
                </a:ext>
              </a:extLst>
            </p:cNvPr>
            <p:cNvSpPr/>
            <p:nvPr/>
          </p:nvSpPr>
          <p:spPr>
            <a:xfrm>
              <a:off x="6950219" y="1770348"/>
              <a:ext cx="448150" cy="1076562"/>
            </a:xfrm>
            <a:custGeom>
              <a:avLst/>
              <a:gdLst/>
              <a:ahLst/>
              <a:cxnLst/>
              <a:rect l="l" t="t" r="r" b="b"/>
              <a:pathLst>
                <a:path w="8040" h="19314" extrusionOk="0">
                  <a:moveTo>
                    <a:pt x="0" y="0"/>
                  </a:moveTo>
                  <a:lnTo>
                    <a:pt x="0" y="19314"/>
                  </a:lnTo>
                  <a:lnTo>
                    <a:pt x="8039" y="19314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;p13">
              <a:extLst>
                <a:ext uri="{FF2B5EF4-FFF2-40B4-BE49-F238E27FC236}">
                  <a16:creationId xmlns:a16="http://schemas.microsoft.com/office/drawing/2014/main" id="{54A63127-9CC4-4C94-AAF3-A533D5103253}"/>
                </a:ext>
              </a:extLst>
            </p:cNvPr>
            <p:cNvSpPr/>
            <p:nvPr/>
          </p:nvSpPr>
          <p:spPr>
            <a:xfrm>
              <a:off x="6996708" y="1816781"/>
              <a:ext cx="355175" cy="981804"/>
            </a:xfrm>
            <a:custGeom>
              <a:avLst/>
              <a:gdLst/>
              <a:ahLst/>
              <a:cxnLst/>
              <a:rect l="l" t="t" r="r" b="b"/>
              <a:pathLst>
                <a:path w="6372" h="17614" extrusionOk="0">
                  <a:moveTo>
                    <a:pt x="0" y="1"/>
                  </a:moveTo>
                  <a:lnTo>
                    <a:pt x="0" y="17614"/>
                  </a:lnTo>
                  <a:lnTo>
                    <a:pt x="6371" y="17614"/>
                  </a:lnTo>
                  <a:lnTo>
                    <a:pt x="6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2;p13">
              <a:extLst>
                <a:ext uri="{FF2B5EF4-FFF2-40B4-BE49-F238E27FC236}">
                  <a16:creationId xmlns:a16="http://schemas.microsoft.com/office/drawing/2014/main" id="{9799D9B3-9C10-4C88-A42B-91FEB701C674}"/>
                </a:ext>
              </a:extLst>
            </p:cNvPr>
            <p:cNvSpPr/>
            <p:nvPr/>
          </p:nvSpPr>
          <p:spPr>
            <a:xfrm>
              <a:off x="5617028" y="2103128"/>
              <a:ext cx="2026706" cy="148826"/>
            </a:xfrm>
            <a:custGeom>
              <a:avLst/>
              <a:gdLst/>
              <a:ahLst/>
              <a:cxnLst/>
              <a:rect l="l" t="t" r="r" b="b"/>
              <a:pathLst>
                <a:path w="36360" h="2670" extrusionOk="0">
                  <a:moveTo>
                    <a:pt x="0" y="1"/>
                  </a:moveTo>
                  <a:lnTo>
                    <a:pt x="0" y="2303"/>
                  </a:lnTo>
                  <a:cubicBezTo>
                    <a:pt x="267" y="2536"/>
                    <a:pt x="567" y="2670"/>
                    <a:pt x="934" y="2670"/>
                  </a:cubicBezTo>
                  <a:cubicBezTo>
                    <a:pt x="1735" y="2670"/>
                    <a:pt x="2368" y="2036"/>
                    <a:pt x="2368" y="1235"/>
                  </a:cubicBezTo>
                  <a:cubicBezTo>
                    <a:pt x="2368" y="2036"/>
                    <a:pt x="3036" y="2670"/>
                    <a:pt x="3803" y="2670"/>
                  </a:cubicBezTo>
                  <a:cubicBezTo>
                    <a:pt x="4603" y="2670"/>
                    <a:pt x="5271" y="2036"/>
                    <a:pt x="5271" y="1235"/>
                  </a:cubicBezTo>
                  <a:cubicBezTo>
                    <a:pt x="5271" y="2036"/>
                    <a:pt x="5904" y="2670"/>
                    <a:pt x="6705" y="2670"/>
                  </a:cubicBezTo>
                  <a:cubicBezTo>
                    <a:pt x="7472" y="2670"/>
                    <a:pt x="8139" y="2036"/>
                    <a:pt x="8139" y="1235"/>
                  </a:cubicBezTo>
                  <a:cubicBezTo>
                    <a:pt x="8139" y="2036"/>
                    <a:pt x="8773" y="2670"/>
                    <a:pt x="9574" y="2670"/>
                  </a:cubicBezTo>
                  <a:cubicBezTo>
                    <a:pt x="10374" y="2670"/>
                    <a:pt x="11008" y="2036"/>
                    <a:pt x="11008" y="1235"/>
                  </a:cubicBezTo>
                  <a:cubicBezTo>
                    <a:pt x="11008" y="2036"/>
                    <a:pt x="11642" y="2670"/>
                    <a:pt x="12442" y="2670"/>
                  </a:cubicBezTo>
                  <a:cubicBezTo>
                    <a:pt x="13243" y="2670"/>
                    <a:pt x="13877" y="2036"/>
                    <a:pt x="13877" y="1235"/>
                  </a:cubicBezTo>
                  <a:cubicBezTo>
                    <a:pt x="13877" y="2036"/>
                    <a:pt x="14544" y="2670"/>
                    <a:pt x="15311" y="2670"/>
                  </a:cubicBezTo>
                  <a:cubicBezTo>
                    <a:pt x="16112" y="2670"/>
                    <a:pt x="16779" y="2036"/>
                    <a:pt x="16779" y="1235"/>
                  </a:cubicBezTo>
                  <a:cubicBezTo>
                    <a:pt x="16779" y="2036"/>
                    <a:pt x="17413" y="2670"/>
                    <a:pt x="18213" y="2670"/>
                  </a:cubicBezTo>
                  <a:cubicBezTo>
                    <a:pt x="18980" y="2670"/>
                    <a:pt x="19647" y="2036"/>
                    <a:pt x="19647" y="1235"/>
                  </a:cubicBezTo>
                  <a:cubicBezTo>
                    <a:pt x="19647" y="2036"/>
                    <a:pt x="20281" y="2670"/>
                    <a:pt x="21082" y="2670"/>
                  </a:cubicBezTo>
                  <a:cubicBezTo>
                    <a:pt x="21882" y="2670"/>
                    <a:pt x="22516" y="2036"/>
                    <a:pt x="22516" y="1235"/>
                  </a:cubicBezTo>
                  <a:cubicBezTo>
                    <a:pt x="22516" y="2036"/>
                    <a:pt x="23150" y="2670"/>
                    <a:pt x="23951" y="2670"/>
                  </a:cubicBezTo>
                  <a:cubicBezTo>
                    <a:pt x="24751" y="2670"/>
                    <a:pt x="25385" y="2036"/>
                    <a:pt x="25385" y="1235"/>
                  </a:cubicBezTo>
                  <a:cubicBezTo>
                    <a:pt x="25385" y="2036"/>
                    <a:pt x="26052" y="2670"/>
                    <a:pt x="26819" y="2670"/>
                  </a:cubicBezTo>
                  <a:cubicBezTo>
                    <a:pt x="27620" y="2670"/>
                    <a:pt x="28254" y="2036"/>
                    <a:pt x="28254" y="1235"/>
                  </a:cubicBezTo>
                  <a:cubicBezTo>
                    <a:pt x="28254" y="2036"/>
                    <a:pt x="28921" y="2670"/>
                    <a:pt x="29721" y="2670"/>
                  </a:cubicBezTo>
                  <a:cubicBezTo>
                    <a:pt x="30489" y="2670"/>
                    <a:pt x="31156" y="2036"/>
                    <a:pt x="31156" y="1235"/>
                  </a:cubicBezTo>
                  <a:cubicBezTo>
                    <a:pt x="31156" y="2036"/>
                    <a:pt x="31789" y="2670"/>
                    <a:pt x="32590" y="2670"/>
                  </a:cubicBezTo>
                  <a:cubicBezTo>
                    <a:pt x="33391" y="2670"/>
                    <a:pt x="34024" y="2036"/>
                    <a:pt x="34024" y="1235"/>
                  </a:cubicBezTo>
                  <a:cubicBezTo>
                    <a:pt x="34024" y="2036"/>
                    <a:pt x="34658" y="2670"/>
                    <a:pt x="35459" y="2670"/>
                  </a:cubicBezTo>
                  <a:cubicBezTo>
                    <a:pt x="35792" y="2670"/>
                    <a:pt x="36093" y="2536"/>
                    <a:pt x="36359" y="2369"/>
                  </a:cubicBezTo>
                  <a:lnTo>
                    <a:pt x="36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;p13">
              <a:extLst>
                <a:ext uri="{FF2B5EF4-FFF2-40B4-BE49-F238E27FC236}">
                  <a16:creationId xmlns:a16="http://schemas.microsoft.com/office/drawing/2014/main" id="{37801D30-C63E-4143-A092-6DE46035E1C9}"/>
                </a:ext>
              </a:extLst>
            </p:cNvPr>
            <p:cNvSpPr/>
            <p:nvPr/>
          </p:nvSpPr>
          <p:spPr>
            <a:xfrm>
              <a:off x="6950219" y="2343043"/>
              <a:ext cx="448150" cy="92974"/>
            </a:xfrm>
            <a:custGeom>
              <a:avLst/>
              <a:gdLst/>
              <a:ahLst/>
              <a:cxnLst/>
              <a:rect l="l" t="t" r="r" b="b"/>
              <a:pathLst>
                <a:path w="8040" h="1668" extrusionOk="0">
                  <a:moveTo>
                    <a:pt x="0" y="0"/>
                  </a:moveTo>
                  <a:lnTo>
                    <a:pt x="0" y="1668"/>
                  </a:lnTo>
                  <a:lnTo>
                    <a:pt x="8039" y="1668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;p13">
              <a:extLst>
                <a:ext uri="{FF2B5EF4-FFF2-40B4-BE49-F238E27FC236}">
                  <a16:creationId xmlns:a16="http://schemas.microsoft.com/office/drawing/2014/main" id="{56CD5751-10FC-40DE-8580-D4F3237EC86E}"/>
                </a:ext>
              </a:extLst>
            </p:cNvPr>
            <p:cNvSpPr/>
            <p:nvPr/>
          </p:nvSpPr>
          <p:spPr>
            <a:xfrm>
              <a:off x="6978090" y="2376488"/>
              <a:ext cx="115326" cy="20512"/>
            </a:xfrm>
            <a:custGeom>
              <a:avLst/>
              <a:gdLst/>
              <a:ahLst/>
              <a:cxnLst/>
              <a:rect l="l" t="t" r="r" b="b"/>
              <a:pathLst>
                <a:path w="2069" h="368" extrusionOk="0">
                  <a:moveTo>
                    <a:pt x="201" y="0"/>
                  </a:moveTo>
                  <a:cubicBezTo>
                    <a:pt x="101" y="0"/>
                    <a:pt x="1" y="67"/>
                    <a:pt x="1" y="201"/>
                  </a:cubicBezTo>
                  <a:cubicBezTo>
                    <a:pt x="1" y="301"/>
                    <a:pt x="101" y="367"/>
                    <a:pt x="201" y="367"/>
                  </a:cubicBezTo>
                  <a:lnTo>
                    <a:pt x="1869" y="367"/>
                  </a:lnTo>
                  <a:cubicBezTo>
                    <a:pt x="1969" y="367"/>
                    <a:pt x="2069" y="301"/>
                    <a:pt x="2069" y="201"/>
                  </a:cubicBezTo>
                  <a:cubicBezTo>
                    <a:pt x="2069" y="67"/>
                    <a:pt x="1969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;p13">
              <a:extLst>
                <a:ext uri="{FF2B5EF4-FFF2-40B4-BE49-F238E27FC236}">
                  <a16:creationId xmlns:a16="http://schemas.microsoft.com/office/drawing/2014/main" id="{460BE8FB-AC96-417F-8C67-EF47A4DA42F2}"/>
                </a:ext>
              </a:extLst>
            </p:cNvPr>
            <p:cNvSpPr/>
            <p:nvPr/>
          </p:nvSpPr>
          <p:spPr>
            <a:xfrm>
              <a:off x="5617028" y="1575083"/>
              <a:ext cx="2022972" cy="167387"/>
            </a:xfrm>
            <a:custGeom>
              <a:avLst/>
              <a:gdLst/>
              <a:ahLst/>
              <a:cxnLst/>
              <a:rect l="l" t="t" r="r" b="b"/>
              <a:pathLst>
                <a:path w="36293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36293" y="3003"/>
                  </a:lnTo>
                  <a:lnTo>
                    <a:pt x="36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;p13">
              <a:extLst>
                <a:ext uri="{FF2B5EF4-FFF2-40B4-BE49-F238E27FC236}">
                  <a16:creationId xmlns:a16="http://schemas.microsoft.com/office/drawing/2014/main" id="{A0A55520-98F8-4C3A-A264-235EBC4C4F8D}"/>
                </a:ext>
              </a:extLst>
            </p:cNvPr>
            <p:cNvSpPr/>
            <p:nvPr/>
          </p:nvSpPr>
          <p:spPr>
            <a:xfrm>
              <a:off x="5561230" y="1504402"/>
              <a:ext cx="2134563" cy="197152"/>
            </a:xfrm>
            <a:custGeom>
              <a:avLst/>
              <a:gdLst/>
              <a:ahLst/>
              <a:cxnLst/>
              <a:rect l="l" t="t" r="r" b="b"/>
              <a:pathLst>
                <a:path w="38295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38294" y="3537"/>
                  </a:lnTo>
                  <a:lnTo>
                    <a:pt x="38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;p13">
              <a:extLst>
                <a:ext uri="{FF2B5EF4-FFF2-40B4-BE49-F238E27FC236}">
                  <a16:creationId xmlns:a16="http://schemas.microsoft.com/office/drawing/2014/main" id="{B67EC901-6D19-45AC-ADD5-3F0639F51101}"/>
                </a:ext>
              </a:extLst>
            </p:cNvPr>
            <p:cNvSpPr/>
            <p:nvPr/>
          </p:nvSpPr>
          <p:spPr>
            <a:xfrm>
              <a:off x="6052098" y="1242246"/>
              <a:ext cx="1156549" cy="360749"/>
            </a:xfrm>
            <a:custGeom>
              <a:avLst/>
              <a:gdLst/>
              <a:ahLst/>
              <a:cxnLst/>
              <a:rect l="l" t="t" r="r" b="b"/>
              <a:pathLst>
                <a:path w="2074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20749" y="6472"/>
                  </a:lnTo>
                  <a:lnTo>
                    <a:pt x="20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8;p13">
              <a:extLst>
                <a:ext uri="{FF2B5EF4-FFF2-40B4-BE49-F238E27FC236}">
                  <a16:creationId xmlns:a16="http://schemas.microsoft.com/office/drawing/2014/main" id="{101E75A2-E654-4B9B-B5EB-EA83FFB0563A}"/>
                </a:ext>
              </a:extLst>
            </p:cNvPr>
            <p:cNvSpPr/>
            <p:nvPr/>
          </p:nvSpPr>
          <p:spPr>
            <a:xfrm>
              <a:off x="6037221" y="1231098"/>
              <a:ext cx="1180685" cy="383101"/>
            </a:xfrm>
            <a:custGeom>
              <a:avLst/>
              <a:gdLst/>
              <a:ahLst/>
              <a:cxnLst/>
              <a:rect l="l" t="t" r="r" b="b"/>
              <a:pathLst>
                <a:path w="21182" h="6873" extrusionOk="0">
                  <a:moveTo>
                    <a:pt x="20782" y="401"/>
                  </a:moveTo>
                  <a:lnTo>
                    <a:pt x="20782" y="6472"/>
                  </a:lnTo>
                  <a:lnTo>
                    <a:pt x="434" y="6472"/>
                  </a:lnTo>
                  <a:lnTo>
                    <a:pt x="434" y="401"/>
                  </a:lnTo>
                  <a:close/>
                  <a:moveTo>
                    <a:pt x="0" y="0"/>
                  </a:moveTo>
                  <a:lnTo>
                    <a:pt x="0" y="6872"/>
                  </a:lnTo>
                  <a:lnTo>
                    <a:pt x="21182" y="6872"/>
                  </a:lnTo>
                  <a:lnTo>
                    <a:pt x="21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;p13">
              <a:extLst>
                <a:ext uri="{FF2B5EF4-FFF2-40B4-BE49-F238E27FC236}">
                  <a16:creationId xmlns:a16="http://schemas.microsoft.com/office/drawing/2014/main" id="{12CD7620-F2F8-43CD-94FF-679AA09803DA}"/>
                </a:ext>
              </a:extLst>
            </p:cNvPr>
            <p:cNvSpPr/>
            <p:nvPr/>
          </p:nvSpPr>
          <p:spPr>
            <a:xfrm>
              <a:off x="5429232" y="1770348"/>
              <a:ext cx="2398548" cy="260362"/>
            </a:xfrm>
            <a:custGeom>
              <a:avLst/>
              <a:gdLst/>
              <a:ahLst/>
              <a:cxnLst/>
              <a:rect l="l" t="t" r="r" b="b"/>
              <a:pathLst>
                <a:path w="43031" h="4671" extrusionOk="0">
                  <a:moveTo>
                    <a:pt x="6104" y="0"/>
                  </a:moveTo>
                  <a:lnTo>
                    <a:pt x="0" y="4670"/>
                  </a:lnTo>
                  <a:lnTo>
                    <a:pt x="43031" y="4670"/>
                  </a:lnTo>
                  <a:lnTo>
                    <a:pt x="36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;p13">
              <a:extLst>
                <a:ext uri="{FF2B5EF4-FFF2-40B4-BE49-F238E27FC236}">
                  <a16:creationId xmlns:a16="http://schemas.microsoft.com/office/drawing/2014/main" id="{0FC7CC0D-A19B-4A5F-855B-77F8A673CE2D}"/>
                </a:ext>
              </a:extLst>
            </p:cNvPr>
            <p:cNvSpPr/>
            <p:nvPr/>
          </p:nvSpPr>
          <p:spPr>
            <a:xfrm>
              <a:off x="7372301" y="1770348"/>
              <a:ext cx="455563" cy="260362"/>
            </a:xfrm>
            <a:custGeom>
              <a:avLst/>
              <a:gdLst/>
              <a:ahLst/>
              <a:cxnLst/>
              <a:rect l="l" t="t" r="r" b="b"/>
              <a:pathLst>
                <a:path w="8173" h="4671" extrusionOk="0">
                  <a:moveTo>
                    <a:pt x="0" y="0"/>
                  </a:moveTo>
                  <a:lnTo>
                    <a:pt x="5304" y="4670"/>
                  </a:lnTo>
                  <a:lnTo>
                    <a:pt x="8173" y="46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1;p13">
              <a:extLst>
                <a:ext uri="{FF2B5EF4-FFF2-40B4-BE49-F238E27FC236}">
                  <a16:creationId xmlns:a16="http://schemas.microsoft.com/office/drawing/2014/main" id="{7D59EBBB-8C8C-4AF1-B184-2BCB9D0705B3}"/>
                </a:ext>
              </a:extLst>
            </p:cNvPr>
            <p:cNvSpPr/>
            <p:nvPr/>
          </p:nvSpPr>
          <p:spPr>
            <a:xfrm>
              <a:off x="7143590" y="1770348"/>
              <a:ext cx="364484" cy="260362"/>
            </a:xfrm>
            <a:custGeom>
              <a:avLst/>
              <a:gdLst/>
              <a:ahLst/>
              <a:cxnLst/>
              <a:rect l="l" t="t" r="r" b="b"/>
              <a:pathLst>
                <a:path w="6539" h="4671" extrusionOk="0">
                  <a:moveTo>
                    <a:pt x="0" y="0"/>
                  </a:moveTo>
                  <a:lnTo>
                    <a:pt x="3670" y="4670"/>
                  </a:lnTo>
                  <a:lnTo>
                    <a:pt x="6538" y="467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;p13">
              <a:extLst>
                <a:ext uri="{FF2B5EF4-FFF2-40B4-BE49-F238E27FC236}">
                  <a16:creationId xmlns:a16="http://schemas.microsoft.com/office/drawing/2014/main" id="{752C06BC-12C3-4556-82D6-9380F50F59A2}"/>
                </a:ext>
              </a:extLst>
            </p:cNvPr>
            <p:cNvSpPr/>
            <p:nvPr/>
          </p:nvSpPr>
          <p:spPr>
            <a:xfrm>
              <a:off x="6914879" y="1770348"/>
              <a:ext cx="273349" cy="260362"/>
            </a:xfrm>
            <a:custGeom>
              <a:avLst/>
              <a:gdLst/>
              <a:ahLst/>
              <a:cxnLst/>
              <a:rect l="l" t="t" r="r" b="b"/>
              <a:pathLst>
                <a:path w="4904" h="4671" extrusionOk="0">
                  <a:moveTo>
                    <a:pt x="0" y="0"/>
                  </a:moveTo>
                  <a:lnTo>
                    <a:pt x="2035" y="4670"/>
                  </a:lnTo>
                  <a:lnTo>
                    <a:pt x="4904" y="467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3;p13">
              <a:extLst>
                <a:ext uri="{FF2B5EF4-FFF2-40B4-BE49-F238E27FC236}">
                  <a16:creationId xmlns:a16="http://schemas.microsoft.com/office/drawing/2014/main" id="{4F6C1BA6-EE29-4761-81F2-4747D5D00698}"/>
                </a:ext>
              </a:extLst>
            </p:cNvPr>
            <p:cNvSpPr/>
            <p:nvPr/>
          </p:nvSpPr>
          <p:spPr>
            <a:xfrm>
              <a:off x="6686168" y="1770348"/>
              <a:ext cx="182270" cy="260362"/>
            </a:xfrm>
            <a:custGeom>
              <a:avLst/>
              <a:gdLst/>
              <a:ahLst/>
              <a:cxnLst/>
              <a:rect l="l" t="t" r="r" b="b"/>
              <a:pathLst>
                <a:path w="3270" h="4671" extrusionOk="0">
                  <a:moveTo>
                    <a:pt x="0" y="0"/>
                  </a:moveTo>
                  <a:lnTo>
                    <a:pt x="401" y="4670"/>
                  </a:lnTo>
                  <a:lnTo>
                    <a:pt x="3269" y="467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4;p13">
              <a:extLst>
                <a:ext uri="{FF2B5EF4-FFF2-40B4-BE49-F238E27FC236}">
                  <a16:creationId xmlns:a16="http://schemas.microsoft.com/office/drawing/2014/main" id="{FFA5B67E-E2A5-4E58-BE8D-1AA0D4F14AF0}"/>
                </a:ext>
              </a:extLst>
            </p:cNvPr>
            <p:cNvSpPr/>
            <p:nvPr/>
          </p:nvSpPr>
          <p:spPr>
            <a:xfrm>
              <a:off x="6388670" y="1770348"/>
              <a:ext cx="182270" cy="260362"/>
            </a:xfrm>
            <a:custGeom>
              <a:avLst/>
              <a:gdLst/>
              <a:ahLst/>
              <a:cxnLst/>
              <a:rect l="l" t="t" r="r" b="b"/>
              <a:pathLst>
                <a:path w="3270" h="4671" extrusionOk="0">
                  <a:moveTo>
                    <a:pt x="1235" y="0"/>
                  </a:moveTo>
                  <a:lnTo>
                    <a:pt x="0" y="4670"/>
                  </a:lnTo>
                  <a:lnTo>
                    <a:pt x="2869" y="46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5;p13">
              <a:extLst>
                <a:ext uri="{FF2B5EF4-FFF2-40B4-BE49-F238E27FC236}">
                  <a16:creationId xmlns:a16="http://schemas.microsoft.com/office/drawing/2014/main" id="{CE4B1D2E-FCDF-4034-810D-A932CC5D71AA}"/>
                </a:ext>
              </a:extLst>
            </p:cNvPr>
            <p:cNvSpPr/>
            <p:nvPr/>
          </p:nvSpPr>
          <p:spPr>
            <a:xfrm>
              <a:off x="6068820" y="1770348"/>
              <a:ext cx="273405" cy="260362"/>
            </a:xfrm>
            <a:custGeom>
              <a:avLst/>
              <a:gdLst/>
              <a:ahLst/>
              <a:cxnLst/>
              <a:rect l="l" t="t" r="r" b="b"/>
              <a:pathLst>
                <a:path w="4905" h="4671" extrusionOk="0">
                  <a:moveTo>
                    <a:pt x="2870" y="0"/>
                  </a:moveTo>
                  <a:lnTo>
                    <a:pt x="1" y="4670"/>
                  </a:lnTo>
                  <a:lnTo>
                    <a:pt x="2870" y="4670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6;p13">
              <a:extLst>
                <a:ext uri="{FF2B5EF4-FFF2-40B4-BE49-F238E27FC236}">
                  <a16:creationId xmlns:a16="http://schemas.microsoft.com/office/drawing/2014/main" id="{CC9F7358-6814-4732-9387-D58B6A020FD2}"/>
                </a:ext>
              </a:extLst>
            </p:cNvPr>
            <p:cNvSpPr/>
            <p:nvPr/>
          </p:nvSpPr>
          <p:spPr>
            <a:xfrm>
              <a:off x="5749026" y="1770348"/>
              <a:ext cx="364484" cy="260362"/>
            </a:xfrm>
            <a:custGeom>
              <a:avLst/>
              <a:gdLst/>
              <a:ahLst/>
              <a:cxnLst/>
              <a:rect l="l" t="t" r="r" b="b"/>
              <a:pathLst>
                <a:path w="6539" h="4671" extrusionOk="0">
                  <a:moveTo>
                    <a:pt x="4470" y="0"/>
                  </a:moveTo>
                  <a:lnTo>
                    <a:pt x="0" y="4670"/>
                  </a:lnTo>
                  <a:lnTo>
                    <a:pt x="2869" y="4670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;p13">
              <a:extLst>
                <a:ext uri="{FF2B5EF4-FFF2-40B4-BE49-F238E27FC236}">
                  <a16:creationId xmlns:a16="http://schemas.microsoft.com/office/drawing/2014/main" id="{F9B809FB-AFB4-4DDC-B20D-2DA1AFC01078}"/>
                </a:ext>
              </a:extLst>
            </p:cNvPr>
            <p:cNvSpPr/>
            <p:nvPr/>
          </p:nvSpPr>
          <p:spPr>
            <a:xfrm>
              <a:off x="5429232" y="1770348"/>
              <a:ext cx="455563" cy="260362"/>
            </a:xfrm>
            <a:custGeom>
              <a:avLst/>
              <a:gdLst/>
              <a:ahLst/>
              <a:cxnLst/>
              <a:rect l="l" t="t" r="r" b="b"/>
              <a:pathLst>
                <a:path w="8173" h="4671" extrusionOk="0">
                  <a:moveTo>
                    <a:pt x="6104" y="0"/>
                  </a:moveTo>
                  <a:lnTo>
                    <a:pt x="0" y="4670"/>
                  </a:lnTo>
                  <a:lnTo>
                    <a:pt x="2869" y="4670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;p13">
              <a:extLst>
                <a:ext uri="{FF2B5EF4-FFF2-40B4-BE49-F238E27FC236}">
                  <a16:creationId xmlns:a16="http://schemas.microsoft.com/office/drawing/2014/main" id="{E792D48C-BCDB-4346-B776-501786F6825C}"/>
                </a:ext>
              </a:extLst>
            </p:cNvPr>
            <p:cNvSpPr/>
            <p:nvPr/>
          </p:nvSpPr>
          <p:spPr>
            <a:xfrm>
              <a:off x="5427337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68" y="2635"/>
                  </a:cubicBezTo>
                  <a:cubicBezTo>
                    <a:pt x="2236" y="2635"/>
                    <a:pt x="2903" y="2001"/>
                    <a:pt x="2903" y="1201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9;p13">
              <a:extLst>
                <a:ext uri="{FF2B5EF4-FFF2-40B4-BE49-F238E27FC236}">
                  <a16:creationId xmlns:a16="http://schemas.microsoft.com/office/drawing/2014/main" id="{0835FADC-51F4-48F5-9D22-D07924D84717}"/>
                </a:ext>
              </a:extLst>
            </p:cNvPr>
            <p:cNvSpPr/>
            <p:nvPr/>
          </p:nvSpPr>
          <p:spPr>
            <a:xfrm>
              <a:off x="5589101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5" y="2635"/>
                    <a:pt x="1435" y="2635"/>
                  </a:cubicBezTo>
                  <a:cubicBezTo>
                    <a:pt x="2236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;p13">
              <a:extLst>
                <a:ext uri="{FF2B5EF4-FFF2-40B4-BE49-F238E27FC236}">
                  <a16:creationId xmlns:a16="http://schemas.microsoft.com/office/drawing/2014/main" id="{293F9A64-1404-4C9B-83B8-BC5E55EAC7E4}"/>
                </a:ext>
              </a:extLst>
            </p:cNvPr>
            <p:cNvSpPr/>
            <p:nvPr/>
          </p:nvSpPr>
          <p:spPr>
            <a:xfrm>
              <a:off x="5749026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1;p13">
              <a:extLst>
                <a:ext uri="{FF2B5EF4-FFF2-40B4-BE49-F238E27FC236}">
                  <a16:creationId xmlns:a16="http://schemas.microsoft.com/office/drawing/2014/main" id="{665D2BD6-D345-47B7-BC24-AC1BA573F426}"/>
                </a:ext>
              </a:extLst>
            </p:cNvPr>
            <p:cNvSpPr/>
            <p:nvPr/>
          </p:nvSpPr>
          <p:spPr>
            <a:xfrm>
              <a:off x="5908951" y="2030664"/>
              <a:ext cx="159918" cy="146931"/>
            </a:xfrm>
            <a:custGeom>
              <a:avLst/>
              <a:gdLst/>
              <a:ahLst/>
              <a:cxnLst/>
              <a:rect l="l" t="t" r="r" b="b"/>
              <a:pathLst>
                <a:path w="2869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2;p13">
              <a:extLst>
                <a:ext uri="{FF2B5EF4-FFF2-40B4-BE49-F238E27FC236}">
                  <a16:creationId xmlns:a16="http://schemas.microsoft.com/office/drawing/2014/main" id="{39A3E2BD-E5A5-4C1A-8740-9D9E598D0257}"/>
                </a:ext>
              </a:extLst>
            </p:cNvPr>
            <p:cNvSpPr/>
            <p:nvPr/>
          </p:nvSpPr>
          <p:spPr>
            <a:xfrm>
              <a:off x="6068820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35" y="2635"/>
                  </a:cubicBezTo>
                  <a:cubicBezTo>
                    <a:pt x="2236" y="2635"/>
                    <a:pt x="2870" y="2001"/>
                    <a:pt x="2870" y="1201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3;p13">
              <a:extLst>
                <a:ext uri="{FF2B5EF4-FFF2-40B4-BE49-F238E27FC236}">
                  <a16:creationId xmlns:a16="http://schemas.microsoft.com/office/drawing/2014/main" id="{1C2DAC76-2B94-4ED4-BB1D-3C806559FA02}"/>
                </a:ext>
              </a:extLst>
            </p:cNvPr>
            <p:cNvSpPr/>
            <p:nvPr/>
          </p:nvSpPr>
          <p:spPr>
            <a:xfrm>
              <a:off x="6228745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35" y="2635"/>
                  </a:cubicBezTo>
                  <a:cubicBezTo>
                    <a:pt x="2236" y="2635"/>
                    <a:pt x="2903" y="2001"/>
                    <a:pt x="2903" y="1201"/>
                  </a:cubicBezTo>
                  <a:lnTo>
                    <a:pt x="2869" y="120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;p13">
              <a:extLst>
                <a:ext uri="{FF2B5EF4-FFF2-40B4-BE49-F238E27FC236}">
                  <a16:creationId xmlns:a16="http://schemas.microsoft.com/office/drawing/2014/main" id="{F1FA28E1-C063-41E7-9CCC-BC7C55F01E79}"/>
                </a:ext>
              </a:extLst>
            </p:cNvPr>
            <p:cNvSpPr/>
            <p:nvPr/>
          </p:nvSpPr>
          <p:spPr>
            <a:xfrm>
              <a:off x="6388670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67" y="2635"/>
                    <a:pt x="1468" y="2635"/>
                  </a:cubicBezTo>
                  <a:cubicBezTo>
                    <a:pt x="2235" y="2635"/>
                    <a:pt x="2902" y="2001"/>
                    <a:pt x="2902" y="1201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;p13">
              <a:extLst>
                <a:ext uri="{FF2B5EF4-FFF2-40B4-BE49-F238E27FC236}">
                  <a16:creationId xmlns:a16="http://schemas.microsoft.com/office/drawing/2014/main" id="{A4331A0C-27E0-4361-B5E5-727263321F0B}"/>
                </a:ext>
              </a:extLst>
            </p:cNvPr>
            <p:cNvSpPr/>
            <p:nvPr/>
          </p:nvSpPr>
          <p:spPr>
            <a:xfrm>
              <a:off x="6550435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;p13">
              <a:extLst>
                <a:ext uri="{FF2B5EF4-FFF2-40B4-BE49-F238E27FC236}">
                  <a16:creationId xmlns:a16="http://schemas.microsoft.com/office/drawing/2014/main" id="{0EB7543C-2787-49F9-BD81-160EA55C9A2B}"/>
                </a:ext>
              </a:extLst>
            </p:cNvPr>
            <p:cNvSpPr/>
            <p:nvPr/>
          </p:nvSpPr>
          <p:spPr>
            <a:xfrm>
              <a:off x="6710360" y="2030664"/>
              <a:ext cx="159918" cy="146931"/>
            </a:xfrm>
            <a:custGeom>
              <a:avLst/>
              <a:gdLst/>
              <a:ahLst/>
              <a:cxnLst/>
              <a:rect l="l" t="t" r="r" b="b"/>
              <a:pathLst>
                <a:path w="2869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4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;p13">
              <a:extLst>
                <a:ext uri="{FF2B5EF4-FFF2-40B4-BE49-F238E27FC236}">
                  <a16:creationId xmlns:a16="http://schemas.microsoft.com/office/drawing/2014/main" id="{1E4E1629-692F-42CA-9D85-43333CCC44DD}"/>
                </a:ext>
              </a:extLst>
            </p:cNvPr>
            <p:cNvSpPr/>
            <p:nvPr/>
          </p:nvSpPr>
          <p:spPr>
            <a:xfrm>
              <a:off x="6870229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5" y="2635"/>
                    <a:pt x="1435" y="2635"/>
                  </a:cubicBezTo>
                  <a:cubicBezTo>
                    <a:pt x="2236" y="2635"/>
                    <a:pt x="2870" y="2001"/>
                    <a:pt x="2870" y="1201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8;p13">
              <a:extLst>
                <a:ext uri="{FF2B5EF4-FFF2-40B4-BE49-F238E27FC236}">
                  <a16:creationId xmlns:a16="http://schemas.microsoft.com/office/drawing/2014/main" id="{E5B17879-BE7D-498F-B495-B8F20216A27D}"/>
                </a:ext>
              </a:extLst>
            </p:cNvPr>
            <p:cNvSpPr/>
            <p:nvPr/>
          </p:nvSpPr>
          <p:spPr>
            <a:xfrm>
              <a:off x="7030154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9;p13">
              <a:extLst>
                <a:ext uri="{FF2B5EF4-FFF2-40B4-BE49-F238E27FC236}">
                  <a16:creationId xmlns:a16="http://schemas.microsoft.com/office/drawing/2014/main" id="{B7DDEF53-9766-48A0-AB59-244BD5CBDC9C}"/>
                </a:ext>
              </a:extLst>
            </p:cNvPr>
            <p:cNvSpPr/>
            <p:nvPr/>
          </p:nvSpPr>
          <p:spPr>
            <a:xfrm>
              <a:off x="7190079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67" y="2635"/>
                    <a:pt x="1435" y="2635"/>
                  </a:cubicBezTo>
                  <a:cubicBezTo>
                    <a:pt x="2235" y="2635"/>
                    <a:pt x="2902" y="2001"/>
                    <a:pt x="2902" y="1201"/>
                  </a:cubicBezTo>
                  <a:lnTo>
                    <a:pt x="2869" y="120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0;p13">
              <a:extLst>
                <a:ext uri="{FF2B5EF4-FFF2-40B4-BE49-F238E27FC236}">
                  <a16:creationId xmlns:a16="http://schemas.microsoft.com/office/drawing/2014/main" id="{D2DA9B6D-6A36-4B08-AF50-FE68F26EB76A}"/>
                </a:ext>
              </a:extLst>
            </p:cNvPr>
            <p:cNvSpPr/>
            <p:nvPr/>
          </p:nvSpPr>
          <p:spPr>
            <a:xfrm>
              <a:off x="7349948" y="2030664"/>
              <a:ext cx="161869" cy="146931"/>
            </a:xfrm>
            <a:custGeom>
              <a:avLst/>
              <a:gdLst/>
              <a:ahLst/>
              <a:cxnLst/>
              <a:rect l="l" t="t" r="r" b="b"/>
              <a:pathLst>
                <a:path w="2904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69" y="2635"/>
                  </a:cubicBezTo>
                  <a:cubicBezTo>
                    <a:pt x="2236" y="2635"/>
                    <a:pt x="2903" y="2001"/>
                    <a:pt x="2903" y="1201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1;p13">
              <a:extLst>
                <a:ext uri="{FF2B5EF4-FFF2-40B4-BE49-F238E27FC236}">
                  <a16:creationId xmlns:a16="http://schemas.microsoft.com/office/drawing/2014/main" id="{EEAED804-8FE8-4BA6-BC51-A84E21D84F80}"/>
                </a:ext>
              </a:extLst>
            </p:cNvPr>
            <p:cNvSpPr/>
            <p:nvPr/>
          </p:nvSpPr>
          <p:spPr>
            <a:xfrm>
              <a:off x="7511768" y="2030664"/>
              <a:ext cx="159918" cy="146931"/>
            </a:xfrm>
            <a:custGeom>
              <a:avLst/>
              <a:gdLst/>
              <a:ahLst/>
              <a:cxnLst/>
              <a:rect l="l" t="t" r="r" b="b"/>
              <a:pathLst>
                <a:path w="2869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4" y="2635"/>
                  </a:cubicBezTo>
                  <a:cubicBezTo>
                    <a:pt x="2202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2;p13">
              <a:extLst>
                <a:ext uri="{FF2B5EF4-FFF2-40B4-BE49-F238E27FC236}">
                  <a16:creationId xmlns:a16="http://schemas.microsoft.com/office/drawing/2014/main" id="{763ABAC3-E195-4DEB-8430-D1C15AE98361}"/>
                </a:ext>
              </a:extLst>
            </p:cNvPr>
            <p:cNvSpPr/>
            <p:nvPr/>
          </p:nvSpPr>
          <p:spPr>
            <a:xfrm>
              <a:off x="7671638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5" y="2635"/>
                    <a:pt x="1435" y="2635"/>
                  </a:cubicBezTo>
                  <a:cubicBezTo>
                    <a:pt x="2236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;p13">
              <a:extLst>
                <a:ext uri="{FF2B5EF4-FFF2-40B4-BE49-F238E27FC236}">
                  <a16:creationId xmlns:a16="http://schemas.microsoft.com/office/drawing/2014/main" id="{FB7C2425-4128-46BB-9D73-D299A083D4EE}"/>
                </a:ext>
              </a:extLst>
            </p:cNvPr>
            <p:cNvSpPr/>
            <p:nvPr/>
          </p:nvSpPr>
          <p:spPr>
            <a:xfrm>
              <a:off x="7943103" y="2748344"/>
              <a:ext cx="245535" cy="245535"/>
            </a:xfrm>
            <a:custGeom>
              <a:avLst/>
              <a:gdLst/>
              <a:ahLst/>
              <a:cxnLst/>
              <a:rect l="l" t="t" r="r" b="b"/>
              <a:pathLst>
                <a:path w="4405" h="4405" extrusionOk="0">
                  <a:moveTo>
                    <a:pt x="1" y="1"/>
                  </a:moveTo>
                  <a:lnTo>
                    <a:pt x="1902" y="4237"/>
                  </a:lnTo>
                  <a:lnTo>
                    <a:pt x="2770" y="3370"/>
                  </a:lnTo>
                  <a:lnTo>
                    <a:pt x="3770" y="4404"/>
                  </a:lnTo>
                  <a:lnTo>
                    <a:pt x="4404" y="3804"/>
                  </a:lnTo>
                  <a:lnTo>
                    <a:pt x="3370" y="2770"/>
                  </a:lnTo>
                  <a:lnTo>
                    <a:pt x="4237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4;p13">
              <a:extLst>
                <a:ext uri="{FF2B5EF4-FFF2-40B4-BE49-F238E27FC236}">
                  <a16:creationId xmlns:a16="http://schemas.microsoft.com/office/drawing/2014/main" id="{B2D1E323-AAC4-4E42-A115-109A3F8FB009}"/>
                </a:ext>
              </a:extLst>
            </p:cNvPr>
            <p:cNvSpPr txBox="1">
              <a:spLocks/>
            </p:cNvSpPr>
            <p:nvPr/>
          </p:nvSpPr>
          <p:spPr>
            <a:xfrm>
              <a:off x="6037164" y="1242309"/>
              <a:ext cx="11808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r>
                <a:rPr lang="es-AR" sz="2500">
                  <a:solidFill>
                    <a:schemeClr val="accent2"/>
                  </a:solidFill>
                </a:rPr>
                <a:t>SHOP</a:t>
              </a:r>
            </a:p>
          </p:txBody>
        </p:sp>
        <p:pic>
          <p:nvPicPr>
            <p:cNvPr id="121" name="Google Shape;105;p13">
              <a:extLst>
                <a:ext uri="{FF2B5EF4-FFF2-40B4-BE49-F238E27FC236}">
                  <a16:creationId xmlns:a16="http://schemas.microsoft.com/office/drawing/2014/main" id="{27AE5531-7C7C-4014-B729-265210402B7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703" y="2831472"/>
              <a:ext cx="961350" cy="371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06;p13">
              <a:extLst>
                <a:ext uri="{FF2B5EF4-FFF2-40B4-BE49-F238E27FC236}">
                  <a16:creationId xmlns:a16="http://schemas.microsoft.com/office/drawing/2014/main" id="{9AC81E92-D207-42D7-BF7F-FFC6110E259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8863" y="2830525"/>
              <a:ext cx="1180800" cy="41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07;p13">
              <a:extLst>
                <a:ext uri="{FF2B5EF4-FFF2-40B4-BE49-F238E27FC236}">
                  <a16:creationId xmlns:a16="http://schemas.microsoft.com/office/drawing/2014/main" id="{5E8CE86A-60B3-4143-A4A3-65899B5E729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84875" y="2628213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08;p13">
              <a:extLst>
                <a:ext uri="{FF2B5EF4-FFF2-40B4-BE49-F238E27FC236}">
                  <a16:creationId xmlns:a16="http://schemas.microsoft.com/office/drawing/2014/main" id="{5C874692-7C6E-45FB-ADC8-0CBEC53301CC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51572" y="2853437"/>
              <a:ext cx="759203" cy="36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09;p13">
              <a:extLst>
                <a:ext uri="{FF2B5EF4-FFF2-40B4-BE49-F238E27FC236}">
                  <a16:creationId xmlns:a16="http://schemas.microsoft.com/office/drawing/2014/main" id="{B036626D-9A83-4DE9-8D79-C3AEB40B1CC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8075" y="1078925"/>
              <a:ext cx="924125" cy="368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10;p13">
              <a:extLst>
                <a:ext uri="{FF2B5EF4-FFF2-40B4-BE49-F238E27FC236}">
                  <a16:creationId xmlns:a16="http://schemas.microsoft.com/office/drawing/2014/main" id="{D13AA183-D173-460A-B53A-2A899E2B62CD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09895" y="1121900"/>
              <a:ext cx="689956" cy="601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0928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597" y="2705531"/>
            <a:ext cx="3310315" cy="15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9"/>
          <p:cNvSpPr txBox="1"/>
          <p:nvPr/>
        </p:nvSpPr>
        <p:spPr>
          <a:xfrm>
            <a:off x="242480" y="1026528"/>
            <a:ext cx="8310253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el algoritmo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k-means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segmentó a los clientes (identificados por client_id) en grupos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acuerdo a dos variables: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Cantidad de dinero que gastaron (suma del precio de los productos que adquirieron)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Recurrencia de compra (cantidad de transacciones que realizaron)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797277" y="2361650"/>
            <a:ext cx="2532600" cy="1219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1120720" y="3209543"/>
            <a:ext cx="993630" cy="1401787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2027304" y="3194277"/>
            <a:ext cx="282678" cy="281766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1394809" y="2864726"/>
            <a:ext cx="799245" cy="1370551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1395461" y="2978162"/>
            <a:ext cx="797942" cy="1032691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1469252" y="3054599"/>
            <a:ext cx="577859" cy="388428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1695246" y="3169217"/>
            <a:ext cx="61292" cy="273800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1840181" y="3169217"/>
            <a:ext cx="58013" cy="273800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1591137" y="3248796"/>
            <a:ext cx="419069" cy="2960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1601684" y="3328929"/>
            <a:ext cx="397993" cy="2960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1660326" y="3457778"/>
            <a:ext cx="90289" cy="84484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1843479" y="3457778"/>
            <a:ext cx="90289" cy="84484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1469252" y="3692652"/>
            <a:ext cx="651003" cy="210257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1713022" y="4048335"/>
            <a:ext cx="158158" cy="147398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1713022" y="4048335"/>
            <a:ext cx="158158" cy="147398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1732793" y="4066225"/>
            <a:ext cx="119285" cy="111006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2041130" y="3384852"/>
            <a:ext cx="324850" cy="253913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2066175" y="3537135"/>
            <a:ext cx="324178" cy="25389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2094498" y="3721445"/>
            <a:ext cx="281374" cy="225986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2042454" y="3191579"/>
            <a:ext cx="265553" cy="213380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1371088" y="3230906"/>
            <a:ext cx="94891" cy="326161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ctrTitle"/>
          </p:nvPr>
        </p:nvSpPr>
        <p:spPr>
          <a:xfrm>
            <a:off x="1471819" y="3703789"/>
            <a:ext cx="640500" cy="18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718" name="Google Shape;718;p29"/>
          <p:cNvSpPr/>
          <p:nvPr/>
        </p:nvSpPr>
        <p:spPr>
          <a:xfrm>
            <a:off x="1861275" y="3831610"/>
            <a:ext cx="1031179" cy="779666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9"/>
          <p:cNvSpPr/>
          <p:nvPr/>
        </p:nvSpPr>
        <p:spPr>
          <a:xfrm rot="10800000">
            <a:off x="711031" y="3605425"/>
            <a:ext cx="2486400" cy="1302600"/>
          </a:xfrm>
          <a:prstGeom prst="uturnArrow">
            <a:avLst>
              <a:gd name="adj1" fmla="val 26009"/>
              <a:gd name="adj2" fmla="val 18679"/>
              <a:gd name="adj3" fmla="val 20633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9"/>
          <p:cNvSpPr txBox="1"/>
          <p:nvPr/>
        </p:nvSpPr>
        <p:spPr>
          <a:xfrm>
            <a:off x="-158251" y="1417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Segmentación de clientes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0"/>
          <p:cNvSpPr txBox="1"/>
          <p:nvPr/>
        </p:nvSpPr>
        <p:spPr>
          <a:xfrm>
            <a:off x="444552" y="924585"/>
            <a:ext cx="7008152" cy="11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Mediante el Elbow Method se logró establecer que lo óptimo sería armar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 clústers (grupos)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clientes</a:t>
            </a:r>
            <a:endParaRPr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720;p29">
            <a:extLst>
              <a:ext uri="{FF2B5EF4-FFF2-40B4-BE49-F238E27FC236}">
                <a16:creationId xmlns:a16="http://schemas.microsoft.com/office/drawing/2014/main" id="{E38B1910-E12E-43BB-8F69-BD225D8BD5A9}"/>
              </a:ext>
            </a:extLst>
          </p:cNvPr>
          <p:cNvSpPr txBox="1"/>
          <p:nvPr/>
        </p:nvSpPr>
        <p:spPr>
          <a:xfrm>
            <a:off x="-158251" y="1417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Segmentación de clientes</a:t>
            </a:r>
            <a:endParaRPr dirty="0"/>
          </a:p>
        </p:txBody>
      </p:sp>
      <p:pic>
        <p:nvPicPr>
          <p:cNvPr id="5" name="Imagen 4" descr="Un 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47388784-E746-40BE-BEE6-CFD9D2EA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38" y="1800051"/>
            <a:ext cx="1723430" cy="1247462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06FD1D-FAA3-4E97-823C-F9A37997D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20"/>
          <a:stretch/>
        </p:blipFill>
        <p:spPr>
          <a:xfrm>
            <a:off x="1062053" y="1856297"/>
            <a:ext cx="3791830" cy="270942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7D1A6B2-BDCB-415D-85FC-25C33752873D}"/>
              </a:ext>
            </a:extLst>
          </p:cNvPr>
          <p:cNvSpPr/>
          <p:nvPr/>
        </p:nvSpPr>
        <p:spPr>
          <a:xfrm>
            <a:off x="2523193" y="3421337"/>
            <a:ext cx="288758" cy="2887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29BCC72-F884-4095-B6BB-BD27B59DF74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11951" y="2955566"/>
            <a:ext cx="3503072" cy="6101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0"/>
          <p:cNvSpPr txBox="1"/>
          <p:nvPr/>
        </p:nvSpPr>
        <p:spPr>
          <a:xfrm>
            <a:off x="4336814" y="2557574"/>
            <a:ext cx="4648935" cy="239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Conclusiones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0 contiene la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mayor cantidad de clientes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, que en promedio solo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compraron 1 vez y gastaron poco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1 contiene clientes que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compran esporádicamente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 compraron una vez pero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gastaron más que la mayoría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2 contiene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clientes recurrentes que gastan montos considerables de dinero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3 contiene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solo 2 clientes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que compraron 71 veces en promedio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gastando montos considerables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de dinero. Es probable que correspondan a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clientes mayoristas,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que compran productos para luego revenderlos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720;p29">
            <a:extLst>
              <a:ext uri="{FF2B5EF4-FFF2-40B4-BE49-F238E27FC236}">
                <a16:creationId xmlns:a16="http://schemas.microsoft.com/office/drawing/2014/main" id="{E38B1910-E12E-43BB-8F69-BD225D8BD5A9}"/>
              </a:ext>
            </a:extLst>
          </p:cNvPr>
          <p:cNvSpPr txBox="1"/>
          <p:nvPr/>
        </p:nvSpPr>
        <p:spPr>
          <a:xfrm>
            <a:off x="-158251" y="1417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Segmentación de clientes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065CD-15D5-4CC7-ABC4-3327044B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7" y="1164978"/>
            <a:ext cx="3722200" cy="313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D09DAC1-E658-41ED-872B-6416A03D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17" y="1299410"/>
            <a:ext cx="1406973" cy="10657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411604-A6A1-4CFB-992F-ACDAF365E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404" y="1299410"/>
            <a:ext cx="1881734" cy="1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1"/>
          <p:cNvSpPr txBox="1"/>
          <p:nvPr/>
        </p:nvSpPr>
        <p:spPr>
          <a:xfrm>
            <a:off x="215575" y="1632300"/>
            <a:ext cx="871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379899" y="1386203"/>
            <a:ext cx="81252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probaron 3 algoritmos de clasificación para predecir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cuál sería el mejor ecommerce (vtex o meli) para publicar un artículo y aumentar las chances de que se venda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base a la información de precio, tienda y línea del producto en ventas pasadas.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Los algoritmos seleccionados fueron: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 con n_neighbors=3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Regresión logística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 Forest con 200 árboles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9" name="Google Shape;7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118" y="2709672"/>
            <a:ext cx="499350" cy="36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908" y="3153309"/>
            <a:ext cx="499350" cy="3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6333" y="3678836"/>
            <a:ext cx="461925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1"/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2"/>
          <p:cNvSpPr txBox="1"/>
          <p:nvPr/>
        </p:nvSpPr>
        <p:spPr>
          <a:xfrm>
            <a:off x="215575" y="1632300"/>
            <a:ext cx="871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2"/>
          <p:cNvSpPr txBox="1"/>
          <p:nvPr/>
        </p:nvSpPr>
        <p:spPr>
          <a:xfrm>
            <a:off x="428025" y="1541407"/>
            <a:ext cx="8125200" cy="346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entrenamiento: 0.87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evaluación: 0.89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15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 Validation KNN: </a:t>
            </a:r>
            <a:r>
              <a:rPr lang="es-AR" altLang="es-AR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0.83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Regresión Logística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entrenamiento: 0.84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evaluación: 0.85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 Validation Regresion logística:  0.84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Random Forest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entrenamiento: 0.89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evaluación: 0.88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 Validation Random Forest:  0.88</a:t>
            </a:r>
            <a:endParaRPr sz="11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751" name="Google Shape;7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475" y="1744487"/>
            <a:ext cx="946249" cy="6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712" y="2710921"/>
            <a:ext cx="89777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670" y="3784321"/>
            <a:ext cx="797875" cy="56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Google Shape;754;p32"/>
          <p:cNvGrpSpPr/>
          <p:nvPr/>
        </p:nvGrpSpPr>
        <p:grpSpPr>
          <a:xfrm>
            <a:off x="6699901" y="2248284"/>
            <a:ext cx="1426247" cy="1349306"/>
            <a:chOff x="-3854375" y="2405000"/>
            <a:chExt cx="294600" cy="293800"/>
          </a:xfrm>
        </p:grpSpPr>
        <p:sp>
          <p:nvSpPr>
            <p:cNvPr id="755" name="Google Shape;755;p32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42;p31">
            <a:extLst>
              <a:ext uri="{FF2B5EF4-FFF2-40B4-BE49-F238E27FC236}">
                <a16:creationId xmlns:a16="http://schemas.microsoft.com/office/drawing/2014/main" id="{58048917-DDE5-44BD-ABF9-8FDF6A693FC8}"/>
              </a:ext>
            </a:extLst>
          </p:cNvPr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  <p:sp>
        <p:nvSpPr>
          <p:cNvPr id="14" name="Google Shape;726;p30">
            <a:extLst>
              <a:ext uri="{FF2B5EF4-FFF2-40B4-BE49-F238E27FC236}">
                <a16:creationId xmlns:a16="http://schemas.microsoft.com/office/drawing/2014/main" id="{142C99FE-BA58-4478-A04D-9064D0E2A1E5}"/>
              </a:ext>
            </a:extLst>
          </p:cNvPr>
          <p:cNvSpPr txBox="1"/>
          <p:nvPr/>
        </p:nvSpPr>
        <p:spPr>
          <a:xfrm>
            <a:off x="394329" y="977284"/>
            <a:ext cx="87129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de los algoritmos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8" name="Google Shape;778;p34"/>
          <p:cNvGraphicFramePr/>
          <p:nvPr>
            <p:extLst>
              <p:ext uri="{D42A27DB-BD31-4B8C-83A1-F6EECF244321}">
                <p14:modId xmlns:p14="http://schemas.microsoft.com/office/powerpoint/2010/main" val="2082336517"/>
              </p:ext>
            </p:extLst>
          </p:nvPr>
        </p:nvGraphicFramePr>
        <p:xfrm>
          <a:off x="1872464" y="1684783"/>
          <a:ext cx="5648818" cy="1798200"/>
        </p:xfrm>
        <a:graphic>
          <a:graphicData uri="http://schemas.openxmlformats.org/drawingml/2006/table">
            <a:tbl>
              <a:tblPr>
                <a:noFill/>
                <a:tableStyleId>{88AD48FB-BD98-46EF-BF5C-B4FA82853ACF}</a:tableStyleId>
              </a:tblPr>
              <a:tblGrid>
                <a:gridCol w="159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Algoritmo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Recall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AUC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Regresion Logistica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0.68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79" name="Google Shape;7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70" y="3830516"/>
            <a:ext cx="1394594" cy="9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4"/>
          <p:cNvSpPr txBox="1"/>
          <p:nvPr/>
        </p:nvSpPr>
        <p:spPr>
          <a:xfrm>
            <a:off x="2081973" y="3837072"/>
            <a:ext cx="6140756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Conclusión</a:t>
            </a:r>
            <a:b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</a:br>
            <a:endParaRPr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De acuerdo a las métricas el 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Random Forest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resulta ser el mejor modelo a elegir para este caso de clasificación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8" name="Google Shape;726;p30">
            <a:extLst>
              <a:ext uri="{FF2B5EF4-FFF2-40B4-BE49-F238E27FC236}">
                <a16:creationId xmlns:a16="http://schemas.microsoft.com/office/drawing/2014/main" id="{46D74031-5DB9-449A-A4CB-9B56B6DA43E8}"/>
              </a:ext>
            </a:extLst>
          </p:cNvPr>
          <p:cNvSpPr txBox="1"/>
          <p:nvPr/>
        </p:nvSpPr>
        <p:spPr>
          <a:xfrm>
            <a:off x="394329" y="977284"/>
            <a:ext cx="8712900" cy="6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de los algoritmos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742;p31">
            <a:extLst>
              <a:ext uri="{FF2B5EF4-FFF2-40B4-BE49-F238E27FC236}">
                <a16:creationId xmlns:a16="http://schemas.microsoft.com/office/drawing/2014/main" id="{EB7F9F24-BF67-4677-BA8D-D250FEF1B036}"/>
              </a:ext>
            </a:extLst>
          </p:cNvPr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42;p31">
            <a:extLst>
              <a:ext uri="{FF2B5EF4-FFF2-40B4-BE49-F238E27FC236}">
                <a16:creationId xmlns:a16="http://schemas.microsoft.com/office/drawing/2014/main" id="{B9B7812E-7B95-4AC5-877C-C1685CBAD3EF}"/>
              </a:ext>
            </a:extLst>
          </p:cNvPr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  <p:sp>
        <p:nvSpPr>
          <p:cNvPr id="4" name="Google Shape;726;p30">
            <a:extLst>
              <a:ext uri="{FF2B5EF4-FFF2-40B4-BE49-F238E27FC236}">
                <a16:creationId xmlns:a16="http://schemas.microsoft.com/office/drawing/2014/main" id="{EBF0411C-260F-443C-BC95-C4D108A6866E}"/>
              </a:ext>
            </a:extLst>
          </p:cNvPr>
          <p:cNvSpPr txBox="1"/>
          <p:nvPr/>
        </p:nvSpPr>
        <p:spPr>
          <a:xfrm>
            <a:off x="394329" y="977284"/>
            <a:ext cx="87129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Optimización de hiperparámetros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738;p31">
            <a:extLst>
              <a:ext uri="{FF2B5EF4-FFF2-40B4-BE49-F238E27FC236}">
                <a16:creationId xmlns:a16="http://schemas.microsoft.com/office/drawing/2014/main" id="{7C2013F6-8E82-4A9C-A9D0-01E03F514503}"/>
              </a:ext>
            </a:extLst>
          </p:cNvPr>
          <p:cNvSpPr txBox="1"/>
          <p:nvPr/>
        </p:nvSpPr>
        <p:spPr>
          <a:xfrm>
            <a:off x="379899" y="1386203"/>
            <a:ext cx="8125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Partiendo del modelo que mejor se adapta a los datos (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Forest) intentamos ajustar sus parámetros para conocer </a:t>
            </a:r>
            <a:r>
              <a:rPr lang="es-ES" b="1" dirty="0">
                <a:latin typeface="Roboto"/>
                <a:ea typeface="Roboto"/>
                <a:cs typeface="Roboto"/>
                <a:sym typeface="Roboto"/>
              </a:rPr>
              <a:t>si es posible mejorar su precisión aplicando </a:t>
            </a:r>
            <a:r>
              <a:rPr lang="es-ES" b="1" dirty="0" err="1">
                <a:latin typeface="Roboto"/>
                <a:ea typeface="Roboto"/>
                <a:cs typeface="Roboto"/>
                <a:sym typeface="Roboto"/>
              </a:rPr>
              <a:t>GridSearchCV</a:t>
            </a:r>
            <a:r>
              <a:rPr lang="es-ES" b="1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Los resultados fueron: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Google Shape;778;p34">
            <a:extLst>
              <a:ext uri="{FF2B5EF4-FFF2-40B4-BE49-F238E27FC236}">
                <a16:creationId xmlns:a16="http://schemas.microsoft.com/office/drawing/2014/main" id="{923B2A3E-20D7-4DD8-BD9B-78C7F2832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771738"/>
              </p:ext>
            </p:extLst>
          </p:nvPr>
        </p:nvGraphicFramePr>
        <p:xfrm>
          <a:off x="1385689" y="2354446"/>
          <a:ext cx="6113619" cy="1615350"/>
        </p:xfrm>
        <a:graphic>
          <a:graphicData uri="http://schemas.openxmlformats.org/drawingml/2006/table">
            <a:tbl>
              <a:tblPr>
                <a:noFill/>
                <a:tableStyleId>{88AD48FB-BD98-46EF-BF5C-B4FA82853ACF}</a:tableStyleId>
              </a:tblPr>
              <a:tblGrid>
                <a:gridCol w="172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Algoritmo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Precision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Recall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AUC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Random forest inicial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Random forest optimizado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0.87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050"/>
                          </a:solidFill>
                        </a:rPr>
                        <a:t>0.80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0.67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0.80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86B38A7-D6C5-48F9-921C-6170598B5ABF}"/>
              </a:ext>
            </a:extLst>
          </p:cNvPr>
          <p:cNvSpPr txBox="1"/>
          <p:nvPr/>
        </p:nvSpPr>
        <p:spPr>
          <a:xfrm>
            <a:off x="476152" y="4280576"/>
            <a:ext cx="83653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Roboto"/>
                <a:ea typeface="Roboto"/>
              </a:rPr>
              <a:t>Se puede observar que el modelo optimizado mejoró en precisión 0.5 puntos, </a:t>
            </a:r>
            <a:r>
              <a:rPr lang="es-AR" b="1" dirty="0">
                <a:latin typeface="Roboto"/>
                <a:ea typeface="Roboto"/>
              </a:rPr>
              <a:t>pero bajó considerablemente en </a:t>
            </a:r>
            <a:r>
              <a:rPr lang="es-AR" b="1" dirty="0" err="1">
                <a:latin typeface="Roboto"/>
                <a:ea typeface="Roboto"/>
              </a:rPr>
              <a:t>recall</a:t>
            </a:r>
            <a:r>
              <a:rPr lang="es-AR" b="1" dirty="0">
                <a:latin typeface="Roboto"/>
                <a:ea typeface="Roboto"/>
              </a:rPr>
              <a:t> </a:t>
            </a:r>
            <a:r>
              <a:rPr lang="es-AR" dirty="0">
                <a:latin typeface="Roboto"/>
                <a:ea typeface="Roboto"/>
              </a:rPr>
              <a:t>y</a:t>
            </a:r>
            <a:r>
              <a:rPr lang="es-AR" b="1" dirty="0">
                <a:latin typeface="Roboto"/>
                <a:ea typeface="Roboto"/>
              </a:rPr>
              <a:t> </a:t>
            </a:r>
            <a:r>
              <a:rPr lang="es-AR" dirty="0">
                <a:latin typeface="Roboto"/>
                <a:ea typeface="Roboto"/>
              </a:rPr>
              <a:t>en las otras métricas, por lo que optamos por </a:t>
            </a:r>
            <a:r>
              <a:rPr lang="es-AR" b="1" dirty="0">
                <a:latin typeface="Roboto"/>
                <a:ea typeface="Roboto"/>
              </a:rPr>
              <a:t>quedarnos con el modelo inicial</a:t>
            </a:r>
            <a:r>
              <a:rPr lang="es-AR" dirty="0">
                <a:latin typeface="Roboto"/>
                <a:ea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4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6"/>
          <p:cNvGrpSpPr/>
          <p:nvPr/>
        </p:nvGrpSpPr>
        <p:grpSpPr>
          <a:xfrm>
            <a:off x="3043776" y="1867236"/>
            <a:ext cx="3056449" cy="1666875"/>
            <a:chOff x="986351" y="1891774"/>
            <a:chExt cx="3056449" cy="1666875"/>
          </a:xfrm>
        </p:grpSpPr>
        <p:sp>
          <p:nvSpPr>
            <p:cNvPr id="793" name="Google Shape;793;p36"/>
            <p:cNvSpPr/>
            <p:nvPr/>
          </p:nvSpPr>
          <p:spPr>
            <a:xfrm>
              <a:off x="1251602" y="1891774"/>
              <a:ext cx="2524773" cy="1640592"/>
            </a:xfrm>
            <a:custGeom>
              <a:avLst/>
              <a:gdLst/>
              <a:ahLst/>
              <a:cxnLst/>
              <a:rect l="l" t="t" r="r" b="b"/>
              <a:pathLst>
                <a:path w="70485" h="45801" extrusionOk="0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986351" y="3418843"/>
              <a:ext cx="3056449" cy="139805"/>
            </a:xfrm>
            <a:custGeom>
              <a:avLst/>
              <a:gdLst/>
              <a:ahLst/>
              <a:cxnLst/>
              <a:rect l="l" t="t" r="r" b="b"/>
              <a:pathLst>
                <a:path w="85328" h="3903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86351" y="3418843"/>
              <a:ext cx="3056449" cy="70530"/>
            </a:xfrm>
            <a:custGeom>
              <a:avLst/>
              <a:gdLst/>
              <a:ahLst/>
              <a:cxnLst/>
              <a:rect l="l" t="t" r="r" b="b"/>
              <a:pathLst>
                <a:path w="85328" h="1969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1369881" y="2056656"/>
              <a:ext cx="2289399" cy="1110062"/>
            </a:xfrm>
            <a:custGeom>
              <a:avLst/>
              <a:gdLst/>
              <a:ahLst/>
              <a:cxnLst/>
              <a:rect l="l" t="t" r="r" b="b"/>
              <a:pathLst>
                <a:path w="63914" h="30990" extrusionOk="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 panose="02000000000000000000" pitchFamily="2" charset="0"/>
                  <a:ea typeface="Roboto" panose="02000000000000000000" pitchFamily="2" charset="0"/>
                </a:rPr>
                <a:t>¿CONSULTAS?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6184874" y="1972802"/>
            <a:ext cx="889103" cy="1014656"/>
            <a:chOff x="457200" y="1326463"/>
            <a:chExt cx="1612738" cy="2490564"/>
          </a:xfrm>
        </p:grpSpPr>
        <p:sp>
          <p:nvSpPr>
            <p:cNvPr id="798" name="Google Shape;798;p36"/>
            <p:cNvSpPr/>
            <p:nvPr/>
          </p:nvSpPr>
          <p:spPr>
            <a:xfrm>
              <a:off x="457200" y="1894051"/>
              <a:ext cx="1063397" cy="1584340"/>
            </a:xfrm>
            <a:custGeom>
              <a:avLst/>
              <a:gdLst/>
              <a:ahLst/>
              <a:cxnLst/>
              <a:rect l="l" t="t" r="r" b="b"/>
              <a:pathLst>
                <a:path w="14979" h="22317" extrusionOk="0">
                  <a:moveTo>
                    <a:pt x="10002" y="1937"/>
                  </a:moveTo>
                  <a:cubicBezTo>
                    <a:pt x="10080" y="1937"/>
                    <a:pt x="10161" y="1948"/>
                    <a:pt x="10241" y="1969"/>
                  </a:cubicBezTo>
                  <a:cubicBezTo>
                    <a:pt x="10742" y="2102"/>
                    <a:pt x="11042" y="2603"/>
                    <a:pt x="10942" y="3103"/>
                  </a:cubicBezTo>
                  <a:cubicBezTo>
                    <a:pt x="10830" y="3523"/>
                    <a:pt x="10436" y="3802"/>
                    <a:pt x="10017" y="3802"/>
                  </a:cubicBezTo>
                  <a:cubicBezTo>
                    <a:pt x="9936" y="3802"/>
                    <a:pt x="9855" y="3792"/>
                    <a:pt x="9774" y="3770"/>
                  </a:cubicBezTo>
                  <a:cubicBezTo>
                    <a:pt x="9274" y="3637"/>
                    <a:pt x="8974" y="3136"/>
                    <a:pt x="9107" y="2636"/>
                  </a:cubicBezTo>
                  <a:cubicBezTo>
                    <a:pt x="9219" y="2216"/>
                    <a:pt x="9590" y="1937"/>
                    <a:pt x="10002" y="1937"/>
                  </a:cubicBezTo>
                  <a:close/>
                  <a:moveTo>
                    <a:pt x="6205" y="1"/>
                  </a:moveTo>
                  <a:lnTo>
                    <a:pt x="4137" y="3303"/>
                  </a:lnTo>
                  <a:lnTo>
                    <a:pt x="1" y="19548"/>
                  </a:lnTo>
                  <a:lnTo>
                    <a:pt x="1168" y="19848"/>
                  </a:lnTo>
                  <a:lnTo>
                    <a:pt x="9674" y="22017"/>
                  </a:lnTo>
                  <a:lnTo>
                    <a:pt x="10842" y="22317"/>
                  </a:lnTo>
                  <a:lnTo>
                    <a:pt x="14978" y="6072"/>
                  </a:lnTo>
                  <a:lnTo>
                    <a:pt x="14745" y="21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C0C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125028" y="1326463"/>
              <a:ext cx="350561" cy="787165"/>
            </a:xfrm>
            <a:custGeom>
              <a:avLst/>
              <a:gdLst/>
              <a:ahLst/>
              <a:cxnLst/>
              <a:rect l="l" t="t" r="r" b="b"/>
              <a:pathLst>
                <a:path w="4938" h="11088" extrusionOk="0">
                  <a:moveTo>
                    <a:pt x="3553" y="0"/>
                  </a:moveTo>
                  <a:cubicBezTo>
                    <a:pt x="2429" y="0"/>
                    <a:pt x="1167" y="2532"/>
                    <a:pt x="534" y="5094"/>
                  </a:cubicBezTo>
                  <a:cubicBezTo>
                    <a:pt x="201" y="6428"/>
                    <a:pt x="0" y="7729"/>
                    <a:pt x="34" y="8796"/>
                  </a:cubicBezTo>
                  <a:lnTo>
                    <a:pt x="401" y="8897"/>
                  </a:lnTo>
                  <a:cubicBezTo>
                    <a:pt x="367" y="7862"/>
                    <a:pt x="534" y="6461"/>
                    <a:pt x="868" y="5161"/>
                  </a:cubicBezTo>
                  <a:cubicBezTo>
                    <a:pt x="1599" y="2237"/>
                    <a:pt x="2844" y="343"/>
                    <a:pt x="3566" y="343"/>
                  </a:cubicBezTo>
                  <a:cubicBezTo>
                    <a:pt x="3602" y="343"/>
                    <a:pt x="3637" y="348"/>
                    <a:pt x="3670" y="357"/>
                  </a:cubicBezTo>
                  <a:cubicBezTo>
                    <a:pt x="4370" y="524"/>
                    <a:pt x="4604" y="2859"/>
                    <a:pt x="3803" y="5928"/>
                  </a:cubicBezTo>
                  <a:cubicBezTo>
                    <a:pt x="3072" y="8821"/>
                    <a:pt x="1855" y="10745"/>
                    <a:pt x="1136" y="10745"/>
                  </a:cubicBezTo>
                  <a:cubicBezTo>
                    <a:pt x="1101" y="10745"/>
                    <a:pt x="1067" y="10741"/>
                    <a:pt x="1035" y="10731"/>
                  </a:cubicBezTo>
                  <a:cubicBezTo>
                    <a:pt x="801" y="10698"/>
                    <a:pt x="634" y="10364"/>
                    <a:pt x="501" y="9931"/>
                  </a:cubicBezTo>
                  <a:cubicBezTo>
                    <a:pt x="401" y="9931"/>
                    <a:pt x="267" y="9997"/>
                    <a:pt x="167" y="10031"/>
                  </a:cubicBezTo>
                  <a:cubicBezTo>
                    <a:pt x="334" y="10631"/>
                    <a:pt x="568" y="10998"/>
                    <a:pt x="934" y="11065"/>
                  </a:cubicBezTo>
                  <a:cubicBezTo>
                    <a:pt x="995" y="11080"/>
                    <a:pt x="1056" y="11088"/>
                    <a:pt x="1118" y="11088"/>
                  </a:cubicBezTo>
                  <a:cubicBezTo>
                    <a:pt x="2242" y="11088"/>
                    <a:pt x="3506" y="8556"/>
                    <a:pt x="4170" y="5994"/>
                  </a:cubicBezTo>
                  <a:cubicBezTo>
                    <a:pt x="4837" y="3326"/>
                    <a:pt x="4937" y="324"/>
                    <a:pt x="3736" y="24"/>
                  </a:cubicBezTo>
                  <a:cubicBezTo>
                    <a:pt x="3676" y="8"/>
                    <a:pt x="3615" y="0"/>
                    <a:pt x="355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779294" y="2419823"/>
              <a:ext cx="423967" cy="743646"/>
            </a:xfrm>
            <a:custGeom>
              <a:avLst/>
              <a:gdLst/>
              <a:ahLst/>
              <a:cxnLst/>
              <a:rect l="l" t="t" r="r" b="b"/>
              <a:pathLst>
                <a:path w="5972" h="10475" extrusionOk="0">
                  <a:moveTo>
                    <a:pt x="3703" y="0"/>
                  </a:moveTo>
                  <a:lnTo>
                    <a:pt x="3536" y="701"/>
                  </a:lnTo>
                  <a:cubicBezTo>
                    <a:pt x="3510" y="700"/>
                    <a:pt x="3485" y="699"/>
                    <a:pt x="3459" y="699"/>
                  </a:cubicBezTo>
                  <a:cubicBezTo>
                    <a:pt x="2467" y="699"/>
                    <a:pt x="1794" y="1331"/>
                    <a:pt x="1501" y="2502"/>
                  </a:cubicBezTo>
                  <a:cubicBezTo>
                    <a:pt x="834" y="5070"/>
                    <a:pt x="3570" y="5871"/>
                    <a:pt x="3103" y="7739"/>
                  </a:cubicBezTo>
                  <a:cubicBezTo>
                    <a:pt x="2971" y="8240"/>
                    <a:pt x="2735" y="8449"/>
                    <a:pt x="2428" y="8449"/>
                  </a:cubicBezTo>
                  <a:cubicBezTo>
                    <a:pt x="2346" y="8449"/>
                    <a:pt x="2260" y="8434"/>
                    <a:pt x="2169" y="8406"/>
                  </a:cubicBezTo>
                  <a:cubicBezTo>
                    <a:pt x="1702" y="8306"/>
                    <a:pt x="1468" y="8006"/>
                    <a:pt x="1635" y="7372"/>
                  </a:cubicBezTo>
                  <a:lnTo>
                    <a:pt x="1835" y="6638"/>
                  </a:lnTo>
                  <a:lnTo>
                    <a:pt x="501" y="6305"/>
                  </a:lnTo>
                  <a:lnTo>
                    <a:pt x="334" y="6938"/>
                  </a:lnTo>
                  <a:cubicBezTo>
                    <a:pt x="0" y="8139"/>
                    <a:pt x="334" y="9073"/>
                    <a:pt x="1301" y="9540"/>
                  </a:cubicBezTo>
                  <a:lnTo>
                    <a:pt x="1134" y="10174"/>
                  </a:lnTo>
                  <a:lnTo>
                    <a:pt x="2302" y="10474"/>
                  </a:lnTo>
                  <a:lnTo>
                    <a:pt x="2469" y="9807"/>
                  </a:lnTo>
                  <a:cubicBezTo>
                    <a:pt x="2516" y="9810"/>
                    <a:pt x="2563" y="9812"/>
                    <a:pt x="2609" y="9812"/>
                  </a:cubicBezTo>
                  <a:cubicBezTo>
                    <a:pt x="3569" y="9812"/>
                    <a:pt x="4250" y="9152"/>
                    <a:pt x="4537" y="8006"/>
                  </a:cubicBezTo>
                  <a:cubicBezTo>
                    <a:pt x="5204" y="5437"/>
                    <a:pt x="2469" y="4637"/>
                    <a:pt x="2936" y="2769"/>
                  </a:cubicBezTo>
                  <a:cubicBezTo>
                    <a:pt x="3073" y="2247"/>
                    <a:pt x="3301" y="2041"/>
                    <a:pt x="3639" y="2041"/>
                  </a:cubicBezTo>
                  <a:cubicBezTo>
                    <a:pt x="3711" y="2041"/>
                    <a:pt x="3788" y="2051"/>
                    <a:pt x="3870" y="2068"/>
                  </a:cubicBezTo>
                  <a:cubicBezTo>
                    <a:pt x="4303" y="2168"/>
                    <a:pt x="4504" y="2502"/>
                    <a:pt x="4337" y="3136"/>
                  </a:cubicBezTo>
                  <a:lnTo>
                    <a:pt x="4237" y="3503"/>
                  </a:lnTo>
                  <a:lnTo>
                    <a:pt x="5571" y="3836"/>
                  </a:lnTo>
                  <a:lnTo>
                    <a:pt x="5671" y="3569"/>
                  </a:lnTo>
                  <a:cubicBezTo>
                    <a:pt x="5971" y="2335"/>
                    <a:pt x="5638" y="1435"/>
                    <a:pt x="4704" y="968"/>
                  </a:cubicBezTo>
                  <a:lnTo>
                    <a:pt x="4870" y="30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1278940" y="2362958"/>
              <a:ext cx="790998" cy="1454068"/>
            </a:xfrm>
            <a:custGeom>
              <a:avLst/>
              <a:gdLst/>
              <a:ahLst/>
              <a:cxnLst/>
              <a:rect l="l" t="t" r="r" b="b"/>
              <a:pathLst>
                <a:path w="11142" h="20482" extrusionOk="0">
                  <a:moveTo>
                    <a:pt x="5571" y="901"/>
                  </a:moveTo>
                  <a:cubicBezTo>
                    <a:pt x="6072" y="901"/>
                    <a:pt x="6505" y="1302"/>
                    <a:pt x="6505" y="1835"/>
                  </a:cubicBezTo>
                  <a:cubicBezTo>
                    <a:pt x="6505" y="2369"/>
                    <a:pt x="6072" y="2769"/>
                    <a:pt x="5571" y="2769"/>
                  </a:cubicBezTo>
                  <a:cubicBezTo>
                    <a:pt x="5038" y="2769"/>
                    <a:pt x="4637" y="2336"/>
                    <a:pt x="4637" y="1835"/>
                  </a:cubicBezTo>
                  <a:cubicBezTo>
                    <a:pt x="4637" y="1302"/>
                    <a:pt x="5038" y="901"/>
                    <a:pt x="5571" y="901"/>
                  </a:cubicBezTo>
                  <a:close/>
                  <a:moveTo>
                    <a:pt x="1168" y="1"/>
                  </a:moveTo>
                  <a:lnTo>
                    <a:pt x="1" y="3703"/>
                  </a:lnTo>
                  <a:lnTo>
                    <a:pt x="1" y="20482"/>
                  </a:lnTo>
                  <a:lnTo>
                    <a:pt x="11142" y="20482"/>
                  </a:lnTo>
                  <a:lnTo>
                    <a:pt x="11142" y="3703"/>
                  </a:lnTo>
                  <a:lnTo>
                    <a:pt x="9974" y="1"/>
                  </a:lnTo>
                  <a:close/>
                </a:path>
              </a:pathLst>
            </a:custGeom>
            <a:solidFill>
              <a:srgbClr val="39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565466" y="1692786"/>
              <a:ext cx="267713" cy="809953"/>
            </a:xfrm>
            <a:custGeom>
              <a:avLst/>
              <a:gdLst/>
              <a:ahLst/>
              <a:cxnLst/>
              <a:rect l="l" t="t" r="r" b="b"/>
              <a:pathLst>
                <a:path w="3771" h="11409" extrusionOk="0">
                  <a:moveTo>
                    <a:pt x="1902" y="1"/>
                  </a:moveTo>
                  <a:cubicBezTo>
                    <a:pt x="668" y="1"/>
                    <a:pt x="1" y="2936"/>
                    <a:pt x="1" y="5705"/>
                  </a:cubicBezTo>
                  <a:cubicBezTo>
                    <a:pt x="1" y="7072"/>
                    <a:pt x="168" y="8407"/>
                    <a:pt x="468" y="9407"/>
                  </a:cubicBezTo>
                  <a:lnTo>
                    <a:pt x="835" y="9407"/>
                  </a:lnTo>
                  <a:cubicBezTo>
                    <a:pt x="568" y="8407"/>
                    <a:pt x="368" y="7039"/>
                    <a:pt x="368" y="5705"/>
                  </a:cubicBezTo>
                  <a:cubicBezTo>
                    <a:pt x="368" y="2536"/>
                    <a:pt x="1168" y="334"/>
                    <a:pt x="1902" y="334"/>
                  </a:cubicBezTo>
                  <a:cubicBezTo>
                    <a:pt x="2603" y="334"/>
                    <a:pt x="3403" y="2536"/>
                    <a:pt x="3403" y="5705"/>
                  </a:cubicBezTo>
                  <a:cubicBezTo>
                    <a:pt x="3403" y="8874"/>
                    <a:pt x="2603" y="11075"/>
                    <a:pt x="1902" y="11075"/>
                  </a:cubicBezTo>
                  <a:cubicBezTo>
                    <a:pt x="1669" y="11075"/>
                    <a:pt x="1402" y="10808"/>
                    <a:pt x="1202" y="10408"/>
                  </a:cubicBezTo>
                  <a:cubicBezTo>
                    <a:pt x="1068" y="10441"/>
                    <a:pt x="968" y="10508"/>
                    <a:pt x="902" y="10608"/>
                  </a:cubicBezTo>
                  <a:cubicBezTo>
                    <a:pt x="1202" y="11142"/>
                    <a:pt x="1502" y="11409"/>
                    <a:pt x="1902" y="11409"/>
                  </a:cubicBezTo>
                  <a:cubicBezTo>
                    <a:pt x="3103" y="11409"/>
                    <a:pt x="3770" y="8473"/>
                    <a:pt x="3770" y="5705"/>
                  </a:cubicBezTo>
                  <a:cubicBezTo>
                    <a:pt x="3770" y="2936"/>
                    <a:pt x="3103" y="1"/>
                    <a:pt x="1902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520528" y="2836622"/>
              <a:ext cx="307894" cy="745989"/>
            </a:xfrm>
            <a:custGeom>
              <a:avLst/>
              <a:gdLst/>
              <a:ahLst/>
              <a:cxnLst/>
              <a:rect l="l" t="t" r="r" b="b"/>
              <a:pathLst>
                <a:path w="4337" h="10508" extrusionOk="0">
                  <a:moveTo>
                    <a:pt x="1568" y="0"/>
                  </a:moveTo>
                  <a:lnTo>
                    <a:pt x="1568" y="701"/>
                  </a:lnTo>
                  <a:cubicBezTo>
                    <a:pt x="534" y="934"/>
                    <a:pt x="33" y="1735"/>
                    <a:pt x="33" y="2969"/>
                  </a:cubicBezTo>
                  <a:cubicBezTo>
                    <a:pt x="33" y="5637"/>
                    <a:pt x="2869" y="5704"/>
                    <a:pt x="2869" y="7639"/>
                  </a:cubicBezTo>
                  <a:cubicBezTo>
                    <a:pt x="2869" y="8306"/>
                    <a:pt x="2602" y="8540"/>
                    <a:pt x="2135" y="8540"/>
                  </a:cubicBezTo>
                  <a:cubicBezTo>
                    <a:pt x="1668" y="8540"/>
                    <a:pt x="1368" y="8306"/>
                    <a:pt x="1368" y="7639"/>
                  </a:cubicBezTo>
                  <a:lnTo>
                    <a:pt x="1368" y="6905"/>
                  </a:lnTo>
                  <a:lnTo>
                    <a:pt x="0" y="6905"/>
                  </a:lnTo>
                  <a:lnTo>
                    <a:pt x="0" y="7539"/>
                  </a:lnTo>
                  <a:cubicBezTo>
                    <a:pt x="0" y="8806"/>
                    <a:pt x="534" y="9607"/>
                    <a:pt x="1568" y="9840"/>
                  </a:cubicBezTo>
                  <a:lnTo>
                    <a:pt x="1568" y="10508"/>
                  </a:lnTo>
                  <a:lnTo>
                    <a:pt x="2769" y="10508"/>
                  </a:lnTo>
                  <a:lnTo>
                    <a:pt x="2769" y="9840"/>
                  </a:lnTo>
                  <a:cubicBezTo>
                    <a:pt x="3803" y="9607"/>
                    <a:pt x="4337" y="8806"/>
                    <a:pt x="4337" y="7539"/>
                  </a:cubicBezTo>
                  <a:cubicBezTo>
                    <a:pt x="4337" y="4870"/>
                    <a:pt x="1501" y="4803"/>
                    <a:pt x="1501" y="2869"/>
                  </a:cubicBezTo>
                  <a:cubicBezTo>
                    <a:pt x="1501" y="2202"/>
                    <a:pt x="1768" y="1968"/>
                    <a:pt x="2235" y="1968"/>
                  </a:cubicBezTo>
                  <a:cubicBezTo>
                    <a:pt x="2669" y="1968"/>
                    <a:pt x="2936" y="2202"/>
                    <a:pt x="2936" y="2869"/>
                  </a:cubicBezTo>
                  <a:lnTo>
                    <a:pt x="2936" y="3269"/>
                  </a:lnTo>
                  <a:lnTo>
                    <a:pt x="4337" y="3269"/>
                  </a:lnTo>
                  <a:lnTo>
                    <a:pt x="4337" y="2969"/>
                  </a:lnTo>
                  <a:cubicBezTo>
                    <a:pt x="4337" y="1701"/>
                    <a:pt x="3803" y="901"/>
                    <a:pt x="2769" y="701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1747963" y="2215689"/>
            <a:ext cx="568275" cy="712104"/>
            <a:chOff x="1360966" y="2179791"/>
            <a:chExt cx="568275" cy="712104"/>
          </a:xfrm>
        </p:grpSpPr>
        <p:sp>
          <p:nvSpPr>
            <p:cNvPr id="805" name="Google Shape;805;p36"/>
            <p:cNvSpPr/>
            <p:nvPr/>
          </p:nvSpPr>
          <p:spPr>
            <a:xfrm>
              <a:off x="1407710" y="2594855"/>
              <a:ext cx="32798" cy="32766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19" y="1"/>
                  </a:moveTo>
                  <a:cubicBezTo>
                    <a:pt x="260" y="1"/>
                    <a:pt x="1" y="260"/>
                    <a:pt x="1" y="518"/>
                  </a:cubicBezTo>
                  <a:cubicBezTo>
                    <a:pt x="1" y="814"/>
                    <a:pt x="260" y="1036"/>
                    <a:pt x="519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476719" y="2559781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5" y="814"/>
                    <a:pt x="1035" y="518"/>
                  </a:cubicBezTo>
                  <a:cubicBezTo>
                    <a:pt x="1035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544526" y="2521197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608822" y="2480273"/>
              <a:ext cx="33968" cy="3393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555" y="1"/>
                  </a:moveTo>
                  <a:cubicBezTo>
                    <a:pt x="260" y="1"/>
                    <a:pt x="1" y="259"/>
                    <a:pt x="1" y="518"/>
                  </a:cubicBezTo>
                  <a:cubicBezTo>
                    <a:pt x="1" y="814"/>
                    <a:pt x="260" y="1073"/>
                    <a:pt x="555" y="1073"/>
                  </a:cubicBezTo>
                  <a:cubicBezTo>
                    <a:pt x="814" y="1073"/>
                    <a:pt x="1073" y="814"/>
                    <a:pt x="1073" y="518"/>
                  </a:cubicBezTo>
                  <a:cubicBezTo>
                    <a:pt x="1073" y="259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673150" y="2437008"/>
              <a:ext cx="33936" cy="3276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1"/>
                  </a:moveTo>
                  <a:cubicBezTo>
                    <a:pt x="259" y="1"/>
                    <a:pt x="0" y="223"/>
                    <a:pt x="0" y="518"/>
                  </a:cubicBezTo>
                  <a:cubicBezTo>
                    <a:pt x="0" y="814"/>
                    <a:pt x="259" y="1036"/>
                    <a:pt x="518" y="1036"/>
                  </a:cubicBezTo>
                  <a:cubicBezTo>
                    <a:pt x="814" y="1036"/>
                    <a:pt x="1072" y="814"/>
                    <a:pt x="1072" y="518"/>
                  </a:cubicBezTo>
                  <a:cubicBezTo>
                    <a:pt x="1072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736276" y="2390232"/>
              <a:ext cx="32766" cy="3279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18" y="1"/>
                  </a:moveTo>
                  <a:cubicBezTo>
                    <a:pt x="223" y="1"/>
                    <a:pt x="1" y="260"/>
                    <a:pt x="1" y="518"/>
                  </a:cubicBezTo>
                  <a:cubicBezTo>
                    <a:pt x="1" y="814"/>
                    <a:pt x="223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795924" y="2342319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3"/>
                    <a:pt x="222" y="1035"/>
                    <a:pt x="518" y="1035"/>
                  </a:cubicBezTo>
                  <a:cubicBezTo>
                    <a:pt x="814" y="1035"/>
                    <a:pt x="1035" y="813"/>
                    <a:pt x="1035" y="518"/>
                  </a:cubicBezTo>
                  <a:cubicBezTo>
                    <a:pt x="1035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360966" y="2179791"/>
              <a:ext cx="492282" cy="644284"/>
            </a:xfrm>
            <a:custGeom>
              <a:avLst/>
              <a:gdLst/>
              <a:ahLst/>
              <a:cxnLst/>
              <a:rect l="l" t="t" r="r" b="b"/>
              <a:pathLst>
                <a:path w="15565" h="20371" extrusionOk="0">
                  <a:moveTo>
                    <a:pt x="1368" y="0"/>
                  </a:moveTo>
                  <a:cubicBezTo>
                    <a:pt x="629" y="0"/>
                    <a:pt x="0" y="481"/>
                    <a:pt x="0" y="1109"/>
                  </a:cubicBezTo>
                  <a:lnTo>
                    <a:pt x="0" y="19262"/>
                  </a:lnTo>
                  <a:cubicBezTo>
                    <a:pt x="0" y="19853"/>
                    <a:pt x="592" y="20371"/>
                    <a:pt x="1368" y="20371"/>
                  </a:cubicBezTo>
                  <a:lnTo>
                    <a:pt x="14197" y="20371"/>
                  </a:lnTo>
                  <a:cubicBezTo>
                    <a:pt x="14973" y="20371"/>
                    <a:pt x="15565" y="19853"/>
                    <a:pt x="15565" y="19262"/>
                  </a:cubicBezTo>
                  <a:lnTo>
                    <a:pt x="15565" y="1109"/>
                  </a:lnTo>
                  <a:cubicBezTo>
                    <a:pt x="15565" y="481"/>
                    <a:pt x="14973" y="0"/>
                    <a:pt x="14197" y="0"/>
                  </a:cubicBezTo>
                  <a:close/>
                </a:path>
              </a:pathLst>
            </a:custGeom>
            <a:solidFill>
              <a:srgbClr val="4B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394870" y="2249938"/>
              <a:ext cx="424473" cy="525048"/>
            </a:xfrm>
            <a:custGeom>
              <a:avLst/>
              <a:gdLst/>
              <a:ahLst/>
              <a:cxnLst/>
              <a:rect l="l" t="t" r="r" b="b"/>
              <a:pathLst>
                <a:path w="13421" h="16601" extrusionOk="0">
                  <a:moveTo>
                    <a:pt x="1183" y="0"/>
                  </a:moveTo>
                  <a:cubicBezTo>
                    <a:pt x="518" y="0"/>
                    <a:pt x="0" y="407"/>
                    <a:pt x="0" y="888"/>
                  </a:cubicBezTo>
                  <a:lnTo>
                    <a:pt x="0" y="15676"/>
                  </a:lnTo>
                  <a:cubicBezTo>
                    <a:pt x="0" y="16194"/>
                    <a:pt x="518" y="16600"/>
                    <a:pt x="1183" y="16600"/>
                  </a:cubicBezTo>
                  <a:lnTo>
                    <a:pt x="12238" y="16600"/>
                  </a:lnTo>
                  <a:cubicBezTo>
                    <a:pt x="12903" y="16600"/>
                    <a:pt x="13421" y="16194"/>
                    <a:pt x="13421" y="15676"/>
                  </a:cubicBezTo>
                  <a:lnTo>
                    <a:pt x="13421" y="888"/>
                  </a:lnTo>
                  <a:cubicBezTo>
                    <a:pt x="13421" y="407"/>
                    <a:pt x="12903" y="0"/>
                    <a:pt x="12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447464" y="2302564"/>
              <a:ext cx="330950" cy="129799"/>
            </a:xfrm>
            <a:custGeom>
              <a:avLst/>
              <a:gdLst/>
              <a:ahLst/>
              <a:cxnLst/>
              <a:rect l="l" t="t" r="r" b="b"/>
              <a:pathLst>
                <a:path w="10464" h="4104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49"/>
                    <a:pt x="482" y="4104"/>
                    <a:pt x="1073" y="4104"/>
                  </a:cubicBezTo>
                  <a:lnTo>
                    <a:pt x="9391" y="4104"/>
                  </a:lnTo>
                  <a:cubicBezTo>
                    <a:pt x="9983" y="4104"/>
                    <a:pt x="10464" y="3549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47464" y="2501336"/>
              <a:ext cx="330950" cy="128629"/>
            </a:xfrm>
            <a:custGeom>
              <a:avLst/>
              <a:gdLst/>
              <a:ahLst/>
              <a:cxnLst/>
              <a:rect l="l" t="t" r="r" b="b"/>
              <a:pathLst>
                <a:path w="10464" h="4067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12"/>
                    <a:pt x="482" y="4067"/>
                    <a:pt x="1073" y="4067"/>
                  </a:cubicBezTo>
                  <a:lnTo>
                    <a:pt x="9391" y="4067"/>
                  </a:lnTo>
                  <a:cubicBezTo>
                    <a:pt x="9983" y="4067"/>
                    <a:pt x="10464" y="3512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557398" y="2200822"/>
              <a:ext cx="100575" cy="17585"/>
            </a:xfrm>
            <a:custGeom>
              <a:avLst/>
              <a:gdLst/>
              <a:ahLst/>
              <a:cxnLst/>
              <a:rect l="l" t="t" r="r" b="b"/>
              <a:pathLst>
                <a:path w="3180" h="556" extrusionOk="0">
                  <a:moveTo>
                    <a:pt x="259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44"/>
                    <a:pt x="111" y="555"/>
                    <a:pt x="259" y="555"/>
                  </a:cubicBezTo>
                  <a:lnTo>
                    <a:pt x="2921" y="555"/>
                  </a:lnTo>
                  <a:cubicBezTo>
                    <a:pt x="3069" y="555"/>
                    <a:pt x="3180" y="444"/>
                    <a:pt x="3180" y="296"/>
                  </a:cubicBezTo>
                  <a:cubicBezTo>
                    <a:pt x="3180" y="149"/>
                    <a:pt x="3069" y="1"/>
                    <a:pt x="2921" y="1"/>
                  </a:cubicBezTo>
                  <a:close/>
                </a:path>
              </a:pathLst>
            </a:custGeom>
            <a:solidFill>
              <a:srgbClr val="C0C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586620" y="2335297"/>
              <a:ext cx="342621" cy="463058"/>
            </a:xfrm>
            <a:custGeom>
              <a:avLst/>
              <a:gdLst/>
              <a:ahLst/>
              <a:cxnLst/>
              <a:rect l="l" t="t" r="r" b="b"/>
              <a:pathLst>
                <a:path w="10833" h="14641" extrusionOk="0">
                  <a:moveTo>
                    <a:pt x="4548" y="0"/>
                  </a:moveTo>
                  <a:cubicBezTo>
                    <a:pt x="4067" y="0"/>
                    <a:pt x="3661" y="370"/>
                    <a:pt x="3661" y="814"/>
                  </a:cubicBezTo>
                  <a:lnTo>
                    <a:pt x="3661" y="8984"/>
                  </a:lnTo>
                  <a:lnTo>
                    <a:pt x="3328" y="8984"/>
                  </a:lnTo>
                  <a:lnTo>
                    <a:pt x="2551" y="8356"/>
                  </a:lnTo>
                  <a:cubicBezTo>
                    <a:pt x="2551" y="8356"/>
                    <a:pt x="1584" y="7644"/>
                    <a:pt x="897" y="7644"/>
                  </a:cubicBezTo>
                  <a:cubicBezTo>
                    <a:pt x="801" y="7644"/>
                    <a:pt x="711" y="7658"/>
                    <a:pt x="629" y="7690"/>
                  </a:cubicBezTo>
                  <a:cubicBezTo>
                    <a:pt x="0" y="7949"/>
                    <a:pt x="0" y="8540"/>
                    <a:pt x="629" y="8984"/>
                  </a:cubicBezTo>
                  <a:cubicBezTo>
                    <a:pt x="1294" y="9465"/>
                    <a:pt x="1997" y="9576"/>
                    <a:pt x="2256" y="10093"/>
                  </a:cubicBezTo>
                  <a:cubicBezTo>
                    <a:pt x="2995" y="11720"/>
                    <a:pt x="4252" y="12164"/>
                    <a:pt x="4696" y="12238"/>
                  </a:cubicBezTo>
                  <a:lnTo>
                    <a:pt x="4696" y="14641"/>
                  </a:lnTo>
                  <a:lnTo>
                    <a:pt x="10019" y="14641"/>
                  </a:lnTo>
                  <a:lnTo>
                    <a:pt x="10019" y="12201"/>
                  </a:lnTo>
                  <a:cubicBezTo>
                    <a:pt x="10463" y="12053"/>
                    <a:pt x="10796" y="11239"/>
                    <a:pt x="10796" y="10278"/>
                  </a:cubicBezTo>
                  <a:lnTo>
                    <a:pt x="10796" y="6174"/>
                  </a:lnTo>
                  <a:cubicBezTo>
                    <a:pt x="10833" y="5731"/>
                    <a:pt x="10426" y="5324"/>
                    <a:pt x="9946" y="5324"/>
                  </a:cubicBezTo>
                  <a:cubicBezTo>
                    <a:pt x="9576" y="5324"/>
                    <a:pt x="9243" y="5546"/>
                    <a:pt x="9095" y="5842"/>
                  </a:cubicBezTo>
                  <a:lnTo>
                    <a:pt x="9021" y="5842"/>
                  </a:lnTo>
                  <a:lnTo>
                    <a:pt x="9021" y="5546"/>
                  </a:lnTo>
                  <a:cubicBezTo>
                    <a:pt x="9021" y="5102"/>
                    <a:pt x="8652" y="4733"/>
                    <a:pt x="8134" y="4733"/>
                  </a:cubicBezTo>
                  <a:cubicBezTo>
                    <a:pt x="7653" y="4733"/>
                    <a:pt x="7247" y="5102"/>
                    <a:pt x="7247" y="5546"/>
                  </a:cubicBezTo>
                  <a:lnTo>
                    <a:pt x="7247" y="5398"/>
                  </a:lnTo>
                  <a:cubicBezTo>
                    <a:pt x="7247" y="4917"/>
                    <a:pt x="6840" y="4548"/>
                    <a:pt x="6359" y="4548"/>
                  </a:cubicBezTo>
                  <a:cubicBezTo>
                    <a:pt x="5842" y="4548"/>
                    <a:pt x="5435" y="4917"/>
                    <a:pt x="5435" y="5398"/>
                  </a:cubicBezTo>
                  <a:lnTo>
                    <a:pt x="5435" y="814"/>
                  </a:lnTo>
                  <a:cubicBezTo>
                    <a:pt x="5435" y="370"/>
                    <a:pt x="5065" y="0"/>
                    <a:pt x="4548" y="0"/>
                  </a:cubicBezTo>
                  <a:close/>
                </a:path>
              </a:pathLst>
            </a:custGeom>
            <a:solidFill>
              <a:srgbClr val="D7D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714075" y="2755043"/>
              <a:ext cx="215162" cy="136852"/>
            </a:xfrm>
            <a:custGeom>
              <a:avLst/>
              <a:gdLst/>
              <a:ahLst/>
              <a:cxnLst/>
              <a:rect l="l" t="t" r="r" b="b"/>
              <a:pathLst>
                <a:path w="6803" h="4327" extrusionOk="0">
                  <a:moveTo>
                    <a:pt x="0" y="1"/>
                  </a:moveTo>
                  <a:lnTo>
                    <a:pt x="0" y="4326"/>
                  </a:lnTo>
                  <a:lnTo>
                    <a:pt x="6803" y="432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6469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6"/>
          <p:cNvGrpSpPr/>
          <p:nvPr/>
        </p:nvGrpSpPr>
        <p:grpSpPr>
          <a:xfrm>
            <a:off x="2638843" y="1052250"/>
            <a:ext cx="635915" cy="474182"/>
            <a:chOff x="3227049" y="2265200"/>
            <a:chExt cx="635915" cy="474182"/>
          </a:xfrm>
        </p:grpSpPr>
        <p:sp>
          <p:nvSpPr>
            <p:cNvPr id="820" name="Google Shape;820;p36"/>
            <p:cNvSpPr/>
            <p:nvPr/>
          </p:nvSpPr>
          <p:spPr>
            <a:xfrm>
              <a:off x="3333757" y="2532476"/>
              <a:ext cx="38536" cy="34191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630" y="1"/>
                  </a:moveTo>
                  <a:cubicBezTo>
                    <a:pt x="494" y="1"/>
                    <a:pt x="361" y="48"/>
                    <a:pt x="260" y="150"/>
                  </a:cubicBezTo>
                  <a:cubicBezTo>
                    <a:pt x="38" y="335"/>
                    <a:pt x="1" y="704"/>
                    <a:pt x="223" y="963"/>
                  </a:cubicBezTo>
                  <a:cubicBezTo>
                    <a:pt x="334" y="1074"/>
                    <a:pt x="482" y="1148"/>
                    <a:pt x="629" y="1148"/>
                  </a:cubicBezTo>
                  <a:cubicBezTo>
                    <a:pt x="777" y="1148"/>
                    <a:pt x="925" y="1111"/>
                    <a:pt x="1036" y="1000"/>
                  </a:cubicBezTo>
                  <a:cubicBezTo>
                    <a:pt x="1258" y="778"/>
                    <a:pt x="1295" y="409"/>
                    <a:pt x="1073" y="187"/>
                  </a:cubicBezTo>
                  <a:cubicBezTo>
                    <a:pt x="953" y="67"/>
                    <a:pt x="790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384374" y="2484657"/>
              <a:ext cx="37435" cy="34697"/>
            </a:xfrm>
            <a:custGeom>
              <a:avLst/>
              <a:gdLst/>
              <a:ahLst/>
              <a:cxnLst/>
              <a:rect l="l" t="t" r="r" b="b"/>
              <a:pathLst>
                <a:path w="1258" h="1166" extrusionOk="0">
                  <a:moveTo>
                    <a:pt x="629" y="1"/>
                  </a:moveTo>
                  <a:cubicBezTo>
                    <a:pt x="481" y="1"/>
                    <a:pt x="333" y="56"/>
                    <a:pt x="222" y="167"/>
                  </a:cubicBezTo>
                  <a:cubicBezTo>
                    <a:pt x="1" y="389"/>
                    <a:pt x="1" y="759"/>
                    <a:pt x="222" y="981"/>
                  </a:cubicBezTo>
                  <a:cubicBezTo>
                    <a:pt x="333" y="1091"/>
                    <a:pt x="481" y="1165"/>
                    <a:pt x="629" y="1165"/>
                  </a:cubicBezTo>
                  <a:cubicBezTo>
                    <a:pt x="777" y="1165"/>
                    <a:pt x="925" y="1091"/>
                    <a:pt x="1036" y="981"/>
                  </a:cubicBezTo>
                  <a:cubicBezTo>
                    <a:pt x="1258" y="759"/>
                    <a:pt x="1258" y="389"/>
                    <a:pt x="1036" y="167"/>
                  </a:cubicBezTo>
                  <a:cubicBezTo>
                    <a:pt x="925" y="56"/>
                    <a:pt x="777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279868" y="2576397"/>
              <a:ext cx="39637" cy="34251"/>
            </a:xfrm>
            <a:custGeom>
              <a:avLst/>
              <a:gdLst/>
              <a:ahLst/>
              <a:cxnLst/>
              <a:rect l="l" t="t" r="r" b="b"/>
              <a:pathLst>
                <a:path w="1332" h="1151" extrusionOk="0">
                  <a:moveTo>
                    <a:pt x="656" y="0"/>
                  </a:moveTo>
                  <a:cubicBezTo>
                    <a:pt x="531" y="0"/>
                    <a:pt x="404" y="39"/>
                    <a:pt x="296" y="116"/>
                  </a:cubicBezTo>
                  <a:cubicBezTo>
                    <a:pt x="74" y="338"/>
                    <a:pt x="0" y="670"/>
                    <a:pt x="222" y="929"/>
                  </a:cubicBezTo>
                  <a:cubicBezTo>
                    <a:pt x="333" y="1077"/>
                    <a:pt x="481" y="1151"/>
                    <a:pt x="666" y="1151"/>
                  </a:cubicBezTo>
                  <a:cubicBezTo>
                    <a:pt x="777" y="1151"/>
                    <a:pt x="925" y="1114"/>
                    <a:pt x="1036" y="1040"/>
                  </a:cubicBezTo>
                  <a:cubicBezTo>
                    <a:pt x="1294" y="855"/>
                    <a:pt x="1331" y="485"/>
                    <a:pt x="1109" y="227"/>
                  </a:cubicBezTo>
                  <a:cubicBezTo>
                    <a:pt x="1002" y="76"/>
                    <a:pt x="831" y="0"/>
                    <a:pt x="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431687" y="2434576"/>
              <a:ext cx="38536" cy="34162"/>
            </a:xfrm>
            <a:custGeom>
              <a:avLst/>
              <a:gdLst/>
              <a:ahLst/>
              <a:cxnLst/>
              <a:rect l="l" t="t" r="r" b="b"/>
              <a:pathLst>
                <a:path w="1295" h="1148" extrusionOk="0">
                  <a:moveTo>
                    <a:pt x="634" y="1"/>
                  </a:moveTo>
                  <a:cubicBezTo>
                    <a:pt x="469" y="1"/>
                    <a:pt x="305" y="66"/>
                    <a:pt x="185" y="187"/>
                  </a:cubicBezTo>
                  <a:cubicBezTo>
                    <a:pt x="0" y="445"/>
                    <a:pt x="0" y="815"/>
                    <a:pt x="259" y="1000"/>
                  </a:cubicBezTo>
                  <a:cubicBezTo>
                    <a:pt x="370" y="1111"/>
                    <a:pt x="481" y="1148"/>
                    <a:pt x="629" y="1148"/>
                  </a:cubicBezTo>
                  <a:cubicBezTo>
                    <a:pt x="814" y="1148"/>
                    <a:pt x="962" y="1074"/>
                    <a:pt x="1072" y="963"/>
                  </a:cubicBezTo>
                  <a:cubicBezTo>
                    <a:pt x="1294" y="704"/>
                    <a:pt x="1257" y="334"/>
                    <a:pt x="1035" y="150"/>
                  </a:cubicBezTo>
                  <a:cubicBezTo>
                    <a:pt x="917" y="48"/>
                    <a:pt x="775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516405" y="2325934"/>
              <a:ext cx="38536" cy="33894"/>
            </a:xfrm>
            <a:custGeom>
              <a:avLst/>
              <a:gdLst/>
              <a:ahLst/>
              <a:cxnLst/>
              <a:rect l="l" t="t" r="r" b="b"/>
              <a:pathLst>
                <a:path w="1295" h="1139" extrusionOk="0">
                  <a:moveTo>
                    <a:pt x="649" y="1"/>
                  </a:moveTo>
                  <a:cubicBezTo>
                    <a:pt x="472" y="1"/>
                    <a:pt x="300" y="90"/>
                    <a:pt x="185" y="251"/>
                  </a:cubicBezTo>
                  <a:cubicBezTo>
                    <a:pt x="0" y="510"/>
                    <a:pt x="74" y="880"/>
                    <a:pt x="333" y="1065"/>
                  </a:cubicBezTo>
                  <a:cubicBezTo>
                    <a:pt x="444" y="1102"/>
                    <a:pt x="555" y="1139"/>
                    <a:pt x="666" y="1139"/>
                  </a:cubicBezTo>
                  <a:cubicBezTo>
                    <a:pt x="850" y="1139"/>
                    <a:pt x="1035" y="1065"/>
                    <a:pt x="1109" y="917"/>
                  </a:cubicBezTo>
                  <a:cubicBezTo>
                    <a:pt x="1294" y="658"/>
                    <a:pt x="1257" y="288"/>
                    <a:pt x="961" y="103"/>
                  </a:cubicBezTo>
                  <a:cubicBezTo>
                    <a:pt x="864" y="34"/>
                    <a:pt x="755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475697" y="2381668"/>
              <a:ext cx="38536" cy="34281"/>
            </a:xfrm>
            <a:custGeom>
              <a:avLst/>
              <a:gdLst/>
              <a:ahLst/>
              <a:cxnLst/>
              <a:rect l="l" t="t" r="r" b="b"/>
              <a:pathLst>
                <a:path w="1295" h="1152" extrusionOk="0">
                  <a:moveTo>
                    <a:pt x="638" y="0"/>
                  </a:moveTo>
                  <a:cubicBezTo>
                    <a:pt x="464" y="0"/>
                    <a:pt x="293" y="76"/>
                    <a:pt x="185" y="227"/>
                  </a:cubicBezTo>
                  <a:cubicBezTo>
                    <a:pt x="0" y="449"/>
                    <a:pt x="37" y="818"/>
                    <a:pt x="296" y="1040"/>
                  </a:cubicBezTo>
                  <a:cubicBezTo>
                    <a:pt x="407" y="1114"/>
                    <a:pt x="518" y="1151"/>
                    <a:pt x="629" y="1151"/>
                  </a:cubicBezTo>
                  <a:cubicBezTo>
                    <a:pt x="813" y="1151"/>
                    <a:pt x="998" y="1077"/>
                    <a:pt x="1109" y="929"/>
                  </a:cubicBezTo>
                  <a:cubicBezTo>
                    <a:pt x="1294" y="671"/>
                    <a:pt x="1257" y="301"/>
                    <a:pt x="998" y="116"/>
                  </a:cubicBezTo>
                  <a:cubicBezTo>
                    <a:pt x="891" y="39"/>
                    <a:pt x="763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20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0F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349171" y="2409312"/>
              <a:ext cx="513793" cy="330070"/>
            </a:xfrm>
            <a:custGeom>
              <a:avLst/>
              <a:gdLst/>
              <a:ahLst/>
              <a:cxnLst/>
              <a:rect l="l" t="t" r="r" b="b"/>
              <a:pathLst>
                <a:path w="17266" h="11092" extrusionOk="0">
                  <a:moveTo>
                    <a:pt x="1627" y="0"/>
                  </a:moveTo>
                  <a:cubicBezTo>
                    <a:pt x="740" y="0"/>
                    <a:pt x="1" y="740"/>
                    <a:pt x="1" y="1664"/>
                  </a:cubicBezTo>
                  <a:lnTo>
                    <a:pt x="1" y="9465"/>
                  </a:lnTo>
                  <a:cubicBezTo>
                    <a:pt x="1" y="10352"/>
                    <a:pt x="740" y="11092"/>
                    <a:pt x="1627" y="11092"/>
                  </a:cubicBezTo>
                  <a:lnTo>
                    <a:pt x="15602" y="11092"/>
                  </a:lnTo>
                  <a:cubicBezTo>
                    <a:pt x="16526" y="11092"/>
                    <a:pt x="17266" y="10352"/>
                    <a:pt x="17266" y="9465"/>
                  </a:cubicBezTo>
                  <a:lnTo>
                    <a:pt x="17266" y="1664"/>
                  </a:lnTo>
                  <a:cubicBezTo>
                    <a:pt x="17266" y="740"/>
                    <a:pt x="16526" y="0"/>
                    <a:pt x="15602" y="0"/>
                  </a:cubicBezTo>
                  <a:close/>
                </a:path>
              </a:pathLst>
            </a:custGeom>
            <a:solidFill>
              <a:srgbClr val="BB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363484" y="2571041"/>
              <a:ext cx="489600" cy="15414"/>
            </a:xfrm>
            <a:custGeom>
              <a:avLst/>
              <a:gdLst/>
              <a:ahLst/>
              <a:cxnLst/>
              <a:rect l="l" t="t" r="r" b="b"/>
              <a:pathLst>
                <a:path w="16453" h="518" extrusionOk="0">
                  <a:moveTo>
                    <a:pt x="259" y="0"/>
                  </a:moveTo>
                  <a:cubicBezTo>
                    <a:pt x="111" y="0"/>
                    <a:pt x="0" y="111"/>
                    <a:pt x="0" y="259"/>
                  </a:cubicBezTo>
                  <a:cubicBezTo>
                    <a:pt x="0" y="407"/>
                    <a:pt x="111" y="518"/>
                    <a:pt x="259" y="518"/>
                  </a:cubicBezTo>
                  <a:lnTo>
                    <a:pt x="16230" y="518"/>
                  </a:lnTo>
                  <a:cubicBezTo>
                    <a:pt x="16341" y="518"/>
                    <a:pt x="16452" y="407"/>
                    <a:pt x="16452" y="259"/>
                  </a:cubicBezTo>
                  <a:cubicBezTo>
                    <a:pt x="16452" y="111"/>
                    <a:pt x="16341" y="0"/>
                    <a:pt x="16230" y="0"/>
                  </a:cubicBez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605497" y="2630435"/>
              <a:ext cx="223360" cy="58325"/>
            </a:xfrm>
            <a:custGeom>
              <a:avLst/>
              <a:gdLst/>
              <a:ahLst/>
              <a:cxnLst/>
              <a:rect l="l" t="t" r="r" b="b"/>
              <a:pathLst>
                <a:path w="7506" h="1960" extrusionOk="0">
                  <a:moveTo>
                    <a:pt x="1" y="0"/>
                  </a:moveTo>
                  <a:lnTo>
                    <a:pt x="1" y="1960"/>
                  </a:lnTo>
                  <a:lnTo>
                    <a:pt x="7506" y="1960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605497" y="2476414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1"/>
                  </a:move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598891" y="2469808"/>
              <a:ext cx="236572" cy="14343"/>
            </a:xfrm>
            <a:custGeom>
              <a:avLst/>
              <a:gdLst/>
              <a:ahLst/>
              <a:cxnLst/>
              <a:rect l="l" t="t" r="r" b="b"/>
              <a:pathLst>
                <a:path w="7950" h="482" extrusionOk="0">
                  <a:moveTo>
                    <a:pt x="223" y="1"/>
                  </a:moveTo>
                  <a:cubicBezTo>
                    <a:pt x="112" y="1"/>
                    <a:pt x="1" y="112"/>
                    <a:pt x="1" y="223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3"/>
                  </a:cubicBezTo>
                  <a:cubicBezTo>
                    <a:pt x="7950" y="112"/>
                    <a:pt x="7839" y="1"/>
                    <a:pt x="772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605497" y="2528131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0"/>
                  </a:move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598891" y="2521525"/>
              <a:ext cx="236572" cy="14313"/>
            </a:xfrm>
            <a:custGeom>
              <a:avLst/>
              <a:gdLst/>
              <a:ahLst/>
              <a:cxnLst/>
              <a:rect l="l" t="t" r="r" b="b"/>
              <a:pathLst>
                <a:path w="7950" h="481" extrusionOk="0">
                  <a:moveTo>
                    <a:pt x="223" y="0"/>
                  </a:moveTo>
                  <a:cubicBezTo>
                    <a:pt x="112" y="0"/>
                    <a:pt x="1" y="111"/>
                    <a:pt x="1" y="222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2"/>
                  </a:cubicBezTo>
                  <a:cubicBezTo>
                    <a:pt x="7950" y="111"/>
                    <a:pt x="7839" y="0"/>
                    <a:pt x="772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6"/>
          <p:cNvGrpSpPr/>
          <p:nvPr/>
        </p:nvGrpSpPr>
        <p:grpSpPr>
          <a:xfrm>
            <a:off x="4254071" y="718247"/>
            <a:ext cx="635907" cy="599689"/>
            <a:chOff x="5223344" y="2251897"/>
            <a:chExt cx="635907" cy="599689"/>
          </a:xfrm>
        </p:grpSpPr>
        <p:sp>
          <p:nvSpPr>
            <p:cNvPr id="844" name="Google Shape;844;p36"/>
            <p:cNvSpPr/>
            <p:nvPr/>
          </p:nvSpPr>
          <p:spPr>
            <a:xfrm>
              <a:off x="5260746" y="2671541"/>
              <a:ext cx="33926" cy="3275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0"/>
                  </a:moveTo>
                  <a:cubicBezTo>
                    <a:pt x="259" y="0"/>
                    <a:pt x="0" y="259"/>
                    <a:pt x="0" y="518"/>
                  </a:cubicBezTo>
                  <a:cubicBezTo>
                    <a:pt x="0" y="814"/>
                    <a:pt x="259" y="1035"/>
                    <a:pt x="555" y="1035"/>
                  </a:cubicBezTo>
                  <a:cubicBezTo>
                    <a:pt x="813" y="1035"/>
                    <a:pt x="1072" y="814"/>
                    <a:pt x="1072" y="518"/>
                  </a:cubicBezTo>
                  <a:cubicBezTo>
                    <a:pt x="1072" y="259"/>
                    <a:pt x="813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5302828" y="2606063"/>
              <a:ext cx="33926" cy="3392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55" y="1"/>
                  </a:moveTo>
                  <a:cubicBezTo>
                    <a:pt x="259" y="1"/>
                    <a:pt x="0" y="260"/>
                    <a:pt x="0" y="518"/>
                  </a:cubicBezTo>
                  <a:cubicBezTo>
                    <a:pt x="0" y="814"/>
                    <a:pt x="259" y="1073"/>
                    <a:pt x="555" y="1073"/>
                  </a:cubicBezTo>
                  <a:cubicBezTo>
                    <a:pt x="813" y="1073"/>
                    <a:pt x="1072" y="814"/>
                    <a:pt x="1072" y="518"/>
                  </a:cubicBezTo>
                  <a:cubicBezTo>
                    <a:pt x="1072" y="260"/>
                    <a:pt x="813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5342569" y="2539448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776" y="1036"/>
                    <a:pt x="1035" y="814"/>
                    <a:pt x="1035" y="518"/>
                  </a:cubicBezTo>
                  <a:cubicBezTo>
                    <a:pt x="1035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5378802" y="2470492"/>
              <a:ext cx="32756" cy="33926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0" y="259"/>
                    <a:pt x="0" y="518"/>
                  </a:cubicBezTo>
                  <a:cubicBezTo>
                    <a:pt x="0" y="814"/>
                    <a:pt x="222" y="1072"/>
                    <a:pt x="518" y="1072"/>
                  </a:cubicBezTo>
                  <a:cubicBezTo>
                    <a:pt x="814" y="1072"/>
                    <a:pt x="1035" y="814"/>
                    <a:pt x="1035" y="518"/>
                  </a:cubicBezTo>
                  <a:cubicBezTo>
                    <a:pt x="1035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412695" y="2400335"/>
              <a:ext cx="32756" cy="33957"/>
            </a:xfrm>
            <a:custGeom>
              <a:avLst/>
              <a:gdLst/>
              <a:ahLst/>
              <a:cxnLst/>
              <a:rect l="l" t="t" r="r" b="b"/>
              <a:pathLst>
                <a:path w="1036" h="1074" extrusionOk="0">
                  <a:moveTo>
                    <a:pt x="518" y="1"/>
                  </a:moveTo>
                  <a:cubicBezTo>
                    <a:pt x="222" y="1"/>
                    <a:pt x="0" y="260"/>
                    <a:pt x="0" y="519"/>
                  </a:cubicBezTo>
                  <a:cubicBezTo>
                    <a:pt x="0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19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5443078" y="2330210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1" y="223"/>
                    <a:pt x="1" y="518"/>
                  </a:cubicBezTo>
                  <a:cubicBezTo>
                    <a:pt x="1" y="777"/>
                    <a:pt x="222" y="1036"/>
                    <a:pt x="518" y="1036"/>
                  </a:cubicBezTo>
                  <a:cubicBezTo>
                    <a:pt x="814" y="1036"/>
                    <a:pt x="1036" y="777"/>
                    <a:pt x="1036" y="518"/>
                  </a:cubicBezTo>
                  <a:cubicBezTo>
                    <a:pt x="1036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5471122" y="2256576"/>
              <a:ext cx="32787" cy="33926"/>
            </a:xfrm>
            <a:custGeom>
              <a:avLst/>
              <a:gdLst/>
              <a:ahLst/>
              <a:cxnLst/>
              <a:rect l="l" t="t" r="r" b="b"/>
              <a:pathLst>
                <a:path w="1037" h="1073" extrusionOk="0">
                  <a:moveTo>
                    <a:pt x="518" y="1"/>
                  </a:moveTo>
                  <a:cubicBezTo>
                    <a:pt x="223" y="1"/>
                    <a:pt x="1" y="259"/>
                    <a:pt x="1" y="518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18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5231501" y="2260085"/>
              <a:ext cx="583343" cy="583311"/>
            </a:xfrm>
            <a:custGeom>
              <a:avLst/>
              <a:gdLst/>
              <a:ahLst/>
              <a:cxnLst/>
              <a:rect l="l" t="t" r="r" b="b"/>
              <a:pathLst>
                <a:path w="18450" h="18449" extrusionOk="0">
                  <a:moveTo>
                    <a:pt x="9207" y="0"/>
                  </a:moveTo>
                  <a:cubicBezTo>
                    <a:pt x="4105" y="0"/>
                    <a:pt x="1" y="4104"/>
                    <a:pt x="1" y="9206"/>
                  </a:cubicBezTo>
                  <a:cubicBezTo>
                    <a:pt x="1" y="14308"/>
                    <a:pt x="4105" y="18449"/>
                    <a:pt x="9207" y="18449"/>
                  </a:cubicBezTo>
                  <a:cubicBezTo>
                    <a:pt x="14346" y="18449"/>
                    <a:pt x="18449" y="14308"/>
                    <a:pt x="18449" y="9206"/>
                  </a:cubicBezTo>
                  <a:cubicBezTo>
                    <a:pt x="18449" y="4104"/>
                    <a:pt x="14346" y="0"/>
                    <a:pt x="9207" y="0"/>
                  </a:cubicBezTo>
                  <a:close/>
                </a:path>
              </a:pathLst>
            </a:custGeom>
            <a:solidFill>
              <a:srgbClr val="813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5223344" y="2251897"/>
              <a:ext cx="599689" cy="599689"/>
            </a:xfrm>
            <a:custGeom>
              <a:avLst/>
              <a:gdLst/>
              <a:ahLst/>
              <a:cxnLst/>
              <a:rect l="l" t="t" r="r" b="b"/>
              <a:pathLst>
                <a:path w="18967" h="18967" extrusionOk="0">
                  <a:moveTo>
                    <a:pt x="9502" y="481"/>
                  </a:moveTo>
                  <a:cubicBezTo>
                    <a:pt x="14456" y="481"/>
                    <a:pt x="18485" y="4511"/>
                    <a:pt x="18485" y="9465"/>
                  </a:cubicBezTo>
                  <a:cubicBezTo>
                    <a:pt x="18485" y="14419"/>
                    <a:pt x="14456" y="18449"/>
                    <a:pt x="9502" y="18449"/>
                  </a:cubicBezTo>
                  <a:cubicBezTo>
                    <a:pt x="4511" y="18449"/>
                    <a:pt x="481" y="14419"/>
                    <a:pt x="481" y="9465"/>
                  </a:cubicBezTo>
                  <a:cubicBezTo>
                    <a:pt x="481" y="4511"/>
                    <a:pt x="4547" y="481"/>
                    <a:pt x="9502" y="481"/>
                  </a:cubicBezTo>
                  <a:close/>
                  <a:moveTo>
                    <a:pt x="9502" y="1"/>
                  </a:moveTo>
                  <a:cubicBezTo>
                    <a:pt x="4252" y="1"/>
                    <a:pt x="0" y="4252"/>
                    <a:pt x="0" y="9465"/>
                  </a:cubicBezTo>
                  <a:cubicBezTo>
                    <a:pt x="0" y="14715"/>
                    <a:pt x="4252" y="18967"/>
                    <a:pt x="9465" y="18967"/>
                  </a:cubicBezTo>
                  <a:cubicBezTo>
                    <a:pt x="14714" y="18967"/>
                    <a:pt x="18966" y="14715"/>
                    <a:pt x="18966" y="9465"/>
                  </a:cubicBezTo>
                  <a:cubicBezTo>
                    <a:pt x="18966" y="4252"/>
                    <a:pt x="14714" y="1"/>
                    <a:pt x="9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5588007" y="2676220"/>
              <a:ext cx="50303" cy="49102"/>
            </a:xfrm>
            <a:custGeom>
              <a:avLst/>
              <a:gdLst/>
              <a:ahLst/>
              <a:cxnLst/>
              <a:rect l="l" t="t" r="r" b="b"/>
              <a:pathLst>
                <a:path w="1591" h="1553" extrusionOk="0">
                  <a:moveTo>
                    <a:pt x="814" y="0"/>
                  </a:moveTo>
                  <a:cubicBezTo>
                    <a:pt x="371" y="0"/>
                    <a:pt x="38" y="333"/>
                    <a:pt x="1" y="776"/>
                  </a:cubicBezTo>
                  <a:cubicBezTo>
                    <a:pt x="1" y="1220"/>
                    <a:pt x="371" y="1553"/>
                    <a:pt x="814" y="1553"/>
                  </a:cubicBezTo>
                  <a:cubicBezTo>
                    <a:pt x="1221" y="1553"/>
                    <a:pt x="1591" y="1220"/>
                    <a:pt x="1591" y="776"/>
                  </a:cubicBezTo>
                  <a:cubicBezTo>
                    <a:pt x="1591" y="333"/>
                    <a:pt x="1258" y="0"/>
                    <a:pt x="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5420883" y="2674955"/>
              <a:ext cx="50272" cy="49197"/>
            </a:xfrm>
            <a:custGeom>
              <a:avLst/>
              <a:gdLst/>
              <a:ahLst/>
              <a:cxnLst/>
              <a:rect l="l" t="t" r="r" b="b"/>
              <a:pathLst>
                <a:path w="1590" h="1556" extrusionOk="0">
                  <a:moveTo>
                    <a:pt x="753" y="1"/>
                  </a:moveTo>
                  <a:cubicBezTo>
                    <a:pt x="340" y="1"/>
                    <a:pt x="35" y="356"/>
                    <a:pt x="0" y="779"/>
                  </a:cubicBezTo>
                  <a:cubicBezTo>
                    <a:pt x="0" y="1223"/>
                    <a:pt x="370" y="1556"/>
                    <a:pt x="813" y="1556"/>
                  </a:cubicBezTo>
                  <a:cubicBezTo>
                    <a:pt x="1220" y="1556"/>
                    <a:pt x="1590" y="1223"/>
                    <a:pt x="1590" y="779"/>
                  </a:cubicBezTo>
                  <a:cubicBezTo>
                    <a:pt x="1590" y="336"/>
                    <a:pt x="1257" y="3"/>
                    <a:pt x="813" y="3"/>
                  </a:cubicBezTo>
                  <a:cubicBezTo>
                    <a:pt x="793" y="1"/>
                    <a:pt x="773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672170" y="2283450"/>
              <a:ext cx="187081" cy="187081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2958" y="1"/>
                  </a:moveTo>
                  <a:cubicBezTo>
                    <a:pt x="1332" y="1"/>
                    <a:pt x="1" y="1332"/>
                    <a:pt x="1" y="2959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622" y="5916"/>
                    <a:pt x="5916" y="4585"/>
                    <a:pt x="5916" y="2959"/>
                  </a:cubicBezTo>
                  <a:cubicBezTo>
                    <a:pt x="5916" y="1332"/>
                    <a:pt x="4622" y="1"/>
                    <a:pt x="2958" y="1"/>
                  </a:cubicBezTo>
                  <a:close/>
                </a:path>
              </a:pathLst>
            </a:custGeom>
            <a:solidFill>
              <a:srgbClr val="9C5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01415" y="2312695"/>
              <a:ext cx="127419" cy="127419"/>
            </a:xfrm>
            <a:custGeom>
              <a:avLst/>
              <a:gdLst/>
              <a:ahLst/>
              <a:cxnLst/>
              <a:rect l="l" t="t" r="r" b="b"/>
              <a:pathLst>
                <a:path w="4030" h="4030" extrusionOk="0">
                  <a:moveTo>
                    <a:pt x="1997" y="0"/>
                  </a:moveTo>
                  <a:cubicBezTo>
                    <a:pt x="1738" y="0"/>
                    <a:pt x="1516" y="222"/>
                    <a:pt x="1516" y="481"/>
                  </a:cubicBezTo>
                  <a:lnTo>
                    <a:pt x="1516" y="1516"/>
                  </a:lnTo>
                  <a:lnTo>
                    <a:pt x="481" y="1516"/>
                  </a:lnTo>
                  <a:cubicBezTo>
                    <a:pt x="222" y="1516"/>
                    <a:pt x="0" y="1738"/>
                    <a:pt x="0" y="2034"/>
                  </a:cubicBezTo>
                  <a:cubicBezTo>
                    <a:pt x="0" y="2292"/>
                    <a:pt x="222" y="2514"/>
                    <a:pt x="481" y="2514"/>
                  </a:cubicBezTo>
                  <a:lnTo>
                    <a:pt x="1516" y="2514"/>
                  </a:lnTo>
                  <a:lnTo>
                    <a:pt x="1516" y="3549"/>
                  </a:lnTo>
                  <a:cubicBezTo>
                    <a:pt x="1516" y="3808"/>
                    <a:pt x="1738" y="4030"/>
                    <a:pt x="1997" y="4030"/>
                  </a:cubicBezTo>
                  <a:cubicBezTo>
                    <a:pt x="2292" y="4030"/>
                    <a:pt x="2514" y="3808"/>
                    <a:pt x="2514" y="3549"/>
                  </a:cubicBezTo>
                  <a:lnTo>
                    <a:pt x="2514" y="2514"/>
                  </a:lnTo>
                  <a:lnTo>
                    <a:pt x="3512" y="2514"/>
                  </a:lnTo>
                  <a:cubicBezTo>
                    <a:pt x="3808" y="2514"/>
                    <a:pt x="4030" y="2292"/>
                    <a:pt x="4030" y="2034"/>
                  </a:cubicBezTo>
                  <a:cubicBezTo>
                    <a:pt x="4030" y="1738"/>
                    <a:pt x="3808" y="1516"/>
                    <a:pt x="3512" y="1516"/>
                  </a:cubicBezTo>
                  <a:lnTo>
                    <a:pt x="2514" y="1516"/>
                  </a:lnTo>
                  <a:lnTo>
                    <a:pt x="2514" y="481"/>
                  </a:lnTo>
                  <a:cubicBezTo>
                    <a:pt x="2514" y="222"/>
                    <a:pt x="2292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443350" y="2458675"/>
              <a:ext cx="136800" cy="195300"/>
            </a:xfrm>
            <a:prstGeom prst="rect">
              <a:avLst/>
            </a:pr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443350" y="2457000"/>
              <a:ext cx="30600" cy="195300"/>
            </a:xfrm>
            <a:prstGeom prst="rect">
              <a:avLst/>
            </a:pr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296979" y="2434260"/>
              <a:ext cx="389275" cy="229132"/>
            </a:xfrm>
            <a:custGeom>
              <a:avLst/>
              <a:gdLst/>
              <a:ahLst/>
              <a:cxnLst/>
              <a:rect l="l" t="t" r="r" b="b"/>
              <a:pathLst>
                <a:path w="12312" h="7247" extrusionOk="0">
                  <a:moveTo>
                    <a:pt x="0" y="0"/>
                  </a:moveTo>
                  <a:lnTo>
                    <a:pt x="0" y="518"/>
                  </a:lnTo>
                  <a:lnTo>
                    <a:pt x="1442" y="555"/>
                  </a:lnTo>
                  <a:lnTo>
                    <a:pt x="3402" y="7209"/>
                  </a:lnTo>
                  <a:lnTo>
                    <a:pt x="3439" y="7209"/>
                  </a:lnTo>
                  <a:lnTo>
                    <a:pt x="10796" y="7246"/>
                  </a:lnTo>
                  <a:lnTo>
                    <a:pt x="12311" y="2440"/>
                  </a:lnTo>
                  <a:lnTo>
                    <a:pt x="12311" y="1886"/>
                  </a:lnTo>
                  <a:lnTo>
                    <a:pt x="3365" y="1849"/>
                  </a:lnTo>
                  <a:lnTo>
                    <a:pt x="3365" y="1849"/>
                  </a:lnTo>
                  <a:lnTo>
                    <a:pt x="3512" y="2403"/>
                  </a:lnTo>
                  <a:lnTo>
                    <a:pt x="11720" y="2440"/>
                  </a:lnTo>
                  <a:lnTo>
                    <a:pt x="10389" y="6692"/>
                  </a:lnTo>
                  <a:lnTo>
                    <a:pt x="3845" y="6655"/>
                  </a:lnTo>
                  <a:lnTo>
                    <a:pt x="1886" y="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418544" y="2544127"/>
              <a:ext cx="206905" cy="18718"/>
            </a:xfrm>
            <a:custGeom>
              <a:avLst/>
              <a:gdLst/>
              <a:ahLst/>
              <a:cxnLst/>
              <a:rect l="l" t="t" r="r" b="b"/>
              <a:pathLst>
                <a:path w="6544" h="592" extrusionOk="0">
                  <a:moveTo>
                    <a:pt x="0" y="0"/>
                  </a:moveTo>
                  <a:lnTo>
                    <a:pt x="148" y="555"/>
                  </a:lnTo>
                  <a:lnTo>
                    <a:pt x="6396" y="592"/>
                  </a:lnTo>
                  <a:lnTo>
                    <a:pt x="654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5433719" y="2594397"/>
              <a:ext cx="176552" cy="18718"/>
            </a:xfrm>
            <a:custGeom>
              <a:avLst/>
              <a:gdLst/>
              <a:ahLst/>
              <a:cxnLst/>
              <a:rect l="l" t="t" r="r" b="b"/>
              <a:pathLst>
                <a:path w="5584" h="592" extrusionOk="0">
                  <a:moveTo>
                    <a:pt x="1" y="0"/>
                  </a:moveTo>
                  <a:lnTo>
                    <a:pt x="149" y="555"/>
                  </a:lnTo>
                  <a:lnTo>
                    <a:pt x="5399" y="592"/>
                  </a:lnTo>
                  <a:lnTo>
                    <a:pt x="5583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6"/>
          <p:cNvGrpSpPr/>
          <p:nvPr/>
        </p:nvGrpSpPr>
        <p:grpSpPr>
          <a:xfrm>
            <a:off x="5702820" y="1052259"/>
            <a:ext cx="482058" cy="524114"/>
            <a:chOff x="7267200" y="2254848"/>
            <a:chExt cx="482058" cy="524114"/>
          </a:xfrm>
        </p:grpSpPr>
        <p:sp>
          <p:nvSpPr>
            <p:cNvPr id="863" name="Google Shape;863;p36"/>
            <p:cNvSpPr/>
            <p:nvPr/>
          </p:nvSpPr>
          <p:spPr>
            <a:xfrm>
              <a:off x="7267200" y="2378951"/>
              <a:ext cx="482058" cy="89593"/>
            </a:xfrm>
            <a:custGeom>
              <a:avLst/>
              <a:gdLst/>
              <a:ahLst/>
              <a:cxnLst/>
              <a:rect l="l" t="t" r="r" b="b"/>
              <a:pathLst>
                <a:path w="16712" h="3106" extrusionOk="0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4" name="Google Shape;864;p36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865" name="Google Shape;865;p36"/>
              <p:cNvSpPr/>
              <p:nvPr/>
            </p:nvSpPr>
            <p:spPr>
              <a:xfrm>
                <a:off x="7500625" y="2771888"/>
                <a:ext cx="305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51" extrusionOk="0">
                    <a:moveTo>
                      <a:pt x="602" y="0"/>
                    </a:moveTo>
                    <a:cubicBezTo>
                      <a:pt x="329" y="0"/>
                      <a:pt x="72" y="213"/>
                      <a:pt x="38" y="522"/>
                    </a:cubicBezTo>
                    <a:cubicBezTo>
                      <a:pt x="1" y="818"/>
                      <a:pt x="223" y="1113"/>
                      <a:pt x="518" y="1150"/>
                    </a:cubicBezTo>
                    <a:lnTo>
                      <a:pt x="592" y="1150"/>
                    </a:lnTo>
                    <a:cubicBezTo>
                      <a:pt x="888" y="1150"/>
                      <a:pt x="1147" y="928"/>
                      <a:pt x="1184" y="633"/>
                    </a:cubicBezTo>
                    <a:cubicBezTo>
                      <a:pt x="1221" y="337"/>
                      <a:pt x="999" y="41"/>
                      <a:pt x="666" y="4"/>
                    </a:cubicBezTo>
                    <a:cubicBezTo>
                      <a:pt x="645" y="1"/>
                      <a:pt x="623" y="0"/>
                      <a:pt x="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7506175" y="2713763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629" y="0"/>
                    </a:moveTo>
                    <a:cubicBezTo>
                      <a:pt x="296" y="0"/>
                      <a:pt x="38" y="222"/>
                      <a:pt x="1" y="555"/>
                    </a:cubicBezTo>
                    <a:cubicBezTo>
                      <a:pt x="1" y="887"/>
                      <a:pt x="222" y="1146"/>
                      <a:pt x="555" y="1146"/>
                    </a:cubicBezTo>
                    <a:lnTo>
                      <a:pt x="592" y="1146"/>
                    </a:lnTo>
                    <a:cubicBezTo>
                      <a:pt x="888" y="1146"/>
                      <a:pt x="1147" y="924"/>
                      <a:pt x="1184" y="629"/>
                    </a:cubicBezTo>
                    <a:cubicBezTo>
                      <a:pt x="1184" y="296"/>
                      <a:pt x="925" y="37"/>
                      <a:pt x="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7506175" y="2597288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555" y="1"/>
                    </a:moveTo>
                    <a:cubicBezTo>
                      <a:pt x="222" y="38"/>
                      <a:pt x="1" y="296"/>
                      <a:pt x="1" y="629"/>
                    </a:cubicBezTo>
                    <a:cubicBezTo>
                      <a:pt x="38" y="925"/>
                      <a:pt x="296" y="1147"/>
                      <a:pt x="592" y="1147"/>
                    </a:cubicBezTo>
                    <a:lnTo>
                      <a:pt x="629" y="1147"/>
                    </a:lnTo>
                    <a:cubicBezTo>
                      <a:pt x="925" y="1147"/>
                      <a:pt x="1184" y="851"/>
                      <a:pt x="1147" y="555"/>
                    </a:cubicBezTo>
                    <a:cubicBezTo>
                      <a:pt x="1147" y="223"/>
                      <a:pt x="888" y="1"/>
                      <a:pt x="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7508025" y="2655438"/>
                <a:ext cx="296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50" extrusionOk="0">
                    <a:moveTo>
                      <a:pt x="618" y="0"/>
                    </a:moveTo>
                    <a:cubicBezTo>
                      <a:pt x="597" y="0"/>
                      <a:pt x="576" y="1"/>
                      <a:pt x="555" y="4"/>
                    </a:cubicBezTo>
                    <a:cubicBezTo>
                      <a:pt x="222" y="4"/>
                      <a:pt x="1" y="300"/>
                      <a:pt x="1" y="595"/>
                    </a:cubicBezTo>
                    <a:cubicBezTo>
                      <a:pt x="38" y="928"/>
                      <a:pt x="296" y="1150"/>
                      <a:pt x="592" y="1150"/>
                    </a:cubicBezTo>
                    <a:lnTo>
                      <a:pt x="629" y="1150"/>
                    </a:lnTo>
                    <a:cubicBezTo>
                      <a:pt x="925" y="1150"/>
                      <a:pt x="1184" y="854"/>
                      <a:pt x="1184" y="558"/>
                    </a:cubicBezTo>
                    <a:cubicBezTo>
                      <a:pt x="1149" y="247"/>
                      <a:pt x="920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0723" extrusionOk="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B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10723" extrusionOk="0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solidFill>
                <a:srgbClr val="925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865" extrusionOk="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121" extrusionOk="0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221" extrusionOk="0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4121" extrusionOk="0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9" name="Google Shape;879;p36"/>
          <p:cNvSpPr/>
          <p:nvPr/>
        </p:nvSpPr>
        <p:spPr>
          <a:xfrm flipH="1">
            <a:off x="3943421" y="4238107"/>
            <a:ext cx="472972" cy="448549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 flipH="1">
            <a:off x="4011427" y="4392227"/>
            <a:ext cx="339462" cy="111601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 flipH="1">
            <a:off x="4198792" y="4238107"/>
            <a:ext cx="217601" cy="448549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 flipH="1">
            <a:off x="4212315" y="4261672"/>
            <a:ext cx="32124" cy="27632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 flipH="1">
            <a:off x="4099246" y="4261672"/>
            <a:ext cx="32134" cy="27632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 flipH="1">
            <a:off x="4115326" y="4186098"/>
            <a:ext cx="113053" cy="89393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 flipH="1">
            <a:off x="4727605" y="4238107"/>
            <a:ext cx="472972" cy="448549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 flipH="1">
            <a:off x="4844101" y="4375069"/>
            <a:ext cx="264518" cy="135531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 flipH="1">
            <a:off x="4881099" y="4387266"/>
            <a:ext cx="109051" cy="767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 flipH="1">
            <a:off x="4727570" y="4238107"/>
            <a:ext cx="217601" cy="448549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 flipH="1">
            <a:off x="4899499" y="4261672"/>
            <a:ext cx="32124" cy="27632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 flipH="1">
            <a:off x="4915570" y="4186098"/>
            <a:ext cx="113053" cy="89393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 flipH="1">
            <a:off x="4271911" y="4177701"/>
            <a:ext cx="600507" cy="569358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 flipH="1">
            <a:off x="4623307" y="4201266"/>
            <a:ext cx="53223" cy="45781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 flipH="1">
            <a:off x="4467091" y="4200998"/>
            <a:ext cx="53865" cy="46325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 flipH="1">
            <a:off x="4493880" y="4084255"/>
            <a:ext cx="156194" cy="139770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 flipH="1">
            <a:off x="4442215" y="4305805"/>
            <a:ext cx="272504" cy="97188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flipH="1">
            <a:off x="4458298" y="4396011"/>
            <a:ext cx="234924" cy="103757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flipH="1">
            <a:off x="4457986" y="4485909"/>
            <a:ext cx="234924" cy="112178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 flipH="1">
            <a:off x="4435947" y="4385723"/>
            <a:ext cx="279632" cy="68809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36"/>
          <p:cNvGrpSpPr/>
          <p:nvPr/>
        </p:nvGrpSpPr>
        <p:grpSpPr>
          <a:xfrm>
            <a:off x="5796801" y="3824958"/>
            <a:ext cx="568310" cy="524094"/>
            <a:chOff x="779606" y="2781075"/>
            <a:chExt cx="919000" cy="930400"/>
          </a:xfrm>
        </p:grpSpPr>
        <p:sp>
          <p:nvSpPr>
            <p:cNvPr id="900" name="Google Shape;900;p36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C0C5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C0C5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C0C5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6"/>
          <p:cNvGrpSpPr/>
          <p:nvPr/>
        </p:nvGrpSpPr>
        <p:grpSpPr>
          <a:xfrm>
            <a:off x="2399718" y="3765186"/>
            <a:ext cx="600524" cy="524111"/>
            <a:chOff x="4064282" y="2421924"/>
            <a:chExt cx="948246" cy="738809"/>
          </a:xfrm>
        </p:grpSpPr>
        <p:sp>
          <p:nvSpPr>
            <p:cNvPr id="912" name="Google Shape;912;p36"/>
            <p:cNvSpPr/>
            <p:nvPr/>
          </p:nvSpPr>
          <p:spPr>
            <a:xfrm>
              <a:off x="4064282" y="2421924"/>
              <a:ext cx="560619" cy="613754"/>
            </a:xfrm>
            <a:custGeom>
              <a:avLst/>
              <a:gdLst/>
              <a:ahLst/>
              <a:cxnLst/>
              <a:rect l="l" t="t" r="r" b="b"/>
              <a:pathLst>
                <a:path w="17947" h="19648" extrusionOk="0">
                  <a:moveTo>
                    <a:pt x="0" y="0"/>
                  </a:moveTo>
                  <a:lnTo>
                    <a:pt x="0" y="19648"/>
                  </a:lnTo>
                  <a:lnTo>
                    <a:pt x="17947" y="19648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064282" y="2648026"/>
              <a:ext cx="948246" cy="429359"/>
            </a:xfrm>
            <a:custGeom>
              <a:avLst/>
              <a:gdLst/>
              <a:ahLst/>
              <a:cxnLst/>
              <a:rect l="l" t="t" r="r" b="b"/>
              <a:pathLst>
                <a:path w="30356" h="13745" extrusionOk="0">
                  <a:moveTo>
                    <a:pt x="17947" y="1"/>
                  </a:moveTo>
                  <a:lnTo>
                    <a:pt x="17947" y="9741"/>
                  </a:lnTo>
                  <a:lnTo>
                    <a:pt x="0" y="9741"/>
                  </a:lnTo>
                  <a:lnTo>
                    <a:pt x="0" y="12410"/>
                  </a:lnTo>
                  <a:lnTo>
                    <a:pt x="0" y="13144"/>
                  </a:lnTo>
                  <a:lnTo>
                    <a:pt x="0" y="13744"/>
                  </a:lnTo>
                  <a:lnTo>
                    <a:pt x="30355" y="13744"/>
                  </a:lnTo>
                  <a:lnTo>
                    <a:pt x="30355" y="12110"/>
                  </a:lnTo>
                  <a:lnTo>
                    <a:pt x="29155" y="12110"/>
                  </a:lnTo>
                  <a:lnTo>
                    <a:pt x="29155" y="7273"/>
                  </a:lnTo>
                  <a:lnTo>
                    <a:pt x="27620" y="6872"/>
                  </a:lnTo>
                  <a:lnTo>
                    <a:pt x="24918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120542" y="2993987"/>
              <a:ext cx="166746" cy="166746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168" y="0"/>
                    <a:pt x="1" y="1201"/>
                    <a:pt x="1" y="2669"/>
                  </a:cubicBezTo>
                  <a:cubicBezTo>
                    <a:pt x="1" y="4170"/>
                    <a:pt x="1202" y="5338"/>
                    <a:pt x="2669" y="5338"/>
                  </a:cubicBezTo>
                  <a:cubicBezTo>
                    <a:pt x="4137" y="5338"/>
                    <a:pt x="5338" y="4170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175771" y="3050247"/>
              <a:ext cx="55259" cy="5525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68"/>
                    <a:pt x="401" y="1769"/>
                    <a:pt x="901" y="1769"/>
                  </a:cubicBezTo>
                  <a:cubicBezTo>
                    <a:pt x="1368" y="1769"/>
                    <a:pt x="1769" y="1368"/>
                    <a:pt x="1769" y="868"/>
                  </a:cubicBezTo>
                  <a:cubicBezTo>
                    <a:pt x="1769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708256" y="2993987"/>
              <a:ext cx="166746" cy="166746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70"/>
                    <a:pt x="1201" y="5338"/>
                    <a:pt x="2669" y="5338"/>
                  </a:cubicBezTo>
                  <a:cubicBezTo>
                    <a:pt x="4136" y="5338"/>
                    <a:pt x="5337" y="4170"/>
                    <a:pt x="5337" y="2669"/>
                  </a:cubicBezTo>
                  <a:cubicBezTo>
                    <a:pt x="5337" y="1201"/>
                    <a:pt x="4136" y="0"/>
                    <a:pt x="2669" y="0"/>
                  </a:cubicBez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763484" y="3050247"/>
              <a:ext cx="55259" cy="5525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68"/>
                    <a:pt x="400" y="1769"/>
                    <a:pt x="901" y="1769"/>
                  </a:cubicBezTo>
                  <a:cubicBezTo>
                    <a:pt x="1401" y="1769"/>
                    <a:pt x="1768" y="1368"/>
                    <a:pt x="1768" y="868"/>
                  </a:cubicBezTo>
                  <a:cubicBezTo>
                    <a:pt x="1768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648841" y="2683481"/>
              <a:ext cx="227190" cy="162560"/>
            </a:xfrm>
            <a:custGeom>
              <a:avLst/>
              <a:gdLst/>
              <a:ahLst/>
              <a:cxnLst/>
              <a:rect l="l" t="t" r="r" b="b"/>
              <a:pathLst>
                <a:path w="7273" h="5204" extrusionOk="0">
                  <a:moveTo>
                    <a:pt x="1" y="0"/>
                  </a:moveTo>
                  <a:lnTo>
                    <a:pt x="1" y="5204"/>
                  </a:lnTo>
                  <a:lnTo>
                    <a:pt x="7273" y="5204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Tiendas Propias e-commerce </a:t>
            </a:r>
            <a:endParaRPr dirty="0"/>
          </a:p>
        </p:txBody>
      </p:sp>
      <p:sp>
        <p:nvSpPr>
          <p:cNvPr id="117" name="Google Shape;117;p14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endParaRPr sz="2400" i="0" u="none" strike="noStrike" cap="non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59664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Apunta al público deportista de alto perfil y rendimiento dando una vidriera virtual orientada por disciplina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Apunta a sectores más bajos de la economía con precios más económicos y variedad de marcas y financiación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3984262" y="3365145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063079" y="3443936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4420046" y="3674694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rgbClr val="21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6442525" y="3473282"/>
            <a:ext cx="1508332" cy="959204"/>
          </a:xfrm>
          <a:custGeom>
            <a:avLst/>
            <a:gdLst/>
            <a:ahLst/>
            <a:cxnLst/>
            <a:rect l="l" t="t" r="r" b="b"/>
            <a:pathLst>
              <a:path w="25653" h="16313" extrusionOk="0">
                <a:moveTo>
                  <a:pt x="1302" y="1"/>
                </a:moveTo>
                <a:cubicBezTo>
                  <a:pt x="601" y="1"/>
                  <a:pt x="1" y="601"/>
                  <a:pt x="1" y="1302"/>
                </a:cubicBezTo>
                <a:lnTo>
                  <a:pt x="1" y="15012"/>
                </a:lnTo>
                <a:cubicBezTo>
                  <a:pt x="1" y="15712"/>
                  <a:pt x="601" y="16312"/>
                  <a:pt x="1302" y="16312"/>
                </a:cubicBezTo>
                <a:lnTo>
                  <a:pt x="24352" y="16312"/>
                </a:lnTo>
                <a:cubicBezTo>
                  <a:pt x="25052" y="16312"/>
                  <a:pt x="25652" y="15712"/>
                  <a:pt x="25652" y="15012"/>
                </a:cubicBezTo>
                <a:lnTo>
                  <a:pt x="25652" y="1302"/>
                </a:lnTo>
                <a:cubicBezTo>
                  <a:pt x="25652" y="601"/>
                  <a:pt x="25052" y="1"/>
                  <a:pt x="243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6442525" y="3641908"/>
            <a:ext cx="1508332" cy="168756"/>
          </a:xfrm>
          <a:custGeom>
            <a:avLst/>
            <a:gdLst/>
            <a:ahLst/>
            <a:cxnLst/>
            <a:rect l="l" t="t" r="r" b="b"/>
            <a:pathLst>
              <a:path w="25653" h="2870" extrusionOk="0">
                <a:moveTo>
                  <a:pt x="1" y="1"/>
                </a:moveTo>
                <a:lnTo>
                  <a:pt x="1" y="2869"/>
                </a:lnTo>
                <a:lnTo>
                  <a:pt x="25652" y="2869"/>
                </a:lnTo>
                <a:lnTo>
                  <a:pt x="25652" y="1"/>
                </a:lnTo>
                <a:close/>
              </a:path>
            </a:pathLst>
          </a:custGeom>
          <a:solidFill>
            <a:srgbClr val="714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791678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948556" y="3885206"/>
            <a:ext cx="133470" cy="135358"/>
          </a:xfrm>
          <a:custGeom>
            <a:avLst/>
            <a:gdLst/>
            <a:ahLst/>
            <a:cxnLst/>
            <a:rect l="l" t="t" r="r" b="b"/>
            <a:pathLst>
              <a:path w="2270" h="2302" extrusionOk="0">
                <a:moveTo>
                  <a:pt x="802" y="0"/>
                </a:moveTo>
                <a:lnTo>
                  <a:pt x="301" y="300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269" y="1434"/>
                </a:lnTo>
                <a:lnTo>
                  <a:pt x="2269" y="834"/>
                </a:lnTo>
                <a:lnTo>
                  <a:pt x="1369" y="1034"/>
                </a:lnTo>
                <a:lnTo>
                  <a:pt x="1969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103552" y="3885206"/>
            <a:ext cx="135352" cy="135358"/>
          </a:xfrm>
          <a:custGeom>
            <a:avLst/>
            <a:gdLst/>
            <a:ahLst/>
            <a:cxnLst/>
            <a:rect l="l" t="t" r="r" b="b"/>
            <a:pathLst>
              <a:path w="2302" h="2302" extrusionOk="0">
                <a:moveTo>
                  <a:pt x="801" y="0"/>
                </a:moveTo>
                <a:lnTo>
                  <a:pt x="300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01" y="1268"/>
                </a:lnTo>
                <a:lnTo>
                  <a:pt x="901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468" y="0"/>
                </a:lnTo>
                <a:lnTo>
                  <a:pt x="1134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258489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34" y="0"/>
                </a:moveTo>
                <a:lnTo>
                  <a:pt x="301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168" y="1401"/>
                </a:lnTo>
                <a:lnTo>
                  <a:pt x="1501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415367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2" y="0"/>
                </a:moveTo>
                <a:lnTo>
                  <a:pt x="268" y="267"/>
                </a:lnTo>
                <a:lnTo>
                  <a:pt x="902" y="1001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1969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303" y="1434"/>
                </a:lnTo>
                <a:lnTo>
                  <a:pt x="2303" y="834"/>
                </a:lnTo>
                <a:lnTo>
                  <a:pt x="1369" y="1034"/>
                </a:lnTo>
                <a:lnTo>
                  <a:pt x="2002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570363" y="3885206"/>
            <a:ext cx="135352" cy="135358"/>
          </a:xfrm>
          <a:custGeom>
            <a:avLst/>
            <a:gdLst/>
            <a:ahLst/>
            <a:cxnLst/>
            <a:rect l="l" t="t" r="r" b="b"/>
            <a:pathLst>
              <a:path w="2302" h="2302" extrusionOk="0">
                <a:moveTo>
                  <a:pt x="834" y="0"/>
                </a:moveTo>
                <a:lnTo>
                  <a:pt x="300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4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727241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1" y="834"/>
                </a:lnTo>
                <a:lnTo>
                  <a:pt x="1" y="1434"/>
                </a:lnTo>
                <a:lnTo>
                  <a:pt x="901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1368" y="1034"/>
                </a:lnTo>
                <a:lnTo>
                  <a:pt x="1969" y="267"/>
                </a:lnTo>
                <a:lnTo>
                  <a:pt x="1468" y="0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988" y="1450738"/>
            <a:ext cx="14573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325" y="1542288"/>
            <a:ext cx="1180800" cy="4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875" y="1486877"/>
            <a:ext cx="1172160" cy="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97193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971938" y="2115347"/>
            <a:ext cx="1950600" cy="10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97193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Tiene las marcas más exclusiva de moda deportiva y es la que tiene la mayor cantidad de productos de lanzamiento </a:t>
            </a: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022900" y="3380675"/>
            <a:ext cx="1850100" cy="52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2EF9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EXCLUSIVE</a:t>
            </a:r>
            <a:endParaRPr sz="3100">
              <a:solidFill>
                <a:srgbClr val="F2EF9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97193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endParaRPr sz="240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325" y="1493178"/>
            <a:ext cx="1457325" cy="51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3399" y="4774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7258544" y="1010849"/>
            <a:ext cx="271630" cy="254027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482368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405661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399125" y="435900"/>
            <a:ext cx="5664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e-commerce utilizadas</a:t>
            </a:r>
            <a:endParaRPr dirty="0"/>
          </a:p>
        </p:txBody>
      </p:sp>
      <p:sp>
        <p:nvSpPr>
          <p:cNvPr id="155" name="Google Shape;155;p15"/>
          <p:cNvSpPr/>
          <p:nvPr/>
        </p:nvSpPr>
        <p:spPr>
          <a:xfrm flipH="1">
            <a:off x="1900922" y="2932078"/>
            <a:ext cx="462744" cy="472808"/>
          </a:xfrm>
          <a:custGeom>
            <a:avLst/>
            <a:gdLst/>
            <a:ahLst/>
            <a:cxnLst/>
            <a:rect l="l" t="t" r="r" b="b"/>
            <a:pathLst>
              <a:path w="12276" h="12543" extrusionOk="0">
                <a:moveTo>
                  <a:pt x="12276" y="1"/>
                </a:moveTo>
                <a:lnTo>
                  <a:pt x="0" y="34"/>
                </a:lnTo>
                <a:lnTo>
                  <a:pt x="0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1255860" y="2798795"/>
            <a:ext cx="1750330" cy="38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4" y="1"/>
                </a:moveTo>
                <a:lnTo>
                  <a:pt x="1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1107486" y="1586728"/>
            <a:ext cx="2049590" cy="1316536"/>
          </a:xfrm>
          <a:custGeom>
            <a:avLst/>
            <a:gdLst/>
            <a:ahLst/>
            <a:cxnLst/>
            <a:rect l="l" t="t" r="r" b="b"/>
            <a:pathLst>
              <a:path w="54373" h="34926" extrusionOk="0">
                <a:moveTo>
                  <a:pt x="2636" y="0"/>
                </a:moveTo>
                <a:cubicBezTo>
                  <a:pt x="1202" y="0"/>
                  <a:pt x="1" y="1201"/>
                  <a:pt x="1" y="2669"/>
                </a:cubicBezTo>
                <a:lnTo>
                  <a:pt x="1" y="32257"/>
                </a:lnTo>
                <a:lnTo>
                  <a:pt x="27187" y="34925"/>
                </a:lnTo>
                <a:lnTo>
                  <a:pt x="54373" y="32257"/>
                </a:lnTo>
                <a:lnTo>
                  <a:pt x="54373" y="2669"/>
                </a:lnTo>
                <a:cubicBezTo>
                  <a:pt x="54373" y="1201"/>
                  <a:pt x="53172" y="0"/>
                  <a:pt x="51704" y="0"/>
                </a:cubicBezTo>
                <a:close/>
              </a:path>
            </a:pathLst>
          </a:custGeom>
          <a:solidFill>
            <a:srgbClr val="9EA24A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1535002" y="3367135"/>
            <a:ext cx="1195836" cy="75465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2" y="0"/>
                </a:moveTo>
                <a:cubicBezTo>
                  <a:pt x="468" y="0"/>
                  <a:pt x="1" y="467"/>
                  <a:pt x="1" y="1001"/>
                </a:cubicBezTo>
                <a:cubicBezTo>
                  <a:pt x="1" y="1568"/>
                  <a:pt x="468" y="2002"/>
                  <a:pt x="1002" y="2002"/>
                </a:cubicBezTo>
                <a:lnTo>
                  <a:pt x="30723" y="2002"/>
                </a:lnTo>
                <a:cubicBezTo>
                  <a:pt x="31290" y="2002"/>
                  <a:pt x="31724" y="1568"/>
                  <a:pt x="31724" y="1001"/>
                </a:cubicBezTo>
                <a:cubicBezTo>
                  <a:pt x="31724" y="434"/>
                  <a:pt x="31290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1107486" y="2802564"/>
            <a:ext cx="2049590" cy="230166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1" y="1"/>
                </a:moveTo>
                <a:lnTo>
                  <a:pt x="1" y="3470"/>
                </a:lnTo>
                <a:cubicBezTo>
                  <a:pt x="1" y="4904"/>
                  <a:pt x="1202" y="6105"/>
                  <a:pt x="2636" y="6105"/>
                </a:cubicBezTo>
                <a:lnTo>
                  <a:pt x="51704" y="6105"/>
                </a:lnTo>
                <a:cubicBezTo>
                  <a:pt x="53172" y="6105"/>
                  <a:pt x="54373" y="4904"/>
                  <a:pt x="54373" y="3470"/>
                </a:cubicBezTo>
                <a:lnTo>
                  <a:pt x="54373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5952419" y="3850750"/>
            <a:ext cx="2084100" cy="969041"/>
            <a:chOff x="5647300" y="3850750"/>
            <a:chExt cx="2084100" cy="969041"/>
          </a:xfrm>
        </p:grpSpPr>
        <p:sp>
          <p:nvSpPr>
            <p:cNvPr id="161" name="Google Shape;161;p15"/>
            <p:cNvSpPr txBox="1"/>
            <p:nvPr/>
          </p:nvSpPr>
          <p:spPr>
            <a:xfrm>
              <a:off x="5647300" y="4187091"/>
              <a:ext cx="2084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Plataforma SaaS para tiendas de e-commerce propias (Grid, Mark, Dash)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122800" y="385075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Vtex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3" name="Google Shape;163;p15"/>
          <p:cNvSpPr txBox="1"/>
          <p:nvPr/>
        </p:nvSpPr>
        <p:spPr>
          <a:xfrm>
            <a:off x="1107480" y="4187091"/>
            <a:ext cx="2213235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Es una plataforma de e-commerce muy conocida en la cual se gestionan publicaciones en tiendas propia y de terceros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474148" y="3850750"/>
            <a:ext cx="1434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Mercado Libre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876876" y="18064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rot="10800000">
            <a:off x="3780536" y="24796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6711611" y="1181864"/>
            <a:ext cx="49079" cy="101890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711611" y="1147902"/>
            <a:ext cx="133327" cy="47835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6599699" y="1269878"/>
            <a:ext cx="245244" cy="369713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6903999" y="1181864"/>
            <a:ext cx="47797" cy="101890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6832306" y="1147902"/>
            <a:ext cx="119493" cy="47835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flipH="1">
            <a:off x="7118323" y="1687294"/>
            <a:ext cx="245244" cy="89337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 flipH="1">
            <a:off x="7130913" y="1625703"/>
            <a:ext cx="232654" cy="75465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7234009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6832306" y="1269878"/>
            <a:ext cx="231410" cy="369713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899550" y="1687294"/>
            <a:ext cx="231410" cy="89337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6899550" y="1625703"/>
            <a:ext cx="231410" cy="75465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6899554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7103887" y="1010849"/>
            <a:ext cx="271668" cy="254027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7009616" y="1214544"/>
            <a:ext cx="461500" cy="495463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 flipH="1">
            <a:off x="6763731" y="3051528"/>
            <a:ext cx="462782" cy="472808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flipH="1">
            <a:off x="6118669" y="2918245"/>
            <a:ext cx="1750330" cy="38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 flipH="1">
            <a:off x="5969052" y="1706178"/>
            <a:ext cx="2050834" cy="1316536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 flipH="1">
            <a:off x="6396568" y="3486585"/>
            <a:ext cx="1195836" cy="75465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flipH="1">
            <a:off x="5970296" y="2922014"/>
            <a:ext cx="2049590" cy="230166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flipH="1">
            <a:off x="5995439" y="1678511"/>
            <a:ext cx="1998061" cy="672780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flipH="1">
            <a:off x="6326189" y="1678511"/>
            <a:ext cx="372238" cy="672102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flipH="1">
            <a:off x="6995099" y="1678511"/>
            <a:ext cx="333261" cy="672102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flipH="1">
            <a:off x="7588581" y="1678511"/>
            <a:ext cx="404920" cy="672780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6529287" y="1463509"/>
            <a:ext cx="877690" cy="391086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6588391" y="1522612"/>
            <a:ext cx="760760" cy="272874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6725444" y="1586728"/>
            <a:ext cx="111954" cy="145880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844895" y="1586728"/>
            <a:ext cx="134571" cy="143392"/>
          </a:xfrm>
          <a:custGeom>
            <a:avLst/>
            <a:gdLst/>
            <a:ahLst/>
            <a:cxnLst/>
            <a:rect l="l" t="t" r="r" b="b"/>
            <a:pathLst>
              <a:path w="3570" h="3804" extrusionOk="0">
                <a:moveTo>
                  <a:pt x="1802" y="868"/>
                </a:moveTo>
                <a:lnTo>
                  <a:pt x="2302" y="2335"/>
                </a:lnTo>
                <a:lnTo>
                  <a:pt x="1235" y="2335"/>
                </a:lnTo>
                <a:lnTo>
                  <a:pt x="1802" y="868"/>
                </a:lnTo>
                <a:close/>
                <a:moveTo>
                  <a:pt x="1468" y="0"/>
                </a:moveTo>
                <a:lnTo>
                  <a:pt x="0" y="3803"/>
                </a:lnTo>
                <a:lnTo>
                  <a:pt x="768" y="3803"/>
                </a:lnTo>
                <a:lnTo>
                  <a:pt x="1101" y="2869"/>
                </a:lnTo>
                <a:lnTo>
                  <a:pt x="2435" y="2869"/>
                </a:lnTo>
                <a:lnTo>
                  <a:pt x="2802" y="3803"/>
                </a:lnTo>
                <a:lnTo>
                  <a:pt x="3570" y="3803"/>
                </a:lnTo>
                <a:lnTo>
                  <a:pt x="21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6994501" y="1586728"/>
            <a:ext cx="100646" cy="143392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7111464" y="1586728"/>
            <a:ext cx="99364" cy="143392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400" y="1511575"/>
            <a:ext cx="776450" cy="3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53" y="1709988"/>
            <a:ext cx="593686" cy="4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 flipH="1">
            <a:off x="1744238" y="2089301"/>
            <a:ext cx="540962" cy="632725"/>
          </a:xfrm>
          <a:custGeom>
            <a:avLst/>
            <a:gdLst/>
            <a:ahLst/>
            <a:cxnLst/>
            <a:rect l="l" t="t" r="r" b="b"/>
            <a:pathLst>
              <a:path w="16913" h="22050" extrusionOk="0">
                <a:moveTo>
                  <a:pt x="8873" y="0"/>
                </a:moveTo>
                <a:cubicBezTo>
                  <a:pt x="8540" y="0"/>
                  <a:pt x="8206" y="134"/>
                  <a:pt x="7972" y="367"/>
                </a:cubicBezTo>
                <a:cubicBezTo>
                  <a:pt x="7739" y="601"/>
                  <a:pt x="7606" y="934"/>
                  <a:pt x="7606" y="1268"/>
                </a:cubicBezTo>
                <a:lnTo>
                  <a:pt x="7606" y="6739"/>
                </a:lnTo>
                <a:cubicBezTo>
                  <a:pt x="7606" y="6605"/>
                  <a:pt x="7572" y="6505"/>
                  <a:pt x="7539" y="6372"/>
                </a:cubicBezTo>
                <a:cubicBezTo>
                  <a:pt x="7539" y="6372"/>
                  <a:pt x="7539" y="6338"/>
                  <a:pt x="7505" y="6338"/>
                </a:cubicBezTo>
                <a:cubicBezTo>
                  <a:pt x="7505" y="6305"/>
                  <a:pt x="7472" y="6272"/>
                  <a:pt x="7472" y="6205"/>
                </a:cubicBezTo>
                <a:cubicBezTo>
                  <a:pt x="7439" y="6205"/>
                  <a:pt x="7439" y="6172"/>
                  <a:pt x="7405" y="6138"/>
                </a:cubicBezTo>
                <a:cubicBezTo>
                  <a:pt x="7405" y="6105"/>
                  <a:pt x="7372" y="6105"/>
                  <a:pt x="7372" y="6071"/>
                </a:cubicBezTo>
                <a:cubicBezTo>
                  <a:pt x="7372" y="6071"/>
                  <a:pt x="7339" y="6038"/>
                  <a:pt x="7339" y="6038"/>
                </a:cubicBezTo>
                <a:cubicBezTo>
                  <a:pt x="7305" y="6005"/>
                  <a:pt x="7272" y="5971"/>
                  <a:pt x="7239" y="5938"/>
                </a:cubicBezTo>
                <a:cubicBezTo>
                  <a:pt x="7172" y="5838"/>
                  <a:pt x="7072" y="5771"/>
                  <a:pt x="6972" y="5705"/>
                </a:cubicBezTo>
                <a:cubicBezTo>
                  <a:pt x="6772" y="5604"/>
                  <a:pt x="6571" y="5538"/>
                  <a:pt x="6338" y="5538"/>
                </a:cubicBezTo>
                <a:cubicBezTo>
                  <a:pt x="5971" y="5538"/>
                  <a:pt x="5671" y="5671"/>
                  <a:pt x="5437" y="5905"/>
                </a:cubicBezTo>
                <a:cubicBezTo>
                  <a:pt x="5204" y="6138"/>
                  <a:pt x="5070" y="6472"/>
                  <a:pt x="5070" y="6805"/>
                </a:cubicBezTo>
                <a:lnTo>
                  <a:pt x="5070" y="7139"/>
                </a:lnTo>
                <a:cubicBezTo>
                  <a:pt x="5070" y="7106"/>
                  <a:pt x="5070" y="7072"/>
                  <a:pt x="5037" y="7005"/>
                </a:cubicBezTo>
                <a:cubicBezTo>
                  <a:pt x="5037" y="6972"/>
                  <a:pt x="5037" y="6939"/>
                  <a:pt x="5037" y="6905"/>
                </a:cubicBezTo>
                <a:cubicBezTo>
                  <a:pt x="5037" y="6905"/>
                  <a:pt x="5004" y="6872"/>
                  <a:pt x="5004" y="6839"/>
                </a:cubicBezTo>
                <a:cubicBezTo>
                  <a:pt x="5004" y="6805"/>
                  <a:pt x="4970" y="6772"/>
                  <a:pt x="4970" y="6772"/>
                </a:cubicBezTo>
                <a:cubicBezTo>
                  <a:pt x="4970" y="6739"/>
                  <a:pt x="4937" y="6705"/>
                  <a:pt x="4937" y="6672"/>
                </a:cubicBezTo>
                <a:lnTo>
                  <a:pt x="4937" y="6639"/>
                </a:lnTo>
                <a:lnTo>
                  <a:pt x="4870" y="6572"/>
                </a:lnTo>
                <a:cubicBezTo>
                  <a:pt x="4837" y="6538"/>
                  <a:pt x="4837" y="6505"/>
                  <a:pt x="4804" y="6472"/>
                </a:cubicBezTo>
                <a:lnTo>
                  <a:pt x="4737" y="6372"/>
                </a:lnTo>
                <a:cubicBezTo>
                  <a:pt x="4637" y="6272"/>
                  <a:pt x="4537" y="6205"/>
                  <a:pt x="4403" y="6138"/>
                </a:cubicBezTo>
                <a:cubicBezTo>
                  <a:pt x="4236" y="6038"/>
                  <a:pt x="4036" y="5971"/>
                  <a:pt x="3803" y="5971"/>
                </a:cubicBezTo>
                <a:cubicBezTo>
                  <a:pt x="3469" y="5971"/>
                  <a:pt x="3136" y="6105"/>
                  <a:pt x="2902" y="6338"/>
                </a:cubicBezTo>
                <a:cubicBezTo>
                  <a:pt x="2669" y="6572"/>
                  <a:pt x="2535" y="6905"/>
                  <a:pt x="2535" y="7239"/>
                </a:cubicBezTo>
                <a:lnTo>
                  <a:pt x="2535" y="8206"/>
                </a:lnTo>
                <a:cubicBezTo>
                  <a:pt x="2535" y="8140"/>
                  <a:pt x="2502" y="8073"/>
                  <a:pt x="2502" y="8040"/>
                </a:cubicBezTo>
                <a:cubicBezTo>
                  <a:pt x="2502" y="8006"/>
                  <a:pt x="2502" y="7973"/>
                  <a:pt x="2469" y="7939"/>
                </a:cubicBezTo>
                <a:cubicBezTo>
                  <a:pt x="2469" y="7873"/>
                  <a:pt x="2435" y="7806"/>
                  <a:pt x="2402" y="7739"/>
                </a:cubicBezTo>
                <a:cubicBezTo>
                  <a:pt x="2402" y="7706"/>
                  <a:pt x="2368" y="7706"/>
                  <a:pt x="2368" y="7673"/>
                </a:cubicBezTo>
                <a:cubicBezTo>
                  <a:pt x="2368" y="7673"/>
                  <a:pt x="2368" y="7673"/>
                  <a:pt x="2335" y="7639"/>
                </a:cubicBezTo>
                <a:cubicBezTo>
                  <a:pt x="2335" y="7639"/>
                  <a:pt x="2335" y="7606"/>
                  <a:pt x="2302" y="7606"/>
                </a:cubicBezTo>
                <a:cubicBezTo>
                  <a:pt x="2302" y="7573"/>
                  <a:pt x="2268" y="7539"/>
                  <a:pt x="2268" y="7506"/>
                </a:cubicBezTo>
                <a:cubicBezTo>
                  <a:pt x="2235" y="7472"/>
                  <a:pt x="2202" y="7439"/>
                  <a:pt x="2168" y="7439"/>
                </a:cubicBezTo>
                <a:lnTo>
                  <a:pt x="2168" y="7406"/>
                </a:lnTo>
                <a:cubicBezTo>
                  <a:pt x="2102" y="7339"/>
                  <a:pt x="2002" y="7272"/>
                  <a:pt x="1935" y="7239"/>
                </a:cubicBezTo>
                <a:cubicBezTo>
                  <a:pt x="1735" y="7106"/>
                  <a:pt x="1501" y="7039"/>
                  <a:pt x="1268" y="7039"/>
                </a:cubicBezTo>
                <a:cubicBezTo>
                  <a:pt x="567" y="7039"/>
                  <a:pt x="0" y="7606"/>
                  <a:pt x="0" y="8306"/>
                </a:cubicBezTo>
                <a:lnTo>
                  <a:pt x="0" y="14544"/>
                </a:lnTo>
                <a:cubicBezTo>
                  <a:pt x="0" y="14944"/>
                  <a:pt x="67" y="15311"/>
                  <a:pt x="167" y="15678"/>
                </a:cubicBezTo>
                <a:cubicBezTo>
                  <a:pt x="300" y="16045"/>
                  <a:pt x="500" y="16379"/>
                  <a:pt x="734" y="16679"/>
                </a:cubicBezTo>
                <a:lnTo>
                  <a:pt x="767" y="16712"/>
                </a:lnTo>
                <a:cubicBezTo>
                  <a:pt x="1501" y="17613"/>
                  <a:pt x="1935" y="18714"/>
                  <a:pt x="1935" y="19915"/>
                </a:cubicBezTo>
                <a:lnTo>
                  <a:pt x="1935" y="22050"/>
                </a:lnTo>
                <a:lnTo>
                  <a:pt x="10174" y="22050"/>
                </a:lnTo>
                <a:lnTo>
                  <a:pt x="10174" y="20182"/>
                </a:lnTo>
                <a:cubicBezTo>
                  <a:pt x="10174" y="19348"/>
                  <a:pt x="10641" y="18580"/>
                  <a:pt x="11375" y="18180"/>
                </a:cubicBezTo>
                <a:lnTo>
                  <a:pt x="11408" y="18180"/>
                </a:lnTo>
                <a:cubicBezTo>
                  <a:pt x="12142" y="17780"/>
                  <a:pt x="12843" y="17246"/>
                  <a:pt x="13410" y="16612"/>
                </a:cubicBezTo>
                <a:lnTo>
                  <a:pt x="16212" y="13610"/>
                </a:lnTo>
                <a:lnTo>
                  <a:pt x="16512" y="13277"/>
                </a:lnTo>
                <a:cubicBezTo>
                  <a:pt x="16679" y="13110"/>
                  <a:pt x="16779" y="12910"/>
                  <a:pt x="16812" y="12676"/>
                </a:cubicBezTo>
                <a:cubicBezTo>
                  <a:pt x="16912" y="12276"/>
                  <a:pt x="16812" y="11842"/>
                  <a:pt x="16512" y="11509"/>
                </a:cubicBezTo>
                <a:cubicBezTo>
                  <a:pt x="16262" y="11258"/>
                  <a:pt x="15928" y="11133"/>
                  <a:pt x="15595" y="11133"/>
                </a:cubicBezTo>
                <a:cubicBezTo>
                  <a:pt x="15261" y="11133"/>
                  <a:pt x="14927" y="11258"/>
                  <a:pt x="14677" y="11509"/>
                </a:cubicBezTo>
                <a:lnTo>
                  <a:pt x="12909" y="13277"/>
                </a:lnTo>
                <a:cubicBezTo>
                  <a:pt x="12574" y="13612"/>
                  <a:pt x="12165" y="13761"/>
                  <a:pt x="11766" y="13761"/>
                </a:cubicBezTo>
                <a:cubicBezTo>
                  <a:pt x="10933" y="13761"/>
                  <a:pt x="10141" y="13112"/>
                  <a:pt x="10141" y="12142"/>
                </a:cubicBezTo>
                <a:lnTo>
                  <a:pt x="10141" y="1301"/>
                </a:lnTo>
                <a:cubicBezTo>
                  <a:pt x="10141" y="601"/>
                  <a:pt x="9574" y="0"/>
                  <a:pt x="8873" y="0"/>
                </a:cubicBezTo>
                <a:close/>
              </a:path>
            </a:pathLst>
          </a:custGeom>
          <a:solidFill>
            <a:srgbClr val="CACF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p15">
            <a:extLst>
              <a:ext uri="{FF2B5EF4-FFF2-40B4-BE49-F238E27FC236}">
                <a16:creationId xmlns:a16="http://schemas.microsoft.com/office/drawing/2014/main" id="{B3DE9ECB-ECDC-40C0-905A-A2F443423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9125" y="435900"/>
            <a:ext cx="5664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la investigación</a:t>
            </a:r>
            <a:endParaRPr dirty="0"/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6E1B3AEE-B8A2-43A5-8850-DA0DD5AEDD27}"/>
              </a:ext>
            </a:extLst>
          </p:cNvPr>
          <p:cNvSpPr txBox="1">
            <a:spLocks/>
          </p:cNvSpPr>
          <p:nvPr/>
        </p:nvSpPr>
        <p:spPr>
          <a:xfrm>
            <a:off x="332324" y="1458049"/>
            <a:ext cx="5497834" cy="282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Analizar comportamientos y tendencias de compra</a:t>
            </a:r>
          </a:p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Analizar recurrencia de compras</a:t>
            </a:r>
          </a:p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Encontrar patrones entre los consumidores o los productos que adquieren</a:t>
            </a:r>
          </a:p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Determinar el e-</a:t>
            </a:r>
            <a:r>
              <a:rPr lang="es-ES" sz="1600" dirty="0" err="1">
                <a:latin typeface="Roboto"/>
                <a:ea typeface="Roboto"/>
                <a:sym typeface="Anton"/>
              </a:rPr>
              <a:t>commerce</a:t>
            </a:r>
            <a:r>
              <a:rPr lang="es-ES" sz="1600" dirty="0">
                <a:latin typeface="Roboto"/>
                <a:ea typeface="Roboto"/>
                <a:sym typeface="Anton"/>
              </a:rPr>
              <a:t> más conveniente para publicar un artículo determinado</a:t>
            </a:r>
            <a:endParaRPr lang="es-ES" sz="1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Imagen 5" descr="Forma, Flecha&#10;&#10;Descripción generada automáticamente">
            <a:extLst>
              <a:ext uri="{FF2B5EF4-FFF2-40B4-BE49-F238E27FC236}">
                <a16:creationId xmlns:a16="http://schemas.microsoft.com/office/drawing/2014/main" id="{E37096FF-F99D-4D52-B4E7-1E57822E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6" r="23101"/>
          <a:stretch/>
        </p:blipFill>
        <p:spPr>
          <a:xfrm>
            <a:off x="6167043" y="1336736"/>
            <a:ext cx="2392566" cy="24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0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693025" y="409575"/>
            <a:ext cx="7105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 en el procesamiento de la información</a:t>
            </a:r>
            <a:endParaRPr dirty="0"/>
          </a:p>
        </p:txBody>
      </p:sp>
      <p:sp>
        <p:nvSpPr>
          <p:cNvPr id="205" name="Google Shape;205;p16"/>
          <p:cNvSpPr txBox="1"/>
          <p:nvPr/>
        </p:nvSpPr>
        <p:spPr>
          <a:xfrm>
            <a:off x="2479645" y="3370844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Unificación y normalización de la información de las compras y el ERP 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6681007" y="3370854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 la información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4456531" y="3370844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diferentes indicadores y desarrollo de algoritmos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320400" y="3197867"/>
            <a:ext cx="20058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Extracción de la información del e-commerce Middleware y del ERP a dos dataset ~36 MB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075419" y="1672369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041435" y="1662550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5156970" y="165987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7466522" y="165988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4540325" y="4179444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6"/>
          <p:cNvGrpSpPr/>
          <p:nvPr/>
        </p:nvGrpSpPr>
        <p:grpSpPr>
          <a:xfrm>
            <a:off x="693018" y="2246794"/>
            <a:ext cx="1226557" cy="930400"/>
            <a:chOff x="1000543" y="2819175"/>
            <a:chExt cx="1226557" cy="930400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1000543" y="2819175"/>
              <a:ext cx="919000" cy="930400"/>
              <a:chOff x="779606" y="2781075"/>
              <a:chExt cx="919000" cy="930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926381" y="2781075"/>
                <a:ext cx="640475" cy="393625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15745" extrusionOk="0">
                    <a:moveTo>
                      <a:pt x="0" y="0"/>
                    </a:moveTo>
                    <a:lnTo>
                      <a:pt x="0" y="15745"/>
                    </a:lnTo>
                    <a:lnTo>
                      <a:pt x="25618" y="15745"/>
                    </a:lnTo>
                    <a:lnTo>
                      <a:pt x="256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rgbClr val="979A5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779606" y="2958700"/>
                <a:ext cx="441175" cy="318575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2743" extrusionOk="0">
                    <a:moveTo>
                      <a:pt x="0" y="0"/>
                    </a:moveTo>
                    <a:lnTo>
                      <a:pt x="0" y="12743"/>
                    </a:lnTo>
                    <a:lnTo>
                      <a:pt x="17646" y="12743"/>
                    </a:lnTo>
                    <a:lnTo>
                      <a:pt x="176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779606" y="2958700"/>
                <a:ext cx="44117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17646" y="1168"/>
                    </a:lnTo>
                    <a:lnTo>
                      <a:pt x="17646" y="0"/>
                    </a:lnTo>
                    <a:close/>
                  </a:path>
                </a:pathLst>
              </a:custGeom>
              <a:solidFill>
                <a:srgbClr val="979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932206" y="3394825"/>
                <a:ext cx="3169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9141" extrusionOk="0">
                    <a:moveTo>
                      <a:pt x="1" y="1"/>
                    </a:moveTo>
                    <a:lnTo>
                      <a:pt x="1" y="9141"/>
                    </a:lnTo>
                    <a:lnTo>
                      <a:pt x="12676" y="9141"/>
                    </a:lnTo>
                    <a:lnTo>
                      <a:pt x="12676" y="1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932206" y="3395675"/>
                <a:ext cx="3169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1202" extrusionOk="0">
                    <a:moveTo>
                      <a:pt x="1" y="0"/>
                    </a:moveTo>
                    <a:lnTo>
                      <a:pt x="1" y="1201"/>
                    </a:lnTo>
                    <a:lnTo>
                      <a:pt x="12676" y="1201"/>
                    </a:lnTo>
                    <a:lnTo>
                      <a:pt x="12676" y="0"/>
                    </a:lnTo>
                    <a:close/>
                  </a:path>
                </a:pathLst>
              </a:custGeom>
              <a:solidFill>
                <a:srgbClr val="979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1482606" y="3248075"/>
                <a:ext cx="2160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6238" extrusionOk="0">
                    <a:moveTo>
                      <a:pt x="0" y="0"/>
                    </a:moveTo>
                    <a:lnTo>
                      <a:pt x="0" y="6238"/>
                    </a:lnTo>
                    <a:lnTo>
                      <a:pt x="8640" y="6238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1482606" y="3248900"/>
                <a:ext cx="2160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835" extrusionOk="0">
                    <a:moveTo>
                      <a:pt x="0" y="0"/>
                    </a:moveTo>
                    <a:lnTo>
                      <a:pt x="0" y="834"/>
                    </a:lnTo>
                    <a:lnTo>
                      <a:pt x="8640" y="834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8F9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1294131" y="3287800"/>
                <a:ext cx="113450" cy="18202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7281" extrusionOk="0">
                    <a:moveTo>
                      <a:pt x="984" y="0"/>
                    </a:moveTo>
                    <a:cubicBezTo>
                      <a:pt x="869" y="0"/>
                      <a:pt x="751" y="25"/>
                      <a:pt x="634" y="79"/>
                    </a:cubicBezTo>
                    <a:lnTo>
                      <a:pt x="601" y="112"/>
                    </a:lnTo>
                    <a:cubicBezTo>
                      <a:pt x="201" y="279"/>
                      <a:pt x="1" y="779"/>
                      <a:pt x="201" y="1180"/>
                    </a:cubicBezTo>
                    <a:lnTo>
                      <a:pt x="2803" y="6784"/>
                    </a:lnTo>
                    <a:cubicBezTo>
                      <a:pt x="2951" y="7106"/>
                      <a:pt x="3266" y="7281"/>
                      <a:pt x="3582" y="7281"/>
                    </a:cubicBezTo>
                    <a:cubicBezTo>
                      <a:pt x="3691" y="7281"/>
                      <a:pt x="3801" y="7260"/>
                      <a:pt x="3903" y="7217"/>
                    </a:cubicBezTo>
                    <a:lnTo>
                      <a:pt x="3937" y="7184"/>
                    </a:lnTo>
                    <a:cubicBezTo>
                      <a:pt x="4370" y="6984"/>
                      <a:pt x="4537" y="6517"/>
                      <a:pt x="4337" y="6083"/>
                    </a:cubicBezTo>
                    <a:lnTo>
                      <a:pt x="1735" y="479"/>
                    </a:lnTo>
                    <a:cubicBezTo>
                      <a:pt x="1589" y="186"/>
                      <a:pt x="1299" y="0"/>
                      <a:pt x="984" y="0"/>
                    </a:cubicBezTo>
                    <a:close/>
                  </a:path>
                </a:pathLst>
              </a:custGeom>
              <a:solidFill>
                <a:srgbClr val="8F9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1342506" y="3411100"/>
                <a:ext cx="186825" cy="30037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2015" extrusionOk="0">
                    <a:moveTo>
                      <a:pt x="1599" y="1"/>
                    </a:moveTo>
                    <a:cubicBezTo>
                      <a:pt x="1411" y="1"/>
                      <a:pt x="1219" y="38"/>
                      <a:pt x="1034" y="117"/>
                    </a:cubicBezTo>
                    <a:lnTo>
                      <a:pt x="968" y="150"/>
                    </a:lnTo>
                    <a:cubicBezTo>
                      <a:pt x="301" y="484"/>
                      <a:pt x="0" y="1285"/>
                      <a:pt x="301" y="1985"/>
                    </a:cubicBezTo>
                    <a:lnTo>
                      <a:pt x="4604" y="11225"/>
                    </a:lnTo>
                    <a:cubicBezTo>
                      <a:pt x="4846" y="11734"/>
                      <a:pt x="5335" y="12014"/>
                      <a:pt x="5853" y="12014"/>
                    </a:cubicBezTo>
                    <a:cubicBezTo>
                      <a:pt x="6048" y="12014"/>
                      <a:pt x="6247" y="11974"/>
                      <a:pt x="6438" y="11892"/>
                    </a:cubicBezTo>
                    <a:lnTo>
                      <a:pt x="6505" y="11859"/>
                    </a:lnTo>
                    <a:cubicBezTo>
                      <a:pt x="7172" y="11525"/>
                      <a:pt x="7472" y="10725"/>
                      <a:pt x="7172" y="10058"/>
                    </a:cubicBezTo>
                    <a:lnTo>
                      <a:pt x="2869" y="784"/>
                    </a:lnTo>
                    <a:cubicBezTo>
                      <a:pt x="2623" y="293"/>
                      <a:pt x="2124" y="1"/>
                      <a:pt x="1599" y="1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1071481" y="3017875"/>
                <a:ext cx="381125" cy="33782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3513" extrusionOk="0">
                    <a:moveTo>
                      <a:pt x="7627" y="0"/>
                    </a:moveTo>
                    <a:cubicBezTo>
                      <a:pt x="4861" y="0"/>
                      <a:pt x="2263" y="1722"/>
                      <a:pt x="1268" y="4471"/>
                    </a:cubicBezTo>
                    <a:cubicBezTo>
                      <a:pt x="0" y="7974"/>
                      <a:pt x="1835" y="11843"/>
                      <a:pt x="5337" y="13111"/>
                    </a:cubicBezTo>
                    <a:cubicBezTo>
                      <a:pt x="6090" y="13383"/>
                      <a:pt x="6860" y="13512"/>
                      <a:pt x="7618" y="13512"/>
                    </a:cubicBezTo>
                    <a:cubicBezTo>
                      <a:pt x="10383" y="13512"/>
                      <a:pt x="12982" y="11791"/>
                      <a:pt x="13977" y="9041"/>
                    </a:cubicBezTo>
                    <a:cubicBezTo>
                      <a:pt x="15244" y="5539"/>
                      <a:pt x="13410" y="1669"/>
                      <a:pt x="9907" y="402"/>
                    </a:cubicBezTo>
                    <a:cubicBezTo>
                      <a:pt x="9154" y="129"/>
                      <a:pt x="8384" y="0"/>
                      <a:pt x="7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1053131" y="3002575"/>
                <a:ext cx="4178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14704" extrusionOk="0">
                    <a:moveTo>
                      <a:pt x="8361" y="1204"/>
                    </a:moveTo>
                    <a:cubicBezTo>
                      <a:pt x="10677" y="1204"/>
                      <a:pt x="12901" y="2519"/>
                      <a:pt x="13944" y="4750"/>
                    </a:cubicBezTo>
                    <a:cubicBezTo>
                      <a:pt x="15378" y="7852"/>
                      <a:pt x="14010" y="11521"/>
                      <a:pt x="10942" y="12922"/>
                    </a:cubicBezTo>
                    <a:cubicBezTo>
                      <a:pt x="10104" y="13314"/>
                      <a:pt x="9222" y="13499"/>
                      <a:pt x="8352" y="13499"/>
                    </a:cubicBezTo>
                    <a:cubicBezTo>
                      <a:pt x="6036" y="13499"/>
                      <a:pt x="3812" y="12185"/>
                      <a:pt x="2769" y="9953"/>
                    </a:cubicBezTo>
                    <a:cubicBezTo>
                      <a:pt x="1335" y="6885"/>
                      <a:pt x="2669" y="3215"/>
                      <a:pt x="5771" y="1781"/>
                    </a:cubicBezTo>
                    <a:cubicBezTo>
                      <a:pt x="6609" y="1389"/>
                      <a:pt x="7491" y="1204"/>
                      <a:pt x="8361" y="1204"/>
                    </a:cubicBezTo>
                    <a:close/>
                    <a:moveTo>
                      <a:pt x="8345" y="0"/>
                    </a:moveTo>
                    <a:cubicBezTo>
                      <a:pt x="7314" y="0"/>
                      <a:pt x="6266" y="219"/>
                      <a:pt x="5271" y="680"/>
                    </a:cubicBezTo>
                    <a:cubicBezTo>
                      <a:pt x="1602" y="2415"/>
                      <a:pt x="0" y="6785"/>
                      <a:pt x="1702" y="10454"/>
                    </a:cubicBezTo>
                    <a:cubicBezTo>
                      <a:pt x="2941" y="13128"/>
                      <a:pt x="5598" y="14703"/>
                      <a:pt x="8368" y="14703"/>
                    </a:cubicBezTo>
                    <a:cubicBezTo>
                      <a:pt x="9399" y="14703"/>
                      <a:pt x="10446" y="14485"/>
                      <a:pt x="11442" y="14023"/>
                    </a:cubicBezTo>
                    <a:cubicBezTo>
                      <a:pt x="15111" y="12322"/>
                      <a:pt x="16712" y="7919"/>
                      <a:pt x="15011" y="4249"/>
                    </a:cubicBezTo>
                    <a:cubicBezTo>
                      <a:pt x="13772" y="1576"/>
                      <a:pt x="11115" y="0"/>
                      <a:pt x="8345" y="0"/>
                    </a:cubicBezTo>
                    <a:close/>
                  </a:path>
                </a:pathLst>
              </a:custGeom>
              <a:solidFill>
                <a:srgbClr val="8F9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8" name="Google Shape;2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9575" y="2819175"/>
              <a:ext cx="387525" cy="3935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700" y="2215846"/>
            <a:ext cx="1154850" cy="1071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6"/>
          <p:cNvGrpSpPr/>
          <p:nvPr/>
        </p:nvGrpSpPr>
        <p:grpSpPr>
          <a:xfrm>
            <a:off x="4923888" y="2294928"/>
            <a:ext cx="495724" cy="450991"/>
            <a:chOff x="1539481" y="5965820"/>
            <a:chExt cx="642047" cy="621627"/>
          </a:xfrm>
        </p:grpSpPr>
        <p:sp>
          <p:nvSpPr>
            <p:cNvPr id="231" name="Google Shape;231;p16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5266153" y="2586191"/>
            <a:ext cx="386581" cy="416756"/>
            <a:chOff x="1576836" y="5097154"/>
            <a:chExt cx="653009" cy="652507"/>
          </a:xfrm>
        </p:grpSpPr>
        <p:sp>
          <p:nvSpPr>
            <p:cNvPr id="238" name="Google Shape;238;p16"/>
            <p:cNvSpPr/>
            <p:nvPr/>
          </p:nvSpPr>
          <p:spPr>
            <a:xfrm>
              <a:off x="1777072" y="5170870"/>
              <a:ext cx="199743" cy="199743"/>
            </a:xfrm>
            <a:custGeom>
              <a:avLst/>
              <a:gdLst/>
              <a:ahLst/>
              <a:cxnLst/>
              <a:rect l="l" t="t" r="r" b="b"/>
              <a:pathLst>
                <a:path w="23105" h="23105" extrusionOk="0">
                  <a:moveTo>
                    <a:pt x="11523" y="0"/>
                  </a:moveTo>
                  <a:cubicBezTo>
                    <a:pt x="5185" y="0"/>
                    <a:pt x="0" y="5128"/>
                    <a:pt x="0" y="11524"/>
                  </a:cubicBezTo>
                  <a:cubicBezTo>
                    <a:pt x="0" y="17919"/>
                    <a:pt x="5185" y="23104"/>
                    <a:pt x="11523" y="23104"/>
                  </a:cubicBezTo>
                  <a:cubicBezTo>
                    <a:pt x="17919" y="23104"/>
                    <a:pt x="23104" y="17919"/>
                    <a:pt x="23104" y="11524"/>
                  </a:cubicBezTo>
                  <a:cubicBezTo>
                    <a:pt x="23104" y="5128"/>
                    <a:pt x="17919" y="0"/>
                    <a:pt x="11523" y="0"/>
                  </a:cubicBezTo>
                  <a:close/>
                </a:path>
              </a:pathLst>
            </a:custGeom>
            <a:solidFill>
              <a:srgbClr val="78E8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5508146" y="2340049"/>
            <a:ext cx="495726" cy="360755"/>
            <a:chOff x="2413128" y="5015960"/>
            <a:chExt cx="787992" cy="673930"/>
          </a:xfrm>
        </p:grpSpPr>
        <p:sp>
          <p:nvSpPr>
            <p:cNvPr id="244" name="Google Shape;244;p16"/>
            <p:cNvSpPr/>
            <p:nvPr/>
          </p:nvSpPr>
          <p:spPr>
            <a:xfrm>
              <a:off x="2781223" y="5194280"/>
              <a:ext cx="203728" cy="203227"/>
            </a:xfrm>
            <a:custGeom>
              <a:avLst/>
              <a:gdLst/>
              <a:ahLst/>
              <a:cxnLst/>
              <a:rect l="l" t="t" r="r" b="b"/>
              <a:pathLst>
                <a:path w="23566" h="23508" extrusionOk="0">
                  <a:moveTo>
                    <a:pt x="11812" y="0"/>
                  </a:moveTo>
                  <a:cubicBezTo>
                    <a:pt x="5301" y="0"/>
                    <a:pt x="0" y="5243"/>
                    <a:pt x="0" y="11754"/>
                  </a:cubicBezTo>
                  <a:cubicBezTo>
                    <a:pt x="0" y="18207"/>
                    <a:pt x="5301" y="23508"/>
                    <a:pt x="11812" y="23508"/>
                  </a:cubicBezTo>
                  <a:cubicBezTo>
                    <a:pt x="18265" y="23508"/>
                    <a:pt x="23565" y="18207"/>
                    <a:pt x="23565" y="11754"/>
                  </a:cubicBezTo>
                  <a:cubicBezTo>
                    <a:pt x="23565" y="5243"/>
                    <a:pt x="18265" y="0"/>
                    <a:pt x="11812" y="0"/>
                  </a:cubicBezTo>
                  <a:close/>
                </a:path>
              </a:pathLst>
            </a:custGeom>
            <a:solidFill>
              <a:srgbClr val="E9A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rgbClr val="673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rgbClr val="673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4852680" y="2811347"/>
            <a:ext cx="406286" cy="360783"/>
            <a:chOff x="2415125" y="5869688"/>
            <a:chExt cx="751129" cy="751631"/>
          </a:xfrm>
        </p:grpSpPr>
        <p:sp>
          <p:nvSpPr>
            <p:cNvPr id="248" name="Google Shape;248;p16"/>
            <p:cNvSpPr/>
            <p:nvPr/>
          </p:nvSpPr>
          <p:spPr>
            <a:xfrm>
              <a:off x="2948080" y="5869688"/>
              <a:ext cx="218174" cy="218174"/>
            </a:xfrm>
            <a:custGeom>
              <a:avLst/>
              <a:gdLst/>
              <a:ahLst/>
              <a:cxnLst/>
              <a:rect l="l" t="t" r="r" b="b"/>
              <a:pathLst>
                <a:path w="25237" h="25237" extrusionOk="0">
                  <a:moveTo>
                    <a:pt x="12619" y="1"/>
                  </a:moveTo>
                  <a:cubicBezTo>
                    <a:pt x="5647" y="1"/>
                    <a:pt x="1" y="5647"/>
                    <a:pt x="1" y="12619"/>
                  </a:cubicBezTo>
                  <a:cubicBezTo>
                    <a:pt x="1" y="19590"/>
                    <a:pt x="5647" y="25237"/>
                    <a:pt x="12619" y="25237"/>
                  </a:cubicBezTo>
                  <a:cubicBezTo>
                    <a:pt x="19590" y="25237"/>
                    <a:pt x="25237" y="19590"/>
                    <a:pt x="25237" y="12619"/>
                  </a:cubicBezTo>
                  <a:cubicBezTo>
                    <a:pt x="25237" y="5647"/>
                    <a:pt x="19590" y="1"/>
                    <a:pt x="12619" y="1"/>
                  </a:cubicBezTo>
                  <a:close/>
                </a:path>
              </a:pathLst>
            </a:custGeom>
            <a:solidFill>
              <a:srgbClr val="DAC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475389" y="5894102"/>
              <a:ext cx="448295" cy="24413"/>
            </a:xfrm>
            <a:custGeom>
              <a:avLst/>
              <a:gdLst/>
              <a:ahLst/>
              <a:cxnLst/>
              <a:rect l="l" t="t" r="r" b="b"/>
              <a:pathLst>
                <a:path w="51856" h="2824" extrusionOk="0">
                  <a:moveTo>
                    <a:pt x="1" y="0"/>
                  </a:moveTo>
                  <a:lnTo>
                    <a:pt x="1" y="2823"/>
                  </a:lnTo>
                  <a:lnTo>
                    <a:pt x="51855" y="2823"/>
                  </a:lnTo>
                  <a:lnTo>
                    <a:pt x="51855" y="0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427081" y="5954867"/>
              <a:ext cx="484647" cy="23912"/>
            </a:xfrm>
            <a:custGeom>
              <a:avLst/>
              <a:gdLst/>
              <a:ahLst/>
              <a:cxnLst/>
              <a:rect l="l" t="t" r="r" b="b"/>
              <a:pathLst>
                <a:path w="56061" h="2766" extrusionOk="0">
                  <a:moveTo>
                    <a:pt x="0" y="0"/>
                  </a:moveTo>
                  <a:lnTo>
                    <a:pt x="0" y="2766"/>
                  </a:lnTo>
                  <a:lnTo>
                    <a:pt x="56061" y="2766"/>
                  </a:lnTo>
                  <a:lnTo>
                    <a:pt x="56061" y="0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475389" y="6015132"/>
              <a:ext cx="448295" cy="24413"/>
            </a:xfrm>
            <a:custGeom>
              <a:avLst/>
              <a:gdLst/>
              <a:ahLst/>
              <a:cxnLst/>
              <a:rect l="l" t="t" r="r" b="b"/>
              <a:pathLst>
                <a:path w="51856" h="2824" extrusionOk="0">
                  <a:moveTo>
                    <a:pt x="1" y="1"/>
                  </a:moveTo>
                  <a:lnTo>
                    <a:pt x="1" y="2824"/>
                  </a:lnTo>
                  <a:lnTo>
                    <a:pt x="51855" y="2824"/>
                  </a:lnTo>
                  <a:lnTo>
                    <a:pt x="51855" y="1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008846" y="5906049"/>
              <a:ext cx="96642" cy="145452"/>
            </a:xfrm>
            <a:custGeom>
              <a:avLst/>
              <a:gdLst/>
              <a:ahLst/>
              <a:cxnLst/>
              <a:rect l="l" t="t" r="r" b="b"/>
              <a:pathLst>
                <a:path w="11179" h="16825" extrusionOk="0">
                  <a:moveTo>
                    <a:pt x="4207" y="1"/>
                  </a:moveTo>
                  <a:lnTo>
                    <a:pt x="4207" y="1441"/>
                  </a:lnTo>
                  <a:cubicBezTo>
                    <a:pt x="1902" y="1441"/>
                    <a:pt x="1" y="3285"/>
                    <a:pt x="1" y="5647"/>
                  </a:cubicBezTo>
                  <a:cubicBezTo>
                    <a:pt x="1" y="7952"/>
                    <a:pt x="1902" y="9853"/>
                    <a:pt x="4207" y="9853"/>
                  </a:cubicBezTo>
                  <a:lnTo>
                    <a:pt x="6972" y="9853"/>
                  </a:lnTo>
                  <a:cubicBezTo>
                    <a:pt x="7779" y="9853"/>
                    <a:pt x="8413" y="10487"/>
                    <a:pt x="8413" y="11236"/>
                  </a:cubicBezTo>
                  <a:cubicBezTo>
                    <a:pt x="8413" y="12043"/>
                    <a:pt x="7779" y="12619"/>
                    <a:pt x="6972" y="12619"/>
                  </a:cubicBezTo>
                  <a:lnTo>
                    <a:pt x="4207" y="12619"/>
                  </a:lnTo>
                  <a:cubicBezTo>
                    <a:pt x="3400" y="12619"/>
                    <a:pt x="2766" y="12043"/>
                    <a:pt x="2766" y="11236"/>
                  </a:cubicBezTo>
                  <a:lnTo>
                    <a:pt x="1" y="11236"/>
                  </a:lnTo>
                  <a:cubicBezTo>
                    <a:pt x="1" y="13541"/>
                    <a:pt x="1902" y="15442"/>
                    <a:pt x="4207" y="15442"/>
                  </a:cubicBezTo>
                  <a:lnTo>
                    <a:pt x="4207" y="16825"/>
                  </a:lnTo>
                  <a:lnTo>
                    <a:pt x="6972" y="16825"/>
                  </a:lnTo>
                  <a:lnTo>
                    <a:pt x="6972" y="15442"/>
                  </a:lnTo>
                  <a:cubicBezTo>
                    <a:pt x="9335" y="15442"/>
                    <a:pt x="11178" y="13541"/>
                    <a:pt x="11178" y="11236"/>
                  </a:cubicBezTo>
                  <a:cubicBezTo>
                    <a:pt x="11178" y="8931"/>
                    <a:pt x="9335" y="7030"/>
                    <a:pt x="6972" y="7030"/>
                  </a:cubicBezTo>
                  <a:lnTo>
                    <a:pt x="4207" y="7030"/>
                  </a:lnTo>
                  <a:cubicBezTo>
                    <a:pt x="3400" y="7030"/>
                    <a:pt x="2766" y="6396"/>
                    <a:pt x="2766" y="5647"/>
                  </a:cubicBezTo>
                  <a:cubicBezTo>
                    <a:pt x="2766" y="4841"/>
                    <a:pt x="3400" y="4207"/>
                    <a:pt x="4207" y="4207"/>
                  </a:cubicBezTo>
                  <a:lnTo>
                    <a:pt x="6972" y="4207"/>
                  </a:lnTo>
                  <a:cubicBezTo>
                    <a:pt x="7779" y="4207"/>
                    <a:pt x="8413" y="4841"/>
                    <a:pt x="8413" y="5647"/>
                  </a:cubicBezTo>
                  <a:lnTo>
                    <a:pt x="11178" y="5647"/>
                  </a:lnTo>
                  <a:cubicBezTo>
                    <a:pt x="11178" y="3285"/>
                    <a:pt x="9335" y="1441"/>
                    <a:pt x="6972" y="1441"/>
                  </a:cubicBezTo>
                  <a:lnTo>
                    <a:pt x="6972" y="1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6955299" y="2294919"/>
            <a:ext cx="1503496" cy="992324"/>
            <a:chOff x="2899225" y="1580225"/>
            <a:chExt cx="3218100" cy="2430975"/>
          </a:xfrm>
        </p:grpSpPr>
        <p:sp>
          <p:nvSpPr>
            <p:cNvPr id="257" name="Google Shape;257;p16"/>
            <p:cNvSpPr/>
            <p:nvPr/>
          </p:nvSpPr>
          <p:spPr>
            <a:xfrm>
              <a:off x="3995515" y="3333824"/>
              <a:ext cx="1152978" cy="525177"/>
            </a:xfrm>
            <a:custGeom>
              <a:avLst/>
              <a:gdLst/>
              <a:ahLst/>
              <a:cxnLst/>
              <a:rect l="l" t="t" r="r" b="b"/>
              <a:pathLst>
                <a:path w="40630" h="17780" extrusionOk="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026675" y="1580225"/>
              <a:ext cx="3090650" cy="1886856"/>
            </a:xfrm>
            <a:custGeom>
              <a:avLst/>
              <a:gdLst/>
              <a:ahLst/>
              <a:cxnLst/>
              <a:rect l="l" t="t" r="r" b="b"/>
              <a:pathLst>
                <a:path w="108912" h="63880" extrusionOk="0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572050" y="2443825"/>
              <a:ext cx="1428600" cy="7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960004" y="2619100"/>
              <a:ext cx="401037" cy="262426"/>
            </a:xfrm>
            <a:custGeom>
              <a:avLst/>
              <a:gdLst/>
              <a:ahLst/>
              <a:cxnLst/>
              <a:rect l="l" t="t" r="r" b="b"/>
              <a:pathLst>
                <a:path w="22035" h="14419" extrusionOk="0">
                  <a:moveTo>
                    <a:pt x="1997" y="0"/>
                  </a:moveTo>
                  <a:cubicBezTo>
                    <a:pt x="888" y="0"/>
                    <a:pt x="0" y="888"/>
                    <a:pt x="0" y="1997"/>
                  </a:cubicBezTo>
                  <a:lnTo>
                    <a:pt x="0" y="12423"/>
                  </a:lnTo>
                  <a:cubicBezTo>
                    <a:pt x="0" y="13532"/>
                    <a:pt x="888" y="14419"/>
                    <a:pt x="1997" y="14419"/>
                  </a:cubicBezTo>
                  <a:lnTo>
                    <a:pt x="20038" y="14419"/>
                  </a:lnTo>
                  <a:cubicBezTo>
                    <a:pt x="21111" y="14419"/>
                    <a:pt x="22035" y="13532"/>
                    <a:pt x="22035" y="12423"/>
                  </a:cubicBezTo>
                  <a:lnTo>
                    <a:pt x="22035" y="1997"/>
                  </a:lnTo>
                  <a:cubicBezTo>
                    <a:pt x="22035" y="925"/>
                    <a:pt x="21148" y="0"/>
                    <a:pt x="20038" y="0"/>
                  </a:cubicBezTo>
                  <a:close/>
                </a:path>
              </a:pathLst>
            </a:custGeom>
            <a:solidFill>
              <a:srgbClr val="D8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10800000" flipH="1">
              <a:off x="3582457" y="3787271"/>
              <a:ext cx="1979319" cy="78836"/>
            </a:xfrm>
            <a:custGeom>
              <a:avLst/>
              <a:gdLst/>
              <a:ahLst/>
              <a:cxnLst/>
              <a:rect l="l" t="t" r="r" b="b"/>
              <a:pathLst>
                <a:path w="125991" h="2669" extrusionOk="0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484592" y="3245377"/>
              <a:ext cx="174855" cy="174801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143450" y="1684825"/>
              <a:ext cx="1428600" cy="7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72050" y="1684825"/>
              <a:ext cx="1428600" cy="7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143450" y="2443825"/>
              <a:ext cx="1428600" cy="7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869300" y="1827700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776"/>
                    <a:pt x="259" y="1035"/>
                    <a:pt x="518" y="1035"/>
                  </a:cubicBezTo>
                  <a:cubicBezTo>
                    <a:pt x="813" y="1035"/>
                    <a:pt x="1072" y="776"/>
                    <a:pt x="1072" y="518"/>
                  </a:cubicBezTo>
                  <a:cubicBezTo>
                    <a:pt x="1072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891475" y="18840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814"/>
                    <a:pt x="259" y="1035"/>
                    <a:pt x="518" y="1035"/>
                  </a:cubicBezTo>
                  <a:cubicBezTo>
                    <a:pt x="814" y="1035"/>
                    <a:pt x="1072" y="814"/>
                    <a:pt x="1072" y="518"/>
                  </a:cubicBezTo>
                  <a:cubicBezTo>
                    <a:pt x="1072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916425" y="1939525"/>
              <a:ext cx="25900" cy="26825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2" y="1"/>
                    <a:pt x="1" y="259"/>
                    <a:pt x="1" y="555"/>
                  </a:cubicBezTo>
                  <a:cubicBezTo>
                    <a:pt x="1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943225" y="19949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1"/>
                  </a:moveTo>
                  <a:cubicBezTo>
                    <a:pt x="259" y="1"/>
                    <a:pt x="1" y="223"/>
                    <a:pt x="1" y="518"/>
                  </a:cubicBezTo>
                  <a:cubicBezTo>
                    <a:pt x="1" y="814"/>
                    <a:pt x="259" y="1036"/>
                    <a:pt x="555" y="1036"/>
                  </a:cubicBezTo>
                  <a:cubicBezTo>
                    <a:pt x="814" y="1036"/>
                    <a:pt x="1073" y="814"/>
                    <a:pt x="1073" y="518"/>
                  </a:cubicBezTo>
                  <a:cubicBezTo>
                    <a:pt x="1073" y="22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6"/>
            <p:cNvGrpSpPr/>
            <p:nvPr/>
          </p:nvGrpSpPr>
          <p:grpSpPr>
            <a:xfrm>
              <a:off x="3651163" y="1803200"/>
              <a:ext cx="413175" cy="522250"/>
              <a:chOff x="3687200" y="1799950"/>
              <a:chExt cx="413175" cy="52225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3687200" y="1799950"/>
                <a:ext cx="319825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20890" extrusionOk="0">
                    <a:moveTo>
                      <a:pt x="1480" y="1"/>
                    </a:moveTo>
                    <a:cubicBezTo>
                      <a:pt x="666" y="1"/>
                      <a:pt x="1" y="629"/>
                      <a:pt x="1" y="1443"/>
                    </a:cubicBezTo>
                    <a:lnTo>
                      <a:pt x="1" y="19448"/>
                    </a:lnTo>
                    <a:cubicBezTo>
                      <a:pt x="1" y="20261"/>
                      <a:pt x="666" y="20889"/>
                      <a:pt x="1480" y="20889"/>
                    </a:cubicBezTo>
                    <a:lnTo>
                      <a:pt x="11351" y="20889"/>
                    </a:lnTo>
                    <a:cubicBezTo>
                      <a:pt x="12164" y="20889"/>
                      <a:pt x="12793" y="20261"/>
                      <a:pt x="12793" y="19448"/>
                    </a:cubicBezTo>
                    <a:lnTo>
                      <a:pt x="12793" y="1443"/>
                    </a:lnTo>
                    <a:cubicBezTo>
                      <a:pt x="12793" y="629"/>
                      <a:pt x="12164" y="1"/>
                      <a:pt x="11351" y="1"/>
                    </a:cubicBezTo>
                    <a:close/>
                  </a:path>
                </a:pathLst>
              </a:custGeom>
              <a:solidFill>
                <a:srgbClr val="5C5E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3722325" y="1878525"/>
                <a:ext cx="250500" cy="329075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3163" extrusionOk="0">
                    <a:moveTo>
                      <a:pt x="149" y="0"/>
                    </a:moveTo>
                    <a:cubicBezTo>
                      <a:pt x="38" y="0"/>
                      <a:pt x="1" y="74"/>
                      <a:pt x="1" y="148"/>
                    </a:cubicBezTo>
                    <a:lnTo>
                      <a:pt x="1" y="13014"/>
                    </a:lnTo>
                    <a:cubicBezTo>
                      <a:pt x="1" y="13088"/>
                      <a:pt x="38" y="13162"/>
                      <a:pt x="112" y="13162"/>
                    </a:cubicBezTo>
                    <a:lnTo>
                      <a:pt x="9872" y="13162"/>
                    </a:lnTo>
                    <a:cubicBezTo>
                      <a:pt x="9946" y="13162"/>
                      <a:pt x="10020" y="13088"/>
                      <a:pt x="10020" y="13014"/>
                    </a:cubicBezTo>
                    <a:lnTo>
                      <a:pt x="10020" y="148"/>
                    </a:lnTo>
                    <a:cubicBezTo>
                      <a:pt x="10020" y="74"/>
                      <a:pt x="9946" y="0"/>
                      <a:pt x="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3822150" y="223900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98"/>
                    </a:cubicBezTo>
                    <a:cubicBezTo>
                      <a:pt x="1" y="1590"/>
                      <a:pt x="444" y="2033"/>
                      <a:pt x="999" y="2033"/>
                    </a:cubicBezTo>
                    <a:cubicBezTo>
                      <a:pt x="1553" y="2033"/>
                      <a:pt x="2034" y="1553"/>
                      <a:pt x="2034" y="998"/>
                    </a:cubicBezTo>
                    <a:cubicBezTo>
                      <a:pt x="2034" y="444"/>
                      <a:pt x="1553" y="0"/>
                      <a:pt x="999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3831400" y="2248225"/>
                <a:ext cx="3145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149"/>
                    </a:moveTo>
                    <a:cubicBezTo>
                      <a:pt x="888" y="149"/>
                      <a:pt x="1109" y="370"/>
                      <a:pt x="1109" y="629"/>
                    </a:cubicBezTo>
                    <a:cubicBezTo>
                      <a:pt x="1109" y="888"/>
                      <a:pt x="888" y="1110"/>
                      <a:pt x="629" y="1110"/>
                    </a:cubicBezTo>
                    <a:cubicBezTo>
                      <a:pt x="370" y="1110"/>
                      <a:pt x="148" y="925"/>
                      <a:pt x="148" y="629"/>
                    </a:cubicBezTo>
                    <a:cubicBezTo>
                      <a:pt x="148" y="370"/>
                      <a:pt x="370" y="149"/>
                      <a:pt x="629" y="149"/>
                    </a:cubicBezTo>
                    <a:close/>
                    <a:moveTo>
                      <a:pt x="629" y="1"/>
                    </a:moveTo>
                    <a:cubicBezTo>
                      <a:pt x="296" y="1"/>
                      <a:pt x="0" y="297"/>
                      <a:pt x="0" y="629"/>
                    </a:cubicBezTo>
                    <a:cubicBezTo>
                      <a:pt x="0" y="999"/>
                      <a:pt x="296" y="1258"/>
                      <a:pt x="629" y="1258"/>
                    </a:cubicBezTo>
                    <a:cubicBezTo>
                      <a:pt x="998" y="1258"/>
                      <a:pt x="1257" y="999"/>
                      <a:pt x="1257" y="629"/>
                    </a:cubicBezTo>
                    <a:cubicBezTo>
                      <a:pt x="1257" y="297"/>
                      <a:pt x="998" y="1"/>
                      <a:pt x="629" y="1"/>
                    </a:cubicBezTo>
                    <a:close/>
                  </a:path>
                </a:pathLst>
              </a:custGeom>
              <a:solidFill>
                <a:srgbClr val="6469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3806450" y="1835075"/>
                <a:ext cx="813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45" extrusionOk="0">
                    <a:moveTo>
                      <a:pt x="148" y="1"/>
                    </a:moveTo>
                    <a:cubicBezTo>
                      <a:pt x="74" y="1"/>
                      <a:pt x="0" y="75"/>
                      <a:pt x="0" y="149"/>
                    </a:cubicBezTo>
                    <a:lnTo>
                      <a:pt x="0" y="297"/>
                    </a:lnTo>
                    <a:cubicBezTo>
                      <a:pt x="0" y="371"/>
                      <a:pt x="74" y="444"/>
                      <a:pt x="148" y="444"/>
                    </a:cubicBezTo>
                    <a:lnTo>
                      <a:pt x="3106" y="444"/>
                    </a:lnTo>
                    <a:cubicBezTo>
                      <a:pt x="3180" y="444"/>
                      <a:pt x="3253" y="371"/>
                      <a:pt x="3253" y="297"/>
                    </a:cubicBezTo>
                    <a:lnTo>
                      <a:pt x="3253" y="149"/>
                    </a:lnTo>
                    <a:cubicBezTo>
                      <a:pt x="3253" y="75"/>
                      <a:pt x="3216" y="1"/>
                      <a:pt x="3106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3885000" y="1853575"/>
                <a:ext cx="215375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8504" extrusionOk="0">
                    <a:moveTo>
                      <a:pt x="4548" y="0"/>
                    </a:moveTo>
                    <a:cubicBezTo>
                      <a:pt x="2293" y="0"/>
                      <a:pt x="481" y="1849"/>
                      <a:pt x="481" y="4067"/>
                    </a:cubicBezTo>
                    <a:cubicBezTo>
                      <a:pt x="481" y="4843"/>
                      <a:pt x="703" y="5583"/>
                      <a:pt x="1073" y="6211"/>
                    </a:cubicBezTo>
                    <a:lnTo>
                      <a:pt x="1" y="8504"/>
                    </a:lnTo>
                    <a:lnTo>
                      <a:pt x="2441" y="7542"/>
                    </a:lnTo>
                    <a:cubicBezTo>
                      <a:pt x="3032" y="7949"/>
                      <a:pt x="3772" y="8171"/>
                      <a:pt x="4548" y="8171"/>
                    </a:cubicBezTo>
                    <a:cubicBezTo>
                      <a:pt x="6803" y="8171"/>
                      <a:pt x="8615" y="6322"/>
                      <a:pt x="8615" y="4067"/>
                    </a:cubicBezTo>
                    <a:cubicBezTo>
                      <a:pt x="8615" y="1849"/>
                      <a:pt x="6803" y="0"/>
                      <a:pt x="4548" y="0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3964013" y="1895625"/>
                <a:ext cx="57350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4585" extrusionOk="0">
                    <a:moveTo>
                      <a:pt x="962" y="0"/>
                    </a:moveTo>
                    <a:lnTo>
                      <a:pt x="962" y="555"/>
                    </a:lnTo>
                    <a:cubicBezTo>
                      <a:pt x="445" y="666"/>
                      <a:pt x="149" y="1035"/>
                      <a:pt x="149" y="1553"/>
                    </a:cubicBezTo>
                    <a:cubicBezTo>
                      <a:pt x="149" y="2514"/>
                      <a:pt x="1554" y="2514"/>
                      <a:pt x="1554" y="3069"/>
                    </a:cubicBezTo>
                    <a:cubicBezTo>
                      <a:pt x="1554" y="3291"/>
                      <a:pt x="1406" y="3439"/>
                      <a:pt x="1110" y="3439"/>
                    </a:cubicBezTo>
                    <a:cubicBezTo>
                      <a:pt x="851" y="3439"/>
                      <a:pt x="629" y="3328"/>
                      <a:pt x="334" y="3106"/>
                    </a:cubicBezTo>
                    <a:lnTo>
                      <a:pt x="1" y="3660"/>
                    </a:lnTo>
                    <a:cubicBezTo>
                      <a:pt x="260" y="3882"/>
                      <a:pt x="629" y="4030"/>
                      <a:pt x="962" y="4067"/>
                    </a:cubicBezTo>
                    <a:lnTo>
                      <a:pt x="962" y="4585"/>
                    </a:lnTo>
                    <a:lnTo>
                      <a:pt x="1480" y="4585"/>
                    </a:lnTo>
                    <a:lnTo>
                      <a:pt x="1480" y="4030"/>
                    </a:lnTo>
                    <a:cubicBezTo>
                      <a:pt x="2034" y="3919"/>
                      <a:pt x="2293" y="3512"/>
                      <a:pt x="2293" y="2995"/>
                    </a:cubicBezTo>
                    <a:cubicBezTo>
                      <a:pt x="2293" y="1960"/>
                      <a:pt x="888" y="2034"/>
                      <a:pt x="888" y="1516"/>
                    </a:cubicBezTo>
                    <a:cubicBezTo>
                      <a:pt x="888" y="1257"/>
                      <a:pt x="1036" y="1183"/>
                      <a:pt x="1295" y="1183"/>
                    </a:cubicBezTo>
                    <a:cubicBezTo>
                      <a:pt x="1517" y="1183"/>
                      <a:pt x="1665" y="1257"/>
                      <a:pt x="1886" y="1442"/>
                    </a:cubicBezTo>
                    <a:lnTo>
                      <a:pt x="2256" y="998"/>
                    </a:lnTo>
                    <a:cubicBezTo>
                      <a:pt x="2071" y="777"/>
                      <a:pt x="1813" y="592"/>
                      <a:pt x="1480" y="555"/>
                    </a:cubicBez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2E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5455907" y="2886898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3" y="1"/>
                    <a:pt x="1" y="260"/>
                    <a:pt x="1" y="555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412171" y="2878162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1" y="259"/>
                    <a:pt x="1" y="518"/>
                  </a:cubicBezTo>
                  <a:cubicBezTo>
                    <a:pt x="1" y="813"/>
                    <a:pt x="222" y="1035"/>
                    <a:pt x="518" y="1072"/>
                  </a:cubicBezTo>
                  <a:cubicBezTo>
                    <a:pt x="814" y="1072"/>
                    <a:pt x="1036" y="813"/>
                    <a:pt x="1036" y="555"/>
                  </a:cubicBezTo>
                  <a:cubicBezTo>
                    <a:pt x="1036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014496" y="2911123"/>
              <a:ext cx="98935" cy="99609"/>
            </a:xfrm>
            <a:custGeom>
              <a:avLst/>
              <a:gdLst/>
              <a:ahLst/>
              <a:cxnLst/>
              <a:rect l="l" t="t" r="r" b="b"/>
              <a:pathLst>
                <a:path w="5436" h="5473" extrusionOk="0">
                  <a:moveTo>
                    <a:pt x="2737" y="1"/>
                  </a:moveTo>
                  <a:cubicBezTo>
                    <a:pt x="1221" y="1"/>
                    <a:pt x="1" y="1221"/>
                    <a:pt x="1" y="2737"/>
                  </a:cubicBezTo>
                  <a:cubicBezTo>
                    <a:pt x="1" y="4252"/>
                    <a:pt x="1221" y="5472"/>
                    <a:pt x="2737" y="5472"/>
                  </a:cubicBezTo>
                  <a:cubicBezTo>
                    <a:pt x="4216" y="5472"/>
                    <a:pt x="5436" y="4252"/>
                    <a:pt x="5436" y="2737"/>
                  </a:cubicBezTo>
                  <a:cubicBezTo>
                    <a:pt x="5436" y="1221"/>
                    <a:pt x="4216" y="1"/>
                    <a:pt x="273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399395" y="2697816"/>
              <a:ext cx="184384" cy="189771"/>
            </a:xfrm>
            <a:custGeom>
              <a:avLst/>
              <a:gdLst/>
              <a:ahLst/>
              <a:cxnLst/>
              <a:rect l="l" t="t" r="r" b="b"/>
              <a:pathLst>
                <a:path w="10131" h="10427" extrusionOk="0">
                  <a:moveTo>
                    <a:pt x="0" y="1"/>
                  </a:moveTo>
                  <a:lnTo>
                    <a:pt x="0" y="10427"/>
                  </a:lnTo>
                  <a:lnTo>
                    <a:pt x="10130" y="10427"/>
                  </a:lnTo>
                  <a:lnTo>
                    <a:pt x="10130" y="5473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rgbClr val="E5E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97005" y="2673610"/>
              <a:ext cx="327036" cy="158813"/>
            </a:xfrm>
            <a:custGeom>
              <a:avLst/>
              <a:gdLst/>
              <a:ahLst/>
              <a:cxnLst/>
              <a:rect l="l" t="t" r="r" b="b"/>
              <a:pathLst>
                <a:path w="17969" h="8726" extrusionOk="0">
                  <a:moveTo>
                    <a:pt x="8985" y="0"/>
                  </a:moveTo>
                  <a:cubicBezTo>
                    <a:pt x="4030" y="0"/>
                    <a:pt x="1" y="1959"/>
                    <a:pt x="1" y="4363"/>
                  </a:cubicBezTo>
                  <a:cubicBezTo>
                    <a:pt x="1" y="6766"/>
                    <a:pt x="4030" y="8725"/>
                    <a:pt x="8985" y="8725"/>
                  </a:cubicBezTo>
                  <a:cubicBezTo>
                    <a:pt x="13939" y="8725"/>
                    <a:pt x="17968" y="6766"/>
                    <a:pt x="17968" y="4363"/>
                  </a:cubicBezTo>
                  <a:cubicBezTo>
                    <a:pt x="17968" y="1959"/>
                    <a:pt x="13939" y="0"/>
                    <a:pt x="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047475" y="2720694"/>
              <a:ext cx="39712" cy="64628"/>
            </a:xfrm>
            <a:custGeom>
              <a:avLst/>
              <a:gdLst/>
              <a:ahLst/>
              <a:cxnLst/>
              <a:rect l="l" t="t" r="r" b="b"/>
              <a:pathLst>
                <a:path w="2182" h="3551" extrusionOk="0">
                  <a:moveTo>
                    <a:pt x="1331" y="1"/>
                  </a:moveTo>
                  <a:cubicBezTo>
                    <a:pt x="1147" y="1"/>
                    <a:pt x="962" y="1"/>
                    <a:pt x="814" y="75"/>
                  </a:cubicBezTo>
                  <a:cubicBezTo>
                    <a:pt x="666" y="149"/>
                    <a:pt x="518" y="260"/>
                    <a:pt x="407" y="408"/>
                  </a:cubicBezTo>
                  <a:cubicBezTo>
                    <a:pt x="296" y="519"/>
                    <a:pt x="185" y="703"/>
                    <a:pt x="111" y="925"/>
                  </a:cubicBezTo>
                  <a:cubicBezTo>
                    <a:pt x="37" y="1184"/>
                    <a:pt x="0" y="1443"/>
                    <a:pt x="0" y="1776"/>
                  </a:cubicBezTo>
                  <a:cubicBezTo>
                    <a:pt x="0" y="2071"/>
                    <a:pt x="37" y="2330"/>
                    <a:pt x="111" y="2589"/>
                  </a:cubicBezTo>
                  <a:cubicBezTo>
                    <a:pt x="148" y="2811"/>
                    <a:pt x="259" y="2996"/>
                    <a:pt x="370" y="3143"/>
                  </a:cubicBezTo>
                  <a:cubicBezTo>
                    <a:pt x="444" y="3254"/>
                    <a:pt x="592" y="3365"/>
                    <a:pt x="740" y="3439"/>
                  </a:cubicBezTo>
                  <a:cubicBezTo>
                    <a:pt x="925" y="3513"/>
                    <a:pt x="1073" y="3550"/>
                    <a:pt x="1294" y="3550"/>
                  </a:cubicBezTo>
                  <a:cubicBezTo>
                    <a:pt x="1442" y="3550"/>
                    <a:pt x="1590" y="3513"/>
                    <a:pt x="1775" y="3476"/>
                  </a:cubicBezTo>
                  <a:cubicBezTo>
                    <a:pt x="1923" y="3439"/>
                    <a:pt x="2071" y="3328"/>
                    <a:pt x="2182" y="3217"/>
                  </a:cubicBezTo>
                  <a:lnTo>
                    <a:pt x="2182" y="1702"/>
                  </a:lnTo>
                  <a:lnTo>
                    <a:pt x="1110" y="1702"/>
                  </a:lnTo>
                  <a:lnTo>
                    <a:pt x="1110" y="2071"/>
                  </a:lnTo>
                  <a:lnTo>
                    <a:pt x="1701" y="2145"/>
                  </a:lnTo>
                  <a:lnTo>
                    <a:pt x="1701" y="2848"/>
                  </a:lnTo>
                  <a:cubicBezTo>
                    <a:pt x="1627" y="2885"/>
                    <a:pt x="1590" y="2922"/>
                    <a:pt x="1516" y="2922"/>
                  </a:cubicBezTo>
                  <a:cubicBezTo>
                    <a:pt x="1479" y="2959"/>
                    <a:pt x="1405" y="2959"/>
                    <a:pt x="1331" y="2959"/>
                  </a:cubicBezTo>
                  <a:cubicBezTo>
                    <a:pt x="1147" y="2959"/>
                    <a:pt x="962" y="2885"/>
                    <a:pt x="851" y="2663"/>
                  </a:cubicBezTo>
                  <a:cubicBezTo>
                    <a:pt x="703" y="2478"/>
                    <a:pt x="666" y="2182"/>
                    <a:pt x="666" y="1776"/>
                  </a:cubicBezTo>
                  <a:cubicBezTo>
                    <a:pt x="666" y="1554"/>
                    <a:pt x="666" y="1369"/>
                    <a:pt x="703" y="1221"/>
                  </a:cubicBezTo>
                  <a:cubicBezTo>
                    <a:pt x="740" y="1073"/>
                    <a:pt x="777" y="925"/>
                    <a:pt x="851" y="814"/>
                  </a:cubicBezTo>
                  <a:cubicBezTo>
                    <a:pt x="925" y="740"/>
                    <a:pt x="999" y="666"/>
                    <a:pt x="1073" y="629"/>
                  </a:cubicBezTo>
                  <a:cubicBezTo>
                    <a:pt x="1184" y="556"/>
                    <a:pt x="1294" y="556"/>
                    <a:pt x="1405" y="556"/>
                  </a:cubicBezTo>
                  <a:cubicBezTo>
                    <a:pt x="1516" y="556"/>
                    <a:pt x="1627" y="556"/>
                    <a:pt x="1701" y="593"/>
                  </a:cubicBezTo>
                  <a:cubicBezTo>
                    <a:pt x="1812" y="593"/>
                    <a:pt x="1886" y="629"/>
                    <a:pt x="1923" y="666"/>
                  </a:cubicBezTo>
                  <a:lnTo>
                    <a:pt x="2071" y="112"/>
                  </a:lnTo>
                  <a:cubicBezTo>
                    <a:pt x="1997" y="75"/>
                    <a:pt x="1886" y="38"/>
                    <a:pt x="1738" y="38"/>
                  </a:cubicBezTo>
                  <a:cubicBezTo>
                    <a:pt x="1627" y="1"/>
                    <a:pt x="1479" y="1"/>
                    <a:pt x="133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092557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184" y="556"/>
                  </a:moveTo>
                  <a:cubicBezTo>
                    <a:pt x="1294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27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16" y="2885"/>
                    <a:pt x="1405" y="2996"/>
                    <a:pt x="1184" y="2996"/>
                  </a:cubicBezTo>
                  <a:cubicBezTo>
                    <a:pt x="1110" y="2996"/>
                    <a:pt x="999" y="2959"/>
                    <a:pt x="925" y="2885"/>
                  </a:cubicBezTo>
                  <a:cubicBezTo>
                    <a:pt x="851" y="2811"/>
                    <a:pt x="814" y="2737"/>
                    <a:pt x="777" y="2626"/>
                  </a:cubicBezTo>
                  <a:cubicBezTo>
                    <a:pt x="703" y="2515"/>
                    <a:pt x="703" y="2404"/>
                    <a:pt x="666" y="2256"/>
                  </a:cubicBezTo>
                  <a:cubicBezTo>
                    <a:pt x="666" y="2108"/>
                    <a:pt x="629" y="1923"/>
                    <a:pt x="629" y="1776"/>
                  </a:cubicBezTo>
                  <a:cubicBezTo>
                    <a:pt x="629" y="962"/>
                    <a:pt x="814" y="556"/>
                    <a:pt x="1184" y="556"/>
                  </a:cubicBezTo>
                  <a:close/>
                  <a:moveTo>
                    <a:pt x="1184" y="1"/>
                  </a:moveTo>
                  <a:cubicBezTo>
                    <a:pt x="777" y="1"/>
                    <a:pt x="481" y="149"/>
                    <a:pt x="296" y="445"/>
                  </a:cubicBezTo>
                  <a:cubicBezTo>
                    <a:pt x="74" y="740"/>
                    <a:pt x="1" y="1184"/>
                    <a:pt x="1" y="1776"/>
                  </a:cubicBezTo>
                  <a:cubicBezTo>
                    <a:pt x="1" y="2034"/>
                    <a:pt x="1" y="2293"/>
                    <a:pt x="74" y="2515"/>
                  </a:cubicBezTo>
                  <a:cubicBezTo>
                    <a:pt x="111" y="2737"/>
                    <a:pt x="185" y="2922"/>
                    <a:pt x="259" y="3070"/>
                  </a:cubicBezTo>
                  <a:cubicBezTo>
                    <a:pt x="370" y="3217"/>
                    <a:pt x="481" y="3328"/>
                    <a:pt x="629" y="3439"/>
                  </a:cubicBezTo>
                  <a:cubicBezTo>
                    <a:pt x="814" y="3513"/>
                    <a:pt x="999" y="3550"/>
                    <a:pt x="1184" y="3550"/>
                  </a:cubicBezTo>
                  <a:cubicBezTo>
                    <a:pt x="1590" y="3550"/>
                    <a:pt x="1886" y="3402"/>
                    <a:pt x="2108" y="3107"/>
                  </a:cubicBezTo>
                  <a:cubicBezTo>
                    <a:pt x="2293" y="2774"/>
                    <a:pt x="2404" y="2367"/>
                    <a:pt x="2404" y="1776"/>
                  </a:cubicBezTo>
                  <a:cubicBezTo>
                    <a:pt x="2404" y="1517"/>
                    <a:pt x="2404" y="1258"/>
                    <a:pt x="2330" y="1036"/>
                  </a:cubicBezTo>
                  <a:cubicBezTo>
                    <a:pt x="2293" y="814"/>
                    <a:pt x="2219" y="629"/>
                    <a:pt x="2108" y="482"/>
                  </a:cubicBezTo>
                  <a:cubicBezTo>
                    <a:pt x="2034" y="334"/>
                    <a:pt x="1886" y="186"/>
                    <a:pt x="1738" y="112"/>
                  </a:cubicBezTo>
                  <a:cubicBezTo>
                    <a:pt x="1590" y="38"/>
                    <a:pt x="1405" y="1"/>
                    <a:pt x="1184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141679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220" y="556"/>
                  </a:moveTo>
                  <a:cubicBezTo>
                    <a:pt x="1331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64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53" y="2885"/>
                    <a:pt x="1405" y="2996"/>
                    <a:pt x="1220" y="2996"/>
                  </a:cubicBezTo>
                  <a:cubicBezTo>
                    <a:pt x="1109" y="2996"/>
                    <a:pt x="1036" y="2959"/>
                    <a:pt x="962" y="2885"/>
                  </a:cubicBezTo>
                  <a:cubicBezTo>
                    <a:pt x="888" y="2811"/>
                    <a:pt x="814" y="2737"/>
                    <a:pt x="777" y="2626"/>
                  </a:cubicBezTo>
                  <a:cubicBezTo>
                    <a:pt x="740" y="2515"/>
                    <a:pt x="703" y="2404"/>
                    <a:pt x="666" y="2256"/>
                  </a:cubicBezTo>
                  <a:cubicBezTo>
                    <a:pt x="666" y="2108"/>
                    <a:pt x="666" y="1923"/>
                    <a:pt x="666" y="1776"/>
                  </a:cubicBezTo>
                  <a:cubicBezTo>
                    <a:pt x="666" y="962"/>
                    <a:pt x="851" y="556"/>
                    <a:pt x="1220" y="556"/>
                  </a:cubicBezTo>
                  <a:close/>
                  <a:moveTo>
                    <a:pt x="1220" y="1"/>
                  </a:moveTo>
                  <a:cubicBezTo>
                    <a:pt x="814" y="1"/>
                    <a:pt x="481" y="149"/>
                    <a:pt x="296" y="445"/>
                  </a:cubicBezTo>
                  <a:cubicBezTo>
                    <a:pt x="111" y="740"/>
                    <a:pt x="0" y="1184"/>
                    <a:pt x="0" y="1776"/>
                  </a:cubicBezTo>
                  <a:cubicBezTo>
                    <a:pt x="0" y="2034"/>
                    <a:pt x="37" y="2293"/>
                    <a:pt x="74" y="2515"/>
                  </a:cubicBezTo>
                  <a:cubicBezTo>
                    <a:pt x="111" y="2737"/>
                    <a:pt x="185" y="2922"/>
                    <a:pt x="296" y="3070"/>
                  </a:cubicBezTo>
                  <a:cubicBezTo>
                    <a:pt x="370" y="3217"/>
                    <a:pt x="518" y="3328"/>
                    <a:pt x="666" y="3439"/>
                  </a:cubicBezTo>
                  <a:cubicBezTo>
                    <a:pt x="814" y="3513"/>
                    <a:pt x="999" y="3550"/>
                    <a:pt x="1220" y="3550"/>
                  </a:cubicBezTo>
                  <a:cubicBezTo>
                    <a:pt x="1590" y="3550"/>
                    <a:pt x="1923" y="3402"/>
                    <a:pt x="2108" y="3107"/>
                  </a:cubicBezTo>
                  <a:cubicBezTo>
                    <a:pt x="2330" y="2774"/>
                    <a:pt x="2403" y="2367"/>
                    <a:pt x="2403" y="1776"/>
                  </a:cubicBezTo>
                  <a:cubicBezTo>
                    <a:pt x="2403" y="1517"/>
                    <a:pt x="2403" y="1258"/>
                    <a:pt x="2366" y="1036"/>
                  </a:cubicBezTo>
                  <a:cubicBezTo>
                    <a:pt x="2293" y="814"/>
                    <a:pt x="2219" y="629"/>
                    <a:pt x="2145" y="482"/>
                  </a:cubicBezTo>
                  <a:cubicBezTo>
                    <a:pt x="2034" y="334"/>
                    <a:pt x="1923" y="186"/>
                    <a:pt x="1738" y="112"/>
                  </a:cubicBezTo>
                  <a:cubicBezTo>
                    <a:pt x="1590" y="38"/>
                    <a:pt x="1405" y="1"/>
                    <a:pt x="1220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192149" y="2720694"/>
              <a:ext cx="41059" cy="64628"/>
            </a:xfrm>
            <a:custGeom>
              <a:avLst/>
              <a:gdLst/>
              <a:ahLst/>
              <a:cxnLst/>
              <a:rect l="l" t="t" r="r" b="b"/>
              <a:pathLst>
                <a:path w="2256" h="3551" extrusionOk="0">
                  <a:moveTo>
                    <a:pt x="924" y="593"/>
                  </a:moveTo>
                  <a:cubicBezTo>
                    <a:pt x="1072" y="593"/>
                    <a:pt x="1183" y="593"/>
                    <a:pt x="1257" y="666"/>
                  </a:cubicBezTo>
                  <a:cubicBezTo>
                    <a:pt x="1368" y="740"/>
                    <a:pt x="1442" y="814"/>
                    <a:pt x="1479" y="925"/>
                  </a:cubicBezTo>
                  <a:cubicBezTo>
                    <a:pt x="1516" y="1036"/>
                    <a:pt x="1553" y="1147"/>
                    <a:pt x="1590" y="1295"/>
                  </a:cubicBezTo>
                  <a:cubicBezTo>
                    <a:pt x="1590" y="1443"/>
                    <a:pt x="1590" y="1591"/>
                    <a:pt x="1590" y="1739"/>
                  </a:cubicBezTo>
                  <a:cubicBezTo>
                    <a:pt x="1590" y="1886"/>
                    <a:pt x="1590" y="2034"/>
                    <a:pt x="1590" y="2182"/>
                  </a:cubicBezTo>
                  <a:cubicBezTo>
                    <a:pt x="1553" y="2330"/>
                    <a:pt x="1516" y="2478"/>
                    <a:pt x="1479" y="2589"/>
                  </a:cubicBezTo>
                  <a:cubicBezTo>
                    <a:pt x="1405" y="2700"/>
                    <a:pt x="1331" y="2811"/>
                    <a:pt x="1257" y="2848"/>
                  </a:cubicBezTo>
                  <a:cubicBezTo>
                    <a:pt x="1146" y="2922"/>
                    <a:pt x="1035" y="2959"/>
                    <a:pt x="887" y="2959"/>
                  </a:cubicBezTo>
                  <a:lnTo>
                    <a:pt x="629" y="2959"/>
                  </a:lnTo>
                  <a:lnTo>
                    <a:pt x="629" y="593"/>
                  </a:lnTo>
                  <a:close/>
                  <a:moveTo>
                    <a:pt x="666" y="1"/>
                  </a:moveTo>
                  <a:cubicBezTo>
                    <a:pt x="592" y="1"/>
                    <a:pt x="518" y="1"/>
                    <a:pt x="444" y="38"/>
                  </a:cubicBezTo>
                  <a:lnTo>
                    <a:pt x="222" y="38"/>
                  </a:lnTo>
                  <a:cubicBezTo>
                    <a:pt x="148" y="38"/>
                    <a:pt x="74" y="38"/>
                    <a:pt x="0" y="75"/>
                  </a:cubicBezTo>
                  <a:lnTo>
                    <a:pt x="0" y="3476"/>
                  </a:lnTo>
                  <a:cubicBezTo>
                    <a:pt x="37" y="3476"/>
                    <a:pt x="111" y="3476"/>
                    <a:pt x="185" y="3513"/>
                  </a:cubicBezTo>
                  <a:lnTo>
                    <a:pt x="629" y="3513"/>
                  </a:lnTo>
                  <a:cubicBezTo>
                    <a:pt x="703" y="3550"/>
                    <a:pt x="777" y="3550"/>
                    <a:pt x="814" y="3550"/>
                  </a:cubicBezTo>
                  <a:cubicBezTo>
                    <a:pt x="1072" y="3550"/>
                    <a:pt x="1331" y="3476"/>
                    <a:pt x="1516" y="3402"/>
                  </a:cubicBezTo>
                  <a:cubicBezTo>
                    <a:pt x="1701" y="3291"/>
                    <a:pt x="1849" y="3143"/>
                    <a:pt x="1960" y="2996"/>
                  </a:cubicBezTo>
                  <a:cubicBezTo>
                    <a:pt x="2071" y="2811"/>
                    <a:pt x="2144" y="2626"/>
                    <a:pt x="2181" y="2404"/>
                  </a:cubicBezTo>
                  <a:cubicBezTo>
                    <a:pt x="2218" y="2219"/>
                    <a:pt x="2255" y="1960"/>
                    <a:pt x="2255" y="1739"/>
                  </a:cubicBezTo>
                  <a:cubicBezTo>
                    <a:pt x="2255" y="1480"/>
                    <a:pt x="2218" y="1258"/>
                    <a:pt x="2181" y="1036"/>
                  </a:cubicBezTo>
                  <a:cubicBezTo>
                    <a:pt x="2144" y="814"/>
                    <a:pt x="2071" y="629"/>
                    <a:pt x="1960" y="482"/>
                  </a:cubicBezTo>
                  <a:cubicBezTo>
                    <a:pt x="1849" y="334"/>
                    <a:pt x="1701" y="223"/>
                    <a:pt x="1516" y="149"/>
                  </a:cubicBezTo>
                  <a:cubicBezTo>
                    <a:pt x="1331" y="38"/>
                    <a:pt x="1109" y="1"/>
                    <a:pt x="85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237231" y="2720694"/>
              <a:ext cx="35672" cy="64628"/>
            </a:xfrm>
            <a:custGeom>
              <a:avLst/>
              <a:gdLst/>
              <a:ahLst/>
              <a:cxnLst/>
              <a:rect l="l" t="t" r="r" b="b"/>
              <a:pathLst>
                <a:path w="1960" h="3551" extrusionOk="0">
                  <a:moveTo>
                    <a:pt x="1072" y="1"/>
                  </a:moveTo>
                  <a:cubicBezTo>
                    <a:pt x="924" y="1"/>
                    <a:pt x="814" y="1"/>
                    <a:pt x="703" y="38"/>
                  </a:cubicBezTo>
                  <a:cubicBezTo>
                    <a:pt x="555" y="75"/>
                    <a:pt x="481" y="149"/>
                    <a:pt x="370" y="186"/>
                  </a:cubicBezTo>
                  <a:cubicBezTo>
                    <a:pt x="296" y="260"/>
                    <a:pt x="222" y="371"/>
                    <a:pt x="185" y="482"/>
                  </a:cubicBezTo>
                  <a:cubicBezTo>
                    <a:pt x="111" y="593"/>
                    <a:pt x="111" y="740"/>
                    <a:pt x="111" y="925"/>
                  </a:cubicBezTo>
                  <a:cubicBezTo>
                    <a:pt x="111" y="1073"/>
                    <a:pt x="111" y="1258"/>
                    <a:pt x="185" y="1369"/>
                  </a:cubicBezTo>
                  <a:cubicBezTo>
                    <a:pt x="259" y="1480"/>
                    <a:pt x="333" y="1591"/>
                    <a:pt x="407" y="1702"/>
                  </a:cubicBezTo>
                  <a:cubicBezTo>
                    <a:pt x="518" y="1776"/>
                    <a:pt x="629" y="1850"/>
                    <a:pt x="740" y="1923"/>
                  </a:cubicBezTo>
                  <a:cubicBezTo>
                    <a:pt x="851" y="1997"/>
                    <a:pt x="924" y="2071"/>
                    <a:pt x="1035" y="2145"/>
                  </a:cubicBezTo>
                  <a:cubicBezTo>
                    <a:pt x="1109" y="2182"/>
                    <a:pt x="1183" y="2256"/>
                    <a:pt x="1257" y="2330"/>
                  </a:cubicBezTo>
                  <a:cubicBezTo>
                    <a:pt x="1331" y="2404"/>
                    <a:pt x="1368" y="2515"/>
                    <a:pt x="1368" y="2589"/>
                  </a:cubicBezTo>
                  <a:cubicBezTo>
                    <a:pt x="1368" y="2848"/>
                    <a:pt x="1183" y="2959"/>
                    <a:pt x="851" y="2996"/>
                  </a:cubicBezTo>
                  <a:cubicBezTo>
                    <a:pt x="703" y="2996"/>
                    <a:pt x="592" y="2959"/>
                    <a:pt x="481" y="2922"/>
                  </a:cubicBezTo>
                  <a:cubicBezTo>
                    <a:pt x="370" y="2885"/>
                    <a:pt x="296" y="2848"/>
                    <a:pt x="222" y="2811"/>
                  </a:cubicBezTo>
                  <a:lnTo>
                    <a:pt x="0" y="3365"/>
                  </a:lnTo>
                  <a:cubicBezTo>
                    <a:pt x="74" y="3402"/>
                    <a:pt x="222" y="3476"/>
                    <a:pt x="370" y="3513"/>
                  </a:cubicBezTo>
                  <a:cubicBezTo>
                    <a:pt x="518" y="3550"/>
                    <a:pt x="703" y="3550"/>
                    <a:pt x="888" y="3550"/>
                  </a:cubicBezTo>
                  <a:cubicBezTo>
                    <a:pt x="1072" y="3550"/>
                    <a:pt x="1183" y="3550"/>
                    <a:pt x="1331" y="3476"/>
                  </a:cubicBezTo>
                  <a:cubicBezTo>
                    <a:pt x="1442" y="3439"/>
                    <a:pt x="1553" y="3402"/>
                    <a:pt x="1664" y="3291"/>
                  </a:cubicBezTo>
                  <a:cubicBezTo>
                    <a:pt x="1738" y="3217"/>
                    <a:pt x="1812" y="3107"/>
                    <a:pt x="1886" y="2996"/>
                  </a:cubicBezTo>
                  <a:cubicBezTo>
                    <a:pt x="1923" y="2848"/>
                    <a:pt x="1960" y="2700"/>
                    <a:pt x="1960" y="2552"/>
                  </a:cubicBezTo>
                  <a:cubicBezTo>
                    <a:pt x="1960" y="2367"/>
                    <a:pt x="1923" y="2219"/>
                    <a:pt x="1849" y="2108"/>
                  </a:cubicBezTo>
                  <a:cubicBezTo>
                    <a:pt x="1812" y="1960"/>
                    <a:pt x="1738" y="1850"/>
                    <a:pt x="1627" y="1776"/>
                  </a:cubicBezTo>
                  <a:cubicBezTo>
                    <a:pt x="1553" y="1665"/>
                    <a:pt x="1442" y="1591"/>
                    <a:pt x="1331" y="1517"/>
                  </a:cubicBezTo>
                  <a:cubicBezTo>
                    <a:pt x="1220" y="1443"/>
                    <a:pt x="1109" y="1369"/>
                    <a:pt x="1035" y="1332"/>
                  </a:cubicBezTo>
                  <a:cubicBezTo>
                    <a:pt x="924" y="1258"/>
                    <a:pt x="851" y="1184"/>
                    <a:pt x="814" y="1110"/>
                  </a:cubicBezTo>
                  <a:cubicBezTo>
                    <a:pt x="740" y="1036"/>
                    <a:pt x="703" y="962"/>
                    <a:pt x="703" y="888"/>
                  </a:cubicBezTo>
                  <a:cubicBezTo>
                    <a:pt x="703" y="777"/>
                    <a:pt x="740" y="703"/>
                    <a:pt x="814" y="629"/>
                  </a:cubicBezTo>
                  <a:cubicBezTo>
                    <a:pt x="888" y="593"/>
                    <a:pt x="961" y="556"/>
                    <a:pt x="1109" y="556"/>
                  </a:cubicBezTo>
                  <a:cubicBezTo>
                    <a:pt x="1220" y="556"/>
                    <a:pt x="1368" y="593"/>
                    <a:pt x="1442" y="593"/>
                  </a:cubicBezTo>
                  <a:cubicBezTo>
                    <a:pt x="1553" y="629"/>
                    <a:pt x="1664" y="666"/>
                    <a:pt x="1701" y="703"/>
                  </a:cubicBezTo>
                  <a:lnTo>
                    <a:pt x="1886" y="186"/>
                  </a:lnTo>
                  <a:cubicBezTo>
                    <a:pt x="1812" y="112"/>
                    <a:pt x="1701" y="75"/>
                    <a:pt x="1553" y="38"/>
                  </a:cubicBezTo>
                  <a:cubicBezTo>
                    <a:pt x="1405" y="1"/>
                    <a:pt x="1257" y="1"/>
                    <a:pt x="1072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040067" y="2936694"/>
              <a:ext cx="47793" cy="48467"/>
            </a:xfrm>
            <a:custGeom>
              <a:avLst/>
              <a:gdLst/>
              <a:ahLst/>
              <a:cxnLst/>
              <a:rect l="l" t="t" r="r" b="b"/>
              <a:pathLst>
                <a:path w="2626" h="2663" extrusionOk="0">
                  <a:moveTo>
                    <a:pt x="1332" y="1"/>
                  </a:moveTo>
                  <a:cubicBezTo>
                    <a:pt x="592" y="1"/>
                    <a:pt x="1" y="592"/>
                    <a:pt x="1" y="1332"/>
                  </a:cubicBezTo>
                  <a:cubicBezTo>
                    <a:pt x="1" y="2071"/>
                    <a:pt x="592" y="2662"/>
                    <a:pt x="1332" y="2662"/>
                  </a:cubicBezTo>
                  <a:cubicBezTo>
                    <a:pt x="2034" y="2662"/>
                    <a:pt x="2626" y="2071"/>
                    <a:pt x="2626" y="1332"/>
                  </a:cubicBezTo>
                  <a:cubicBezTo>
                    <a:pt x="2626" y="592"/>
                    <a:pt x="2034" y="1"/>
                    <a:pt x="1332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377864" y="2664182"/>
              <a:ext cx="228792" cy="300118"/>
            </a:xfrm>
            <a:custGeom>
              <a:avLst/>
              <a:gdLst/>
              <a:ahLst/>
              <a:cxnLst/>
              <a:rect l="l" t="t" r="r" b="b"/>
              <a:pathLst>
                <a:path w="12571" h="16490" extrusionOk="0">
                  <a:moveTo>
                    <a:pt x="7505" y="2773"/>
                  </a:moveTo>
                  <a:cubicBezTo>
                    <a:pt x="7764" y="2773"/>
                    <a:pt x="8023" y="2921"/>
                    <a:pt x="8134" y="3106"/>
                  </a:cubicBezTo>
                  <a:lnTo>
                    <a:pt x="10130" y="6507"/>
                  </a:lnTo>
                  <a:cubicBezTo>
                    <a:pt x="10241" y="6692"/>
                    <a:pt x="10315" y="7062"/>
                    <a:pt x="10315" y="7284"/>
                  </a:cubicBezTo>
                  <a:lnTo>
                    <a:pt x="10315" y="10907"/>
                  </a:lnTo>
                  <a:cubicBezTo>
                    <a:pt x="10315" y="11129"/>
                    <a:pt x="10130" y="11313"/>
                    <a:pt x="9908" y="11313"/>
                  </a:cubicBezTo>
                  <a:lnTo>
                    <a:pt x="2662" y="9428"/>
                  </a:lnTo>
                  <a:cubicBezTo>
                    <a:pt x="2440" y="9428"/>
                    <a:pt x="2255" y="9206"/>
                    <a:pt x="2255" y="8984"/>
                  </a:cubicBezTo>
                  <a:lnTo>
                    <a:pt x="2255" y="3180"/>
                  </a:lnTo>
                  <a:cubicBezTo>
                    <a:pt x="2255" y="2958"/>
                    <a:pt x="2440" y="2773"/>
                    <a:pt x="2662" y="2773"/>
                  </a:cubicBezTo>
                  <a:close/>
                  <a:moveTo>
                    <a:pt x="1664" y="0"/>
                  </a:moveTo>
                  <a:cubicBezTo>
                    <a:pt x="1368" y="0"/>
                    <a:pt x="1146" y="222"/>
                    <a:pt x="1146" y="518"/>
                  </a:cubicBezTo>
                  <a:lnTo>
                    <a:pt x="1146" y="1110"/>
                  </a:lnTo>
                  <a:lnTo>
                    <a:pt x="740" y="1110"/>
                  </a:lnTo>
                  <a:cubicBezTo>
                    <a:pt x="333" y="1110"/>
                    <a:pt x="0" y="1442"/>
                    <a:pt x="0" y="1849"/>
                  </a:cubicBezTo>
                  <a:lnTo>
                    <a:pt x="0" y="11942"/>
                  </a:lnTo>
                  <a:lnTo>
                    <a:pt x="0" y="16489"/>
                  </a:lnTo>
                  <a:lnTo>
                    <a:pt x="3069" y="16489"/>
                  </a:lnTo>
                  <a:cubicBezTo>
                    <a:pt x="3069" y="16415"/>
                    <a:pt x="3032" y="16378"/>
                    <a:pt x="3032" y="16305"/>
                  </a:cubicBezTo>
                  <a:cubicBezTo>
                    <a:pt x="3032" y="14530"/>
                    <a:pt x="4511" y="13051"/>
                    <a:pt x="6285" y="13051"/>
                  </a:cubicBezTo>
                  <a:cubicBezTo>
                    <a:pt x="8097" y="13051"/>
                    <a:pt x="9539" y="14530"/>
                    <a:pt x="9539" y="16305"/>
                  </a:cubicBezTo>
                  <a:cubicBezTo>
                    <a:pt x="9539" y="16378"/>
                    <a:pt x="9539" y="16415"/>
                    <a:pt x="9502" y="16489"/>
                  </a:cubicBezTo>
                  <a:lnTo>
                    <a:pt x="11831" y="16489"/>
                  </a:lnTo>
                  <a:cubicBezTo>
                    <a:pt x="12237" y="16489"/>
                    <a:pt x="12570" y="16157"/>
                    <a:pt x="12570" y="15750"/>
                  </a:cubicBezTo>
                  <a:lnTo>
                    <a:pt x="12570" y="9243"/>
                  </a:lnTo>
                  <a:cubicBezTo>
                    <a:pt x="12570" y="8836"/>
                    <a:pt x="12422" y="8208"/>
                    <a:pt x="12200" y="7838"/>
                  </a:cubicBezTo>
                  <a:lnTo>
                    <a:pt x="8651" y="1775"/>
                  </a:lnTo>
                  <a:cubicBezTo>
                    <a:pt x="8429" y="1405"/>
                    <a:pt x="7949" y="1110"/>
                    <a:pt x="7542" y="1110"/>
                  </a:cubicBezTo>
                  <a:lnTo>
                    <a:pt x="2218" y="1110"/>
                  </a:lnTo>
                  <a:lnTo>
                    <a:pt x="2218" y="518"/>
                  </a:lnTo>
                  <a:cubicBezTo>
                    <a:pt x="2218" y="222"/>
                    <a:pt x="1960" y="0"/>
                    <a:pt x="1664" y="0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930763" y="2935063"/>
              <a:ext cx="31450" cy="28775"/>
            </a:xfrm>
            <a:custGeom>
              <a:avLst/>
              <a:gdLst/>
              <a:ahLst/>
              <a:cxnLst/>
              <a:rect l="l" t="t" r="r" b="b"/>
              <a:pathLst>
                <a:path w="1258" h="1151" extrusionOk="0">
                  <a:moveTo>
                    <a:pt x="631" y="0"/>
                  </a:moveTo>
                  <a:cubicBezTo>
                    <a:pt x="328" y="0"/>
                    <a:pt x="72" y="213"/>
                    <a:pt x="37" y="522"/>
                  </a:cubicBezTo>
                  <a:cubicBezTo>
                    <a:pt x="0" y="817"/>
                    <a:pt x="259" y="1113"/>
                    <a:pt x="555" y="1150"/>
                  </a:cubicBezTo>
                  <a:lnTo>
                    <a:pt x="629" y="1150"/>
                  </a:lnTo>
                  <a:cubicBezTo>
                    <a:pt x="925" y="1150"/>
                    <a:pt x="1147" y="928"/>
                    <a:pt x="1183" y="633"/>
                  </a:cubicBezTo>
                  <a:cubicBezTo>
                    <a:pt x="1257" y="337"/>
                    <a:pt x="999" y="41"/>
                    <a:pt x="703" y="4"/>
                  </a:cubicBezTo>
                  <a:cubicBezTo>
                    <a:pt x="679" y="1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988063" y="2944038"/>
              <a:ext cx="31450" cy="29025"/>
            </a:xfrm>
            <a:custGeom>
              <a:avLst/>
              <a:gdLst/>
              <a:ahLst/>
              <a:cxnLst/>
              <a:rect l="l" t="t" r="r" b="b"/>
              <a:pathLst>
                <a:path w="1258" h="1161" extrusionOk="0">
                  <a:moveTo>
                    <a:pt x="611" y="0"/>
                  </a:moveTo>
                  <a:cubicBezTo>
                    <a:pt x="334" y="0"/>
                    <a:pt x="107" y="202"/>
                    <a:pt x="75" y="458"/>
                  </a:cubicBezTo>
                  <a:cubicBezTo>
                    <a:pt x="1" y="791"/>
                    <a:pt x="222" y="1087"/>
                    <a:pt x="518" y="1124"/>
                  </a:cubicBezTo>
                  <a:cubicBezTo>
                    <a:pt x="555" y="1124"/>
                    <a:pt x="592" y="1161"/>
                    <a:pt x="629" y="1161"/>
                  </a:cubicBezTo>
                  <a:cubicBezTo>
                    <a:pt x="925" y="1161"/>
                    <a:pt x="1147" y="939"/>
                    <a:pt x="1184" y="680"/>
                  </a:cubicBezTo>
                  <a:cubicBezTo>
                    <a:pt x="1258" y="348"/>
                    <a:pt x="1036" y="52"/>
                    <a:pt x="740" y="15"/>
                  </a:cubicBezTo>
                  <a:cubicBezTo>
                    <a:pt x="696" y="5"/>
                    <a:pt x="653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873463" y="2929613"/>
              <a:ext cx="30525" cy="28675"/>
            </a:xfrm>
            <a:custGeom>
              <a:avLst/>
              <a:gdLst/>
              <a:ahLst/>
              <a:cxnLst/>
              <a:rect l="l" t="t" r="r" b="b"/>
              <a:pathLst>
                <a:path w="1221" h="1147" extrusionOk="0">
                  <a:moveTo>
                    <a:pt x="629" y="0"/>
                  </a:moveTo>
                  <a:cubicBezTo>
                    <a:pt x="333" y="0"/>
                    <a:pt x="37" y="222"/>
                    <a:pt x="37" y="555"/>
                  </a:cubicBezTo>
                  <a:cubicBezTo>
                    <a:pt x="0" y="851"/>
                    <a:pt x="259" y="1146"/>
                    <a:pt x="555" y="1146"/>
                  </a:cubicBezTo>
                  <a:lnTo>
                    <a:pt x="592" y="1146"/>
                  </a:lnTo>
                  <a:cubicBezTo>
                    <a:pt x="925" y="1146"/>
                    <a:pt x="1146" y="925"/>
                    <a:pt x="1183" y="629"/>
                  </a:cubicBezTo>
                  <a:cubicBezTo>
                    <a:pt x="1220" y="296"/>
                    <a:pt x="961" y="37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698763" y="29350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620" y="0"/>
                  </a:moveTo>
                  <a:cubicBezTo>
                    <a:pt x="598" y="0"/>
                    <a:pt x="577" y="1"/>
                    <a:pt x="555" y="4"/>
                  </a:cubicBezTo>
                  <a:cubicBezTo>
                    <a:pt x="223" y="41"/>
                    <a:pt x="1" y="337"/>
                    <a:pt x="38" y="633"/>
                  </a:cubicBezTo>
                  <a:cubicBezTo>
                    <a:pt x="75" y="928"/>
                    <a:pt x="334" y="1150"/>
                    <a:pt x="629" y="1150"/>
                  </a:cubicBezTo>
                  <a:lnTo>
                    <a:pt x="703" y="1150"/>
                  </a:lnTo>
                  <a:cubicBezTo>
                    <a:pt x="999" y="1113"/>
                    <a:pt x="1221" y="817"/>
                    <a:pt x="1184" y="522"/>
                  </a:cubicBezTo>
                  <a:cubicBezTo>
                    <a:pt x="1150" y="213"/>
                    <a:pt x="89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584163" y="2956013"/>
              <a:ext cx="31450" cy="28150"/>
            </a:xfrm>
            <a:custGeom>
              <a:avLst/>
              <a:gdLst/>
              <a:ahLst/>
              <a:cxnLst/>
              <a:rect l="l" t="t" r="r" b="b"/>
              <a:pathLst>
                <a:path w="1258" h="1126" extrusionOk="0">
                  <a:moveTo>
                    <a:pt x="627" y="0"/>
                  </a:moveTo>
                  <a:cubicBezTo>
                    <a:pt x="580" y="0"/>
                    <a:pt x="531" y="5"/>
                    <a:pt x="481" y="16"/>
                  </a:cubicBezTo>
                  <a:cubicBezTo>
                    <a:pt x="185" y="90"/>
                    <a:pt x="0" y="386"/>
                    <a:pt x="74" y="719"/>
                  </a:cubicBezTo>
                  <a:cubicBezTo>
                    <a:pt x="148" y="978"/>
                    <a:pt x="370" y="1126"/>
                    <a:pt x="629" y="1126"/>
                  </a:cubicBezTo>
                  <a:lnTo>
                    <a:pt x="777" y="1126"/>
                  </a:lnTo>
                  <a:cubicBezTo>
                    <a:pt x="1073" y="1052"/>
                    <a:pt x="1257" y="756"/>
                    <a:pt x="1183" y="423"/>
                  </a:cubicBezTo>
                  <a:cubicBezTo>
                    <a:pt x="1121" y="171"/>
                    <a:pt x="89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756988" y="2929613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55" y="0"/>
                  </a:moveTo>
                  <a:cubicBezTo>
                    <a:pt x="260" y="37"/>
                    <a:pt x="1" y="296"/>
                    <a:pt x="38" y="629"/>
                  </a:cubicBezTo>
                  <a:cubicBezTo>
                    <a:pt x="38" y="925"/>
                    <a:pt x="297" y="1183"/>
                    <a:pt x="592" y="1183"/>
                  </a:cubicBezTo>
                  <a:cubicBezTo>
                    <a:pt x="629" y="1183"/>
                    <a:pt x="629" y="1146"/>
                    <a:pt x="629" y="1146"/>
                  </a:cubicBezTo>
                  <a:cubicBezTo>
                    <a:pt x="962" y="1146"/>
                    <a:pt x="1184" y="888"/>
                    <a:pt x="1184" y="555"/>
                  </a:cubicBezTo>
                  <a:cubicBezTo>
                    <a:pt x="1147" y="222"/>
                    <a:pt x="888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641463" y="29433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583" y="1"/>
                  </a:moveTo>
                  <a:cubicBezTo>
                    <a:pt x="562" y="1"/>
                    <a:pt x="540" y="2"/>
                    <a:pt x="518" y="5"/>
                  </a:cubicBezTo>
                  <a:cubicBezTo>
                    <a:pt x="185" y="79"/>
                    <a:pt x="1" y="375"/>
                    <a:pt x="38" y="707"/>
                  </a:cubicBezTo>
                  <a:cubicBezTo>
                    <a:pt x="112" y="966"/>
                    <a:pt x="333" y="1151"/>
                    <a:pt x="629" y="1151"/>
                  </a:cubicBezTo>
                  <a:lnTo>
                    <a:pt x="703" y="1151"/>
                  </a:lnTo>
                  <a:cubicBezTo>
                    <a:pt x="1036" y="1114"/>
                    <a:pt x="1221" y="818"/>
                    <a:pt x="1184" y="485"/>
                  </a:cubicBezTo>
                  <a:cubicBezTo>
                    <a:pt x="1115" y="211"/>
                    <a:pt x="85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815238" y="2926738"/>
              <a:ext cx="29600" cy="28775"/>
            </a:xfrm>
            <a:custGeom>
              <a:avLst/>
              <a:gdLst/>
              <a:ahLst/>
              <a:cxnLst/>
              <a:rect l="l" t="t" r="r" b="b"/>
              <a:pathLst>
                <a:path w="1184" h="1151" extrusionOk="0">
                  <a:moveTo>
                    <a:pt x="618" y="1"/>
                  </a:moveTo>
                  <a:cubicBezTo>
                    <a:pt x="597" y="1"/>
                    <a:pt x="576" y="2"/>
                    <a:pt x="555" y="4"/>
                  </a:cubicBezTo>
                  <a:cubicBezTo>
                    <a:pt x="259" y="4"/>
                    <a:pt x="0" y="300"/>
                    <a:pt x="37" y="596"/>
                  </a:cubicBezTo>
                  <a:cubicBezTo>
                    <a:pt x="37" y="929"/>
                    <a:pt x="296" y="1150"/>
                    <a:pt x="592" y="1150"/>
                  </a:cubicBezTo>
                  <a:lnTo>
                    <a:pt x="629" y="1150"/>
                  </a:lnTo>
                  <a:cubicBezTo>
                    <a:pt x="961" y="1150"/>
                    <a:pt x="1183" y="855"/>
                    <a:pt x="1183" y="522"/>
                  </a:cubicBezTo>
                  <a:cubicBezTo>
                    <a:pt x="1149" y="245"/>
                    <a:pt x="92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47013" y="2632913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1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671038" y="2657863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6"/>
                  </a:lnTo>
                  <a:lnTo>
                    <a:pt x="17451" y="9096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661788" y="2655088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82"/>
                    <a:pt x="371" y="2182"/>
                  </a:cubicBezTo>
                  <a:cubicBezTo>
                    <a:pt x="1369" y="2182"/>
                    <a:pt x="2182" y="1258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057388" y="2650488"/>
              <a:ext cx="51775" cy="59175"/>
            </a:xfrm>
            <a:custGeom>
              <a:avLst/>
              <a:gdLst/>
              <a:ahLst/>
              <a:cxnLst/>
              <a:rect l="l" t="t" r="r" b="b"/>
              <a:pathLst>
                <a:path w="2071" h="2367" extrusionOk="0">
                  <a:moveTo>
                    <a:pt x="37" y="0"/>
                  </a:moveTo>
                  <a:cubicBezTo>
                    <a:pt x="37" y="74"/>
                    <a:pt x="0" y="185"/>
                    <a:pt x="0" y="296"/>
                  </a:cubicBezTo>
                  <a:cubicBezTo>
                    <a:pt x="0" y="1442"/>
                    <a:pt x="851" y="2366"/>
                    <a:pt x="1849" y="2366"/>
                  </a:cubicBezTo>
                  <a:cubicBezTo>
                    <a:pt x="1923" y="2366"/>
                    <a:pt x="1997" y="2329"/>
                    <a:pt x="2071" y="2329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669188" y="28344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9"/>
                    <a:pt x="1923" y="2034"/>
                  </a:cubicBezTo>
                  <a:cubicBezTo>
                    <a:pt x="1923" y="925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2177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7388" y="28344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5"/>
                    <a:pt x="0" y="2071"/>
                  </a:cubicBezTo>
                  <a:cubicBezTo>
                    <a:pt x="0" y="2219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37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767163" y="2668963"/>
              <a:ext cx="243100" cy="206150"/>
            </a:xfrm>
            <a:custGeom>
              <a:avLst/>
              <a:gdLst/>
              <a:ahLst/>
              <a:cxnLst/>
              <a:rect l="l" t="t" r="r" b="b"/>
              <a:pathLst>
                <a:path w="9724" h="8246" extrusionOk="0">
                  <a:moveTo>
                    <a:pt x="4881" y="1"/>
                  </a:moveTo>
                  <a:cubicBezTo>
                    <a:pt x="2182" y="1"/>
                    <a:pt x="1" y="1849"/>
                    <a:pt x="1" y="4104"/>
                  </a:cubicBezTo>
                  <a:cubicBezTo>
                    <a:pt x="1" y="6396"/>
                    <a:pt x="2182" y="8245"/>
                    <a:pt x="4881" y="8245"/>
                  </a:cubicBezTo>
                  <a:cubicBezTo>
                    <a:pt x="7543" y="8245"/>
                    <a:pt x="9724" y="6396"/>
                    <a:pt x="9724" y="4104"/>
                  </a:cubicBezTo>
                  <a:cubicBezTo>
                    <a:pt x="9724" y="1849"/>
                    <a:pt x="7543" y="1"/>
                    <a:pt x="4881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841113" y="2705938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81"/>
                  </a:lnTo>
                  <a:lnTo>
                    <a:pt x="888" y="481"/>
                  </a:lnTo>
                  <a:lnTo>
                    <a:pt x="37" y="1294"/>
                  </a:lnTo>
                  <a:lnTo>
                    <a:pt x="37" y="2219"/>
                  </a:lnTo>
                  <a:lnTo>
                    <a:pt x="333" y="2736"/>
                  </a:lnTo>
                  <a:lnTo>
                    <a:pt x="2440" y="3624"/>
                  </a:lnTo>
                  <a:lnTo>
                    <a:pt x="2514" y="3808"/>
                  </a:lnTo>
                  <a:lnTo>
                    <a:pt x="2514" y="3993"/>
                  </a:lnTo>
                  <a:lnTo>
                    <a:pt x="2292" y="4215"/>
                  </a:lnTo>
                  <a:lnTo>
                    <a:pt x="1146" y="4215"/>
                  </a:lnTo>
                  <a:lnTo>
                    <a:pt x="296" y="3919"/>
                  </a:lnTo>
                  <a:lnTo>
                    <a:pt x="0" y="4844"/>
                  </a:lnTo>
                  <a:lnTo>
                    <a:pt x="962" y="5176"/>
                  </a:lnTo>
                  <a:lnTo>
                    <a:pt x="1331" y="5176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76"/>
                  </a:lnTo>
                  <a:lnTo>
                    <a:pt x="2699" y="5176"/>
                  </a:lnTo>
                  <a:lnTo>
                    <a:pt x="3549" y="4326"/>
                  </a:lnTo>
                  <a:lnTo>
                    <a:pt x="3549" y="3439"/>
                  </a:lnTo>
                  <a:lnTo>
                    <a:pt x="3254" y="2921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64"/>
                  </a:lnTo>
                  <a:lnTo>
                    <a:pt x="1294" y="1442"/>
                  </a:lnTo>
                  <a:lnTo>
                    <a:pt x="2440" y="1442"/>
                  </a:lnTo>
                  <a:lnTo>
                    <a:pt x="3254" y="1738"/>
                  </a:lnTo>
                  <a:lnTo>
                    <a:pt x="3586" y="814"/>
                  </a:lnTo>
                  <a:lnTo>
                    <a:pt x="2625" y="481"/>
                  </a:lnTo>
                  <a:lnTo>
                    <a:pt x="2255" y="481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584163" y="2736438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0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608188" y="2761388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5"/>
                  </a:lnTo>
                  <a:lnTo>
                    <a:pt x="17451" y="9095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598938" y="2758613"/>
              <a:ext cx="54575" cy="53650"/>
            </a:xfrm>
            <a:custGeom>
              <a:avLst/>
              <a:gdLst/>
              <a:ahLst/>
              <a:cxnLst/>
              <a:rect l="l" t="t" r="r" b="b"/>
              <a:pathLst>
                <a:path w="2183" h="2146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45"/>
                    <a:pt x="371" y="2145"/>
                  </a:cubicBezTo>
                  <a:cubicBezTo>
                    <a:pt x="1369" y="2145"/>
                    <a:pt x="2182" y="1221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994538" y="2753063"/>
              <a:ext cx="52700" cy="59200"/>
            </a:xfrm>
            <a:custGeom>
              <a:avLst/>
              <a:gdLst/>
              <a:ahLst/>
              <a:cxnLst/>
              <a:rect l="l" t="t" r="r" b="b"/>
              <a:pathLst>
                <a:path w="2108" h="2368" extrusionOk="0">
                  <a:moveTo>
                    <a:pt x="37" y="1"/>
                  </a:moveTo>
                  <a:cubicBezTo>
                    <a:pt x="37" y="112"/>
                    <a:pt x="0" y="223"/>
                    <a:pt x="0" y="334"/>
                  </a:cubicBezTo>
                  <a:cubicBezTo>
                    <a:pt x="0" y="1443"/>
                    <a:pt x="851" y="2367"/>
                    <a:pt x="1849" y="2367"/>
                  </a:cubicBezTo>
                  <a:cubicBezTo>
                    <a:pt x="1923" y="2367"/>
                    <a:pt x="2034" y="2367"/>
                    <a:pt x="2108" y="2330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3606338" y="29370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8"/>
                    <a:pt x="1923" y="2070"/>
                  </a:cubicBezTo>
                  <a:cubicBezTo>
                    <a:pt x="1923" y="924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3994538" y="29370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4"/>
                    <a:pt x="0" y="2070"/>
                  </a:cubicBezTo>
                  <a:cubicBezTo>
                    <a:pt x="0" y="2218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74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705238" y="2771563"/>
              <a:ext cx="242175" cy="206125"/>
            </a:xfrm>
            <a:custGeom>
              <a:avLst/>
              <a:gdLst/>
              <a:ahLst/>
              <a:cxnLst/>
              <a:rect l="l" t="t" r="r" b="b"/>
              <a:pathLst>
                <a:path w="9687" h="8245" extrusionOk="0">
                  <a:moveTo>
                    <a:pt x="4844" y="0"/>
                  </a:moveTo>
                  <a:cubicBezTo>
                    <a:pt x="2145" y="0"/>
                    <a:pt x="1" y="1849"/>
                    <a:pt x="1" y="4141"/>
                  </a:cubicBezTo>
                  <a:cubicBezTo>
                    <a:pt x="1" y="6396"/>
                    <a:pt x="2145" y="8245"/>
                    <a:pt x="4844" y="8245"/>
                  </a:cubicBezTo>
                  <a:cubicBezTo>
                    <a:pt x="7506" y="8245"/>
                    <a:pt x="9687" y="6396"/>
                    <a:pt x="9687" y="4141"/>
                  </a:cubicBezTo>
                  <a:cubicBezTo>
                    <a:pt x="9687" y="1849"/>
                    <a:pt x="7506" y="0"/>
                    <a:pt x="4844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778263" y="2809463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44"/>
                  </a:lnTo>
                  <a:lnTo>
                    <a:pt x="888" y="444"/>
                  </a:lnTo>
                  <a:lnTo>
                    <a:pt x="37" y="1294"/>
                  </a:lnTo>
                  <a:lnTo>
                    <a:pt x="37" y="2181"/>
                  </a:lnTo>
                  <a:lnTo>
                    <a:pt x="333" y="2699"/>
                  </a:lnTo>
                  <a:lnTo>
                    <a:pt x="2440" y="3623"/>
                  </a:lnTo>
                  <a:lnTo>
                    <a:pt x="2514" y="3808"/>
                  </a:lnTo>
                  <a:lnTo>
                    <a:pt x="2514" y="3956"/>
                  </a:lnTo>
                  <a:lnTo>
                    <a:pt x="2292" y="4178"/>
                  </a:lnTo>
                  <a:lnTo>
                    <a:pt x="1146" y="4178"/>
                  </a:lnTo>
                  <a:lnTo>
                    <a:pt x="296" y="3919"/>
                  </a:lnTo>
                  <a:lnTo>
                    <a:pt x="0" y="4806"/>
                  </a:lnTo>
                  <a:lnTo>
                    <a:pt x="962" y="5139"/>
                  </a:lnTo>
                  <a:lnTo>
                    <a:pt x="1331" y="5139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39"/>
                  </a:lnTo>
                  <a:lnTo>
                    <a:pt x="2699" y="5139"/>
                  </a:lnTo>
                  <a:lnTo>
                    <a:pt x="3549" y="4289"/>
                  </a:lnTo>
                  <a:lnTo>
                    <a:pt x="3549" y="3401"/>
                  </a:lnTo>
                  <a:lnTo>
                    <a:pt x="3254" y="2884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27"/>
                  </a:lnTo>
                  <a:lnTo>
                    <a:pt x="1294" y="1405"/>
                  </a:lnTo>
                  <a:lnTo>
                    <a:pt x="2440" y="1405"/>
                  </a:lnTo>
                  <a:lnTo>
                    <a:pt x="3254" y="1701"/>
                  </a:lnTo>
                  <a:lnTo>
                    <a:pt x="3586" y="776"/>
                  </a:lnTo>
                  <a:lnTo>
                    <a:pt x="2625" y="444"/>
                  </a:lnTo>
                  <a:lnTo>
                    <a:pt x="2255" y="44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442457" y="2911123"/>
              <a:ext cx="99590" cy="99609"/>
            </a:xfrm>
            <a:custGeom>
              <a:avLst/>
              <a:gdLst/>
              <a:ahLst/>
              <a:cxnLst/>
              <a:rect l="l" t="t" r="r" b="b"/>
              <a:pathLst>
                <a:path w="5472" h="5473" extrusionOk="0">
                  <a:moveTo>
                    <a:pt x="2736" y="1"/>
                  </a:moveTo>
                  <a:cubicBezTo>
                    <a:pt x="1220" y="1"/>
                    <a:pt x="0" y="1221"/>
                    <a:pt x="0" y="2737"/>
                  </a:cubicBezTo>
                  <a:cubicBezTo>
                    <a:pt x="0" y="4252"/>
                    <a:pt x="1220" y="5472"/>
                    <a:pt x="2736" y="5472"/>
                  </a:cubicBezTo>
                  <a:cubicBezTo>
                    <a:pt x="4252" y="5472"/>
                    <a:pt x="5472" y="4252"/>
                    <a:pt x="5472" y="2737"/>
                  </a:cubicBezTo>
                  <a:cubicBezTo>
                    <a:pt x="5472" y="1221"/>
                    <a:pt x="4252" y="1"/>
                    <a:pt x="273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468028" y="2936694"/>
              <a:ext cx="48467" cy="48467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331" y="1"/>
                  </a:moveTo>
                  <a:cubicBezTo>
                    <a:pt x="592" y="1"/>
                    <a:pt x="0" y="592"/>
                    <a:pt x="0" y="1332"/>
                  </a:cubicBezTo>
                  <a:cubicBezTo>
                    <a:pt x="0" y="2071"/>
                    <a:pt x="592" y="2662"/>
                    <a:pt x="1331" y="2662"/>
                  </a:cubicBezTo>
                  <a:cubicBezTo>
                    <a:pt x="2071" y="2662"/>
                    <a:pt x="2662" y="2071"/>
                    <a:pt x="2662" y="1332"/>
                  </a:cubicBezTo>
                  <a:cubicBezTo>
                    <a:pt x="2662" y="592"/>
                    <a:pt x="2071" y="1"/>
                    <a:pt x="1331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953270" y="2881511"/>
              <a:ext cx="417199" cy="82792"/>
            </a:xfrm>
            <a:custGeom>
              <a:avLst/>
              <a:gdLst/>
              <a:ahLst/>
              <a:cxnLst/>
              <a:rect l="l" t="t" r="r" b="b"/>
              <a:pathLst>
                <a:path w="22923" h="4549" extrusionOk="0">
                  <a:moveTo>
                    <a:pt x="1" y="1"/>
                  </a:moveTo>
                  <a:lnTo>
                    <a:pt x="1" y="223"/>
                  </a:lnTo>
                  <a:lnTo>
                    <a:pt x="1" y="3439"/>
                  </a:lnTo>
                  <a:lnTo>
                    <a:pt x="1" y="4327"/>
                  </a:lnTo>
                  <a:lnTo>
                    <a:pt x="1" y="4548"/>
                  </a:lnTo>
                  <a:lnTo>
                    <a:pt x="2921" y="4548"/>
                  </a:lnTo>
                  <a:cubicBezTo>
                    <a:pt x="2921" y="4474"/>
                    <a:pt x="2921" y="4437"/>
                    <a:pt x="2921" y="4364"/>
                  </a:cubicBezTo>
                  <a:cubicBezTo>
                    <a:pt x="2921" y="2589"/>
                    <a:pt x="4363" y="1110"/>
                    <a:pt x="6138" y="1110"/>
                  </a:cubicBezTo>
                  <a:cubicBezTo>
                    <a:pt x="7949" y="1110"/>
                    <a:pt x="9391" y="2589"/>
                    <a:pt x="9391" y="4364"/>
                  </a:cubicBezTo>
                  <a:cubicBezTo>
                    <a:pt x="9391" y="4437"/>
                    <a:pt x="9391" y="4474"/>
                    <a:pt x="9391" y="4548"/>
                  </a:cubicBezTo>
                  <a:lnTo>
                    <a:pt x="22922" y="4548"/>
                  </a:lnTo>
                  <a:lnTo>
                    <a:pt x="22922" y="1"/>
                  </a:ln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6"/>
            <p:cNvGrpSpPr/>
            <p:nvPr/>
          </p:nvGrpSpPr>
          <p:grpSpPr>
            <a:xfrm>
              <a:off x="5068211" y="1789033"/>
              <a:ext cx="436279" cy="550583"/>
              <a:chOff x="4827388" y="1855825"/>
              <a:chExt cx="402100" cy="507450"/>
            </a:xfrm>
          </p:grpSpPr>
          <p:sp>
            <p:nvSpPr>
              <p:cNvPr id="318" name="Google Shape;318;p16"/>
              <p:cNvSpPr/>
              <p:nvPr/>
            </p:nvSpPr>
            <p:spPr>
              <a:xfrm>
                <a:off x="4952163" y="1855825"/>
                <a:ext cx="1645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5842" extrusionOk="0">
                    <a:moveTo>
                      <a:pt x="3291" y="0"/>
                    </a:moveTo>
                    <a:cubicBezTo>
                      <a:pt x="1665" y="0"/>
                      <a:pt x="1" y="1146"/>
                      <a:pt x="1" y="3291"/>
                    </a:cubicBezTo>
                    <a:lnTo>
                      <a:pt x="1" y="5620"/>
                    </a:lnTo>
                    <a:cubicBezTo>
                      <a:pt x="1" y="5731"/>
                      <a:pt x="112" y="5842"/>
                      <a:pt x="223" y="5842"/>
                    </a:cubicBezTo>
                    <a:cubicBezTo>
                      <a:pt x="371" y="5842"/>
                      <a:pt x="445" y="5731"/>
                      <a:pt x="445" y="5620"/>
                    </a:cubicBezTo>
                    <a:lnTo>
                      <a:pt x="445" y="3291"/>
                    </a:lnTo>
                    <a:cubicBezTo>
                      <a:pt x="445" y="1368"/>
                      <a:pt x="1923" y="481"/>
                      <a:pt x="3291" y="481"/>
                    </a:cubicBezTo>
                    <a:cubicBezTo>
                      <a:pt x="4659" y="481"/>
                      <a:pt x="6138" y="1368"/>
                      <a:pt x="6138" y="3291"/>
                    </a:cubicBezTo>
                    <a:lnTo>
                      <a:pt x="6138" y="5620"/>
                    </a:lnTo>
                    <a:cubicBezTo>
                      <a:pt x="6138" y="5731"/>
                      <a:pt x="6249" y="5842"/>
                      <a:pt x="6360" y="5842"/>
                    </a:cubicBezTo>
                    <a:cubicBezTo>
                      <a:pt x="6508" y="5842"/>
                      <a:pt x="6582" y="5731"/>
                      <a:pt x="6582" y="5620"/>
                    </a:cubicBezTo>
                    <a:lnTo>
                      <a:pt x="6582" y="3291"/>
                    </a:lnTo>
                    <a:cubicBezTo>
                      <a:pt x="6582" y="1146"/>
                      <a:pt x="4955" y="0"/>
                      <a:pt x="3291" y="0"/>
                    </a:cubicBez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137963" y="1973200"/>
                <a:ext cx="91525" cy="3706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4826" extrusionOk="0">
                    <a:moveTo>
                      <a:pt x="2773" y="0"/>
                    </a:moveTo>
                    <a:lnTo>
                      <a:pt x="0" y="592"/>
                    </a:lnTo>
                    <a:lnTo>
                      <a:pt x="924" y="14826"/>
                    </a:lnTo>
                    <a:lnTo>
                      <a:pt x="3660" y="13938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A56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4827388" y="2008325"/>
                <a:ext cx="361425" cy="354950"/>
              </a:xfrm>
              <a:custGeom>
                <a:avLst/>
                <a:gdLst/>
                <a:ahLst/>
                <a:cxnLst/>
                <a:rect l="l" t="t" r="r" b="b"/>
                <a:pathLst>
                  <a:path w="14457" h="14198" extrusionOk="0">
                    <a:moveTo>
                      <a:pt x="925" y="0"/>
                    </a:moveTo>
                    <a:lnTo>
                      <a:pt x="1" y="14197"/>
                    </a:lnTo>
                    <a:lnTo>
                      <a:pt x="14456" y="14197"/>
                    </a:lnTo>
                    <a:lnTo>
                      <a:pt x="13532" y="0"/>
                    </a:lnTo>
                    <a:close/>
                  </a:path>
                </a:pathLst>
              </a:custGeom>
              <a:solidFill>
                <a:srgbClr val="EDCC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89313" y="2066550"/>
                <a:ext cx="237575" cy="2375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9502" extrusionOk="0">
                    <a:moveTo>
                      <a:pt x="4770" y="1"/>
                    </a:moveTo>
                    <a:cubicBezTo>
                      <a:pt x="2145" y="1"/>
                      <a:pt x="1" y="2145"/>
                      <a:pt x="1" y="4770"/>
                    </a:cubicBezTo>
                    <a:cubicBezTo>
                      <a:pt x="1" y="7395"/>
                      <a:pt x="2145" y="9502"/>
                      <a:pt x="4770" y="9502"/>
                    </a:cubicBezTo>
                    <a:cubicBezTo>
                      <a:pt x="7358" y="9502"/>
                      <a:pt x="9502" y="7395"/>
                      <a:pt x="9502" y="4770"/>
                    </a:cubicBezTo>
                    <a:cubicBezTo>
                      <a:pt x="9502" y="2145"/>
                      <a:pt x="7358" y="1"/>
                      <a:pt x="47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04113" y="2081350"/>
                <a:ext cx="104475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356" extrusionOk="0">
                    <a:moveTo>
                      <a:pt x="4178" y="0"/>
                    </a:moveTo>
                    <a:cubicBezTo>
                      <a:pt x="1849" y="0"/>
                      <a:pt x="0" y="1886"/>
                      <a:pt x="0" y="4178"/>
                    </a:cubicBezTo>
                    <a:cubicBezTo>
                      <a:pt x="0" y="6470"/>
                      <a:pt x="1849" y="8355"/>
                      <a:pt x="4178" y="8355"/>
                    </a:cubicBezTo>
                    <a:lnTo>
                      <a:pt x="4178" y="7875"/>
                    </a:lnTo>
                    <a:cubicBezTo>
                      <a:pt x="2108" y="7875"/>
                      <a:pt x="444" y="6211"/>
                      <a:pt x="444" y="4178"/>
                    </a:cubicBezTo>
                    <a:cubicBezTo>
                      <a:pt x="444" y="2107"/>
                      <a:pt x="2108" y="444"/>
                      <a:pt x="4178" y="444"/>
                    </a:cubicBezTo>
                    <a:lnTo>
                      <a:pt x="4178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4953088" y="2081350"/>
                <a:ext cx="5550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8356" extrusionOk="0">
                    <a:moveTo>
                      <a:pt x="2219" y="0"/>
                    </a:moveTo>
                    <a:cubicBezTo>
                      <a:pt x="962" y="0"/>
                      <a:pt x="1" y="1812"/>
                      <a:pt x="1" y="4178"/>
                    </a:cubicBezTo>
                    <a:cubicBezTo>
                      <a:pt x="1" y="6507"/>
                      <a:pt x="962" y="8355"/>
                      <a:pt x="2219" y="8355"/>
                    </a:cubicBezTo>
                    <a:lnTo>
                      <a:pt x="2219" y="7875"/>
                    </a:lnTo>
                    <a:cubicBezTo>
                      <a:pt x="1258" y="7875"/>
                      <a:pt x="445" y="6174"/>
                      <a:pt x="445" y="4178"/>
                    </a:cubicBezTo>
                    <a:cubicBezTo>
                      <a:pt x="445" y="2144"/>
                      <a:pt x="1258" y="444"/>
                      <a:pt x="2219" y="444"/>
                    </a:cubicBez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002088" y="2086875"/>
                <a:ext cx="12025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913" extrusionOk="0">
                    <a:moveTo>
                      <a:pt x="0" y="1"/>
                    </a:moveTo>
                    <a:lnTo>
                      <a:pt x="0" y="7913"/>
                    </a:lnTo>
                    <a:lnTo>
                      <a:pt x="481" y="791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008563" y="2081350"/>
                <a:ext cx="545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924" y="444"/>
                      <a:pt x="1738" y="2144"/>
                      <a:pt x="1738" y="4178"/>
                    </a:cubicBezTo>
                    <a:cubicBezTo>
                      <a:pt x="1738" y="6174"/>
                      <a:pt x="924" y="7875"/>
                      <a:pt x="0" y="7875"/>
                    </a:cubicBezTo>
                    <a:lnTo>
                      <a:pt x="0" y="8355"/>
                    </a:lnTo>
                    <a:cubicBezTo>
                      <a:pt x="1220" y="8355"/>
                      <a:pt x="2181" y="6507"/>
                      <a:pt x="2181" y="4178"/>
                    </a:cubicBezTo>
                    <a:cubicBezTo>
                      <a:pt x="2181" y="1812"/>
                      <a:pt x="1220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008563" y="2081350"/>
                <a:ext cx="1044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2034" y="444"/>
                      <a:pt x="3697" y="2107"/>
                      <a:pt x="3697" y="4178"/>
                    </a:cubicBezTo>
                    <a:cubicBezTo>
                      <a:pt x="3697" y="6211"/>
                      <a:pt x="2034" y="7875"/>
                      <a:pt x="0" y="7875"/>
                    </a:cubicBezTo>
                    <a:lnTo>
                      <a:pt x="0" y="8355"/>
                    </a:lnTo>
                    <a:cubicBezTo>
                      <a:pt x="2292" y="8355"/>
                      <a:pt x="4178" y="6470"/>
                      <a:pt x="4178" y="4178"/>
                    </a:cubicBezTo>
                    <a:cubicBezTo>
                      <a:pt x="4178" y="1849"/>
                      <a:pt x="2292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4909663" y="2180225"/>
                <a:ext cx="1969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445" extrusionOk="0">
                    <a:moveTo>
                      <a:pt x="0" y="1"/>
                    </a:moveTo>
                    <a:lnTo>
                      <a:pt x="0" y="445"/>
                    </a:lnTo>
                    <a:lnTo>
                      <a:pt x="7875" y="445"/>
                    </a:lnTo>
                    <a:lnTo>
                      <a:pt x="7875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4924438" y="2121075"/>
                <a:ext cx="167325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84" extrusionOk="0">
                    <a:moveTo>
                      <a:pt x="223" y="1"/>
                    </a:moveTo>
                    <a:lnTo>
                      <a:pt x="1" y="407"/>
                    </a:lnTo>
                    <a:cubicBezTo>
                      <a:pt x="925" y="925"/>
                      <a:pt x="2145" y="1184"/>
                      <a:pt x="3365" y="1184"/>
                    </a:cubicBezTo>
                    <a:cubicBezTo>
                      <a:pt x="4548" y="1184"/>
                      <a:pt x="5768" y="925"/>
                      <a:pt x="6693" y="407"/>
                    </a:cubicBezTo>
                    <a:lnTo>
                      <a:pt x="6471" y="1"/>
                    </a:lnTo>
                    <a:cubicBezTo>
                      <a:pt x="5620" y="500"/>
                      <a:pt x="4493" y="749"/>
                      <a:pt x="3361" y="749"/>
                    </a:cubicBezTo>
                    <a:cubicBezTo>
                      <a:pt x="2228" y="749"/>
                      <a:pt x="1091" y="500"/>
                      <a:pt x="223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4924438" y="2217425"/>
                <a:ext cx="1673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75" extrusionOk="0">
                    <a:moveTo>
                      <a:pt x="3347" y="1"/>
                    </a:moveTo>
                    <a:cubicBezTo>
                      <a:pt x="2136" y="1"/>
                      <a:pt x="925" y="269"/>
                      <a:pt x="1" y="805"/>
                    </a:cubicBezTo>
                    <a:lnTo>
                      <a:pt x="223" y="1175"/>
                    </a:lnTo>
                    <a:cubicBezTo>
                      <a:pt x="1091" y="694"/>
                      <a:pt x="2228" y="454"/>
                      <a:pt x="3361" y="454"/>
                    </a:cubicBezTo>
                    <a:cubicBezTo>
                      <a:pt x="4493" y="454"/>
                      <a:pt x="5620" y="694"/>
                      <a:pt x="6471" y="1175"/>
                    </a:cubicBezTo>
                    <a:lnTo>
                      <a:pt x="6693" y="805"/>
                    </a:lnTo>
                    <a:cubicBezTo>
                      <a:pt x="5768" y="269"/>
                      <a:pt x="4557" y="1"/>
                      <a:pt x="3347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4850513" y="1990750"/>
                <a:ext cx="4437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704" extrusionOk="0">
                    <a:moveTo>
                      <a:pt x="1775" y="1"/>
                    </a:moveTo>
                    <a:lnTo>
                      <a:pt x="0" y="703"/>
                    </a:lnTo>
                    <a:lnTo>
                      <a:pt x="1775" y="703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4892088" y="1973200"/>
                <a:ext cx="3152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2608" h="1406" extrusionOk="0">
                    <a:moveTo>
                      <a:pt x="1" y="0"/>
                    </a:moveTo>
                    <a:lnTo>
                      <a:pt x="112" y="703"/>
                    </a:lnTo>
                    <a:lnTo>
                      <a:pt x="112" y="1405"/>
                    </a:lnTo>
                    <a:lnTo>
                      <a:pt x="10574" y="1405"/>
                    </a:lnTo>
                    <a:lnTo>
                      <a:pt x="10574" y="8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rgbClr val="E4A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4925363" y="1867825"/>
                <a:ext cx="165475" cy="176575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7063" extrusionOk="0">
                    <a:moveTo>
                      <a:pt x="3291" y="1"/>
                    </a:moveTo>
                    <a:cubicBezTo>
                      <a:pt x="1664" y="1"/>
                      <a:pt x="1" y="1147"/>
                      <a:pt x="1" y="3291"/>
                    </a:cubicBezTo>
                    <a:lnTo>
                      <a:pt x="1" y="6840"/>
                    </a:lnTo>
                    <a:cubicBezTo>
                      <a:pt x="1" y="6951"/>
                      <a:pt x="112" y="7062"/>
                      <a:pt x="223" y="7062"/>
                    </a:cubicBezTo>
                    <a:cubicBezTo>
                      <a:pt x="370" y="7062"/>
                      <a:pt x="481" y="6951"/>
                      <a:pt x="481" y="6840"/>
                    </a:cubicBezTo>
                    <a:lnTo>
                      <a:pt x="481" y="3291"/>
                    </a:lnTo>
                    <a:cubicBezTo>
                      <a:pt x="481" y="1369"/>
                      <a:pt x="1923" y="481"/>
                      <a:pt x="3291" y="481"/>
                    </a:cubicBezTo>
                    <a:cubicBezTo>
                      <a:pt x="4659" y="481"/>
                      <a:pt x="6138" y="1369"/>
                      <a:pt x="6138" y="3291"/>
                    </a:cubicBezTo>
                    <a:lnTo>
                      <a:pt x="6138" y="6840"/>
                    </a:lnTo>
                    <a:cubicBezTo>
                      <a:pt x="6138" y="6951"/>
                      <a:pt x="6249" y="7062"/>
                      <a:pt x="6360" y="7062"/>
                    </a:cubicBezTo>
                    <a:cubicBezTo>
                      <a:pt x="6508" y="7062"/>
                      <a:pt x="6582" y="6951"/>
                      <a:pt x="6619" y="6840"/>
                    </a:cubicBezTo>
                    <a:lnTo>
                      <a:pt x="6619" y="3291"/>
                    </a:lnTo>
                    <a:cubicBezTo>
                      <a:pt x="6619" y="1147"/>
                      <a:pt x="4955" y="1"/>
                      <a:pt x="3291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16"/>
            <p:cNvSpPr/>
            <p:nvPr/>
          </p:nvSpPr>
          <p:spPr>
            <a:xfrm>
              <a:off x="2899225" y="3896600"/>
              <a:ext cx="3218100" cy="11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4" name="Google Shape;3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title"/>
          </p:nvPr>
        </p:nvSpPr>
        <p:spPr>
          <a:xfrm>
            <a:off x="1863400" y="409575"/>
            <a:ext cx="5059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Distribución ventas por e-commerce</a:t>
            </a:r>
            <a:endParaRPr dirty="0"/>
          </a:p>
        </p:txBody>
      </p:sp>
      <p:sp>
        <p:nvSpPr>
          <p:cNvPr id="340" name="Google Shape;340;p17"/>
          <p:cNvSpPr/>
          <p:nvPr/>
        </p:nvSpPr>
        <p:spPr>
          <a:xfrm>
            <a:off x="4767933" y="1488469"/>
            <a:ext cx="41585" cy="42310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6602536" y="15919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6688984" y="3162198"/>
            <a:ext cx="2343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5684243" y="15919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5770691" y="2169360"/>
            <a:ext cx="234300" cy="16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5413362" y="11152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74%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6331655" y="11152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26%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2155500" y="2626525"/>
            <a:ext cx="32259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Las ventas de vtex representan apenas más de ¼ de las ventas, pero las mismas son más convenientes debido a que están exentas de las condiciones, penalizaciones y comisiones más altas de la plataforma Mercado Libre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1819866" y="1662750"/>
            <a:ext cx="234300" cy="2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1863391" y="2709713"/>
            <a:ext cx="234300" cy="23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 txBox="1"/>
          <p:nvPr/>
        </p:nvSpPr>
        <p:spPr>
          <a:xfrm>
            <a:off x="5684239" y="184873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608014" y="284156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2111975" y="1579599"/>
            <a:ext cx="32259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Mercado Libre lidera ampliamente las ventas. El porcentaje mostrado es la suma de todas las tiendas en la plataforma.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413" y="4067800"/>
            <a:ext cx="626900" cy="4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7"/>
          <p:cNvSpPr txBox="1"/>
          <p:nvPr/>
        </p:nvSpPr>
        <p:spPr>
          <a:xfrm>
            <a:off x="1605871" y="1055412"/>
            <a:ext cx="36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Datos = 58.169 </a:t>
            </a:r>
            <a:r>
              <a:rPr lang="en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Ventas del 1º trimestre del 2021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762" y="4091151"/>
            <a:ext cx="442821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>
            <a:spLocks noGrp="1"/>
          </p:cNvSpPr>
          <p:nvPr>
            <p:ph type="title"/>
          </p:nvPr>
        </p:nvSpPr>
        <p:spPr>
          <a:xfrm>
            <a:off x="1153475" y="267010"/>
            <a:ext cx="66453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Distribución ventas por tienda</a:t>
            </a:r>
            <a:endParaRPr dirty="0"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5994551" y="2632083"/>
            <a:ext cx="2228100" cy="989425"/>
            <a:chOff x="457875" y="3639725"/>
            <a:chExt cx="2228100" cy="989425"/>
          </a:xfrm>
        </p:grpSpPr>
        <p:sp>
          <p:nvSpPr>
            <p:cNvPr id="363" name="Google Shape;363;p18"/>
            <p:cNvSpPr txBox="1"/>
            <p:nvPr/>
          </p:nvSpPr>
          <p:spPr>
            <a:xfrm>
              <a:off x="457875" y="39964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457875" y="3639725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MARK</a:t>
              </a:r>
              <a:endParaRPr sz="21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57875" y="1513537"/>
            <a:ext cx="5723044" cy="3462175"/>
            <a:chOff x="457875" y="1421125"/>
            <a:chExt cx="5723044" cy="3462175"/>
          </a:xfrm>
        </p:grpSpPr>
        <p:sp>
          <p:nvSpPr>
            <p:cNvPr id="366" name="Google Shape;366;p18"/>
            <p:cNvSpPr txBox="1"/>
            <p:nvPr/>
          </p:nvSpPr>
          <p:spPr>
            <a:xfrm>
              <a:off x="457875" y="142112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4905319" y="46028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GRID</a:t>
              </a:r>
              <a:endParaRPr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" name="Google Shape;368;p18"/>
          <p:cNvGrpSpPr/>
          <p:nvPr/>
        </p:nvGrpSpPr>
        <p:grpSpPr>
          <a:xfrm>
            <a:off x="438126" y="2365755"/>
            <a:ext cx="2228250" cy="989475"/>
            <a:chOff x="6457950" y="3639700"/>
            <a:chExt cx="2228250" cy="989475"/>
          </a:xfrm>
        </p:grpSpPr>
        <p:sp>
          <p:nvSpPr>
            <p:cNvPr id="369" name="Google Shape;369;p18"/>
            <p:cNvSpPr txBox="1"/>
            <p:nvPr/>
          </p:nvSpPr>
          <p:spPr>
            <a:xfrm>
              <a:off x="6457950" y="399647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Adidas, Fila, 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Nike, Puma, Rebook, Stadium y Umbro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6458100" y="3639700"/>
              <a:ext cx="2228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Tiendas de terceros</a:t>
              </a:r>
              <a:endParaRPr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" name="Google Shape;371;p18"/>
          <p:cNvGrpSpPr/>
          <p:nvPr/>
        </p:nvGrpSpPr>
        <p:grpSpPr>
          <a:xfrm>
            <a:off x="878665" y="1231581"/>
            <a:ext cx="2228100" cy="989450"/>
            <a:chOff x="6458025" y="1064400"/>
            <a:chExt cx="2228100" cy="989450"/>
          </a:xfrm>
        </p:grpSpPr>
        <p:sp>
          <p:nvSpPr>
            <p:cNvPr id="372" name="Google Shape;372;p18"/>
            <p:cNvSpPr txBox="1"/>
            <p:nvPr/>
          </p:nvSpPr>
          <p:spPr>
            <a:xfrm>
              <a:off x="6458025" y="14211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7410525" y="10644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Dash</a:t>
              </a:r>
              <a:endParaRPr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74" name="Google Shape;3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18"/>
          <p:cNvGrpSpPr/>
          <p:nvPr/>
        </p:nvGrpSpPr>
        <p:grpSpPr>
          <a:xfrm>
            <a:off x="3276831" y="1698956"/>
            <a:ext cx="2700525" cy="2663163"/>
            <a:chOff x="3504625" y="1743425"/>
            <a:chExt cx="2164750" cy="2134800"/>
          </a:xfrm>
        </p:grpSpPr>
        <p:sp>
          <p:nvSpPr>
            <p:cNvPr id="376" name="Google Shape;376;p18"/>
            <p:cNvSpPr/>
            <p:nvPr/>
          </p:nvSpPr>
          <p:spPr>
            <a:xfrm>
              <a:off x="3504625" y="1743425"/>
              <a:ext cx="2134800" cy="2134800"/>
            </a:xfrm>
            <a:prstGeom prst="pie">
              <a:avLst>
                <a:gd name="adj1" fmla="val 19001718"/>
                <a:gd name="adj2" fmla="val 2901665"/>
              </a:avLst>
            </a:prstGeom>
            <a:solidFill>
              <a:srgbClr val="39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4788575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12,6%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2936698" y="1395096"/>
            <a:ext cx="3270945" cy="3270945"/>
            <a:chOff x="3261050" y="1499850"/>
            <a:chExt cx="2622000" cy="2622000"/>
          </a:xfrm>
        </p:grpSpPr>
        <p:sp>
          <p:nvSpPr>
            <p:cNvPr id="379" name="Google Shape;379;p18"/>
            <p:cNvSpPr/>
            <p:nvPr/>
          </p:nvSpPr>
          <p:spPr>
            <a:xfrm>
              <a:off x="3261050" y="1499850"/>
              <a:ext cx="2622000" cy="2622000"/>
            </a:xfrm>
            <a:prstGeom prst="pie">
              <a:avLst>
                <a:gd name="adj1" fmla="val 2723899"/>
                <a:gd name="adj2" fmla="val 803740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4131500" y="33574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21,6%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1" name="Google Shape;381;p18"/>
          <p:cNvGrpSpPr/>
          <p:nvPr/>
        </p:nvGrpSpPr>
        <p:grpSpPr>
          <a:xfrm>
            <a:off x="2765678" y="1224076"/>
            <a:ext cx="3612635" cy="3612635"/>
            <a:chOff x="3123960" y="1362760"/>
            <a:chExt cx="2895900" cy="2895900"/>
          </a:xfrm>
        </p:grpSpPr>
        <p:sp>
          <p:nvSpPr>
            <p:cNvPr id="382" name="Google Shape;382;p18"/>
            <p:cNvSpPr/>
            <p:nvPr/>
          </p:nvSpPr>
          <p:spPr>
            <a:xfrm>
              <a:off x="3123960" y="1362760"/>
              <a:ext cx="2895900" cy="2895900"/>
            </a:xfrm>
            <a:prstGeom prst="pie">
              <a:avLst>
                <a:gd name="adj1" fmla="val 7942849"/>
                <a:gd name="adj2" fmla="val 1350011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3261050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28,3%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2472083" y="1098784"/>
            <a:ext cx="4199834" cy="4031421"/>
            <a:chOff x="2888613" y="1262326"/>
            <a:chExt cx="3366600" cy="3231600"/>
          </a:xfrm>
        </p:grpSpPr>
        <p:sp>
          <p:nvSpPr>
            <p:cNvPr id="385" name="Google Shape;385;p18"/>
            <p:cNvSpPr/>
            <p:nvPr/>
          </p:nvSpPr>
          <p:spPr>
            <a:xfrm>
              <a:off x="2888613" y="1262326"/>
              <a:ext cx="3366600" cy="3231600"/>
            </a:xfrm>
            <a:prstGeom prst="pie">
              <a:avLst>
                <a:gd name="adj1" fmla="val 13421822"/>
                <a:gd name="adj2" fmla="val 1906799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4131500" y="15100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37,5%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87" name="Google Shape;387;p18"/>
          <p:cNvSpPr/>
          <p:nvPr/>
        </p:nvSpPr>
        <p:spPr>
          <a:xfrm>
            <a:off x="4183449" y="2641847"/>
            <a:ext cx="777000" cy="777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4077225" y="2535625"/>
            <a:ext cx="989400" cy="989400"/>
          </a:xfrm>
          <a:prstGeom prst="ellipse">
            <a:avLst/>
          </a:prstGeom>
          <a:solidFill>
            <a:srgbClr val="92929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4272313" y="2745098"/>
            <a:ext cx="599219" cy="570458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title"/>
          </p:nvPr>
        </p:nvSpPr>
        <p:spPr>
          <a:xfrm>
            <a:off x="0" y="144675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Ganancias por tienda</a:t>
            </a:r>
            <a:endParaRPr dirty="0"/>
          </a:p>
        </p:txBody>
      </p:sp>
      <p:sp>
        <p:nvSpPr>
          <p:cNvPr id="396" name="Google Shape;396;p19"/>
          <p:cNvSpPr txBox="1"/>
          <p:nvPr/>
        </p:nvSpPr>
        <p:spPr>
          <a:xfrm>
            <a:off x="6138174" y="791275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Grid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97" name="Google Shape;397;p19"/>
          <p:cNvGrpSpPr/>
          <p:nvPr/>
        </p:nvGrpSpPr>
        <p:grpSpPr>
          <a:xfrm>
            <a:off x="2291719" y="1162778"/>
            <a:ext cx="3846454" cy="259994"/>
            <a:chOff x="2378325" y="3625438"/>
            <a:chExt cx="4118700" cy="429600"/>
          </a:xfrm>
        </p:grpSpPr>
        <p:grpSp>
          <p:nvGrpSpPr>
            <p:cNvPr id="398" name="Google Shape;398;p19"/>
            <p:cNvGrpSpPr/>
            <p:nvPr/>
          </p:nvGrpSpPr>
          <p:grpSpPr>
            <a:xfrm>
              <a:off x="3954813" y="3680166"/>
              <a:ext cx="2542212" cy="320121"/>
              <a:chOff x="3300938" y="3680166"/>
              <a:chExt cx="2542212" cy="320121"/>
            </a:xfrm>
          </p:grpSpPr>
          <p:sp>
            <p:nvSpPr>
              <p:cNvPr id="399" name="Google Shape;399;p19"/>
              <p:cNvSpPr/>
              <p:nvPr/>
            </p:nvSpPr>
            <p:spPr>
              <a:xfrm>
                <a:off x="3300950" y="3680187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3300938" y="3680166"/>
                <a:ext cx="8721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1" name="Google Shape;401;p19"/>
            <p:cNvSpPr txBox="1"/>
            <p:nvPr/>
          </p:nvSpPr>
          <p:spPr>
            <a:xfrm>
              <a:off x="3227925" y="362543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26,9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02" name="Google Shape;402;p19"/>
            <p:cNvCxnSpPr/>
            <p:nvPr/>
          </p:nvCxnSpPr>
          <p:spPr>
            <a:xfrm rot="10800000">
              <a:off x="2378325" y="3840225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03" name="Google Shape;403;p19"/>
          <p:cNvSpPr txBox="1"/>
          <p:nvPr/>
        </p:nvSpPr>
        <p:spPr>
          <a:xfrm>
            <a:off x="6138177" y="116273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Dash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6138177" y="1519678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Nike</a:t>
            </a:r>
            <a:endParaRPr sz="21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05" name="Google Shape;405;p19"/>
          <p:cNvGrpSpPr/>
          <p:nvPr/>
        </p:nvGrpSpPr>
        <p:grpSpPr>
          <a:xfrm>
            <a:off x="3083807" y="1528116"/>
            <a:ext cx="3053012" cy="259994"/>
            <a:chOff x="3227925" y="1594350"/>
            <a:chExt cx="3269100" cy="429600"/>
          </a:xfrm>
        </p:grpSpPr>
        <p:grpSp>
          <p:nvGrpSpPr>
            <p:cNvPr id="406" name="Google Shape;406;p19"/>
            <p:cNvGrpSpPr/>
            <p:nvPr/>
          </p:nvGrpSpPr>
          <p:grpSpPr>
            <a:xfrm>
              <a:off x="3954816" y="1649098"/>
              <a:ext cx="2542209" cy="320101"/>
              <a:chOff x="3300941" y="1649098"/>
              <a:chExt cx="2542209" cy="320101"/>
            </a:xfrm>
          </p:grpSpPr>
          <p:sp>
            <p:nvSpPr>
              <p:cNvPr id="407" name="Google Shape;407;p19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3300941" y="1649098"/>
                <a:ext cx="7269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9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14,8</a:t>
              </a:r>
              <a:r>
                <a:rPr lang="en" sz="1700">
                  <a:solidFill>
                    <a:schemeClr val="dk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dk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410" name="Google Shape;410;p19"/>
          <p:cNvGrpSpPr/>
          <p:nvPr/>
        </p:nvGrpSpPr>
        <p:grpSpPr>
          <a:xfrm>
            <a:off x="2290716" y="735817"/>
            <a:ext cx="3846454" cy="259994"/>
            <a:chOff x="2378325" y="1594350"/>
            <a:chExt cx="4118700" cy="429600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3954817" y="1649098"/>
              <a:ext cx="2542208" cy="320102"/>
              <a:chOff x="3300942" y="1649098"/>
              <a:chExt cx="2542208" cy="320102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3300942" y="1649098"/>
                <a:ext cx="10200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19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33,2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15" name="Google Shape;415;p19"/>
            <p:cNvCxnSpPr>
              <a:stCxn id="414" idx="1"/>
            </p:cNvCxnSpPr>
            <p:nvPr/>
          </p:nvCxnSpPr>
          <p:spPr>
            <a:xfrm rot="10800000">
              <a:off x="2378325" y="180915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16" name="Google Shape;416;p19"/>
          <p:cNvGrpSpPr/>
          <p:nvPr/>
        </p:nvGrpSpPr>
        <p:grpSpPr>
          <a:xfrm>
            <a:off x="2291069" y="1938773"/>
            <a:ext cx="3846454" cy="259994"/>
            <a:chOff x="2378325" y="2609888"/>
            <a:chExt cx="4118700" cy="429600"/>
          </a:xfrm>
        </p:grpSpPr>
        <p:grpSp>
          <p:nvGrpSpPr>
            <p:cNvPr id="417" name="Google Shape;417;p19"/>
            <p:cNvGrpSpPr/>
            <p:nvPr/>
          </p:nvGrpSpPr>
          <p:grpSpPr>
            <a:xfrm>
              <a:off x="3954813" y="2664644"/>
              <a:ext cx="2542212" cy="320123"/>
              <a:chOff x="3300938" y="2664644"/>
              <a:chExt cx="2542212" cy="320123"/>
            </a:xfrm>
          </p:grpSpPr>
          <p:sp>
            <p:nvSpPr>
              <p:cNvPr id="418" name="Google Shape;418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3300938" y="2664667"/>
                <a:ext cx="6126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10,9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21" name="Google Shape;421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22" name="Google Shape;422;p19"/>
          <p:cNvSpPr txBox="1"/>
          <p:nvPr/>
        </p:nvSpPr>
        <p:spPr>
          <a:xfrm>
            <a:off x="6138177" y="1938714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Mark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23" name="Google Shape;423;p19"/>
          <p:cNvGrpSpPr/>
          <p:nvPr/>
        </p:nvGrpSpPr>
        <p:grpSpPr>
          <a:xfrm>
            <a:off x="2291123" y="2337828"/>
            <a:ext cx="3846454" cy="259994"/>
            <a:chOff x="2378325" y="2609888"/>
            <a:chExt cx="4118700" cy="429600"/>
          </a:xfrm>
        </p:grpSpPr>
        <p:grpSp>
          <p:nvGrpSpPr>
            <p:cNvPr id="424" name="Google Shape;424;p19"/>
            <p:cNvGrpSpPr/>
            <p:nvPr/>
          </p:nvGrpSpPr>
          <p:grpSpPr>
            <a:xfrm>
              <a:off x="3954825" y="2664644"/>
              <a:ext cx="2542200" cy="320114"/>
              <a:chOff x="3300950" y="2664644"/>
              <a:chExt cx="2542200" cy="320114"/>
            </a:xfrm>
          </p:grpSpPr>
          <p:sp>
            <p:nvSpPr>
              <p:cNvPr id="425" name="Google Shape;425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3300959" y="2664657"/>
                <a:ext cx="3669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6,3</a:t>
              </a:r>
              <a:r>
                <a:rPr lang="en" sz="1700">
                  <a:solidFill>
                    <a:schemeClr val="dk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dk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28" name="Google Shape;428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29" name="Google Shape;429;p19"/>
          <p:cNvSpPr txBox="1"/>
          <p:nvPr/>
        </p:nvSpPr>
        <p:spPr>
          <a:xfrm>
            <a:off x="6138231" y="233777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Puma</a:t>
            </a:r>
            <a:endParaRPr sz="21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0" name="Google Shape;430;p19"/>
          <p:cNvCxnSpPr/>
          <p:nvPr/>
        </p:nvCxnSpPr>
        <p:spPr>
          <a:xfrm rot="10800000">
            <a:off x="2290732" y="1658251"/>
            <a:ext cx="79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1" name="Google Shape;431;p19"/>
          <p:cNvGrpSpPr/>
          <p:nvPr/>
        </p:nvGrpSpPr>
        <p:grpSpPr>
          <a:xfrm>
            <a:off x="2291073" y="2739778"/>
            <a:ext cx="3846454" cy="259994"/>
            <a:chOff x="2378325" y="2609888"/>
            <a:chExt cx="4118700" cy="429600"/>
          </a:xfrm>
        </p:grpSpPr>
        <p:grpSp>
          <p:nvGrpSpPr>
            <p:cNvPr id="432" name="Google Shape;432;p19"/>
            <p:cNvGrpSpPr/>
            <p:nvPr/>
          </p:nvGrpSpPr>
          <p:grpSpPr>
            <a:xfrm>
              <a:off x="3954825" y="2664644"/>
              <a:ext cx="2542200" cy="320114"/>
              <a:chOff x="3300950" y="2664644"/>
              <a:chExt cx="2542200" cy="320114"/>
            </a:xfrm>
          </p:grpSpPr>
          <p:sp>
            <p:nvSpPr>
              <p:cNvPr id="433" name="Google Shape;433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300957" y="2664657"/>
                <a:ext cx="2661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" name="Google Shape;435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4,6</a:t>
              </a:r>
              <a:r>
                <a:rPr lang="en" sz="1700">
                  <a:solidFill>
                    <a:srgbClr val="0000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0000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36" name="Google Shape;436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37" name="Google Shape;437;p19"/>
          <p:cNvSpPr txBox="1"/>
          <p:nvPr/>
        </p:nvSpPr>
        <p:spPr>
          <a:xfrm>
            <a:off x="6138181" y="273972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Fila</a:t>
            </a:r>
            <a:endParaRPr sz="2100">
              <a:solidFill>
                <a:srgbClr val="0000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38" name="Google Shape;438;p19"/>
          <p:cNvGrpSpPr/>
          <p:nvPr/>
        </p:nvGrpSpPr>
        <p:grpSpPr>
          <a:xfrm>
            <a:off x="2298381" y="3146089"/>
            <a:ext cx="3846454" cy="259994"/>
            <a:chOff x="2378325" y="2609888"/>
            <a:chExt cx="4118700" cy="429600"/>
          </a:xfrm>
        </p:grpSpPr>
        <p:grpSp>
          <p:nvGrpSpPr>
            <p:cNvPr id="439" name="Google Shape;439;p19"/>
            <p:cNvGrpSpPr/>
            <p:nvPr/>
          </p:nvGrpSpPr>
          <p:grpSpPr>
            <a:xfrm>
              <a:off x="3954825" y="2664640"/>
              <a:ext cx="2542200" cy="320104"/>
              <a:chOff x="3300950" y="2664640"/>
              <a:chExt cx="2542200" cy="320104"/>
            </a:xfrm>
          </p:grpSpPr>
          <p:sp>
            <p:nvSpPr>
              <p:cNvPr id="440" name="Google Shape;440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3300951" y="2664640"/>
                <a:ext cx="1572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442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BF9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1,5</a:t>
              </a:r>
              <a:r>
                <a:rPr lang="en" sz="1700">
                  <a:solidFill>
                    <a:srgbClr val="BF9000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BF9000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43" name="Google Shape;443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BF9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44" name="Google Shape;444;p19"/>
          <p:cNvSpPr txBox="1"/>
          <p:nvPr/>
        </p:nvSpPr>
        <p:spPr>
          <a:xfrm>
            <a:off x="6145489" y="314603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Adidas Perf.</a:t>
            </a:r>
            <a:endParaRPr sz="2100">
              <a:solidFill>
                <a:srgbClr val="BF9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2305689" y="3552399"/>
            <a:ext cx="3846454" cy="259994"/>
            <a:chOff x="2378325" y="2609888"/>
            <a:chExt cx="4118700" cy="429600"/>
          </a:xfrm>
        </p:grpSpPr>
        <p:grpSp>
          <p:nvGrpSpPr>
            <p:cNvPr id="446" name="Google Shape;446;p19"/>
            <p:cNvGrpSpPr/>
            <p:nvPr/>
          </p:nvGrpSpPr>
          <p:grpSpPr>
            <a:xfrm>
              <a:off x="3954817" y="2664644"/>
              <a:ext cx="2542208" cy="320120"/>
              <a:chOff x="3300942" y="2664644"/>
              <a:chExt cx="2542208" cy="320120"/>
            </a:xfrm>
          </p:grpSpPr>
          <p:sp>
            <p:nvSpPr>
              <p:cNvPr id="447" name="Google Shape;447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3300942" y="2664664"/>
                <a:ext cx="1260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98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449" name="Google Shape;449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8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1,2</a:t>
              </a:r>
              <a:r>
                <a:rPr lang="en" sz="1700">
                  <a:solidFill>
                    <a:srgbClr val="980000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980000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50" name="Google Shape;450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1" name="Google Shape;451;p19"/>
          <p:cNvSpPr txBox="1"/>
          <p:nvPr/>
        </p:nvSpPr>
        <p:spPr>
          <a:xfrm>
            <a:off x="6152797" y="3552341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Stadium</a:t>
            </a:r>
            <a:endParaRPr sz="2100">
              <a:solidFill>
                <a:srgbClr val="98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52" name="Google Shape;452;p19"/>
          <p:cNvGrpSpPr/>
          <p:nvPr/>
        </p:nvGrpSpPr>
        <p:grpSpPr>
          <a:xfrm>
            <a:off x="2320252" y="3951455"/>
            <a:ext cx="3846454" cy="259994"/>
            <a:chOff x="2378325" y="2609888"/>
            <a:chExt cx="4118700" cy="429600"/>
          </a:xfrm>
        </p:grpSpPr>
        <p:grpSp>
          <p:nvGrpSpPr>
            <p:cNvPr id="453" name="Google Shape;453;p19"/>
            <p:cNvGrpSpPr/>
            <p:nvPr/>
          </p:nvGrpSpPr>
          <p:grpSpPr>
            <a:xfrm>
              <a:off x="3954825" y="2664644"/>
              <a:ext cx="2542200" cy="320110"/>
              <a:chOff x="3300950" y="2664644"/>
              <a:chExt cx="2542200" cy="320110"/>
            </a:xfrm>
          </p:grpSpPr>
          <p:sp>
            <p:nvSpPr>
              <p:cNvPr id="454" name="Google Shape;454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3300950" y="2664654"/>
                <a:ext cx="1104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274E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456" name="Google Shape;456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0,5</a:t>
              </a:r>
              <a:r>
                <a:rPr lang="en" sz="1700">
                  <a:solidFill>
                    <a:srgbClr val="0C343D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0C343D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57" name="Google Shape;457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0C343D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8" name="Google Shape;458;p19"/>
          <p:cNvSpPr txBox="1"/>
          <p:nvPr/>
        </p:nvSpPr>
        <p:spPr>
          <a:xfrm>
            <a:off x="6167360" y="3951397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74E1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Rebook</a:t>
            </a:r>
            <a:endParaRPr sz="2100">
              <a:solidFill>
                <a:srgbClr val="274E1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59" name="Google Shape;459;p19"/>
          <p:cNvGrpSpPr/>
          <p:nvPr/>
        </p:nvGrpSpPr>
        <p:grpSpPr>
          <a:xfrm>
            <a:off x="2327560" y="4357766"/>
            <a:ext cx="3846454" cy="259994"/>
            <a:chOff x="2378325" y="2609888"/>
            <a:chExt cx="4118700" cy="429600"/>
          </a:xfrm>
        </p:grpSpPr>
        <p:grpSp>
          <p:nvGrpSpPr>
            <p:cNvPr id="460" name="Google Shape;460;p19"/>
            <p:cNvGrpSpPr/>
            <p:nvPr/>
          </p:nvGrpSpPr>
          <p:grpSpPr>
            <a:xfrm>
              <a:off x="3954824" y="2664637"/>
              <a:ext cx="2542201" cy="320107"/>
              <a:chOff x="3300949" y="2664637"/>
              <a:chExt cx="2542201" cy="320107"/>
            </a:xfrm>
          </p:grpSpPr>
          <p:sp>
            <p:nvSpPr>
              <p:cNvPr id="461" name="Google Shape;461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3300949" y="2664637"/>
                <a:ext cx="405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0124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0,1</a:t>
              </a:r>
              <a:r>
                <a:rPr lang="en" sz="1700">
                  <a:solidFill>
                    <a:srgbClr val="20124D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20124D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64" name="Google Shape;464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20124D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65" name="Google Shape;465;p19"/>
          <p:cNvSpPr txBox="1"/>
          <p:nvPr/>
        </p:nvSpPr>
        <p:spPr>
          <a:xfrm>
            <a:off x="6174669" y="4357707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124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Umbro</a:t>
            </a:r>
            <a:endParaRPr sz="2100">
              <a:solidFill>
                <a:srgbClr val="20124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6" name="Google Shape;466;p19"/>
          <p:cNvGrpSpPr/>
          <p:nvPr/>
        </p:nvGrpSpPr>
        <p:grpSpPr>
          <a:xfrm>
            <a:off x="2334869" y="4756822"/>
            <a:ext cx="3846454" cy="259994"/>
            <a:chOff x="2378325" y="2609888"/>
            <a:chExt cx="4118700" cy="429600"/>
          </a:xfrm>
        </p:grpSpPr>
        <p:grpSp>
          <p:nvGrpSpPr>
            <p:cNvPr id="467" name="Google Shape;467;p19"/>
            <p:cNvGrpSpPr/>
            <p:nvPr/>
          </p:nvGrpSpPr>
          <p:grpSpPr>
            <a:xfrm>
              <a:off x="3954811" y="2664644"/>
              <a:ext cx="2542214" cy="320125"/>
              <a:chOff x="3300936" y="2664644"/>
              <a:chExt cx="2542214" cy="320125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3300936" y="2664668"/>
                <a:ext cx="327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0,1</a:t>
              </a:r>
              <a:r>
                <a:rPr lang="en" sz="1700">
                  <a:solidFill>
                    <a:srgbClr val="3C78D8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3C78D8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71" name="Google Shape;471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72" name="Google Shape;472;p19"/>
          <p:cNvSpPr txBox="1"/>
          <p:nvPr/>
        </p:nvSpPr>
        <p:spPr>
          <a:xfrm>
            <a:off x="6181977" y="4756763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Adidas Orginal</a:t>
            </a:r>
            <a:endParaRPr sz="2100">
              <a:solidFill>
                <a:srgbClr val="3C78D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73" name="Google Shape;4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50" y="713275"/>
            <a:ext cx="793500" cy="28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25" y="1143363"/>
            <a:ext cx="676275" cy="29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8425" y="1902451"/>
            <a:ext cx="676271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8425" y="1544147"/>
            <a:ext cx="676275" cy="29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8428" y="2297413"/>
            <a:ext cx="676275" cy="33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6325" y="2743541"/>
            <a:ext cx="676275" cy="2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6956" y="3073593"/>
            <a:ext cx="49689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51992" y="3520263"/>
            <a:ext cx="1130600" cy="2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00691" y="3934024"/>
            <a:ext cx="1003761" cy="2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38433" y="4302200"/>
            <a:ext cx="751544" cy="3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76948" y="4701273"/>
            <a:ext cx="496900" cy="3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1361</Words>
  <Application>Microsoft Office PowerPoint</Application>
  <PresentationFormat>Presentación en pantalla (16:9)</PresentationFormat>
  <Paragraphs>188</Paragraphs>
  <Slides>27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Anton</vt:lpstr>
      <vt:lpstr>Calibri</vt:lpstr>
      <vt:lpstr>Fira Sans Extra Condensed Light</vt:lpstr>
      <vt:lpstr>Fira Sans Extra Condensed Medium</vt:lpstr>
      <vt:lpstr>Arial</vt:lpstr>
      <vt:lpstr>Roboto</vt:lpstr>
      <vt:lpstr>E-Commerce Infographics by Slidesgo</vt:lpstr>
      <vt:lpstr>E-Commerce </vt:lpstr>
      <vt:lpstr>Presentación de PowerPoint</vt:lpstr>
      <vt:lpstr>Tiendas Propias e-commerce </vt:lpstr>
      <vt:lpstr>Plataformas e-commerce utilizadas</vt:lpstr>
      <vt:lpstr>Objetivos de la investigación</vt:lpstr>
      <vt:lpstr>Pasos en el procesamiento de la información</vt:lpstr>
      <vt:lpstr>Distribución ventas por e-commerce</vt:lpstr>
      <vt:lpstr>Distribución ventas por tienda</vt:lpstr>
      <vt:lpstr>Ganancias por tienda</vt:lpstr>
      <vt:lpstr>Presentación de PowerPoint</vt:lpstr>
      <vt:lpstr>Presentación de PowerPoint</vt:lpstr>
      <vt:lpstr>Presentación de PowerPoint</vt:lpstr>
      <vt:lpstr>Ganancia total por género y tienda</vt:lpstr>
      <vt:lpstr>Presentación de PowerPoint</vt:lpstr>
      <vt:lpstr>Presentación de PowerPoint</vt:lpstr>
      <vt:lpstr>Presentación de PowerPoint</vt:lpstr>
      <vt:lpstr>PAY</vt:lpstr>
      <vt:lpstr>Presentación de PowerPoint</vt:lpstr>
      <vt:lpstr>Selección de algoritmos</vt:lpstr>
      <vt:lpstr>PAY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</dc:title>
  <cp:lastModifiedBy>Elias Actis Grosso</cp:lastModifiedBy>
  <cp:revision>23</cp:revision>
  <dcterms:modified xsi:type="dcterms:W3CDTF">2021-11-28T21:09:52Z</dcterms:modified>
</cp:coreProperties>
</file>